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sldIdLst>
    <p:sldId id="452" r:id="rId2"/>
    <p:sldId id="358" r:id="rId3"/>
    <p:sldId id="360" r:id="rId4"/>
    <p:sldId id="361" r:id="rId5"/>
    <p:sldId id="362" r:id="rId6"/>
    <p:sldId id="363" r:id="rId7"/>
    <p:sldId id="364" r:id="rId8"/>
    <p:sldId id="459" r:id="rId9"/>
    <p:sldId id="458" r:id="rId10"/>
    <p:sldId id="366" r:id="rId11"/>
    <p:sldId id="326" r:id="rId12"/>
    <p:sldId id="367" r:id="rId13"/>
    <p:sldId id="327" r:id="rId14"/>
    <p:sldId id="368" r:id="rId15"/>
    <p:sldId id="328" r:id="rId16"/>
    <p:sldId id="369" r:id="rId17"/>
    <p:sldId id="374" r:id="rId18"/>
    <p:sldId id="330" r:id="rId19"/>
    <p:sldId id="370" r:id="rId20"/>
    <p:sldId id="371" r:id="rId21"/>
    <p:sldId id="372" r:id="rId22"/>
    <p:sldId id="329" r:id="rId23"/>
    <p:sldId id="460" r:id="rId24"/>
    <p:sldId id="331" r:id="rId25"/>
    <p:sldId id="379" r:id="rId26"/>
    <p:sldId id="332" r:id="rId27"/>
    <p:sldId id="375" r:id="rId28"/>
    <p:sldId id="376" r:id="rId29"/>
    <p:sldId id="377" r:id="rId30"/>
    <p:sldId id="381" r:id="rId31"/>
    <p:sldId id="382" r:id="rId32"/>
    <p:sldId id="384" r:id="rId33"/>
    <p:sldId id="383" r:id="rId34"/>
    <p:sldId id="388" r:id="rId35"/>
    <p:sldId id="334" r:id="rId36"/>
    <p:sldId id="386" r:id="rId37"/>
    <p:sldId id="385" r:id="rId38"/>
    <p:sldId id="335" r:id="rId39"/>
    <p:sldId id="390" r:id="rId40"/>
    <p:sldId id="391" r:id="rId41"/>
    <p:sldId id="345" r:id="rId42"/>
    <p:sldId id="393" r:id="rId43"/>
    <p:sldId id="392" r:id="rId44"/>
    <p:sldId id="348" r:id="rId45"/>
    <p:sldId id="347" r:id="rId46"/>
    <p:sldId id="346" r:id="rId47"/>
    <p:sldId id="394" r:id="rId48"/>
    <p:sldId id="395" r:id="rId49"/>
    <p:sldId id="396" r:id="rId50"/>
    <p:sldId id="398" r:id="rId51"/>
    <p:sldId id="401" r:id="rId52"/>
    <p:sldId id="399" r:id="rId53"/>
    <p:sldId id="400" r:id="rId54"/>
    <p:sldId id="410" r:id="rId55"/>
    <p:sldId id="411" r:id="rId56"/>
    <p:sldId id="402" r:id="rId57"/>
    <p:sldId id="403" r:id="rId58"/>
    <p:sldId id="404" r:id="rId59"/>
    <p:sldId id="406" r:id="rId60"/>
    <p:sldId id="407" r:id="rId61"/>
    <p:sldId id="408" r:id="rId62"/>
    <p:sldId id="409" r:id="rId63"/>
    <p:sldId id="416" r:id="rId64"/>
    <p:sldId id="412" r:id="rId65"/>
    <p:sldId id="413" r:id="rId66"/>
    <p:sldId id="419" r:id="rId67"/>
    <p:sldId id="414" r:id="rId68"/>
    <p:sldId id="417" r:id="rId69"/>
    <p:sldId id="418" r:id="rId70"/>
    <p:sldId id="420" r:id="rId71"/>
    <p:sldId id="421" r:id="rId72"/>
    <p:sldId id="422" r:id="rId73"/>
    <p:sldId id="423" r:id="rId74"/>
    <p:sldId id="424" r:id="rId75"/>
    <p:sldId id="426" r:id="rId76"/>
    <p:sldId id="425" r:id="rId77"/>
    <p:sldId id="449" r:id="rId78"/>
    <p:sldId id="427" r:id="rId79"/>
    <p:sldId id="450" r:id="rId80"/>
    <p:sldId id="428" r:id="rId81"/>
    <p:sldId id="429" r:id="rId82"/>
    <p:sldId id="430" r:id="rId83"/>
    <p:sldId id="431" r:id="rId84"/>
    <p:sldId id="432" r:id="rId85"/>
    <p:sldId id="433" r:id="rId86"/>
    <p:sldId id="434" r:id="rId87"/>
    <p:sldId id="436" r:id="rId88"/>
    <p:sldId id="435" r:id="rId89"/>
    <p:sldId id="438" r:id="rId90"/>
    <p:sldId id="439" r:id="rId91"/>
    <p:sldId id="451" r:id="rId92"/>
    <p:sldId id="437" r:id="rId93"/>
    <p:sldId id="441" r:id="rId94"/>
    <p:sldId id="442" r:id="rId95"/>
    <p:sldId id="443" r:id="rId96"/>
    <p:sldId id="444" r:id="rId97"/>
    <p:sldId id="445" r:id="rId98"/>
    <p:sldId id="446" r:id="rId99"/>
    <p:sldId id="447" r:id="rId100"/>
    <p:sldId id="339" r:id="rId101"/>
    <p:sldId id="340" r:id="rId102"/>
    <p:sldId id="341" r:id="rId103"/>
    <p:sldId id="342" r:id="rId104"/>
    <p:sldId id="343"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5" autoAdjust="0"/>
    <p:restoredTop sz="94660"/>
  </p:normalViewPr>
  <p:slideViewPr>
    <p:cSldViewPr>
      <p:cViewPr varScale="1">
        <p:scale>
          <a:sx n="68" d="100"/>
          <a:sy n="68" d="100"/>
        </p:scale>
        <p:origin x="136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AE9136-82EC-4F33-BD6F-9BB6BB3900B7}" type="doc">
      <dgm:prSet loTypeId="urn:microsoft.com/office/officeart/2005/8/layout/gear1" loCatId="process" qsTypeId="urn:microsoft.com/office/officeart/2005/8/quickstyle/simple4" qsCatId="simple" csTypeId="urn:microsoft.com/office/officeart/2005/8/colors/colorful2" csCatId="colorful" phldr="1"/>
      <dgm:spPr/>
    </dgm:pt>
    <dgm:pt modelId="{F3547D6D-6446-4F45-85BF-D0E48EF908E6}">
      <dgm:prSet phldrT="[Text]"/>
      <dgm:spPr/>
      <dgm:t>
        <a:bodyPr/>
        <a:lstStyle/>
        <a:p>
          <a:pPr rtl="1"/>
          <a:r>
            <a:rPr lang="en-US" dirty="0"/>
            <a:t>Act n</a:t>
          </a:r>
          <a:endParaRPr lang="ar-SA" dirty="0"/>
        </a:p>
      </dgm:t>
    </dgm:pt>
    <dgm:pt modelId="{CFEA0FB4-B327-4752-B6B5-5B97CC5AF482}" type="parTrans" cxnId="{589BC490-BFB4-4DEF-B53E-42CEE87FFFAA}">
      <dgm:prSet/>
      <dgm:spPr/>
      <dgm:t>
        <a:bodyPr/>
        <a:lstStyle/>
        <a:p>
          <a:pPr rtl="1"/>
          <a:endParaRPr lang="ar-SA"/>
        </a:p>
      </dgm:t>
    </dgm:pt>
    <dgm:pt modelId="{783F99EC-A297-479B-A659-1030D05D36F5}" type="sibTrans" cxnId="{589BC490-BFB4-4DEF-B53E-42CEE87FFFAA}">
      <dgm:prSet/>
      <dgm:spPr/>
      <dgm:t>
        <a:bodyPr/>
        <a:lstStyle/>
        <a:p>
          <a:pPr rtl="1"/>
          <a:endParaRPr lang="ar-SA"/>
        </a:p>
      </dgm:t>
    </dgm:pt>
    <dgm:pt modelId="{95BF4ED9-30AE-42CE-BA50-6A4180216430}">
      <dgm:prSet phldrT="[Text]"/>
      <dgm:spPr/>
      <dgm:t>
        <a:bodyPr/>
        <a:lstStyle/>
        <a:p>
          <a:pPr rtl="1"/>
          <a:r>
            <a:rPr lang="en-US" dirty="0"/>
            <a:t>Act2</a:t>
          </a:r>
          <a:endParaRPr lang="ar-SA" dirty="0"/>
        </a:p>
      </dgm:t>
    </dgm:pt>
    <dgm:pt modelId="{C91C367D-8073-46E4-80D2-1DE799F51D06}" type="parTrans" cxnId="{43DA3DB7-8740-4FCD-B3FB-4C967328541F}">
      <dgm:prSet/>
      <dgm:spPr/>
      <dgm:t>
        <a:bodyPr/>
        <a:lstStyle/>
        <a:p>
          <a:pPr rtl="1"/>
          <a:endParaRPr lang="ar-SA"/>
        </a:p>
      </dgm:t>
    </dgm:pt>
    <dgm:pt modelId="{F2BE997A-51F1-4E16-A749-4986DD36424A}" type="sibTrans" cxnId="{43DA3DB7-8740-4FCD-B3FB-4C967328541F}">
      <dgm:prSet/>
      <dgm:spPr/>
      <dgm:t>
        <a:bodyPr/>
        <a:lstStyle/>
        <a:p>
          <a:pPr rtl="1"/>
          <a:endParaRPr lang="ar-SA"/>
        </a:p>
      </dgm:t>
    </dgm:pt>
    <dgm:pt modelId="{46387098-999A-4632-B8E3-72AD8A420CE4}">
      <dgm:prSet phldrT="[Text]"/>
      <dgm:spPr/>
      <dgm:t>
        <a:bodyPr/>
        <a:lstStyle/>
        <a:p>
          <a:pPr rtl="1"/>
          <a:r>
            <a:rPr lang="en-US" dirty="0"/>
            <a:t>Act1</a:t>
          </a:r>
          <a:endParaRPr lang="ar-SA" dirty="0"/>
        </a:p>
      </dgm:t>
    </dgm:pt>
    <dgm:pt modelId="{3847E168-AF26-4776-B9A5-3803BDCD6134}" type="parTrans" cxnId="{55C662D7-F761-49E4-A3DB-8CF61C7038C0}">
      <dgm:prSet/>
      <dgm:spPr/>
      <dgm:t>
        <a:bodyPr/>
        <a:lstStyle/>
        <a:p>
          <a:pPr rtl="1"/>
          <a:endParaRPr lang="ar-SA"/>
        </a:p>
      </dgm:t>
    </dgm:pt>
    <dgm:pt modelId="{64B8D8E0-0E8E-4D8E-AC28-445A0AE2774D}" type="sibTrans" cxnId="{55C662D7-F761-49E4-A3DB-8CF61C7038C0}">
      <dgm:prSet/>
      <dgm:spPr/>
      <dgm:t>
        <a:bodyPr/>
        <a:lstStyle/>
        <a:p>
          <a:pPr rtl="1"/>
          <a:endParaRPr lang="ar-SA"/>
        </a:p>
      </dgm:t>
    </dgm:pt>
    <dgm:pt modelId="{A5EF937B-6DC6-423E-87BA-A84915EA1F11}" type="pres">
      <dgm:prSet presAssocID="{94AE9136-82EC-4F33-BD6F-9BB6BB3900B7}" presName="composite" presStyleCnt="0">
        <dgm:presLayoutVars>
          <dgm:chMax val="3"/>
          <dgm:animLvl val="lvl"/>
          <dgm:resizeHandles val="exact"/>
        </dgm:presLayoutVars>
      </dgm:prSet>
      <dgm:spPr/>
    </dgm:pt>
    <dgm:pt modelId="{26917AAD-FF99-43C1-B33A-6050F505FFC7}" type="pres">
      <dgm:prSet presAssocID="{F3547D6D-6446-4F45-85BF-D0E48EF908E6}" presName="gear1" presStyleLbl="node1" presStyleIdx="0" presStyleCnt="3">
        <dgm:presLayoutVars>
          <dgm:chMax val="1"/>
          <dgm:bulletEnabled val="1"/>
        </dgm:presLayoutVars>
      </dgm:prSet>
      <dgm:spPr/>
    </dgm:pt>
    <dgm:pt modelId="{A1A80722-E616-4BF8-ADD5-F6785E70C346}" type="pres">
      <dgm:prSet presAssocID="{F3547D6D-6446-4F45-85BF-D0E48EF908E6}" presName="gear1srcNode" presStyleLbl="node1" presStyleIdx="0" presStyleCnt="3"/>
      <dgm:spPr/>
    </dgm:pt>
    <dgm:pt modelId="{6027F4DE-80DD-4B7E-8AED-C0B3CF638FF9}" type="pres">
      <dgm:prSet presAssocID="{F3547D6D-6446-4F45-85BF-D0E48EF908E6}" presName="gear1dstNode" presStyleLbl="node1" presStyleIdx="0" presStyleCnt="3"/>
      <dgm:spPr/>
    </dgm:pt>
    <dgm:pt modelId="{AB21C87F-7EAB-43D7-8939-309D11835FEC}" type="pres">
      <dgm:prSet presAssocID="{95BF4ED9-30AE-42CE-BA50-6A4180216430}" presName="gear2" presStyleLbl="node1" presStyleIdx="1" presStyleCnt="3">
        <dgm:presLayoutVars>
          <dgm:chMax val="1"/>
          <dgm:bulletEnabled val="1"/>
        </dgm:presLayoutVars>
      </dgm:prSet>
      <dgm:spPr/>
    </dgm:pt>
    <dgm:pt modelId="{F9BDF363-F1E4-4BED-875D-E67F5BF09F28}" type="pres">
      <dgm:prSet presAssocID="{95BF4ED9-30AE-42CE-BA50-6A4180216430}" presName="gear2srcNode" presStyleLbl="node1" presStyleIdx="1" presStyleCnt="3"/>
      <dgm:spPr/>
    </dgm:pt>
    <dgm:pt modelId="{FCADBA7F-CCFE-4C88-BDE5-53B196DCD066}" type="pres">
      <dgm:prSet presAssocID="{95BF4ED9-30AE-42CE-BA50-6A4180216430}" presName="gear2dstNode" presStyleLbl="node1" presStyleIdx="1" presStyleCnt="3"/>
      <dgm:spPr/>
    </dgm:pt>
    <dgm:pt modelId="{52CFA07E-D4F6-4D63-83DF-B3D4F188EF8B}" type="pres">
      <dgm:prSet presAssocID="{46387098-999A-4632-B8E3-72AD8A420CE4}" presName="gear3" presStyleLbl="node1" presStyleIdx="2" presStyleCnt="3"/>
      <dgm:spPr/>
    </dgm:pt>
    <dgm:pt modelId="{659F6473-ACB0-44F0-920E-42CA58B07C68}" type="pres">
      <dgm:prSet presAssocID="{46387098-999A-4632-B8E3-72AD8A420CE4}" presName="gear3tx" presStyleLbl="node1" presStyleIdx="2" presStyleCnt="3">
        <dgm:presLayoutVars>
          <dgm:chMax val="1"/>
          <dgm:bulletEnabled val="1"/>
        </dgm:presLayoutVars>
      </dgm:prSet>
      <dgm:spPr/>
    </dgm:pt>
    <dgm:pt modelId="{E59D386B-A0D5-4714-ACF2-84AC9383029C}" type="pres">
      <dgm:prSet presAssocID="{46387098-999A-4632-B8E3-72AD8A420CE4}" presName="gear3srcNode" presStyleLbl="node1" presStyleIdx="2" presStyleCnt="3"/>
      <dgm:spPr/>
    </dgm:pt>
    <dgm:pt modelId="{9C0F10B7-3C31-46E0-A0B0-F666F478F0BD}" type="pres">
      <dgm:prSet presAssocID="{46387098-999A-4632-B8E3-72AD8A420CE4}" presName="gear3dstNode" presStyleLbl="node1" presStyleIdx="2" presStyleCnt="3"/>
      <dgm:spPr/>
    </dgm:pt>
    <dgm:pt modelId="{D9D829D4-3FF0-47EB-8EC0-7F889734C00A}" type="pres">
      <dgm:prSet presAssocID="{783F99EC-A297-479B-A659-1030D05D36F5}" presName="connector1" presStyleLbl="sibTrans2D1" presStyleIdx="0" presStyleCnt="3"/>
      <dgm:spPr/>
    </dgm:pt>
    <dgm:pt modelId="{D38FEC11-F03A-4FC3-AFDC-63A6AE381FFE}" type="pres">
      <dgm:prSet presAssocID="{F2BE997A-51F1-4E16-A749-4986DD36424A}" presName="connector2" presStyleLbl="sibTrans2D1" presStyleIdx="1" presStyleCnt="3"/>
      <dgm:spPr/>
    </dgm:pt>
    <dgm:pt modelId="{CF20377E-2090-4A59-8CE5-6AFB9CD23FA1}" type="pres">
      <dgm:prSet presAssocID="{64B8D8E0-0E8E-4D8E-AC28-445A0AE2774D}" presName="connector3" presStyleLbl="sibTrans2D1" presStyleIdx="2" presStyleCnt="3"/>
      <dgm:spPr/>
    </dgm:pt>
  </dgm:ptLst>
  <dgm:cxnLst>
    <dgm:cxn modelId="{BAFA3901-AD02-4287-A61C-9CC4C20B3E31}" type="presOf" srcId="{783F99EC-A297-479B-A659-1030D05D36F5}" destId="{D9D829D4-3FF0-47EB-8EC0-7F889734C00A}" srcOrd="0" destOrd="0" presId="urn:microsoft.com/office/officeart/2005/8/layout/gear1"/>
    <dgm:cxn modelId="{12FB180F-0596-449C-9ADE-B580678923A5}" type="presOf" srcId="{F3547D6D-6446-4F45-85BF-D0E48EF908E6}" destId="{A1A80722-E616-4BF8-ADD5-F6785E70C346}" srcOrd="1" destOrd="0" presId="urn:microsoft.com/office/officeart/2005/8/layout/gear1"/>
    <dgm:cxn modelId="{E53B541B-EC6E-4436-9A00-3A4BA926F1D9}" type="presOf" srcId="{94AE9136-82EC-4F33-BD6F-9BB6BB3900B7}" destId="{A5EF937B-6DC6-423E-87BA-A84915EA1F11}" srcOrd="0" destOrd="0" presId="urn:microsoft.com/office/officeart/2005/8/layout/gear1"/>
    <dgm:cxn modelId="{FB30CF1F-4CFE-493B-9C5C-FD69DF9295D3}" type="presOf" srcId="{95BF4ED9-30AE-42CE-BA50-6A4180216430}" destId="{FCADBA7F-CCFE-4C88-BDE5-53B196DCD066}" srcOrd="2" destOrd="0" presId="urn:microsoft.com/office/officeart/2005/8/layout/gear1"/>
    <dgm:cxn modelId="{48752021-9CB2-41D6-B7BB-7D13526EAF3C}" type="presOf" srcId="{F2BE997A-51F1-4E16-A749-4986DD36424A}" destId="{D38FEC11-F03A-4FC3-AFDC-63A6AE381FFE}" srcOrd="0" destOrd="0" presId="urn:microsoft.com/office/officeart/2005/8/layout/gear1"/>
    <dgm:cxn modelId="{4B963332-A176-492E-9825-AA1144D71A8C}" type="presOf" srcId="{F3547D6D-6446-4F45-85BF-D0E48EF908E6}" destId="{26917AAD-FF99-43C1-B33A-6050F505FFC7}" srcOrd="0" destOrd="0" presId="urn:microsoft.com/office/officeart/2005/8/layout/gear1"/>
    <dgm:cxn modelId="{1881B045-0666-48C7-B45A-D364DE56E4E4}" type="presOf" srcId="{64B8D8E0-0E8E-4D8E-AC28-445A0AE2774D}" destId="{CF20377E-2090-4A59-8CE5-6AFB9CD23FA1}" srcOrd="0" destOrd="0" presId="urn:microsoft.com/office/officeart/2005/8/layout/gear1"/>
    <dgm:cxn modelId="{730C167D-3957-4863-AA67-28D2977DDB2A}" type="presOf" srcId="{95BF4ED9-30AE-42CE-BA50-6A4180216430}" destId="{F9BDF363-F1E4-4BED-875D-E67F5BF09F28}" srcOrd="1" destOrd="0" presId="urn:microsoft.com/office/officeart/2005/8/layout/gear1"/>
    <dgm:cxn modelId="{589BC490-BFB4-4DEF-B53E-42CEE87FFFAA}" srcId="{94AE9136-82EC-4F33-BD6F-9BB6BB3900B7}" destId="{F3547D6D-6446-4F45-85BF-D0E48EF908E6}" srcOrd="0" destOrd="0" parTransId="{CFEA0FB4-B327-4752-B6B5-5B97CC5AF482}" sibTransId="{783F99EC-A297-479B-A659-1030D05D36F5}"/>
    <dgm:cxn modelId="{FF8182A9-3E06-440C-9D35-304984766377}" type="presOf" srcId="{46387098-999A-4632-B8E3-72AD8A420CE4}" destId="{659F6473-ACB0-44F0-920E-42CA58B07C68}" srcOrd="1" destOrd="0" presId="urn:microsoft.com/office/officeart/2005/8/layout/gear1"/>
    <dgm:cxn modelId="{FD10F5AA-08AF-411C-8498-4B3A6CDF29DC}" type="presOf" srcId="{F3547D6D-6446-4F45-85BF-D0E48EF908E6}" destId="{6027F4DE-80DD-4B7E-8AED-C0B3CF638FF9}" srcOrd="2" destOrd="0" presId="urn:microsoft.com/office/officeart/2005/8/layout/gear1"/>
    <dgm:cxn modelId="{43DA3DB7-8740-4FCD-B3FB-4C967328541F}" srcId="{94AE9136-82EC-4F33-BD6F-9BB6BB3900B7}" destId="{95BF4ED9-30AE-42CE-BA50-6A4180216430}" srcOrd="1" destOrd="0" parTransId="{C91C367D-8073-46E4-80D2-1DE799F51D06}" sibTransId="{F2BE997A-51F1-4E16-A749-4986DD36424A}"/>
    <dgm:cxn modelId="{F96193BF-41F3-4486-ADC1-47DE98CEF77D}" type="presOf" srcId="{46387098-999A-4632-B8E3-72AD8A420CE4}" destId="{9C0F10B7-3C31-46E0-A0B0-F666F478F0BD}" srcOrd="3" destOrd="0" presId="urn:microsoft.com/office/officeart/2005/8/layout/gear1"/>
    <dgm:cxn modelId="{BEF016D7-B1AF-468E-B973-F1585617AB8B}" type="presOf" srcId="{95BF4ED9-30AE-42CE-BA50-6A4180216430}" destId="{AB21C87F-7EAB-43D7-8939-309D11835FEC}" srcOrd="0" destOrd="0" presId="urn:microsoft.com/office/officeart/2005/8/layout/gear1"/>
    <dgm:cxn modelId="{55C662D7-F761-49E4-A3DB-8CF61C7038C0}" srcId="{94AE9136-82EC-4F33-BD6F-9BB6BB3900B7}" destId="{46387098-999A-4632-B8E3-72AD8A420CE4}" srcOrd="2" destOrd="0" parTransId="{3847E168-AF26-4776-B9A5-3803BDCD6134}" sibTransId="{64B8D8E0-0E8E-4D8E-AC28-445A0AE2774D}"/>
    <dgm:cxn modelId="{BCBF10EC-8FAB-413C-A784-B16182DA7631}" type="presOf" srcId="{46387098-999A-4632-B8E3-72AD8A420CE4}" destId="{52CFA07E-D4F6-4D63-83DF-B3D4F188EF8B}" srcOrd="0" destOrd="0" presId="urn:microsoft.com/office/officeart/2005/8/layout/gear1"/>
    <dgm:cxn modelId="{D569A4FA-84B8-4FC3-9F14-72BF40886023}" type="presOf" srcId="{46387098-999A-4632-B8E3-72AD8A420CE4}" destId="{E59D386B-A0D5-4714-ACF2-84AC9383029C}" srcOrd="2" destOrd="0" presId="urn:microsoft.com/office/officeart/2005/8/layout/gear1"/>
    <dgm:cxn modelId="{D5C72794-2F67-4248-9E88-0C3EC092972B}" type="presParOf" srcId="{A5EF937B-6DC6-423E-87BA-A84915EA1F11}" destId="{26917AAD-FF99-43C1-B33A-6050F505FFC7}" srcOrd="0" destOrd="0" presId="urn:microsoft.com/office/officeart/2005/8/layout/gear1"/>
    <dgm:cxn modelId="{D0112469-44C7-4EA6-9BCB-03887E203AE2}" type="presParOf" srcId="{A5EF937B-6DC6-423E-87BA-A84915EA1F11}" destId="{A1A80722-E616-4BF8-ADD5-F6785E70C346}" srcOrd="1" destOrd="0" presId="urn:microsoft.com/office/officeart/2005/8/layout/gear1"/>
    <dgm:cxn modelId="{8BB2226F-B141-4F2E-A1CC-B757F87BBFA4}" type="presParOf" srcId="{A5EF937B-6DC6-423E-87BA-A84915EA1F11}" destId="{6027F4DE-80DD-4B7E-8AED-C0B3CF638FF9}" srcOrd="2" destOrd="0" presId="urn:microsoft.com/office/officeart/2005/8/layout/gear1"/>
    <dgm:cxn modelId="{F9B550AA-43E2-44AA-ADDB-E0D7032091C5}" type="presParOf" srcId="{A5EF937B-6DC6-423E-87BA-A84915EA1F11}" destId="{AB21C87F-7EAB-43D7-8939-309D11835FEC}" srcOrd="3" destOrd="0" presId="urn:microsoft.com/office/officeart/2005/8/layout/gear1"/>
    <dgm:cxn modelId="{EABC0846-C60B-4892-A59A-A4F4457877B4}" type="presParOf" srcId="{A5EF937B-6DC6-423E-87BA-A84915EA1F11}" destId="{F9BDF363-F1E4-4BED-875D-E67F5BF09F28}" srcOrd="4" destOrd="0" presId="urn:microsoft.com/office/officeart/2005/8/layout/gear1"/>
    <dgm:cxn modelId="{DC1DF988-C94E-40FA-8D7C-8B5C2F0F049C}" type="presParOf" srcId="{A5EF937B-6DC6-423E-87BA-A84915EA1F11}" destId="{FCADBA7F-CCFE-4C88-BDE5-53B196DCD066}" srcOrd="5" destOrd="0" presId="urn:microsoft.com/office/officeart/2005/8/layout/gear1"/>
    <dgm:cxn modelId="{FD69D4BD-4352-4B42-9A59-D03AE07A57E8}" type="presParOf" srcId="{A5EF937B-6DC6-423E-87BA-A84915EA1F11}" destId="{52CFA07E-D4F6-4D63-83DF-B3D4F188EF8B}" srcOrd="6" destOrd="0" presId="urn:microsoft.com/office/officeart/2005/8/layout/gear1"/>
    <dgm:cxn modelId="{D7C39AD2-B046-4FBC-B1BF-612FF3C7E8D5}" type="presParOf" srcId="{A5EF937B-6DC6-423E-87BA-A84915EA1F11}" destId="{659F6473-ACB0-44F0-920E-42CA58B07C68}" srcOrd="7" destOrd="0" presId="urn:microsoft.com/office/officeart/2005/8/layout/gear1"/>
    <dgm:cxn modelId="{1496B235-E16D-4FA8-B10B-3185469F6689}" type="presParOf" srcId="{A5EF937B-6DC6-423E-87BA-A84915EA1F11}" destId="{E59D386B-A0D5-4714-ACF2-84AC9383029C}" srcOrd="8" destOrd="0" presId="urn:microsoft.com/office/officeart/2005/8/layout/gear1"/>
    <dgm:cxn modelId="{9C4BB0A2-7236-4CF9-A6FD-3A27C43904BC}" type="presParOf" srcId="{A5EF937B-6DC6-423E-87BA-A84915EA1F11}" destId="{9C0F10B7-3C31-46E0-A0B0-F666F478F0BD}" srcOrd="9" destOrd="0" presId="urn:microsoft.com/office/officeart/2005/8/layout/gear1"/>
    <dgm:cxn modelId="{9322E6A6-FD62-48D5-B6A4-F015B2C819BC}" type="presParOf" srcId="{A5EF937B-6DC6-423E-87BA-A84915EA1F11}" destId="{D9D829D4-3FF0-47EB-8EC0-7F889734C00A}" srcOrd="10" destOrd="0" presId="urn:microsoft.com/office/officeart/2005/8/layout/gear1"/>
    <dgm:cxn modelId="{04C722D7-7146-46E8-A613-493011B65896}" type="presParOf" srcId="{A5EF937B-6DC6-423E-87BA-A84915EA1F11}" destId="{D38FEC11-F03A-4FC3-AFDC-63A6AE381FFE}" srcOrd="11" destOrd="0" presId="urn:microsoft.com/office/officeart/2005/8/layout/gear1"/>
    <dgm:cxn modelId="{ABC6AA52-617F-472B-AB3B-79ED0AFB550E}" type="presParOf" srcId="{A5EF937B-6DC6-423E-87BA-A84915EA1F11}" destId="{CF20377E-2090-4A59-8CE5-6AFB9CD23FA1}"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7AAD-FF99-43C1-B33A-6050F505FFC7}">
      <dsp:nvSpPr>
        <dsp:cNvPr id="0" name=""/>
        <dsp:cNvSpPr/>
      </dsp:nvSpPr>
      <dsp:spPr>
        <a:xfrm>
          <a:off x="1196340" y="891540"/>
          <a:ext cx="1089660" cy="1089660"/>
        </a:xfrm>
        <a:prstGeom prst="gear9">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en-US" sz="1400" kern="1200" dirty="0"/>
            <a:t>Act n</a:t>
          </a:r>
          <a:endParaRPr lang="ar-SA" sz="1400" kern="1200" dirty="0"/>
        </a:p>
      </dsp:txBody>
      <dsp:txXfrm>
        <a:off x="1415410" y="1146788"/>
        <a:ext cx="651520" cy="560107"/>
      </dsp:txXfrm>
    </dsp:sp>
    <dsp:sp modelId="{AB21C87F-7EAB-43D7-8939-309D11835FEC}">
      <dsp:nvSpPr>
        <dsp:cNvPr id="0" name=""/>
        <dsp:cNvSpPr/>
      </dsp:nvSpPr>
      <dsp:spPr>
        <a:xfrm>
          <a:off x="562356" y="633984"/>
          <a:ext cx="792480" cy="792480"/>
        </a:xfrm>
        <a:prstGeom prst="gear6">
          <a:avLst/>
        </a:prstGeom>
        <a:gradFill rotWithShape="0">
          <a:gsLst>
            <a:gs pos="0">
              <a:schemeClr val="accent2">
                <a:hueOff val="9504422"/>
                <a:satOff val="-18343"/>
                <a:lumOff val="-2355"/>
                <a:alphaOff val="0"/>
                <a:tint val="92000"/>
                <a:satMod val="170000"/>
              </a:schemeClr>
            </a:gs>
            <a:gs pos="15000">
              <a:schemeClr val="accent2">
                <a:hueOff val="9504422"/>
                <a:satOff val="-18343"/>
                <a:lumOff val="-2355"/>
                <a:alphaOff val="0"/>
                <a:tint val="92000"/>
                <a:shade val="99000"/>
                <a:satMod val="170000"/>
              </a:schemeClr>
            </a:gs>
            <a:gs pos="62000">
              <a:schemeClr val="accent2">
                <a:hueOff val="9504422"/>
                <a:satOff val="-18343"/>
                <a:lumOff val="-2355"/>
                <a:alphaOff val="0"/>
                <a:tint val="96000"/>
                <a:shade val="80000"/>
                <a:satMod val="170000"/>
              </a:schemeClr>
            </a:gs>
            <a:gs pos="97000">
              <a:schemeClr val="accent2">
                <a:hueOff val="9504422"/>
                <a:satOff val="-18343"/>
                <a:lumOff val="-2355"/>
                <a:alphaOff val="0"/>
                <a:tint val="98000"/>
                <a:shade val="63000"/>
                <a:satMod val="170000"/>
              </a:schemeClr>
            </a:gs>
            <a:gs pos="100000">
              <a:schemeClr val="accent2">
                <a:hueOff val="9504422"/>
                <a:satOff val="-18343"/>
                <a:lumOff val="-2355"/>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9504422"/>
              <a:satOff val="-18343"/>
              <a:lumOff val="-2355"/>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en-US" sz="1400" kern="1200" dirty="0"/>
            <a:t>Act2</a:t>
          </a:r>
          <a:endParaRPr lang="ar-SA" sz="1400" kern="1200" dirty="0"/>
        </a:p>
      </dsp:txBody>
      <dsp:txXfrm>
        <a:off x="761865" y="834699"/>
        <a:ext cx="393462" cy="391050"/>
      </dsp:txXfrm>
    </dsp:sp>
    <dsp:sp modelId="{52CFA07E-D4F6-4D63-83DF-B3D4F188EF8B}">
      <dsp:nvSpPr>
        <dsp:cNvPr id="0" name=""/>
        <dsp:cNvSpPr/>
      </dsp:nvSpPr>
      <dsp:spPr>
        <a:xfrm rot="20700000">
          <a:off x="1006225" y="87253"/>
          <a:ext cx="776468" cy="776468"/>
        </a:xfrm>
        <a:prstGeom prst="gear6">
          <a:avLst/>
        </a:prstGeom>
        <a:gradFill rotWithShape="0">
          <a:gsLst>
            <a:gs pos="0">
              <a:schemeClr val="accent2">
                <a:hueOff val="19008843"/>
                <a:satOff val="-36686"/>
                <a:lumOff val="-4710"/>
                <a:alphaOff val="0"/>
                <a:tint val="92000"/>
                <a:satMod val="170000"/>
              </a:schemeClr>
            </a:gs>
            <a:gs pos="15000">
              <a:schemeClr val="accent2">
                <a:hueOff val="19008843"/>
                <a:satOff val="-36686"/>
                <a:lumOff val="-4710"/>
                <a:alphaOff val="0"/>
                <a:tint val="92000"/>
                <a:shade val="99000"/>
                <a:satMod val="170000"/>
              </a:schemeClr>
            </a:gs>
            <a:gs pos="62000">
              <a:schemeClr val="accent2">
                <a:hueOff val="19008843"/>
                <a:satOff val="-36686"/>
                <a:lumOff val="-4710"/>
                <a:alphaOff val="0"/>
                <a:tint val="96000"/>
                <a:shade val="80000"/>
                <a:satMod val="170000"/>
              </a:schemeClr>
            </a:gs>
            <a:gs pos="97000">
              <a:schemeClr val="accent2">
                <a:hueOff val="19008843"/>
                <a:satOff val="-36686"/>
                <a:lumOff val="-4710"/>
                <a:alphaOff val="0"/>
                <a:tint val="98000"/>
                <a:shade val="63000"/>
                <a:satMod val="170000"/>
              </a:schemeClr>
            </a:gs>
            <a:gs pos="100000">
              <a:schemeClr val="accent2">
                <a:hueOff val="19008843"/>
                <a:satOff val="-36686"/>
                <a:lumOff val="-471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19008843"/>
              <a:satOff val="-36686"/>
              <a:lumOff val="-471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en-US" sz="1400" kern="1200" dirty="0"/>
            <a:t>Act1</a:t>
          </a:r>
          <a:endParaRPr lang="ar-SA" sz="1400" kern="1200" dirty="0"/>
        </a:p>
      </dsp:txBody>
      <dsp:txXfrm rot="-20700000">
        <a:off x="1176528" y="257556"/>
        <a:ext cx="435864" cy="435864"/>
      </dsp:txXfrm>
    </dsp:sp>
    <dsp:sp modelId="{D9D829D4-3FF0-47EB-8EC0-7F889734C00A}">
      <dsp:nvSpPr>
        <dsp:cNvPr id="0" name=""/>
        <dsp:cNvSpPr/>
      </dsp:nvSpPr>
      <dsp:spPr>
        <a:xfrm>
          <a:off x="1090365" y="739317"/>
          <a:ext cx="1394764" cy="1394764"/>
        </a:xfrm>
        <a:prstGeom prst="circularArrow">
          <a:avLst>
            <a:gd name="adj1" fmla="val 4687"/>
            <a:gd name="adj2" fmla="val 299029"/>
            <a:gd name="adj3" fmla="val 2419641"/>
            <a:gd name="adj4" fmla="val 16087592"/>
            <a:gd name="adj5" fmla="val 5469"/>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sp>
    <dsp:sp modelId="{D38FEC11-F03A-4FC3-AFDC-63A6AE381FFE}">
      <dsp:nvSpPr>
        <dsp:cNvPr id="0" name=""/>
        <dsp:cNvSpPr/>
      </dsp:nvSpPr>
      <dsp:spPr>
        <a:xfrm>
          <a:off x="422009" y="468135"/>
          <a:ext cx="1013383" cy="1013383"/>
        </a:xfrm>
        <a:prstGeom prst="leftCircularArrow">
          <a:avLst>
            <a:gd name="adj1" fmla="val 6452"/>
            <a:gd name="adj2" fmla="val 429999"/>
            <a:gd name="adj3" fmla="val 10489124"/>
            <a:gd name="adj4" fmla="val 14837806"/>
            <a:gd name="adj5" fmla="val 7527"/>
          </a:avLst>
        </a:prstGeom>
        <a:gradFill rotWithShape="0">
          <a:gsLst>
            <a:gs pos="0">
              <a:schemeClr val="accent2">
                <a:hueOff val="9504422"/>
                <a:satOff val="-18343"/>
                <a:lumOff val="-2355"/>
                <a:alphaOff val="0"/>
                <a:tint val="92000"/>
                <a:satMod val="170000"/>
              </a:schemeClr>
            </a:gs>
            <a:gs pos="15000">
              <a:schemeClr val="accent2">
                <a:hueOff val="9504422"/>
                <a:satOff val="-18343"/>
                <a:lumOff val="-2355"/>
                <a:alphaOff val="0"/>
                <a:tint val="92000"/>
                <a:shade val="99000"/>
                <a:satMod val="170000"/>
              </a:schemeClr>
            </a:gs>
            <a:gs pos="62000">
              <a:schemeClr val="accent2">
                <a:hueOff val="9504422"/>
                <a:satOff val="-18343"/>
                <a:lumOff val="-2355"/>
                <a:alphaOff val="0"/>
                <a:tint val="96000"/>
                <a:shade val="80000"/>
                <a:satMod val="170000"/>
              </a:schemeClr>
            </a:gs>
            <a:gs pos="97000">
              <a:schemeClr val="accent2">
                <a:hueOff val="9504422"/>
                <a:satOff val="-18343"/>
                <a:lumOff val="-2355"/>
                <a:alphaOff val="0"/>
                <a:tint val="98000"/>
                <a:shade val="63000"/>
                <a:satMod val="170000"/>
              </a:schemeClr>
            </a:gs>
            <a:gs pos="100000">
              <a:schemeClr val="accent2">
                <a:hueOff val="9504422"/>
                <a:satOff val="-18343"/>
                <a:lumOff val="-2355"/>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9504422"/>
              <a:satOff val="-18343"/>
              <a:lumOff val="-2355"/>
              <a:alphaOff val="0"/>
              <a:shade val="80000"/>
            </a:schemeClr>
          </a:contourClr>
        </a:sp3d>
      </dsp:spPr>
      <dsp:style>
        <a:lnRef idx="0">
          <a:scrgbClr r="0" g="0" b="0"/>
        </a:lnRef>
        <a:fillRef idx="3">
          <a:scrgbClr r="0" g="0" b="0"/>
        </a:fillRef>
        <a:effectRef idx="2">
          <a:scrgbClr r="0" g="0" b="0"/>
        </a:effectRef>
        <a:fontRef idx="minor">
          <a:schemeClr val="lt1"/>
        </a:fontRef>
      </dsp:style>
    </dsp:sp>
    <dsp:sp modelId="{CF20377E-2090-4A59-8CE5-6AFB9CD23FA1}">
      <dsp:nvSpPr>
        <dsp:cNvPr id="0" name=""/>
        <dsp:cNvSpPr/>
      </dsp:nvSpPr>
      <dsp:spPr>
        <a:xfrm>
          <a:off x="826620" y="-73324"/>
          <a:ext cx="1092631" cy="1092631"/>
        </a:xfrm>
        <a:prstGeom prst="circularArrow">
          <a:avLst>
            <a:gd name="adj1" fmla="val 5984"/>
            <a:gd name="adj2" fmla="val 394124"/>
            <a:gd name="adj3" fmla="val 13313824"/>
            <a:gd name="adj4" fmla="val 10508221"/>
            <a:gd name="adj5" fmla="val 6981"/>
          </a:avLst>
        </a:prstGeom>
        <a:gradFill rotWithShape="0">
          <a:gsLst>
            <a:gs pos="0">
              <a:schemeClr val="accent2">
                <a:hueOff val="19008843"/>
                <a:satOff val="-36686"/>
                <a:lumOff val="-4710"/>
                <a:alphaOff val="0"/>
                <a:tint val="92000"/>
                <a:satMod val="170000"/>
              </a:schemeClr>
            </a:gs>
            <a:gs pos="15000">
              <a:schemeClr val="accent2">
                <a:hueOff val="19008843"/>
                <a:satOff val="-36686"/>
                <a:lumOff val="-4710"/>
                <a:alphaOff val="0"/>
                <a:tint val="92000"/>
                <a:shade val="99000"/>
                <a:satMod val="170000"/>
              </a:schemeClr>
            </a:gs>
            <a:gs pos="62000">
              <a:schemeClr val="accent2">
                <a:hueOff val="19008843"/>
                <a:satOff val="-36686"/>
                <a:lumOff val="-4710"/>
                <a:alphaOff val="0"/>
                <a:tint val="96000"/>
                <a:shade val="80000"/>
                <a:satMod val="170000"/>
              </a:schemeClr>
            </a:gs>
            <a:gs pos="97000">
              <a:schemeClr val="accent2">
                <a:hueOff val="19008843"/>
                <a:satOff val="-36686"/>
                <a:lumOff val="-4710"/>
                <a:alphaOff val="0"/>
                <a:tint val="98000"/>
                <a:shade val="63000"/>
                <a:satMod val="170000"/>
              </a:schemeClr>
            </a:gs>
            <a:gs pos="100000">
              <a:schemeClr val="accent2">
                <a:hueOff val="19008843"/>
                <a:satOff val="-36686"/>
                <a:lumOff val="-471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19008843"/>
              <a:satOff val="-36686"/>
              <a:lumOff val="-4710"/>
              <a:alphaOff val="0"/>
              <a:shade val="80000"/>
            </a:schemeClr>
          </a:contourClr>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76DA378C-327F-4C9E-8A29-B824C6F771FA}" type="datetimeFigureOut">
              <a:rPr lang="ar-SA" smtClean="0"/>
              <a:pPr/>
              <a:t>15/09/1441</a:t>
            </a:fld>
            <a:endParaRPr lang="ar-S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8F06A4E-A628-487A-898D-C74892D5D485}"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F06A4E-A628-487A-898D-C74892D5D485}" type="slidenum">
              <a:rPr lang="ar-SA" smtClean="0"/>
              <a:pPr/>
              <a:t>1</a:t>
            </a:fld>
            <a:endParaRPr lang="ar-SA"/>
          </a:p>
        </p:txBody>
      </p:sp>
    </p:spTree>
    <p:extLst>
      <p:ext uri="{BB962C8B-B14F-4D97-AF65-F5344CB8AC3E}">
        <p14:creationId xmlns:p14="http://schemas.microsoft.com/office/powerpoint/2010/main" val="2088576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dirty="0"/>
          </a:p>
        </p:txBody>
      </p:sp>
      <p:sp>
        <p:nvSpPr>
          <p:cNvPr id="4" name="Slide Number Placeholder 3"/>
          <p:cNvSpPr>
            <a:spLocks noGrp="1"/>
          </p:cNvSpPr>
          <p:nvPr>
            <p:ph type="sldNum" sz="quarter" idx="10"/>
          </p:nvPr>
        </p:nvSpPr>
        <p:spPr/>
        <p:txBody>
          <a:bodyPr/>
          <a:lstStyle/>
          <a:p>
            <a:fld id="{88F06A4E-A628-487A-898D-C74892D5D485}" type="slidenum">
              <a:rPr lang="ar-SA" smtClean="0"/>
              <a:pPr/>
              <a:t>46</a:t>
            </a:fld>
            <a:endParaRPr lang="ar-S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dirty="0"/>
          </a:p>
        </p:txBody>
      </p:sp>
      <p:sp>
        <p:nvSpPr>
          <p:cNvPr id="4" name="Slide Number Placeholder 3"/>
          <p:cNvSpPr>
            <a:spLocks noGrp="1"/>
          </p:cNvSpPr>
          <p:nvPr>
            <p:ph type="sldNum" sz="quarter" idx="10"/>
          </p:nvPr>
        </p:nvSpPr>
        <p:spPr/>
        <p:txBody>
          <a:bodyPr/>
          <a:lstStyle/>
          <a:p>
            <a:fld id="{88F06A4E-A628-487A-898D-C74892D5D485}" type="slidenum">
              <a:rPr lang="ar-SA" smtClean="0"/>
              <a:pPr/>
              <a:t>47</a:t>
            </a:fld>
            <a:endParaRPr lang="ar-S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dirty="0"/>
          </a:p>
        </p:txBody>
      </p:sp>
      <p:sp>
        <p:nvSpPr>
          <p:cNvPr id="4" name="Slide Number Placeholder 3"/>
          <p:cNvSpPr>
            <a:spLocks noGrp="1"/>
          </p:cNvSpPr>
          <p:nvPr>
            <p:ph type="sldNum" sz="quarter" idx="10"/>
          </p:nvPr>
        </p:nvSpPr>
        <p:spPr/>
        <p:txBody>
          <a:bodyPr/>
          <a:lstStyle/>
          <a:p>
            <a:fld id="{88F06A4E-A628-487A-898D-C74892D5D485}" type="slidenum">
              <a:rPr lang="ar-SA" smtClean="0"/>
              <a:pPr/>
              <a:t>52</a:t>
            </a:fld>
            <a:endParaRPr lang="ar-S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dirty="0"/>
          </a:p>
        </p:txBody>
      </p:sp>
      <p:sp>
        <p:nvSpPr>
          <p:cNvPr id="4" name="Slide Number Placeholder 3"/>
          <p:cNvSpPr>
            <a:spLocks noGrp="1"/>
          </p:cNvSpPr>
          <p:nvPr>
            <p:ph type="sldNum" sz="quarter" idx="10"/>
          </p:nvPr>
        </p:nvSpPr>
        <p:spPr/>
        <p:txBody>
          <a:bodyPr/>
          <a:lstStyle/>
          <a:p>
            <a:fld id="{88F06A4E-A628-487A-898D-C74892D5D485}" type="slidenum">
              <a:rPr lang="ar-SA" smtClean="0"/>
              <a:pPr/>
              <a:t>53</a:t>
            </a:fld>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2AFC2CF-26B5-49D4-A051-3B5874C41494}" type="datetimeFigureOut">
              <a:rPr lang="en-US" smtClean="0"/>
              <a:pPr/>
              <a:t>5/7/2020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CBC152B-8BE9-41A9-821C-6B4C19A7349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AFC2CF-26B5-49D4-A051-3B5874C4149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152B-8BE9-41A9-821C-6B4C19A734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AFC2CF-26B5-49D4-A051-3B5874C4149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152B-8BE9-41A9-821C-6B4C19A734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AFC2CF-26B5-49D4-A051-3B5874C4149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152B-8BE9-41A9-821C-6B4C19A734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AFC2CF-26B5-49D4-A051-3B5874C41494}"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152B-8BE9-41A9-821C-6B4C19A7349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AFC2CF-26B5-49D4-A051-3B5874C41494}"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152B-8BE9-41A9-821C-6B4C19A734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2AFC2CF-26B5-49D4-A051-3B5874C41494}" type="datetimeFigureOut">
              <a:rPr lang="en-US" smtClean="0"/>
              <a:pPr/>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152B-8BE9-41A9-821C-6B4C19A734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2AFC2CF-26B5-49D4-A051-3B5874C41494}" type="datetimeFigureOut">
              <a:rPr lang="en-US" smtClean="0"/>
              <a:pPr/>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152B-8BE9-41A9-821C-6B4C19A734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2AFC2CF-26B5-49D4-A051-3B5874C41494}" type="datetimeFigureOut">
              <a:rPr lang="en-US" smtClean="0"/>
              <a:pPr/>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152B-8BE9-41A9-821C-6B4C19A7349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AFC2CF-26B5-49D4-A051-3B5874C41494}"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152B-8BE9-41A9-821C-6B4C19A734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2AFC2CF-26B5-49D4-A051-3B5874C41494}"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152B-8BE9-41A9-821C-6B4C19A7349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2AFC2CF-26B5-49D4-A051-3B5874C41494}" type="datetimeFigureOut">
              <a:rPr lang="en-US" smtClean="0"/>
              <a:pPr/>
              <a:t>5/7/2020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CBC152B-8BE9-41A9-821C-6B4C19A7349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Table_(database)" TargetMode="External"/><Relationship Id="rId2" Type="http://schemas.openxmlformats.org/officeDocument/2006/relationships/hyperlink" Target="http://en.wikipedia.org/wiki/Procedural_code" TargetMode="External"/><Relationship Id="rId1" Type="http://schemas.openxmlformats.org/officeDocument/2006/relationships/slideLayout" Target="../slideLayouts/slideLayout6.xml"/><Relationship Id="rId5" Type="http://schemas.openxmlformats.org/officeDocument/2006/relationships/hyperlink" Target="http://en.wikipedia.org/wiki/Database" TargetMode="External"/><Relationship Id="rId4" Type="http://schemas.openxmlformats.org/officeDocument/2006/relationships/hyperlink" Target="http://en.wikipedia.org/wiki/View_(database)" TargetMode="Externa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PLSQL</a:t>
            </a:r>
            <a:br>
              <a:rPr lang="en-US" dirty="0"/>
            </a:br>
            <a:endParaRPr lang="en-US" dirty="0"/>
          </a:p>
        </p:txBody>
      </p:sp>
      <p:sp>
        <p:nvSpPr>
          <p:cNvPr id="6" name="Subtitle 5"/>
          <p:cNvSpPr>
            <a:spLocks noGrp="1"/>
          </p:cNvSpPr>
          <p:nvPr>
            <p:ph type="subTitle" idx="1"/>
          </p:nvPr>
        </p:nvSpPr>
        <p:spPr/>
        <p:txBody>
          <a:bodyPr>
            <a:normAutofit/>
          </a:bodyPr>
          <a:lstStyle/>
          <a:p>
            <a:r>
              <a:rPr lang="en-US" dirty="0"/>
              <a:t>This Martial belongs to DR. </a:t>
            </a:r>
            <a:r>
              <a:rPr lang="en-US" b="1" i="1" dirty="0"/>
              <a:t>Mohamed El </a:t>
            </a:r>
            <a:r>
              <a:rPr lang="en-US" b="1" i="1" dirty="0" err="1"/>
              <a:t>Desouki</a:t>
            </a:r>
            <a:r>
              <a:rPr lang="en-US" b="1" i="1" dirty="0"/>
              <a:t> Modified By </a:t>
            </a:r>
            <a:r>
              <a:rPr lang="en-US" dirty="0"/>
              <a:t>DR. Maher Abuhamdeh</a:t>
            </a:r>
          </a:p>
          <a:p>
            <a:endParaRPr lang="en-US" b="1" i="1" dirty="0"/>
          </a:p>
          <a:p>
            <a:endParaRPr lang="en-US" b="1" dirty="0">
              <a:solidFill>
                <a:srgbClr val="002060"/>
              </a:solidFill>
            </a:endParaRPr>
          </a:p>
          <a:p>
            <a:endParaRPr lang="en-US" dirty="0"/>
          </a:p>
          <a:p>
            <a:endParaRPr lang="en-US" dirty="0"/>
          </a:p>
        </p:txBody>
      </p:sp>
    </p:spTree>
    <p:extLst>
      <p:ext uri="{BB962C8B-B14F-4D97-AF65-F5344CB8AC3E}">
        <p14:creationId xmlns:p14="http://schemas.microsoft.com/office/powerpoint/2010/main" val="34434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Selected Topics In SQL / 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For – Loop Statement</a:t>
            </a:r>
          </a:p>
          <a:p>
            <a:pPr marL="971550" lvl="1" indent="-514350">
              <a:buFont typeface="+mj-lt"/>
              <a:buAutoNum type="romanUcPeriod"/>
            </a:pPr>
            <a:r>
              <a:rPr lang="en-US" sz="2400" b="1" dirty="0">
                <a:solidFill>
                  <a:srgbClr val="0070C0"/>
                </a:solidFill>
              </a:rPr>
              <a:t>While – Loop Statement </a:t>
            </a:r>
            <a:endParaRPr lang="ar-SA" sz="2400" b="1" dirty="0">
              <a:solidFill>
                <a:srgbClr val="0070C0"/>
              </a:solidFill>
            </a:endParaRPr>
          </a:p>
        </p:txBody>
      </p:sp>
      <p:sp>
        <p:nvSpPr>
          <p:cNvPr id="7" name="TextBox 6"/>
          <p:cNvSpPr txBox="1"/>
          <p:nvPr/>
        </p:nvSpPr>
        <p:spPr>
          <a:xfrm>
            <a:off x="914400" y="5334000"/>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Functions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066800" y="152400"/>
            <a:ext cx="7848600" cy="9906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1066801" y="1447800"/>
            <a:ext cx="6400799" cy="6096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066800" y="76200"/>
            <a:ext cx="6429375" cy="918482"/>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066800" y="228600"/>
            <a:ext cx="6486525" cy="908826"/>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031221" y="76200"/>
            <a:ext cx="6512579" cy="600075"/>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066800" y="76200"/>
            <a:ext cx="7620000" cy="3810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0"/>
            <a:ext cx="6400800" cy="685800"/>
          </a:xfrm>
        </p:spPr>
        <p:txBody>
          <a:bodyPr>
            <a:normAutofit fontScale="90000"/>
          </a:bodyPr>
          <a:lstStyle/>
          <a:p>
            <a:r>
              <a:rPr lang="en-US" b="1" dirty="0"/>
              <a:t>IF-THEN-ELSE Statement</a:t>
            </a:r>
            <a:endParaRPr lang="ar-SA" dirty="0"/>
          </a:p>
        </p:txBody>
      </p:sp>
      <p:sp>
        <p:nvSpPr>
          <p:cNvPr id="5" name="Rectangle 4"/>
          <p:cNvSpPr/>
          <p:nvPr/>
        </p:nvSpPr>
        <p:spPr>
          <a:xfrm>
            <a:off x="990600" y="762000"/>
            <a:ext cx="6781800" cy="369332"/>
          </a:xfrm>
          <a:prstGeom prst="rect">
            <a:avLst/>
          </a:prstGeom>
        </p:spPr>
        <p:txBody>
          <a:bodyPr wrap="square">
            <a:spAutoFit/>
          </a:bodyPr>
          <a:lstStyle/>
          <a:p>
            <a:r>
              <a:rPr lang="en-US" b="1" i="1" dirty="0"/>
              <a:t>There are three different syntaxes for these types of statements.</a:t>
            </a:r>
            <a:endParaRPr lang="ar-SA" b="1" i="1" dirty="0"/>
          </a:p>
        </p:txBody>
      </p:sp>
      <p:sp>
        <p:nvSpPr>
          <p:cNvPr id="6" name="Rectangle 5"/>
          <p:cNvSpPr/>
          <p:nvPr/>
        </p:nvSpPr>
        <p:spPr>
          <a:xfrm>
            <a:off x="1066800" y="1295400"/>
            <a:ext cx="2340064" cy="369332"/>
          </a:xfrm>
          <a:prstGeom prst="rect">
            <a:avLst/>
          </a:prstGeom>
        </p:spPr>
        <p:txBody>
          <a:bodyPr wrap="none">
            <a:spAutoFit/>
          </a:bodyPr>
          <a:lstStyle/>
          <a:p>
            <a:r>
              <a:rPr lang="en-US" b="1" dirty="0"/>
              <a:t>Syntax #1: IF-THEN</a:t>
            </a:r>
            <a:endParaRPr lang="ar-SA" dirty="0"/>
          </a:p>
        </p:txBody>
      </p:sp>
      <p:sp>
        <p:nvSpPr>
          <p:cNvPr id="7" name="Rectangle 6"/>
          <p:cNvSpPr/>
          <p:nvPr/>
        </p:nvSpPr>
        <p:spPr>
          <a:xfrm>
            <a:off x="1143000" y="1676400"/>
            <a:ext cx="4572000" cy="1338828"/>
          </a:xfrm>
          <a:prstGeom prst="rect">
            <a:avLst/>
          </a:prstGeom>
        </p:spPr>
        <p:txBody>
          <a:bodyPr>
            <a:spAutoFit/>
          </a:bodyPr>
          <a:lstStyle/>
          <a:p>
            <a:pPr>
              <a:lnSpc>
                <a:spcPct val="150000"/>
              </a:lnSpc>
            </a:pPr>
            <a:r>
              <a:rPr lang="en-US" b="1" dirty="0">
                <a:solidFill>
                  <a:schemeClr val="accent1">
                    <a:lumMod val="75000"/>
                  </a:schemeClr>
                </a:solidFill>
              </a:rPr>
              <a:t>IF condition THEN</a:t>
            </a:r>
            <a:br>
              <a:rPr lang="en-US" b="1" dirty="0">
                <a:solidFill>
                  <a:schemeClr val="accent1">
                    <a:lumMod val="75000"/>
                  </a:schemeClr>
                </a:solidFill>
              </a:rPr>
            </a:br>
            <a:r>
              <a:rPr lang="en-US" b="1" dirty="0">
                <a:solidFill>
                  <a:schemeClr val="accent1">
                    <a:lumMod val="75000"/>
                  </a:schemeClr>
                </a:solidFill>
              </a:rPr>
              <a:t>{...statements to be executed...}</a:t>
            </a:r>
            <a:br>
              <a:rPr lang="en-US" b="1" dirty="0">
                <a:solidFill>
                  <a:schemeClr val="accent1">
                    <a:lumMod val="75000"/>
                  </a:schemeClr>
                </a:solidFill>
              </a:rPr>
            </a:br>
            <a:r>
              <a:rPr lang="en-US" b="1" dirty="0">
                <a:solidFill>
                  <a:schemeClr val="accent1">
                    <a:lumMod val="75000"/>
                  </a:schemeClr>
                </a:solidFill>
              </a:rPr>
              <a:t>END IF;</a:t>
            </a:r>
            <a:endParaRPr lang="ar-SA" b="1" dirty="0">
              <a:solidFill>
                <a:schemeClr val="accent1">
                  <a:lumMod val="75000"/>
                </a:schemeClr>
              </a:solidFill>
            </a:endParaRPr>
          </a:p>
        </p:txBody>
      </p:sp>
      <p:cxnSp>
        <p:nvCxnSpPr>
          <p:cNvPr id="42" name="Straight Connector 41"/>
          <p:cNvCxnSpPr/>
          <p:nvPr/>
        </p:nvCxnSpPr>
        <p:spPr>
          <a:xfrm>
            <a:off x="2379028" y="35052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Down Arrow 9"/>
          <p:cNvSpPr/>
          <p:nvPr/>
        </p:nvSpPr>
        <p:spPr>
          <a:xfrm>
            <a:off x="2770496" y="3020704"/>
            <a:ext cx="287444" cy="612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Diamond 10"/>
          <p:cNvSpPr/>
          <p:nvPr/>
        </p:nvSpPr>
        <p:spPr>
          <a:xfrm>
            <a:off x="2016864" y="3657600"/>
            <a:ext cx="1793136" cy="918641"/>
          </a:xfrm>
          <a:prstGeom prst="diamond">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1200" b="1" dirty="0"/>
              <a:t>Boolean Condition</a:t>
            </a:r>
            <a:endParaRPr lang="ar-SA" sz="1200" b="1" dirty="0"/>
          </a:p>
        </p:txBody>
      </p:sp>
      <p:sp>
        <p:nvSpPr>
          <p:cNvPr id="25" name="Rectangle 24"/>
          <p:cNvSpPr/>
          <p:nvPr/>
        </p:nvSpPr>
        <p:spPr>
          <a:xfrm>
            <a:off x="3901119" y="4605867"/>
            <a:ext cx="1509082" cy="612019"/>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Actions To be Taken</a:t>
            </a:r>
            <a:endParaRPr lang="ar-SA" dirty="0"/>
          </a:p>
        </p:txBody>
      </p:sp>
      <p:grpSp>
        <p:nvGrpSpPr>
          <p:cNvPr id="30" name="Group 29"/>
          <p:cNvGrpSpPr/>
          <p:nvPr/>
        </p:nvGrpSpPr>
        <p:grpSpPr>
          <a:xfrm rot="16200000" flipH="1">
            <a:off x="3675438" y="4924672"/>
            <a:ext cx="778933" cy="1365360"/>
            <a:chOff x="7543800" y="1524000"/>
            <a:chExt cx="990600" cy="685800"/>
          </a:xfrm>
        </p:grpSpPr>
        <p:cxnSp>
          <p:nvCxnSpPr>
            <p:cNvPr id="27" name="Straight Connector 26"/>
            <p:cNvCxnSpPr/>
            <p:nvPr/>
          </p:nvCxnSpPr>
          <p:spPr>
            <a:xfrm>
              <a:off x="7543800" y="22098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a:off x="8191500" y="1866900"/>
              <a:ext cx="685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41530" y="4103840"/>
            <a:ext cx="934194" cy="456065"/>
            <a:chOff x="7543800" y="2172417"/>
            <a:chExt cx="990600" cy="624611"/>
          </a:xfrm>
        </p:grpSpPr>
        <p:cxnSp>
          <p:nvCxnSpPr>
            <p:cNvPr id="32" name="Straight Connector 31"/>
            <p:cNvCxnSpPr/>
            <p:nvPr/>
          </p:nvCxnSpPr>
          <p:spPr>
            <a:xfrm>
              <a:off x="7543800" y="2172417"/>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534400" y="2187427"/>
              <a:ext cx="0" cy="609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2614151" y="5562600"/>
            <a:ext cx="768074" cy="601133"/>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End IF</a:t>
            </a:r>
            <a:endParaRPr lang="ar-SA" dirty="0"/>
          </a:p>
        </p:txBody>
      </p:sp>
      <p:grpSp>
        <p:nvGrpSpPr>
          <p:cNvPr id="57" name="Group 56"/>
          <p:cNvGrpSpPr/>
          <p:nvPr/>
        </p:nvGrpSpPr>
        <p:grpSpPr>
          <a:xfrm>
            <a:off x="1066800" y="4105124"/>
            <a:ext cx="1524936" cy="1891695"/>
            <a:chOff x="4938587" y="2971800"/>
            <a:chExt cx="1386013" cy="2438400"/>
          </a:xfrm>
        </p:grpSpPr>
        <p:cxnSp>
          <p:nvCxnSpPr>
            <p:cNvPr id="40" name="Straight Connector 39"/>
            <p:cNvCxnSpPr/>
            <p:nvPr/>
          </p:nvCxnSpPr>
          <p:spPr>
            <a:xfrm flipH="1" flipV="1">
              <a:off x="4938587" y="2971800"/>
              <a:ext cx="849085" cy="97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953000" y="5410200"/>
              <a:ext cx="1371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53000" y="2971800"/>
              <a:ext cx="0" cy="243840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a:off x="3022919" y="6219371"/>
            <a:ext cx="0" cy="33382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755178" y="3796352"/>
            <a:ext cx="862333" cy="269671"/>
          </a:xfrm>
          <a:prstGeom prst="rect">
            <a:avLst/>
          </a:prstGeom>
          <a:noFill/>
        </p:spPr>
        <p:txBody>
          <a:bodyPr wrap="square" rtlCol="1">
            <a:spAutoFit/>
          </a:bodyPr>
          <a:lstStyle/>
          <a:p>
            <a:r>
              <a:rPr lang="en-US" dirty="0"/>
              <a:t>True</a:t>
            </a:r>
            <a:endParaRPr lang="ar-SA" dirty="0"/>
          </a:p>
        </p:txBody>
      </p:sp>
      <p:sp>
        <p:nvSpPr>
          <p:cNvPr id="68" name="TextBox 67"/>
          <p:cNvSpPr txBox="1"/>
          <p:nvPr/>
        </p:nvSpPr>
        <p:spPr>
          <a:xfrm>
            <a:off x="1219200" y="3768929"/>
            <a:ext cx="862333" cy="269671"/>
          </a:xfrm>
          <a:prstGeom prst="rect">
            <a:avLst/>
          </a:prstGeom>
          <a:noFill/>
        </p:spPr>
        <p:txBody>
          <a:bodyPr wrap="square" rtlCol="1">
            <a:spAutoFit/>
          </a:bodyPr>
          <a:lstStyle/>
          <a:p>
            <a:r>
              <a:rPr lang="en-US" dirty="0"/>
              <a:t>False</a:t>
            </a: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checkerboard(across)">
                                      <p:cBhvr>
                                        <p:cTn id="15" dur="500"/>
                                        <p:tgtEl>
                                          <p:spTgt spid="67"/>
                                        </p:tgtEl>
                                      </p:cBhvr>
                                    </p:animEffect>
                                  </p:childTnLst>
                                </p:cTn>
                              </p:par>
                              <p:par>
                                <p:cTn id="16" presetID="18" presetClass="entr" presetSubtype="6"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downRight)">
                                      <p:cBhvr>
                                        <p:cTn id="18" dur="500"/>
                                        <p:tgtEl>
                                          <p:spTgt spid="3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checkerboard(across)">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strips(downLeft)">
                                      <p:cBhvr>
                                        <p:cTn id="26" dur="500"/>
                                        <p:tgtEl>
                                          <p:spTgt spid="30"/>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strips(downLeft)">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checkerboard(across)">
                                      <p:cBhvr>
                                        <p:cTn id="36" dur="500"/>
                                        <p:tgtEl>
                                          <p:spTgt spid="68"/>
                                        </p:tgtEl>
                                      </p:cBhvr>
                                    </p:animEffect>
                                  </p:childTnLst>
                                </p:cTn>
                              </p:par>
                              <p:par>
                                <p:cTn id="37" presetID="18" presetClass="entr" presetSubtype="12"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strips(downLeft)">
                                      <p:cBhvr>
                                        <p:cTn id="3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1" grpId="0" animBg="1"/>
      <p:bldP spid="25" grpId="0" animBg="1"/>
      <p:bldP spid="35" grpId="0" animBg="1"/>
      <p:bldP spid="67"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50520"/>
            <a:ext cx="7498080" cy="640080"/>
          </a:xfrm>
        </p:spPr>
        <p:txBody>
          <a:bodyPr>
            <a:normAutofit fontScale="90000"/>
          </a:bodyPr>
          <a:lstStyle/>
          <a:p>
            <a:r>
              <a:rPr lang="en-US" b="1" dirty="0"/>
              <a:t>IF-THEN</a:t>
            </a:r>
            <a:br>
              <a:rPr lang="ar-SA" dirty="0"/>
            </a:br>
            <a:endParaRPr lang="ar-SA" dirty="0"/>
          </a:p>
        </p:txBody>
      </p:sp>
      <p:sp>
        <p:nvSpPr>
          <p:cNvPr id="3" name="Rectangle 2"/>
          <p:cNvSpPr/>
          <p:nvPr/>
        </p:nvSpPr>
        <p:spPr>
          <a:xfrm>
            <a:off x="914400" y="1404878"/>
            <a:ext cx="8001000" cy="3785652"/>
          </a:xfrm>
          <a:prstGeom prst="rect">
            <a:avLst/>
          </a:prstGeom>
        </p:spPr>
        <p:txBody>
          <a:bodyPr wrap="square">
            <a:spAutoFit/>
          </a:bodyPr>
          <a:lstStyle/>
          <a:p>
            <a:r>
              <a:rPr lang="en-US" sz="2400" dirty="0"/>
              <a:t> </a:t>
            </a:r>
            <a:r>
              <a:rPr lang="en-US" sz="2400" dirty="0">
                <a:solidFill>
                  <a:srgbClr val="0070C0"/>
                </a:solidFill>
              </a:rPr>
              <a:t>declare</a:t>
            </a:r>
          </a:p>
          <a:p>
            <a:r>
              <a:rPr lang="en-US" sz="2400" dirty="0"/>
              <a:t> </a:t>
            </a:r>
            <a:r>
              <a:rPr lang="en-US" sz="2400" dirty="0" err="1"/>
              <a:t>stdmarks</a:t>
            </a:r>
            <a:r>
              <a:rPr lang="en-US" sz="2400" dirty="0"/>
              <a:t>    number (2);</a:t>
            </a:r>
          </a:p>
          <a:p>
            <a:r>
              <a:rPr lang="en-US" sz="2400" dirty="0"/>
              <a:t> </a:t>
            </a:r>
            <a:r>
              <a:rPr lang="en-US" sz="2400" dirty="0" err="1"/>
              <a:t>passmark</a:t>
            </a:r>
            <a:r>
              <a:rPr lang="en-US" sz="2400" dirty="0"/>
              <a:t> number(2);</a:t>
            </a:r>
          </a:p>
          <a:p>
            <a:r>
              <a:rPr lang="en-US" sz="2400" dirty="0"/>
              <a:t> </a:t>
            </a:r>
            <a:r>
              <a:rPr lang="en-US" sz="2400" dirty="0">
                <a:solidFill>
                  <a:srgbClr val="0070C0"/>
                </a:solidFill>
              </a:rPr>
              <a:t>begin</a:t>
            </a:r>
          </a:p>
          <a:p>
            <a:r>
              <a:rPr lang="en-US" sz="2400" dirty="0"/>
              <a:t> </a:t>
            </a:r>
            <a:r>
              <a:rPr lang="en-US" sz="2400" dirty="0" err="1"/>
              <a:t>passmark</a:t>
            </a:r>
            <a:r>
              <a:rPr lang="en-US" sz="2400" dirty="0"/>
              <a:t> :=60;</a:t>
            </a:r>
          </a:p>
          <a:p>
            <a:r>
              <a:rPr lang="en-US" sz="2400" dirty="0"/>
              <a:t> </a:t>
            </a:r>
            <a:r>
              <a:rPr lang="en-US" sz="2400" dirty="0" err="1"/>
              <a:t>stdmarks</a:t>
            </a:r>
            <a:r>
              <a:rPr lang="en-US" sz="2400" dirty="0"/>
              <a:t> :=20;</a:t>
            </a:r>
          </a:p>
          <a:p>
            <a:r>
              <a:rPr lang="en-US" sz="2400" dirty="0">
                <a:solidFill>
                  <a:srgbClr val="FF0000"/>
                </a:solidFill>
              </a:rPr>
              <a:t> if </a:t>
            </a:r>
            <a:r>
              <a:rPr lang="en-US" sz="2400" dirty="0" err="1"/>
              <a:t>stdmarks</a:t>
            </a:r>
            <a:r>
              <a:rPr lang="en-US" sz="2400" dirty="0"/>
              <a:t> &gt; </a:t>
            </a:r>
            <a:r>
              <a:rPr lang="en-US" sz="2400" dirty="0" err="1"/>
              <a:t>passmark</a:t>
            </a:r>
            <a:r>
              <a:rPr lang="en-US" sz="2400" dirty="0"/>
              <a:t> </a:t>
            </a:r>
            <a:r>
              <a:rPr lang="en-US" sz="2400" dirty="0">
                <a:solidFill>
                  <a:srgbClr val="FF0000"/>
                </a:solidFill>
              </a:rPr>
              <a:t>then</a:t>
            </a:r>
          </a:p>
          <a:p>
            <a:r>
              <a:rPr lang="en-US" sz="2400" dirty="0"/>
              <a:t> </a:t>
            </a:r>
            <a:r>
              <a:rPr lang="en-US" sz="2400" dirty="0" err="1"/>
              <a:t>dbms_output.put_line</a:t>
            </a:r>
            <a:r>
              <a:rPr lang="en-US" sz="2400" dirty="0"/>
              <a:t>(</a:t>
            </a:r>
            <a:r>
              <a:rPr lang="en-US" sz="2400" dirty="0" err="1"/>
              <a:t>Congatulations</a:t>
            </a:r>
            <a:r>
              <a:rPr lang="en-US" sz="2400" dirty="0"/>
              <a:t>, go to the next level');</a:t>
            </a:r>
          </a:p>
          <a:p>
            <a:r>
              <a:rPr lang="en-US" sz="2400" dirty="0"/>
              <a:t> </a:t>
            </a:r>
            <a:r>
              <a:rPr lang="en-US" sz="2400" dirty="0">
                <a:solidFill>
                  <a:srgbClr val="FF0000"/>
                </a:solidFill>
              </a:rPr>
              <a:t>end if;</a:t>
            </a:r>
            <a:r>
              <a:rPr lang="en-US" sz="2400" dirty="0"/>
              <a:t> ‘</a:t>
            </a:r>
            <a:endParaRPr lang="en-US" sz="2400" dirty="0">
              <a:solidFill>
                <a:srgbClr val="FF0000"/>
              </a:solidFill>
            </a:endParaRPr>
          </a:p>
          <a:p>
            <a:r>
              <a:rPr lang="en-US" sz="2400" dirty="0"/>
              <a:t> </a:t>
            </a:r>
            <a:r>
              <a:rPr lang="en-US" sz="2400" dirty="0">
                <a:solidFill>
                  <a:srgbClr val="0070C0"/>
                </a:solidFill>
              </a:rPr>
              <a:t>end;</a:t>
            </a:r>
            <a:endParaRPr lang="ar-SA" sz="2400" dirty="0">
              <a:solidFill>
                <a:srgbClr val="0070C0"/>
              </a:solidFill>
            </a:endParaRPr>
          </a:p>
        </p:txBody>
      </p:sp>
      <p:sp>
        <p:nvSpPr>
          <p:cNvPr id="4" name="Rectangle 3"/>
          <p:cNvSpPr/>
          <p:nvPr/>
        </p:nvSpPr>
        <p:spPr>
          <a:xfrm>
            <a:off x="928565" y="990600"/>
            <a:ext cx="1128835" cy="369332"/>
          </a:xfrm>
          <a:prstGeom prst="rect">
            <a:avLst/>
          </a:prstGeom>
        </p:spPr>
        <p:txBody>
          <a:bodyPr wrap="none">
            <a:spAutoFit/>
          </a:bodyPr>
          <a:lstStyle/>
          <a:p>
            <a:r>
              <a:rPr lang="en-US" b="1" i="1" dirty="0"/>
              <a:t>Example:</a:t>
            </a:r>
            <a:endParaRPr lang="ar-SA"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0"/>
            <a:ext cx="6553200" cy="685800"/>
          </a:xfrm>
        </p:spPr>
        <p:txBody>
          <a:bodyPr>
            <a:normAutofit fontScale="90000"/>
          </a:bodyPr>
          <a:lstStyle/>
          <a:p>
            <a:r>
              <a:rPr lang="en-US" b="1" dirty="0"/>
              <a:t>IF-THEN-ELSE Statement</a:t>
            </a:r>
            <a:endParaRPr lang="ar-SA" dirty="0"/>
          </a:p>
        </p:txBody>
      </p:sp>
      <p:sp>
        <p:nvSpPr>
          <p:cNvPr id="6" name="Rectangle 5"/>
          <p:cNvSpPr/>
          <p:nvPr/>
        </p:nvSpPr>
        <p:spPr>
          <a:xfrm>
            <a:off x="1143000" y="914400"/>
            <a:ext cx="3119124" cy="369332"/>
          </a:xfrm>
          <a:prstGeom prst="rect">
            <a:avLst/>
          </a:prstGeom>
        </p:spPr>
        <p:txBody>
          <a:bodyPr wrap="none">
            <a:spAutoFit/>
          </a:bodyPr>
          <a:lstStyle/>
          <a:p>
            <a:r>
              <a:rPr lang="en-US" b="1" dirty="0"/>
              <a:t>Syntax #1: IF-THEN - ELSE</a:t>
            </a:r>
            <a:endParaRPr lang="ar-SA" dirty="0"/>
          </a:p>
        </p:txBody>
      </p:sp>
      <p:sp>
        <p:nvSpPr>
          <p:cNvPr id="7" name="Rectangle 6"/>
          <p:cNvSpPr/>
          <p:nvPr/>
        </p:nvSpPr>
        <p:spPr>
          <a:xfrm>
            <a:off x="1219200" y="1371600"/>
            <a:ext cx="4572000" cy="1477328"/>
          </a:xfrm>
          <a:prstGeom prst="rect">
            <a:avLst/>
          </a:prstGeom>
        </p:spPr>
        <p:txBody>
          <a:bodyPr>
            <a:spAutoFit/>
          </a:bodyPr>
          <a:lstStyle/>
          <a:p>
            <a:r>
              <a:rPr lang="en-US" b="1" dirty="0">
                <a:solidFill>
                  <a:schemeClr val="accent1">
                    <a:lumMod val="75000"/>
                  </a:schemeClr>
                </a:solidFill>
              </a:rPr>
              <a:t>IF condition THEN</a:t>
            </a:r>
            <a:br>
              <a:rPr lang="en-US" b="1" dirty="0">
                <a:solidFill>
                  <a:schemeClr val="accent1">
                    <a:lumMod val="75000"/>
                  </a:schemeClr>
                </a:solidFill>
              </a:rPr>
            </a:br>
            <a:r>
              <a:rPr lang="en-US" b="1" dirty="0">
                <a:solidFill>
                  <a:schemeClr val="accent1">
                    <a:lumMod val="75000"/>
                  </a:schemeClr>
                </a:solidFill>
              </a:rPr>
              <a:t> {...statements to be executed...}</a:t>
            </a:r>
          </a:p>
          <a:p>
            <a:r>
              <a:rPr lang="en-US" b="1" dirty="0">
                <a:solidFill>
                  <a:schemeClr val="accent1">
                    <a:lumMod val="75000"/>
                  </a:schemeClr>
                </a:solidFill>
              </a:rPr>
              <a:t>ELSE</a:t>
            </a:r>
            <a:br>
              <a:rPr lang="en-US" b="1" dirty="0">
                <a:solidFill>
                  <a:schemeClr val="accent1">
                    <a:lumMod val="75000"/>
                  </a:schemeClr>
                </a:solidFill>
              </a:rPr>
            </a:br>
            <a:r>
              <a:rPr lang="en-US" b="1" dirty="0">
                <a:solidFill>
                  <a:schemeClr val="accent1">
                    <a:lumMod val="75000"/>
                  </a:schemeClr>
                </a:solidFill>
              </a:rPr>
              <a:t> {...statements to be executed...} </a:t>
            </a:r>
            <a:br>
              <a:rPr lang="en-US" b="1" dirty="0">
                <a:solidFill>
                  <a:schemeClr val="accent1">
                    <a:lumMod val="75000"/>
                  </a:schemeClr>
                </a:solidFill>
              </a:rPr>
            </a:br>
            <a:r>
              <a:rPr lang="en-US" b="1" dirty="0">
                <a:solidFill>
                  <a:schemeClr val="accent1">
                    <a:lumMod val="75000"/>
                  </a:schemeClr>
                </a:solidFill>
              </a:rPr>
              <a:t>END IF;</a:t>
            </a:r>
            <a:endParaRPr lang="ar-SA" b="1" dirty="0">
              <a:solidFill>
                <a:schemeClr val="accent1">
                  <a:lumMod val="75000"/>
                </a:schemeClr>
              </a:solidFill>
            </a:endParaRPr>
          </a:p>
        </p:txBody>
      </p:sp>
      <p:cxnSp>
        <p:nvCxnSpPr>
          <p:cNvPr id="10" name="Straight Connector 9"/>
          <p:cNvCxnSpPr/>
          <p:nvPr/>
        </p:nvCxnSpPr>
        <p:spPr>
          <a:xfrm>
            <a:off x="2150428" y="338009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a:off x="2541896" y="2895600"/>
            <a:ext cx="287444" cy="612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Diamond 11"/>
          <p:cNvSpPr/>
          <p:nvPr/>
        </p:nvSpPr>
        <p:spPr>
          <a:xfrm>
            <a:off x="1788264" y="3532496"/>
            <a:ext cx="1793136" cy="918641"/>
          </a:xfrm>
          <a:prstGeom prst="diamond">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1200" b="1" dirty="0"/>
              <a:t>Boolean Condition</a:t>
            </a:r>
            <a:endParaRPr lang="ar-SA" sz="1200" b="1" dirty="0"/>
          </a:p>
        </p:txBody>
      </p:sp>
      <p:sp>
        <p:nvSpPr>
          <p:cNvPr id="13" name="Rectangle 12"/>
          <p:cNvSpPr/>
          <p:nvPr/>
        </p:nvSpPr>
        <p:spPr>
          <a:xfrm>
            <a:off x="3672519" y="4480763"/>
            <a:ext cx="1509082" cy="612019"/>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Actions To be Taken</a:t>
            </a:r>
            <a:endParaRPr lang="ar-SA" dirty="0"/>
          </a:p>
        </p:txBody>
      </p:sp>
      <p:grpSp>
        <p:nvGrpSpPr>
          <p:cNvPr id="14" name="Group 13"/>
          <p:cNvGrpSpPr/>
          <p:nvPr/>
        </p:nvGrpSpPr>
        <p:grpSpPr>
          <a:xfrm rot="16200000" flipH="1">
            <a:off x="3446838" y="4799568"/>
            <a:ext cx="778933" cy="1365360"/>
            <a:chOff x="7543800" y="1524000"/>
            <a:chExt cx="990600" cy="685800"/>
          </a:xfrm>
        </p:grpSpPr>
        <p:cxnSp>
          <p:nvCxnSpPr>
            <p:cNvPr id="15" name="Straight Connector 14"/>
            <p:cNvCxnSpPr/>
            <p:nvPr/>
          </p:nvCxnSpPr>
          <p:spPr>
            <a:xfrm>
              <a:off x="7543800" y="2209800"/>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a:off x="8191500" y="1866900"/>
              <a:ext cx="685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12930" y="3978736"/>
            <a:ext cx="934194" cy="456065"/>
            <a:chOff x="7543800" y="2172417"/>
            <a:chExt cx="990600" cy="624611"/>
          </a:xfrm>
        </p:grpSpPr>
        <p:cxnSp>
          <p:nvCxnSpPr>
            <p:cNvPr id="18" name="Straight Connector 17"/>
            <p:cNvCxnSpPr/>
            <p:nvPr/>
          </p:nvCxnSpPr>
          <p:spPr>
            <a:xfrm>
              <a:off x="7543800" y="2172417"/>
              <a:ext cx="990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34400" y="2187427"/>
              <a:ext cx="0" cy="609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2385551" y="5437496"/>
            <a:ext cx="768074" cy="601133"/>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End IF</a:t>
            </a:r>
            <a:endParaRPr lang="ar-SA" dirty="0"/>
          </a:p>
        </p:txBody>
      </p:sp>
      <p:grpSp>
        <p:nvGrpSpPr>
          <p:cNvPr id="21" name="Group 20"/>
          <p:cNvGrpSpPr/>
          <p:nvPr/>
        </p:nvGrpSpPr>
        <p:grpSpPr>
          <a:xfrm>
            <a:off x="838200" y="3980020"/>
            <a:ext cx="1524936" cy="1891695"/>
            <a:chOff x="4938587" y="2971800"/>
            <a:chExt cx="1386013" cy="2438400"/>
          </a:xfrm>
        </p:grpSpPr>
        <p:cxnSp>
          <p:nvCxnSpPr>
            <p:cNvPr id="22" name="Straight Connector 21"/>
            <p:cNvCxnSpPr/>
            <p:nvPr/>
          </p:nvCxnSpPr>
          <p:spPr>
            <a:xfrm flipH="1" flipV="1">
              <a:off x="4938587" y="2971800"/>
              <a:ext cx="849085" cy="97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53000" y="5410200"/>
              <a:ext cx="1371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938587" y="2971801"/>
              <a:ext cx="0" cy="76306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a:off x="2794319" y="6094267"/>
            <a:ext cx="0" cy="33382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26578" y="3671248"/>
            <a:ext cx="862333" cy="269671"/>
          </a:xfrm>
          <a:prstGeom prst="rect">
            <a:avLst/>
          </a:prstGeom>
          <a:noFill/>
        </p:spPr>
        <p:txBody>
          <a:bodyPr wrap="square" rtlCol="1">
            <a:spAutoFit/>
          </a:bodyPr>
          <a:lstStyle/>
          <a:p>
            <a:r>
              <a:rPr lang="en-US" dirty="0"/>
              <a:t>True</a:t>
            </a:r>
            <a:endParaRPr lang="ar-SA" dirty="0"/>
          </a:p>
        </p:txBody>
      </p:sp>
      <p:sp>
        <p:nvSpPr>
          <p:cNvPr id="27" name="TextBox 26"/>
          <p:cNvSpPr txBox="1"/>
          <p:nvPr/>
        </p:nvSpPr>
        <p:spPr>
          <a:xfrm>
            <a:off x="990600" y="3643825"/>
            <a:ext cx="862333" cy="269671"/>
          </a:xfrm>
          <a:prstGeom prst="rect">
            <a:avLst/>
          </a:prstGeom>
          <a:noFill/>
        </p:spPr>
        <p:txBody>
          <a:bodyPr wrap="square" rtlCol="1">
            <a:spAutoFit/>
          </a:bodyPr>
          <a:lstStyle/>
          <a:p>
            <a:r>
              <a:rPr lang="en-US" dirty="0"/>
              <a:t>False</a:t>
            </a:r>
            <a:endParaRPr lang="ar-SA" dirty="0"/>
          </a:p>
        </p:txBody>
      </p:sp>
      <p:sp>
        <p:nvSpPr>
          <p:cNvPr id="32" name="Rectangle 31"/>
          <p:cNvSpPr/>
          <p:nvPr/>
        </p:nvSpPr>
        <p:spPr>
          <a:xfrm>
            <a:off x="304800" y="4572000"/>
            <a:ext cx="1509082" cy="612019"/>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Actions To be Taken</a:t>
            </a:r>
            <a:endParaRPr lang="ar-SA" dirty="0"/>
          </a:p>
        </p:txBody>
      </p:sp>
      <p:cxnSp>
        <p:nvCxnSpPr>
          <p:cNvPr id="40" name="Straight Connector 39"/>
          <p:cNvCxnSpPr/>
          <p:nvPr/>
        </p:nvCxnSpPr>
        <p:spPr>
          <a:xfrm>
            <a:off x="838200" y="518160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023878"/>
            <a:ext cx="1128835" cy="646331"/>
          </a:xfrm>
          <a:prstGeom prst="rect">
            <a:avLst/>
          </a:prstGeom>
        </p:spPr>
        <p:txBody>
          <a:bodyPr wrap="none">
            <a:spAutoFit/>
          </a:bodyPr>
          <a:lstStyle/>
          <a:p>
            <a:r>
              <a:rPr lang="en-US" b="1" i="1" dirty="0"/>
              <a:t>Example:</a:t>
            </a:r>
          </a:p>
          <a:p>
            <a:endParaRPr lang="ar-SA" i="1" dirty="0"/>
          </a:p>
        </p:txBody>
      </p:sp>
      <p:sp>
        <p:nvSpPr>
          <p:cNvPr id="5" name="Title 3"/>
          <p:cNvSpPr>
            <a:spLocks noGrp="1"/>
          </p:cNvSpPr>
          <p:nvPr>
            <p:ph type="title"/>
          </p:nvPr>
        </p:nvSpPr>
        <p:spPr>
          <a:xfrm>
            <a:off x="990600" y="76200"/>
            <a:ext cx="6553200" cy="685800"/>
          </a:xfrm>
        </p:spPr>
        <p:txBody>
          <a:bodyPr>
            <a:normAutofit fontScale="90000"/>
          </a:bodyPr>
          <a:lstStyle/>
          <a:p>
            <a:r>
              <a:rPr lang="en-US" b="1" dirty="0"/>
              <a:t>IF-THEN-ELSE Statement</a:t>
            </a:r>
            <a:endParaRPr lang="ar-SA" dirty="0"/>
          </a:p>
        </p:txBody>
      </p:sp>
      <p:sp>
        <p:nvSpPr>
          <p:cNvPr id="6" name="Rectangle 5"/>
          <p:cNvSpPr/>
          <p:nvPr/>
        </p:nvSpPr>
        <p:spPr>
          <a:xfrm>
            <a:off x="914400" y="1404878"/>
            <a:ext cx="8001000" cy="5262979"/>
          </a:xfrm>
          <a:prstGeom prst="rect">
            <a:avLst/>
          </a:prstGeom>
        </p:spPr>
        <p:txBody>
          <a:bodyPr wrap="square">
            <a:spAutoFit/>
          </a:bodyPr>
          <a:lstStyle/>
          <a:p>
            <a:r>
              <a:rPr lang="en-US" sz="2400" dirty="0"/>
              <a:t>Set </a:t>
            </a:r>
            <a:r>
              <a:rPr lang="en-US" sz="2400" dirty="0" err="1"/>
              <a:t>severoutput</a:t>
            </a:r>
            <a:r>
              <a:rPr lang="en-US" sz="2400" dirty="0"/>
              <a:t> on;</a:t>
            </a:r>
          </a:p>
          <a:p>
            <a:r>
              <a:rPr lang="en-US" sz="2400" dirty="0"/>
              <a:t> </a:t>
            </a:r>
            <a:r>
              <a:rPr lang="en-US" sz="2400" dirty="0">
                <a:solidFill>
                  <a:srgbClr val="0070C0"/>
                </a:solidFill>
              </a:rPr>
              <a:t>declare</a:t>
            </a:r>
          </a:p>
          <a:p>
            <a:r>
              <a:rPr lang="en-US" sz="2400" dirty="0"/>
              <a:t> </a:t>
            </a:r>
            <a:r>
              <a:rPr lang="en-US" sz="2400" dirty="0" err="1"/>
              <a:t>stdmarks</a:t>
            </a:r>
            <a:r>
              <a:rPr lang="en-US" sz="2400" dirty="0"/>
              <a:t>    number (2);</a:t>
            </a:r>
          </a:p>
          <a:p>
            <a:r>
              <a:rPr lang="en-US" sz="2400" dirty="0"/>
              <a:t> </a:t>
            </a:r>
            <a:r>
              <a:rPr lang="en-US" sz="2400" dirty="0" err="1"/>
              <a:t>passmark</a:t>
            </a:r>
            <a:r>
              <a:rPr lang="en-US" sz="2400" dirty="0"/>
              <a:t> number(2);</a:t>
            </a:r>
          </a:p>
          <a:p>
            <a:r>
              <a:rPr lang="en-US" sz="2400" dirty="0"/>
              <a:t> </a:t>
            </a:r>
            <a:r>
              <a:rPr lang="en-US" sz="2400" dirty="0">
                <a:solidFill>
                  <a:srgbClr val="0070C0"/>
                </a:solidFill>
              </a:rPr>
              <a:t>begin</a:t>
            </a:r>
          </a:p>
          <a:p>
            <a:r>
              <a:rPr lang="en-US" sz="2400" dirty="0"/>
              <a:t> </a:t>
            </a:r>
            <a:r>
              <a:rPr lang="en-US" sz="2400" dirty="0" err="1"/>
              <a:t>passmark</a:t>
            </a:r>
            <a:r>
              <a:rPr lang="en-US" sz="2400" dirty="0"/>
              <a:t> :=60;</a:t>
            </a:r>
          </a:p>
          <a:p>
            <a:r>
              <a:rPr lang="en-US" sz="2400" dirty="0"/>
              <a:t> </a:t>
            </a:r>
            <a:r>
              <a:rPr lang="en-US" sz="2400" dirty="0" err="1"/>
              <a:t>stdmarks</a:t>
            </a:r>
            <a:r>
              <a:rPr lang="en-US" sz="2400" dirty="0"/>
              <a:t> :=20;</a:t>
            </a:r>
          </a:p>
          <a:p>
            <a:r>
              <a:rPr lang="en-US" sz="2400" dirty="0">
                <a:solidFill>
                  <a:srgbClr val="FF0000"/>
                </a:solidFill>
              </a:rPr>
              <a:t> if </a:t>
            </a:r>
            <a:r>
              <a:rPr lang="en-US" sz="2400" dirty="0" err="1"/>
              <a:t>stdmarks</a:t>
            </a:r>
            <a:r>
              <a:rPr lang="en-US" sz="2400" dirty="0"/>
              <a:t> &gt; </a:t>
            </a:r>
            <a:r>
              <a:rPr lang="en-US" sz="2400" dirty="0" err="1"/>
              <a:t>passmark</a:t>
            </a:r>
            <a:r>
              <a:rPr lang="en-US" sz="2400" dirty="0"/>
              <a:t> </a:t>
            </a:r>
            <a:r>
              <a:rPr lang="en-US" sz="2400" dirty="0">
                <a:solidFill>
                  <a:srgbClr val="FF0000"/>
                </a:solidFill>
              </a:rPr>
              <a:t>then</a:t>
            </a:r>
          </a:p>
          <a:p>
            <a:r>
              <a:rPr lang="en-US" sz="2400" dirty="0"/>
              <a:t> </a:t>
            </a:r>
            <a:r>
              <a:rPr lang="en-US" sz="2400" dirty="0" err="1"/>
              <a:t>dbms_output.put_line</a:t>
            </a:r>
            <a:r>
              <a:rPr lang="en-US" sz="2400" dirty="0"/>
              <a:t>(</a:t>
            </a:r>
            <a:r>
              <a:rPr lang="en-US" sz="2400" dirty="0" err="1"/>
              <a:t>Congatulations</a:t>
            </a:r>
            <a:r>
              <a:rPr lang="en-US" sz="2400" dirty="0"/>
              <a:t>, go to the next level');</a:t>
            </a:r>
          </a:p>
          <a:p>
            <a:r>
              <a:rPr lang="en-US" sz="2400" dirty="0"/>
              <a:t>Else </a:t>
            </a:r>
          </a:p>
          <a:p>
            <a:r>
              <a:rPr lang="en-US" sz="2400" dirty="0"/>
              <a:t> </a:t>
            </a:r>
            <a:r>
              <a:rPr lang="en-US" sz="2400" dirty="0" err="1"/>
              <a:t>dbms_output.put_line</a:t>
            </a:r>
            <a:r>
              <a:rPr lang="en-US" sz="2400" dirty="0"/>
              <a:t>(Sorry, you have to get extra ‘ || </a:t>
            </a:r>
            <a:r>
              <a:rPr lang="en-US" sz="2400" dirty="0" err="1"/>
              <a:t>passmark</a:t>
            </a:r>
            <a:r>
              <a:rPr lang="en-US" sz="2400" dirty="0"/>
              <a:t> – </a:t>
            </a:r>
            <a:r>
              <a:rPr lang="en-US" sz="2400" dirty="0" err="1"/>
              <a:t>stdmarks</a:t>
            </a:r>
            <a:r>
              <a:rPr lang="en-US" sz="2400" dirty="0"/>
              <a:t> || ‘ marks to pass’);</a:t>
            </a:r>
          </a:p>
          <a:p>
            <a:r>
              <a:rPr lang="en-US" sz="2400" dirty="0">
                <a:solidFill>
                  <a:srgbClr val="FF0000"/>
                </a:solidFill>
              </a:rPr>
              <a:t>end if;</a:t>
            </a:r>
            <a:r>
              <a:rPr lang="en-US" sz="2400" dirty="0"/>
              <a:t> ‘</a:t>
            </a:r>
            <a:endParaRPr lang="en-US" sz="2400" dirty="0">
              <a:solidFill>
                <a:srgbClr val="FF0000"/>
              </a:solidFill>
            </a:endParaRPr>
          </a:p>
          <a:p>
            <a:r>
              <a:rPr lang="en-US" sz="2400" dirty="0"/>
              <a:t> </a:t>
            </a:r>
            <a:r>
              <a:rPr lang="en-US" sz="2400" dirty="0">
                <a:solidFill>
                  <a:srgbClr val="0070C0"/>
                </a:solidFill>
              </a:rPr>
              <a:t>end;</a:t>
            </a:r>
            <a:endParaRPr lang="ar-SA" sz="2400" dirty="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0"/>
            <a:ext cx="6477000" cy="609600"/>
          </a:xfrm>
        </p:spPr>
        <p:txBody>
          <a:bodyPr>
            <a:normAutofit fontScale="90000"/>
          </a:bodyPr>
          <a:lstStyle/>
          <a:p>
            <a:r>
              <a:rPr lang="en-US" b="1" dirty="0"/>
              <a:t>IF-THEN-ELSIF Statement</a:t>
            </a:r>
            <a:endParaRPr lang="ar-SA" dirty="0"/>
          </a:p>
        </p:txBody>
      </p:sp>
      <p:sp>
        <p:nvSpPr>
          <p:cNvPr id="6" name="Rectangle 5"/>
          <p:cNvSpPr/>
          <p:nvPr/>
        </p:nvSpPr>
        <p:spPr>
          <a:xfrm>
            <a:off x="1143000" y="697468"/>
            <a:ext cx="3189656" cy="369332"/>
          </a:xfrm>
          <a:prstGeom prst="rect">
            <a:avLst/>
          </a:prstGeom>
        </p:spPr>
        <p:txBody>
          <a:bodyPr wrap="none">
            <a:spAutoFit/>
          </a:bodyPr>
          <a:lstStyle/>
          <a:p>
            <a:r>
              <a:rPr lang="en-US" b="1" dirty="0"/>
              <a:t>Syntax #1: IF-THEN - ELSIF</a:t>
            </a:r>
            <a:endParaRPr lang="ar-SA" dirty="0"/>
          </a:p>
        </p:txBody>
      </p:sp>
      <p:sp>
        <p:nvSpPr>
          <p:cNvPr id="7" name="Rectangle 6"/>
          <p:cNvSpPr/>
          <p:nvPr/>
        </p:nvSpPr>
        <p:spPr>
          <a:xfrm>
            <a:off x="1143000" y="1072277"/>
            <a:ext cx="4572000" cy="2585323"/>
          </a:xfrm>
          <a:prstGeom prst="rect">
            <a:avLst/>
          </a:prstGeom>
        </p:spPr>
        <p:txBody>
          <a:bodyPr>
            <a:spAutoFit/>
          </a:bodyPr>
          <a:lstStyle/>
          <a:p>
            <a:r>
              <a:rPr lang="en-US" b="1" dirty="0">
                <a:solidFill>
                  <a:schemeClr val="accent1">
                    <a:lumMod val="75000"/>
                  </a:schemeClr>
                </a:solidFill>
              </a:rPr>
              <a:t>IF  condition 1        THEN</a:t>
            </a:r>
            <a:br>
              <a:rPr lang="en-US" b="1" dirty="0">
                <a:solidFill>
                  <a:schemeClr val="accent1">
                    <a:lumMod val="75000"/>
                  </a:schemeClr>
                </a:solidFill>
              </a:rPr>
            </a:br>
            <a:r>
              <a:rPr lang="en-US" b="1" dirty="0">
                <a:solidFill>
                  <a:schemeClr val="accent1">
                    <a:lumMod val="75000"/>
                  </a:schemeClr>
                </a:solidFill>
              </a:rPr>
              <a:t> {...statements to be executed...}</a:t>
            </a:r>
          </a:p>
          <a:p>
            <a:r>
              <a:rPr lang="en-US" b="1" dirty="0">
                <a:solidFill>
                  <a:schemeClr val="accent1">
                    <a:lumMod val="75000"/>
                  </a:schemeClr>
                </a:solidFill>
              </a:rPr>
              <a:t>ELSIF condition 2  THEN</a:t>
            </a:r>
            <a:br>
              <a:rPr lang="en-US" b="1" dirty="0">
                <a:solidFill>
                  <a:schemeClr val="accent1">
                    <a:lumMod val="75000"/>
                  </a:schemeClr>
                </a:solidFill>
              </a:rPr>
            </a:br>
            <a:r>
              <a:rPr lang="en-US" b="1" dirty="0">
                <a:solidFill>
                  <a:schemeClr val="accent1">
                    <a:lumMod val="75000"/>
                  </a:schemeClr>
                </a:solidFill>
              </a:rPr>
              <a:t> {...statements to be executed...} </a:t>
            </a:r>
            <a:br>
              <a:rPr lang="en-US" b="1" dirty="0">
                <a:solidFill>
                  <a:schemeClr val="accent1">
                    <a:lumMod val="75000"/>
                  </a:schemeClr>
                </a:solidFill>
              </a:rPr>
            </a:br>
            <a:r>
              <a:rPr lang="en-US" b="1" dirty="0">
                <a:solidFill>
                  <a:schemeClr val="accent1">
                    <a:lumMod val="75000"/>
                  </a:schemeClr>
                </a:solidFill>
              </a:rPr>
              <a:t> ELSIF condition 3  THEN</a:t>
            </a:r>
            <a:br>
              <a:rPr lang="en-US" b="1" dirty="0">
                <a:solidFill>
                  <a:schemeClr val="accent1">
                    <a:lumMod val="75000"/>
                  </a:schemeClr>
                </a:solidFill>
              </a:rPr>
            </a:br>
            <a:r>
              <a:rPr lang="en-US" b="1" dirty="0">
                <a:solidFill>
                  <a:schemeClr val="accent1">
                    <a:lumMod val="75000"/>
                  </a:schemeClr>
                </a:solidFill>
              </a:rPr>
              <a:t> {...statements to be executed...} </a:t>
            </a:r>
          </a:p>
          <a:p>
            <a:r>
              <a:rPr lang="en-US" b="1" dirty="0">
                <a:solidFill>
                  <a:schemeClr val="accent1">
                    <a:lumMod val="75000"/>
                  </a:schemeClr>
                </a:solidFill>
              </a:rPr>
              <a:t>ELSE</a:t>
            </a:r>
            <a:br>
              <a:rPr lang="en-US" dirty="0"/>
            </a:br>
            <a:r>
              <a:rPr lang="en-US" b="1" dirty="0">
                <a:solidFill>
                  <a:schemeClr val="accent1">
                    <a:lumMod val="75000"/>
                  </a:schemeClr>
                </a:solidFill>
              </a:rPr>
              <a:t> {...statements to be executed...} </a:t>
            </a:r>
            <a:br>
              <a:rPr lang="en-US" b="1" dirty="0">
                <a:solidFill>
                  <a:schemeClr val="accent1">
                    <a:lumMod val="75000"/>
                  </a:schemeClr>
                </a:solidFill>
              </a:rPr>
            </a:br>
            <a:r>
              <a:rPr lang="en-US" b="1" dirty="0">
                <a:solidFill>
                  <a:schemeClr val="accent1">
                    <a:lumMod val="75000"/>
                  </a:schemeClr>
                </a:solidFill>
              </a:rPr>
              <a:t>END IF;</a:t>
            </a:r>
            <a:endParaRPr lang="ar-SA" b="1" dirty="0">
              <a:solidFill>
                <a:schemeClr val="accent1">
                  <a:lumMod val="75000"/>
                </a:schemeClr>
              </a:solidFill>
            </a:endParaRPr>
          </a:p>
        </p:txBody>
      </p:sp>
      <p:sp>
        <p:nvSpPr>
          <p:cNvPr id="9" name="Rectangle 8"/>
          <p:cNvSpPr/>
          <p:nvPr/>
        </p:nvSpPr>
        <p:spPr>
          <a:xfrm>
            <a:off x="0" y="3669268"/>
            <a:ext cx="1128835" cy="369332"/>
          </a:xfrm>
          <a:prstGeom prst="rect">
            <a:avLst/>
          </a:prstGeom>
        </p:spPr>
        <p:txBody>
          <a:bodyPr wrap="none">
            <a:spAutoFit/>
          </a:bodyPr>
          <a:lstStyle/>
          <a:p>
            <a:r>
              <a:rPr lang="en-US" b="1" i="1" dirty="0"/>
              <a:t>Example:</a:t>
            </a:r>
            <a:endParaRPr lang="ar-SA" i="1" dirty="0"/>
          </a:p>
        </p:txBody>
      </p:sp>
      <p:sp>
        <p:nvSpPr>
          <p:cNvPr id="10" name="Rectangle 9"/>
          <p:cNvSpPr/>
          <p:nvPr/>
        </p:nvSpPr>
        <p:spPr>
          <a:xfrm>
            <a:off x="990600" y="3718679"/>
            <a:ext cx="7162800" cy="3139321"/>
          </a:xfrm>
          <a:prstGeom prst="rect">
            <a:avLst/>
          </a:prstGeom>
        </p:spPr>
        <p:txBody>
          <a:bodyPr wrap="square">
            <a:spAutoFit/>
          </a:bodyPr>
          <a:lstStyle/>
          <a:p>
            <a:r>
              <a:rPr lang="en-US" b="1" dirty="0">
                <a:solidFill>
                  <a:srgbClr val="FF0000"/>
                </a:solidFill>
              </a:rPr>
              <a:t>Print out the student grade according to the following rules</a:t>
            </a:r>
          </a:p>
          <a:p>
            <a:endParaRPr lang="en-US" b="1" dirty="0">
              <a:solidFill>
                <a:schemeClr val="accent1">
                  <a:lumMod val="75000"/>
                </a:schemeClr>
              </a:solidFill>
            </a:endParaRPr>
          </a:p>
          <a:p>
            <a:r>
              <a:rPr lang="en-US" b="1" dirty="0">
                <a:solidFill>
                  <a:srgbClr val="002060"/>
                </a:solidFill>
              </a:rPr>
              <a:t>Marks   between 91 – 100 &gt;&gt;&gt;   </a:t>
            </a:r>
            <a:r>
              <a:rPr lang="en-US" b="1" dirty="0">
                <a:solidFill>
                  <a:srgbClr val="FF0000"/>
                </a:solidFill>
              </a:rPr>
              <a:t>A</a:t>
            </a:r>
          </a:p>
          <a:p>
            <a:endParaRPr lang="en-US" b="1" dirty="0">
              <a:solidFill>
                <a:schemeClr val="accent1">
                  <a:lumMod val="75000"/>
                </a:schemeClr>
              </a:solidFill>
            </a:endParaRPr>
          </a:p>
          <a:p>
            <a:r>
              <a:rPr lang="en-US" b="1" dirty="0">
                <a:solidFill>
                  <a:srgbClr val="002060"/>
                </a:solidFill>
              </a:rPr>
              <a:t>Marks   between 81 – 90   &gt;&gt;&gt;   </a:t>
            </a:r>
            <a:r>
              <a:rPr lang="en-US" b="1" dirty="0">
                <a:solidFill>
                  <a:srgbClr val="FF0000"/>
                </a:solidFill>
              </a:rPr>
              <a:t>B</a:t>
            </a:r>
          </a:p>
          <a:p>
            <a:endParaRPr lang="en-US" b="1" dirty="0">
              <a:solidFill>
                <a:schemeClr val="accent1">
                  <a:lumMod val="75000"/>
                </a:schemeClr>
              </a:solidFill>
            </a:endParaRPr>
          </a:p>
          <a:p>
            <a:r>
              <a:rPr lang="en-US" b="1" dirty="0">
                <a:solidFill>
                  <a:srgbClr val="002060"/>
                </a:solidFill>
              </a:rPr>
              <a:t>Marks   between 71 – 80   &gt;&gt;&gt;   </a:t>
            </a:r>
            <a:r>
              <a:rPr lang="en-US" b="1" dirty="0">
                <a:solidFill>
                  <a:srgbClr val="FF0000"/>
                </a:solidFill>
              </a:rPr>
              <a:t>C</a:t>
            </a:r>
          </a:p>
          <a:p>
            <a:endParaRPr lang="en-US" b="1" dirty="0">
              <a:solidFill>
                <a:schemeClr val="accent1">
                  <a:lumMod val="75000"/>
                </a:schemeClr>
              </a:solidFill>
            </a:endParaRPr>
          </a:p>
          <a:p>
            <a:r>
              <a:rPr lang="en-US" b="1" dirty="0">
                <a:solidFill>
                  <a:srgbClr val="002060"/>
                </a:solidFill>
              </a:rPr>
              <a:t>Marks   between 61 – 70   &gt;&gt;&gt;   </a:t>
            </a:r>
            <a:r>
              <a:rPr lang="en-US" b="1" dirty="0">
                <a:solidFill>
                  <a:srgbClr val="FF0000"/>
                </a:solidFill>
              </a:rPr>
              <a:t>D</a:t>
            </a:r>
          </a:p>
          <a:p>
            <a:endParaRPr lang="en-US" b="1" dirty="0">
              <a:solidFill>
                <a:schemeClr val="accent1">
                  <a:lumMod val="75000"/>
                </a:schemeClr>
              </a:solidFill>
            </a:endParaRPr>
          </a:p>
          <a:p>
            <a:r>
              <a:rPr lang="en-US" b="1" dirty="0">
                <a:solidFill>
                  <a:srgbClr val="002060"/>
                </a:solidFill>
              </a:rPr>
              <a:t>Otherwise </a:t>
            </a:r>
            <a:r>
              <a:rPr lang="en-US" b="1" dirty="0">
                <a:solidFill>
                  <a:schemeClr val="accent1">
                    <a:lumMod val="75000"/>
                  </a:schemeClr>
                </a:solidFill>
              </a:rPr>
              <a:t>                                  </a:t>
            </a:r>
            <a:r>
              <a:rPr lang="en-US" b="1" dirty="0">
                <a:solidFill>
                  <a:srgbClr val="FF0000"/>
                </a:solidFill>
              </a:rPr>
              <a:t>F</a:t>
            </a:r>
            <a:endParaRPr lang="ar-SA"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lstStyle/>
          <a:p>
            <a:r>
              <a:rPr lang="en-US" b="1" dirty="0"/>
              <a:t>And – Or Conditions</a:t>
            </a:r>
            <a:endParaRPr lang="ar-SA" dirty="0"/>
          </a:p>
        </p:txBody>
      </p:sp>
      <p:sp>
        <p:nvSpPr>
          <p:cNvPr id="3" name="Rectangle 2"/>
          <p:cNvSpPr/>
          <p:nvPr/>
        </p:nvSpPr>
        <p:spPr>
          <a:xfrm>
            <a:off x="990600" y="1066800"/>
            <a:ext cx="8153400" cy="4524315"/>
          </a:xfrm>
          <a:prstGeom prst="rect">
            <a:avLst/>
          </a:prstGeom>
        </p:spPr>
        <p:txBody>
          <a:bodyPr wrap="square">
            <a:spAutoFit/>
          </a:bodyPr>
          <a:lstStyle/>
          <a:p>
            <a:r>
              <a:rPr lang="en-US" sz="2400" b="1" dirty="0">
                <a:solidFill>
                  <a:schemeClr val="accent1">
                    <a:lumMod val="75000"/>
                  </a:schemeClr>
                </a:solidFill>
              </a:rPr>
              <a:t>Print out the student grade according to the following rules</a:t>
            </a:r>
          </a:p>
          <a:p>
            <a:endParaRPr lang="en-US" sz="2400" b="1" dirty="0">
              <a:solidFill>
                <a:schemeClr val="accent1">
                  <a:lumMod val="75000"/>
                </a:schemeClr>
              </a:solidFill>
            </a:endParaRPr>
          </a:p>
          <a:p>
            <a:r>
              <a:rPr lang="en-US" sz="2400" b="1" dirty="0">
                <a:solidFill>
                  <a:schemeClr val="accent1">
                    <a:lumMod val="75000"/>
                  </a:schemeClr>
                </a:solidFill>
              </a:rPr>
              <a:t>Marks   between 91 – 100 &gt;&gt;&gt;   </a:t>
            </a:r>
            <a:r>
              <a:rPr lang="en-US" sz="2400" b="1" dirty="0">
                <a:solidFill>
                  <a:srgbClr val="FF0000"/>
                </a:solidFill>
              </a:rPr>
              <a:t>A</a:t>
            </a:r>
          </a:p>
          <a:p>
            <a:endParaRPr lang="en-US" sz="2400" b="1" dirty="0">
              <a:solidFill>
                <a:schemeClr val="accent1">
                  <a:lumMod val="75000"/>
                </a:schemeClr>
              </a:solidFill>
            </a:endParaRPr>
          </a:p>
          <a:p>
            <a:r>
              <a:rPr lang="en-US" sz="2400" b="1" dirty="0">
                <a:solidFill>
                  <a:schemeClr val="accent1">
                    <a:lumMod val="75000"/>
                  </a:schemeClr>
                </a:solidFill>
              </a:rPr>
              <a:t>Marks   between 81 – 90   &gt;&gt;&gt;   </a:t>
            </a:r>
            <a:r>
              <a:rPr lang="en-US" sz="2400" b="1" dirty="0">
                <a:solidFill>
                  <a:srgbClr val="FF0000"/>
                </a:solidFill>
              </a:rPr>
              <a:t>B</a:t>
            </a:r>
          </a:p>
          <a:p>
            <a:endParaRPr lang="en-US" sz="2400" b="1" dirty="0">
              <a:solidFill>
                <a:schemeClr val="accent1">
                  <a:lumMod val="75000"/>
                </a:schemeClr>
              </a:solidFill>
            </a:endParaRPr>
          </a:p>
          <a:p>
            <a:r>
              <a:rPr lang="en-US" sz="2400" b="1" dirty="0">
                <a:solidFill>
                  <a:schemeClr val="accent1">
                    <a:lumMod val="75000"/>
                  </a:schemeClr>
                </a:solidFill>
              </a:rPr>
              <a:t>Marks   between 71 – 80   &gt;&gt;&gt;   </a:t>
            </a:r>
            <a:r>
              <a:rPr lang="en-US" sz="2400" b="1" dirty="0">
                <a:solidFill>
                  <a:srgbClr val="FF0000"/>
                </a:solidFill>
              </a:rPr>
              <a:t>C</a:t>
            </a:r>
          </a:p>
          <a:p>
            <a:endParaRPr lang="en-US" sz="2400" b="1" dirty="0">
              <a:solidFill>
                <a:schemeClr val="accent1">
                  <a:lumMod val="75000"/>
                </a:schemeClr>
              </a:solidFill>
            </a:endParaRPr>
          </a:p>
          <a:p>
            <a:r>
              <a:rPr lang="en-US" sz="2400" b="1" dirty="0">
                <a:solidFill>
                  <a:schemeClr val="accent1">
                    <a:lumMod val="75000"/>
                  </a:schemeClr>
                </a:solidFill>
              </a:rPr>
              <a:t>Marks   between 61 – 70   &gt;&gt;&gt;   </a:t>
            </a:r>
            <a:r>
              <a:rPr lang="en-US" sz="2400" b="1" dirty="0">
                <a:solidFill>
                  <a:srgbClr val="FF0000"/>
                </a:solidFill>
              </a:rPr>
              <a:t>D</a:t>
            </a:r>
          </a:p>
          <a:p>
            <a:endParaRPr lang="en-US" sz="2400" b="1" dirty="0">
              <a:solidFill>
                <a:schemeClr val="accent1">
                  <a:lumMod val="75000"/>
                </a:schemeClr>
              </a:solidFill>
            </a:endParaRPr>
          </a:p>
          <a:p>
            <a:r>
              <a:rPr lang="en-US" sz="2400" b="1" dirty="0">
                <a:solidFill>
                  <a:schemeClr val="accent1">
                    <a:lumMod val="75000"/>
                  </a:schemeClr>
                </a:solidFill>
              </a:rPr>
              <a:t>Otherwise                                   </a:t>
            </a:r>
            <a:r>
              <a:rPr lang="en-US" sz="2400" b="1" dirty="0">
                <a:solidFill>
                  <a:srgbClr val="FF0000"/>
                </a:solidFill>
              </a:rPr>
              <a:t>F</a:t>
            </a:r>
            <a:endParaRPr lang="ar-SA" sz="24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Selected Topics In SQL / 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For – Loop Statement</a:t>
            </a:r>
          </a:p>
          <a:p>
            <a:pPr marL="971550" lvl="1" indent="-514350">
              <a:buFont typeface="+mj-lt"/>
              <a:buAutoNum type="romanUcPeriod"/>
            </a:pPr>
            <a:r>
              <a:rPr lang="en-US" sz="2400" b="1" dirty="0">
                <a:solidFill>
                  <a:srgbClr val="0070C0"/>
                </a:solidFill>
              </a:rPr>
              <a:t>While – Loop Statement </a:t>
            </a:r>
            <a:endParaRPr lang="ar-SA" sz="2400" b="1" dirty="0">
              <a:solidFill>
                <a:srgbClr val="0070C0"/>
              </a:solidFill>
            </a:endParaRPr>
          </a:p>
        </p:txBody>
      </p:sp>
      <p:sp>
        <p:nvSpPr>
          <p:cNvPr id="7" name="TextBox 6"/>
          <p:cNvSpPr txBox="1"/>
          <p:nvPr/>
        </p:nvSpPr>
        <p:spPr>
          <a:xfrm>
            <a:off x="914400" y="5334000"/>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Functions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cxnSp>
        <p:nvCxnSpPr>
          <p:cNvPr id="16" name="Straight Connector 15"/>
          <p:cNvCxnSpPr/>
          <p:nvPr/>
        </p:nvCxnSpPr>
        <p:spPr>
          <a:xfrm>
            <a:off x="990600" y="2514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990600" y="2160896"/>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checkerboard(across)">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
            <a:ext cx="6031992" cy="487680"/>
          </a:xfrm>
        </p:spPr>
        <p:txBody>
          <a:bodyPr>
            <a:normAutofit fontScale="90000"/>
          </a:bodyPr>
          <a:lstStyle/>
          <a:p>
            <a:r>
              <a:rPr lang="en-US" b="1" dirty="0"/>
              <a:t>Case Statement</a:t>
            </a:r>
            <a:endParaRPr lang="ar-SA" dirty="0"/>
          </a:p>
        </p:txBody>
      </p:sp>
      <p:sp>
        <p:nvSpPr>
          <p:cNvPr id="3" name="Rectangle 2"/>
          <p:cNvSpPr/>
          <p:nvPr/>
        </p:nvSpPr>
        <p:spPr>
          <a:xfrm>
            <a:off x="990600" y="685800"/>
            <a:ext cx="8153400" cy="646331"/>
          </a:xfrm>
          <a:prstGeom prst="rect">
            <a:avLst/>
          </a:prstGeom>
        </p:spPr>
        <p:txBody>
          <a:bodyPr wrap="square">
            <a:spAutoFit/>
          </a:bodyPr>
          <a:lstStyle/>
          <a:p>
            <a:r>
              <a:rPr lang="en-US" b="1" i="1" dirty="0"/>
              <a:t>You can use the Case statement within any SQL statement. The case statement has the functionality of an IF-THEN-ELSIF  statement.</a:t>
            </a:r>
            <a:endParaRPr lang="ar-SA" b="1" i="1" dirty="0"/>
          </a:p>
        </p:txBody>
      </p:sp>
      <p:sp>
        <p:nvSpPr>
          <p:cNvPr id="4" name="Rectangle 3"/>
          <p:cNvSpPr/>
          <p:nvPr/>
        </p:nvSpPr>
        <p:spPr>
          <a:xfrm>
            <a:off x="1066800" y="1371600"/>
            <a:ext cx="3371179" cy="369332"/>
          </a:xfrm>
          <a:prstGeom prst="rect">
            <a:avLst/>
          </a:prstGeom>
        </p:spPr>
        <p:txBody>
          <a:bodyPr wrap="none">
            <a:spAutoFit/>
          </a:bodyPr>
          <a:lstStyle/>
          <a:p>
            <a:r>
              <a:rPr lang="en-US" i="1" dirty="0"/>
              <a:t>The syntax for the case statement is:</a:t>
            </a:r>
            <a:endParaRPr lang="ar-SA" i="1" dirty="0"/>
          </a:p>
        </p:txBody>
      </p:sp>
      <p:sp>
        <p:nvSpPr>
          <p:cNvPr id="5" name="Rectangle 4"/>
          <p:cNvSpPr/>
          <p:nvPr/>
        </p:nvSpPr>
        <p:spPr>
          <a:xfrm>
            <a:off x="990600" y="2438400"/>
            <a:ext cx="7467600" cy="3000821"/>
          </a:xfrm>
          <a:prstGeom prst="rect">
            <a:avLst/>
          </a:prstGeom>
        </p:spPr>
        <p:txBody>
          <a:bodyPr wrap="square">
            <a:spAutoFit/>
          </a:bodyPr>
          <a:lstStyle/>
          <a:p>
            <a:pPr>
              <a:lnSpc>
                <a:spcPct val="150000"/>
              </a:lnSpc>
            </a:pPr>
            <a:r>
              <a:rPr lang="en-US" b="1" dirty="0">
                <a:solidFill>
                  <a:schemeClr val="accent1">
                    <a:lumMod val="75000"/>
                  </a:schemeClr>
                </a:solidFill>
              </a:rPr>
              <a:t>CASE [ </a:t>
            </a:r>
            <a:r>
              <a:rPr lang="en-US" b="1" dirty="0">
                <a:solidFill>
                  <a:srgbClr val="FF0000"/>
                </a:solidFill>
              </a:rPr>
              <a:t>Selector</a:t>
            </a:r>
            <a:r>
              <a:rPr lang="en-US" b="1" dirty="0">
                <a:solidFill>
                  <a:schemeClr val="accent1">
                    <a:lumMod val="75000"/>
                  </a:schemeClr>
                </a:solidFill>
              </a:rPr>
              <a:t>]</a:t>
            </a:r>
            <a:br>
              <a:rPr lang="en-US" b="1" dirty="0">
                <a:solidFill>
                  <a:schemeClr val="accent1">
                    <a:lumMod val="75000"/>
                  </a:schemeClr>
                </a:solidFill>
              </a:rPr>
            </a:br>
            <a:r>
              <a:rPr lang="en-US" b="1" dirty="0">
                <a:solidFill>
                  <a:schemeClr val="accent1">
                    <a:lumMod val="75000"/>
                  </a:schemeClr>
                </a:solidFill>
              </a:rPr>
              <a:t>WHEN  condition_1 THEN   Sequence of Statements</a:t>
            </a:r>
            <a:br>
              <a:rPr lang="en-US" b="1" dirty="0">
                <a:solidFill>
                  <a:schemeClr val="accent1">
                    <a:lumMod val="75000"/>
                  </a:schemeClr>
                </a:solidFill>
              </a:rPr>
            </a:br>
            <a:r>
              <a:rPr lang="en-US" b="1" dirty="0">
                <a:solidFill>
                  <a:schemeClr val="accent1">
                    <a:lumMod val="75000"/>
                  </a:schemeClr>
                </a:solidFill>
              </a:rPr>
              <a:t>WHEN  condition_2  THEN  Sequence of Statements </a:t>
            </a:r>
            <a:br>
              <a:rPr lang="en-US" b="1" dirty="0">
                <a:solidFill>
                  <a:schemeClr val="accent1">
                    <a:lumMod val="75000"/>
                  </a:schemeClr>
                </a:solidFill>
              </a:rPr>
            </a:br>
            <a:r>
              <a:rPr lang="en-US" b="1" dirty="0">
                <a:solidFill>
                  <a:schemeClr val="accent1">
                    <a:lumMod val="75000"/>
                  </a:schemeClr>
                </a:solidFill>
              </a:rPr>
              <a:t>...</a:t>
            </a:r>
            <a:br>
              <a:rPr lang="en-US" b="1" dirty="0">
                <a:solidFill>
                  <a:schemeClr val="accent1">
                    <a:lumMod val="75000"/>
                  </a:schemeClr>
                </a:solidFill>
              </a:rPr>
            </a:br>
            <a:r>
              <a:rPr lang="en-US" b="1" dirty="0">
                <a:solidFill>
                  <a:schemeClr val="accent1">
                    <a:lumMod val="75000"/>
                  </a:schemeClr>
                </a:solidFill>
              </a:rPr>
              <a:t>WHEN </a:t>
            </a:r>
            <a:r>
              <a:rPr lang="en-US" b="1" dirty="0" err="1">
                <a:solidFill>
                  <a:schemeClr val="accent1">
                    <a:lumMod val="75000"/>
                  </a:schemeClr>
                </a:solidFill>
              </a:rPr>
              <a:t>condition_n</a:t>
            </a:r>
            <a:r>
              <a:rPr lang="en-US" b="1" dirty="0">
                <a:solidFill>
                  <a:schemeClr val="accent1">
                    <a:lumMod val="75000"/>
                  </a:schemeClr>
                </a:solidFill>
              </a:rPr>
              <a:t> THEN  Sequence of Statements </a:t>
            </a:r>
            <a:br>
              <a:rPr lang="en-US" b="1" dirty="0">
                <a:solidFill>
                  <a:schemeClr val="accent1">
                    <a:lumMod val="75000"/>
                  </a:schemeClr>
                </a:solidFill>
              </a:rPr>
            </a:br>
            <a:r>
              <a:rPr lang="en-US" b="1" dirty="0">
                <a:solidFill>
                  <a:schemeClr val="accent1">
                    <a:lumMod val="75000"/>
                  </a:schemeClr>
                </a:solidFill>
              </a:rPr>
              <a:t>ELSE  Sequence of Statements </a:t>
            </a:r>
            <a:br>
              <a:rPr lang="en-US" b="1" dirty="0">
                <a:solidFill>
                  <a:schemeClr val="accent1">
                    <a:lumMod val="75000"/>
                  </a:schemeClr>
                </a:solidFill>
              </a:rPr>
            </a:br>
            <a:r>
              <a:rPr lang="en-US" b="1" dirty="0">
                <a:solidFill>
                  <a:schemeClr val="accent1">
                    <a:lumMod val="75000"/>
                  </a:schemeClr>
                </a:solidFill>
              </a:rPr>
              <a:t>END Case ;     </a:t>
            </a:r>
            <a:endParaRPr lang="ar-SA" b="1" dirty="0">
              <a:solidFill>
                <a:schemeClr val="accent1">
                  <a:lumMod val="75000"/>
                </a:schemeClr>
              </a:solidFill>
            </a:endParaRPr>
          </a:p>
        </p:txBody>
      </p:sp>
      <p:sp>
        <p:nvSpPr>
          <p:cNvPr id="11" name="Rectangle 10"/>
          <p:cNvSpPr/>
          <p:nvPr/>
        </p:nvSpPr>
        <p:spPr>
          <a:xfrm>
            <a:off x="990600" y="1981200"/>
            <a:ext cx="3880101" cy="369332"/>
          </a:xfrm>
          <a:prstGeom prst="rect">
            <a:avLst/>
          </a:prstGeom>
        </p:spPr>
        <p:txBody>
          <a:bodyPr wrap="none">
            <a:spAutoFit/>
          </a:bodyPr>
          <a:lstStyle/>
          <a:p>
            <a:r>
              <a:rPr lang="en-US" b="1" dirty="0">
                <a:solidFill>
                  <a:srgbClr val="FF0000"/>
                </a:solidFill>
              </a:rPr>
              <a:t>1</a:t>
            </a:r>
            <a:r>
              <a:rPr lang="en-US" b="1" baseline="30000" dirty="0">
                <a:solidFill>
                  <a:srgbClr val="FF0000"/>
                </a:solidFill>
              </a:rPr>
              <a:t>st</a:t>
            </a:r>
            <a:r>
              <a:rPr lang="en-US" b="1" dirty="0">
                <a:solidFill>
                  <a:srgbClr val="FF0000"/>
                </a:solidFill>
              </a:rPr>
              <a:t> Form : Simple Case Statement </a:t>
            </a:r>
            <a:endParaRPr lang="ar-SA" dirty="0"/>
          </a:p>
        </p:txBody>
      </p:sp>
      <p:sp>
        <p:nvSpPr>
          <p:cNvPr id="12" name="Line Callout 2 11"/>
          <p:cNvSpPr/>
          <p:nvPr/>
        </p:nvSpPr>
        <p:spPr>
          <a:xfrm>
            <a:off x="4876800" y="1676400"/>
            <a:ext cx="2438400" cy="990600"/>
          </a:xfrm>
          <a:prstGeom prst="borderCallout2">
            <a:avLst>
              <a:gd name="adj1" fmla="val 18750"/>
              <a:gd name="adj2" fmla="val -8333"/>
              <a:gd name="adj3" fmla="val 18750"/>
              <a:gd name="adj4" fmla="val -16667"/>
              <a:gd name="adj5" fmla="val 113877"/>
              <a:gd name="adj6" fmla="val -81928"/>
            </a:avLst>
          </a:prstGeom>
        </p:spPr>
        <p:style>
          <a:lnRef idx="3">
            <a:schemeClr val="lt1"/>
          </a:lnRef>
          <a:fillRef idx="1">
            <a:schemeClr val="accent3"/>
          </a:fillRef>
          <a:effectRef idx="1">
            <a:schemeClr val="accent3"/>
          </a:effectRef>
          <a:fontRef idx="minor">
            <a:schemeClr val="lt1"/>
          </a:fontRef>
        </p:style>
        <p:txBody>
          <a:bodyPr rtlCol="1" anchor="ctr"/>
          <a:lstStyle/>
          <a:p>
            <a:pPr algn="ctr"/>
            <a:r>
              <a:rPr lang="en-US" dirty="0"/>
              <a:t>May be </a:t>
            </a:r>
          </a:p>
          <a:p>
            <a:pPr algn="ctr"/>
            <a:r>
              <a:rPr lang="en-US" dirty="0"/>
              <a:t>Variable , Expression, Function</a:t>
            </a: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76200" y="45720"/>
            <a:ext cx="9098280" cy="640080"/>
          </a:xfrm>
        </p:spPr>
        <p:txBody>
          <a:bodyPr>
            <a:normAutofit/>
          </a:bodyPr>
          <a:lstStyle/>
          <a:p>
            <a:r>
              <a:rPr lang="en-US" sz="3600" b="1" dirty="0"/>
              <a:t>Case Statement : </a:t>
            </a:r>
            <a:r>
              <a:rPr lang="en-US" sz="3600" b="1" dirty="0">
                <a:solidFill>
                  <a:srgbClr val="FF0000"/>
                </a:solidFill>
              </a:rPr>
              <a:t>Simple </a:t>
            </a:r>
            <a:endParaRPr lang="ar-SA" sz="3600" dirty="0">
              <a:solidFill>
                <a:srgbClr val="FF0000"/>
              </a:solidFill>
            </a:endParaRPr>
          </a:p>
        </p:txBody>
      </p:sp>
      <p:sp>
        <p:nvSpPr>
          <p:cNvPr id="4" name="Rectangle 3"/>
          <p:cNvSpPr/>
          <p:nvPr/>
        </p:nvSpPr>
        <p:spPr>
          <a:xfrm>
            <a:off x="76200" y="2703016"/>
            <a:ext cx="6781800" cy="3785652"/>
          </a:xfrm>
          <a:prstGeom prst="rect">
            <a:avLst/>
          </a:prstGeom>
        </p:spPr>
        <p:txBody>
          <a:bodyPr wrap="square">
            <a:spAutoFit/>
          </a:bodyPr>
          <a:lstStyle/>
          <a:p>
            <a:r>
              <a:rPr lang="en-US" sz="2000" b="1" dirty="0"/>
              <a:t>declare</a:t>
            </a:r>
          </a:p>
          <a:p>
            <a:r>
              <a:rPr lang="en-US" sz="2000" b="1" dirty="0" err="1"/>
              <a:t>v_mark</a:t>
            </a:r>
            <a:r>
              <a:rPr lang="en-US" sz="2000" b="1" dirty="0"/>
              <a:t> number;</a:t>
            </a:r>
          </a:p>
          <a:p>
            <a:r>
              <a:rPr lang="en-US" sz="2000" b="1" dirty="0"/>
              <a:t>begin</a:t>
            </a:r>
          </a:p>
          <a:p>
            <a:r>
              <a:rPr lang="en-US" sz="2000" b="1" dirty="0" err="1"/>
              <a:t>v_mark</a:t>
            </a:r>
            <a:r>
              <a:rPr lang="en-US" sz="2000" b="1" dirty="0"/>
              <a:t> :=90;</a:t>
            </a:r>
          </a:p>
          <a:p>
            <a:r>
              <a:rPr lang="en-US" sz="2000" b="1" dirty="0">
                <a:solidFill>
                  <a:srgbClr val="FF0000"/>
                </a:solidFill>
              </a:rPr>
              <a:t>case</a:t>
            </a:r>
            <a:r>
              <a:rPr lang="en-US" sz="2000" b="1" dirty="0"/>
              <a:t> </a:t>
            </a:r>
            <a:r>
              <a:rPr lang="en-US" sz="2000" b="1" dirty="0" err="1">
                <a:solidFill>
                  <a:srgbClr val="002060"/>
                </a:solidFill>
              </a:rPr>
              <a:t>v_mark</a:t>
            </a:r>
            <a:endParaRPr lang="en-US" sz="2000" b="1" dirty="0">
              <a:solidFill>
                <a:srgbClr val="002060"/>
              </a:solidFill>
            </a:endParaRPr>
          </a:p>
          <a:p>
            <a:r>
              <a:rPr lang="en-US" sz="2000" b="1" dirty="0">
                <a:solidFill>
                  <a:srgbClr val="FF0000"/>
                </a:solidFill>
              </a:rPr>
              <a:t>when</a:t>
            </a:r>
            <a:r>
              <a:rPr lang="en-US" sz="2000" b="1" dirty="0"/>
              <a:t> </a:t>
            </a:r>
            <a:r>
              <a:rPr lang="en-US" sz="2000" b="1" dirty="0">
                <a:solidFill>
                  <a:srgbClr val="002060"/>
                </a:solidFill>
              </a:rPr>
              <a:t>95 </a:t>
            </a:r>
            <a:r>
              <a:rPr lang="en-US" sz="2000" b="1" dirty="0"/>
              <a:t>then </a:t>
            </a:r>
            <a:r>
              <a:rPr lang="en-US" sz="2000" b="1" dirty="0" err="1"/>
              <a:t>dbms_output.put_line</a:t>
            </a:r>
            <a:r>
              <a:rPr lang="en-US" sz="2000" b="1" dirty="0"/>
              <a:t>('You Got A');</a:t>
            </a:r>
          </a:p>
          <a:p>
            <a:r>
              <a:rPr lang="en-US" sz="2000" b="1" dirty="0">
                <a:solidFill>
                  <a:srgbClr val="FF0000"/>
                </a:solidFill>
              </a:rPr>
              <a:t>when</a:t>
            </a:r>
            <a:r>
              <a:rPr lang="en-US" sz="2000" b="1" dirty="0"/>
              <a:t> </a:t>
            </a:r>
            <a:r>
              <a:rPr lang="en-US" sz="2000" b="1" dirty="0">
                <a:solidFill>
                  <a:srgbClr val="002060"/>
                </a:solidFill>
              </a:rPr>
              <a:t>90 </a:t>
            </a:r>
            <a:r>
              <a:rPr lang="en-US" sz="2000" b="1" dirty="0"/>
              <a:t>then </a:t>
            </a:r>
            <a:r>
              <a:rPr lang="en-US" sz="2000" b="1" dirty="0" err="1"/>
              <a:t>dbms_output.put_line</a:t>
            </a:r>
            <a:r>
              <a:rPr lang="en-US" sz="2000" b="1" dirty="0"/>
              <a:t>('You Got B');</a:t>
            </a:r>
          </a:p>
          <a:p>
            <a:r>
              <a:rPr lang="en-US" sz="2000" b="1" dirty="0">
                <a:solidFill>
                  <a:srgbClr val="FF0000"/>
                </a:solidFill>
              </a:rPr>
              <a:t>when</a:t>
            </a:r>
            <a:r>
              <a:rPr lang="en-US" sz="2000" b="1" dirty="0"/>
              <a:t> </a:t>
            </a:r>
            <a:r>
              <a:rPr lang="en-US" sz="2000" b="1" dirty="0">
                <a:solidFill>
                  <a:srgbClr val="002060"/>
                </a:solidFill>
              </a:rPr>
              <a:t>85</a:t>
            </a:r>
            <a:r>
              <a:rPr lang="en-US" sz="2000" b="1" dirty="0"/>
              <a:t> then </a:t>
            </a:r>
            <a:r>
              <a:rPr lang="en-US" sz="2000" b="1" dirty="0" err="1"/>
              <a:t>dbms_output.put_line</a:t>
            </a:r>
            <a:r>
              <a:rPr lang="en-US" sz="2000" b="1" dirty="0"/>
              <a:t>('You Got C');</a:t>
            </a:r>
          </a:p>
          <a:p>
            <a:r>
              <a:rPr lang="en-US" sz="2000" b="1" dirty="0">
                <a:solidFill>
                  <a:srgbClr val="FF0000"/>
                </a:solidFill>
              </a:rPr>
              <a:t>else</a:t>
            </a:r>
          </a:p>
          <a:p>
            <a:r>
              <a:rPr lang="en-US" sz="2000" b="1" dirty="0" err="1"/>
              <a:t>dbms_output.put_line</a:t>
            </a:r>
            <a:r>
              <a:rPr lang="en-US" sz="2000" b="1" dirty="0"/>
              <a:t> ('Sorry , You Got F');</a:t>
            </a:r>
          </a:p>
          <a:p>
            <a:r>
              <a:rPr lang="en-US" sz="2000" b="1" dirty="0">
                <a:solidFill>
                  <a:srgbClr val="FF0000"/>
                </a:solidFill>
              </a:rPr>
              <a:t>end case;</a:t>
            </a:r>
          </a:p>
          <a:p>
            <a:r>
              <a:rPr lang="en-US" sz="2000" b="1" dirty="0"/>
              <a:t>end;</a:t>
            </a:r>
            <a:endParaRPr lang="ar-SA" sz="2000" b="1" dirty="0"/>
          </a:p>
        </p:txBody>
      </p:sp>
      <p:sp>
        <p:nvSpPr>
          <p:cNvPr id="5" name="Rectangle 4"/>
          <p:cNvSpPr/>
          <p:nvPr/>
        </p:nvSpPr>
        <p:spPr>
          <a:xfrm>
            <a:off x="76200" y="762000"/>
            <a:ext cx="7848600" cy="1815882"/>
          </a:xfrm>
          <a:prstGeom prst="rect">
            <a:avLst/>
          </a:prstGeom>
        </p:spPr>
        <p:txBody>
          <a:bodyPr wrap="square">
            <a:spAutoFit/>
          </a:bodyPr>
          <a:lstStyle/>
          <a:p>
            <a:r>
              <a:rPr lang="en-US" sz="1600" b="1" dirty="0">
                <a:solidFill>
                  <a:schemeClr val="accent1">
                    <a:lumMod val="75000"/>
                  </a:schemeClr>
                </a:solidFill>
              </a:rPr>
              <a:t>Print out the student grade according to the following rules</a:t>
            </a:r>
          </a:p>
          <a:p>
            <a:endParaRPr lang="en-US" sz="1600" b="1" dirty="0">
              <a:solidFill>
                <a:schemeClr val="accent1">
                  <a:lumMod val="75000"/>
                </a:schemeClr>
              </a:solidFill>
            </a:endParaRPr>
          </a:p>
          <a:p>
            <a:r>
              <a:rPr lang="en-US" sz="1600" b="1" dirty="0">
                <a:solidFill>
                  <a:schemeClr val="accent1">
                    <a:lumMod val="75000"/>
                  </a:schemeClr>
                </a:solidFill>
              </a:rPr>
              <a:t>Marks   95   &gt;&gt;&gt;   </a:t>
            </a:r>
            <a:r>
              <a:rPr lang="en-US" sz="1600" b="1" dirty="0">
                <a:solidFill>
                  <a:srgbClr val="FF0000"/>
                </a:solidFill>
              </a:rPr>
              <a:t>A</a:t>
            </a:r>
          </a:p>
          <a:p>
            <a:r>
              <a:rPr lang="en-US" sz="1600" b="1" dirty="0">
                <a:solidFill>
                  <a:schemeClr val="accent1">
                    <a:lumMod val="75000"/>
                  </a:schemeClr>
                </a:solidFill>
              </a:rPr>
              <a:t>Marks   90   &gt;&gt;&gt;   </a:t>
            </a:r>
            <a:r>
              <a:rPr lang="en-US" sz="1600" b="1" dirty="0">
                <a:solidFill>
                  <a:srgbClr val="FF0000"/>
                </a:solidFill>
              </a:rPr>
              <a:t>B</a:t>
            </a:r>
          </a:p>
          <a:p>
            <a:r>
              <a:rPr lang="en-US" sz="1600" b="1" dirty="0">
                <a:solidFill>
                  <a:schemeClr val="accent1">
                    <a:lumMod val="75000"/>
                  </a:schemeClr>
                </a:solidFill>
              </a:rPr>
              <a:t>Marks   85   &gt;&gt;&gt;   </a:t>
            </a:r>
            <a:r>
              <a:rPr lang="en-US" sz="1600" b="1" dirty="0">
                <a:solidFill>
                  <a:srgbClr val="FF0000"/>
                </a:solidFill>
              </a:rPr>
              <a:t>C</a:t>
            </a:r>
          </a:p>
          <a:p>
            <a:endParaRPr lang="en-US" sz="1600" b="1" dirty="0">
              <a:solidFill>
                <a:schemeClr val="accent1">
                  <a:lumMod val="75000"/>
                </a:schemeClr>
              </a:solidFill>
            </a:endParaRPr>
          </a:p>
          <a:p>
            <a:r>
              <a:rPr lang="en-US" sz="1600" b="1" dirty="0">
                <a:solidFill>
                  <a:schemeClr val="accent1">
                    <a:lumMod val="75000"/>
                  </a:schemeClr>
                </a:solidFill>
              </a:rPr>
              <a:t>Otherwise            </a:t>
            </a:r>
            <a:r>
              <a:rPr lang="en-US" sz="1600" b="1" dirty="0">
                <a:solidFill>
                  <a:srgbClr val="FF0000"/>
                </a:solidFill>
              </a:rPr>
              <a:t>F</a:t>
            </a:r>
            <a:endParaRPr lang="ar-SA" sz="16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For – Loop Statement</a:t>
            </a:r>
          </a:p>
          <a:p>
            <a:pPr marL="971550" lvl="1" indent="-514350">
              <a:buFont typeface="+mj-lt"/>
              <a:buAutoNum type="romanUcPeriod"/>
            </a:pPr>
            <a:r>
              <a:rPr lang="en-US" sz="2400" b="1" dirty="0">
                <a:solidFill>
                  <a:srgbClr val="0070C0"/>
                </a:solidFill>
              </a:rPr>
              <a:t>While – Loop Statement </a:t>
            </a:r>
            <a:endParaRPr lang="ar-SA" sz="2400" b="1" dirty="0">
              <a:solidFill>
                <a:srgbClr val="0070C0"/>
              </a:solidFill>
            </a:endParaRPr>
          </a:p>
        </p:txBody>
      </p:sp>
      <p:sp>
        <p:nvSpPr>
          <p:cNvPr id="7" name="TextBox 6"/>
          <p:cNvSpPr txBox="1"/>
          <p:nvPr/>
        </p:nvSpPr>
        <p:spPr>
          <a:xfrm>
            <a:off x="914400" y="5334000"/>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Functions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sp>
        <p:nvSpPr>
          <p:cNvPr id="14" name="TextBox 13"/>
          <p:cNvSpPr txBox="1"/>
          <p:nvPr/>
        </p:nvSpPr>
        <p:spPr>
          <a:xfrm>
            <a:off x="914400" y="1443335"/>
            <a:ext cx="53340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Introduction to PL / SQL </a:t>
            </a:r>
            <a:endParaRPr lang="ar-SA" sz="2400" b="1"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6200" y="762000"/>
            <a:ext cx="7848600" cy="1815882"/>
          </a:xfrm>
          <a:prstGeom prst="rect">
            <a:avLst/>
          </a:prstGeom>
        </p:spPr>
        <p:txBody>
          <a:bodyPr wrap="square">
            <a:spAutoFit/>
          </a:bodyPr>
          <a:lstStyle/>
          <a:p>
            <a:r>
              <a:rPr lang="en-US" sz="1600" b="1" dirty="0">
                <a:solidFill>
                  <a:schemeClr val="accent1">
                    <a:lumMod val="75000"/>
                  </a:schemeClr>
                </a:solidFill>
              </a:rPr>
              <a:t>Print out the student grade according to the following rules</a:t>
            </a:r>
          </a:p>
          <a:p>
            <a:endParaRPr lang="en-US" sz="1600" b="1" dirty="0">
              <a:solidFill>
                <a:schemeClr val="accent1">
                  <a:lumMod val="75000"/>
                </a:schemeClr>
              </a:solidFill>
            </a:endParaRPr>
          </a:p>
          <a:p>
            <a:r>
              <a:rPr lang="en-US" sz="1600" b="1" dirty="0">
                <a:solidFill>
                  <a:schemeClr val="accent1">
                    <a:lumMod val="75000"/>
                  </a:schemeClr>
                </a:solidFill>
              </a:rPr>
              <a:t>Marks   between 91 – 100 &gt;&gt;&gt;   </a:t>
            </a:r>
            <a:r>
              <a:rPr lang="en-US" sz="1600" b="1" dirty="0">
                <a:solidFill>
                  <a:srgbClr val="FF0000"/>
                </a:solidFill>
              </a:rPr>
              <a:t>A</a:t>
            </a:r>
          </a:p>
          <a:p>
            <a:r>
              <a:rPr lang="en-US" sz="1600" b="1" dirty="0">
                <a:solidFill>
                  <a:schemeClr val="accent1">
                    <a:lumMod val="75000"/>
                  </a:schemeClr>
                </a:solidFill>
              </a:rPr>
              <a:t>Marks   between 81 – 90   &gt;&gt;&gt;   </a:t>
            </a:r>
            <a:r>
              <a:rPr lang="en-US" sz="1600" b="1" dirty="0">
                <a:solidFill>
                  <a:srgbClr val="FF0000"/>
                </a:solidFill>
              </a:rPr>
              <a:t>B</a:t>
            </a:r>
          </a:p>
          <a:p>
            <a:r>
              <a:rPr lang="en-US" sz="1600" b="1" dirty="0">
                <a:solidFill>
                  <a:schemeClr val="accent1">
                    <a:lumMod val="75000"/>
                  </a:schemeClr>
                </a:solidFill>
              </a:rPr>
              <a:t>Marks   between 61 – 70   &gt;&gt;&gt;   </a:t>
            </a:r>
            <a:r>
              <a:rPr lang="en-US" sz="1600" b="1" dirty="0">
                <a:solidFill>
                  <a:srgbClr val="FF0000"/>
                </a:solidFill>
              </a:rPr>
              <a:t>D</a:t>
            </a:r>
          </a:p>
          <a:p>
            <a:endParaRPr lang="en-US" sz="1600" b="1" dirty="0">
              <a:solidFill>
                <a:schemeClr val="accent1">
                  <a:lumMod val="75000"/>
                </a:schemeClr>
              </a:solidFill>
            </a:endParaRPr>
          </a:p>
          <a:p>
            <a:r>
              <a:rPr lang="en-US" sz="1600" b="1" dirty="0">
                <a:solidFill>
                  <a:schemeClr val="accent1">
                    <a:lumMod val="75000"/>
                  </a:schemeClr>
                </a:solidFill>
              </a:rPr>
              <a:t>Otherwise                                   </a:t>
            </a:r>
            <a:r>
              <a:rPr lang="en-US" sz="1600" b="1" dirty="0">
                <a:solidFill>
                  <a:srgbClr val="FF0000"/>
                </a:solidFill>
              </a:rPr>
              <a:t>F</a:t>
            </a:r>
            <a:endParaRPr lang="ar-SA" sz="1600" b="1" dirty="0">
              <a:solidFill>
                <a:srgbClr val="FF0000"/>
              </a:solidFill>
            </a:endParaRPr>
          </a:p>
        </p:txBody>
      </p:sp>
      <p:sp>
        <p:nvSpPr>
          <p:cNvPr id="4" name="Title 1"/>
          <p:cNvSpPr>
            <a:spLocks noGrp="1"/>
          </p:cNvSpPr>
          <p:nvPr>
            <p:ph type="title"/>
          </p:nvPr>
        </p:nvSpPr>
        <p:spPr>
          <a:xfrm>
            <a:off x="0" y="45720"/>
            <a:ext cx="8686800" cy="640080"/>
          </a:xfrm>
        </p:spPr>
        <p:txBody>
          <a:bodyPr>
            <a:normAutofit fontScale="90000"/>
          </a:bodyPr>
          <a:lstStyle/>
          <a:p>
            <a:r>
              <a:rPr lang="en-US" b="1" dirty="0"/>
              <a:t>Case Statement : </a:t>
            </a:r>
            <a:r>
              <a:rPr lang="en-US" sz="4400" b="1" dirty="0">
                <a:solidFill>
                  <a:srgbClr val="FF0000"/>
                </a:solidFill>
              </a:rPr>
              <a:t>Searched Case </a:t>
            </a:r>
            <a:endParaRPr lang="ar-SA" dirty="0"/>
          </a:p>
        </p:txBody>
      </p:sp>
      <p:sp>
        <p:nvSpPr>
          <p:cNvPr id="5" name="Rectangle 4"/>
          <p:cNvSpPr/>
          <p:nvPr/>
        </p:nvSpPr>
        <p:spPr>
          <a:xfrm>
            <a:off x="76200" y="2603480"/>
            <a:ext cx="7391400" cy="3416320"/>
          </a:xfrm>
          <a:prstGeom prst="rect">
            <a:avLst/>
          </a:prstGeom>
        </p:spPr>
        <p:txBody>
          <a:bodyPr wrap="square">
            <a:spAutoFit/>
          </a:bodyPr>
          <a:lstStyle/>
          <a:p>
            <a:r>
              <a:rPr lang="en-US" dirty="0"/>
              <a:t>declare</a:t>
            </a:r>
          </a:p>
          <a:p>
            <a:r>
              <a:rPr lang="en-US" dirty="0" err="1"/>
              <a:t>v_mark</a:t>
            </a:r>
            <a:r>
              <a:rPr lang="en-US" dirty="0"/>
              <a:t> number;</a:t>
            </a:r>
          </a:p>
          <a:p>
            <a:r>
              <a:rPr lang="en-US" dirty="0"/>
              <a:t>begin</a:t>
            </a:r>
          </a:p>
          <a:p>
            <a:r>
              <a:rPr lang="en-US" dirty="0" err="1">
                <a:solidFill>
                  <a:srgbClr val="002060"/>
                </a:solidFill>
              </a:rPr>
              <a:t>v_mark</a:t>
            </a:r>
            <a:r>
              <a:rPr lang="en-US" dirty="0"/>
              <a:t> :=85;</a:t>
            </a:r>
          </a:p>
          <a:p>
            <a:r>
              <a:rPr lang="en-US" dirty="0">
                <a:solidFill>
                  <a:srgbClr val="FF0000"/>
                </a:solidFill>
              </a:rPr>
              <a:t>case</a:t>
            </a:r>
          </a:p>
          <a:p>
            <a:r>
              <a:rPr lang="en-US" dirty="0">
                <a:solidFill>
                  <a:srgbClr val="FF0000"/>
                </a:solidFill>
              </a:rPr>
              <a:t>when</a:t>
            </a:r>
            <a:r>
              <a:rPr lang="en-US" dirty="0"/>
              <a:t> </a:t>
            </a:r>
            <a:r>
              <a:rPr lang="en-US" dirty="0" err="1"/>
              <a:t>v_mark</a:t>
            </a:r>
            <a:r>
              <a:rPr lang="en-US" dirty="0"/>
              <a:t> </a:t>
            </a:r>
            <a:r>
              <a:rPr lang="en-US" dirty="0">
                <a:solidFill>
                  <a:srgbClr val="002060"/>
                </a:solidFill>
              </a:rPr>
              <a:t>between </a:t>
            </a:r>
            <a:r>
              <a:rPr lang="en-US" dirty="0" err="1">
                <a:solidFill>
                  <a:srgbClr val="002060"/>
                </a:solidFill>
              </a:rPr>
              <a:t>9</a:t>
            </a:r>
            <a:r>
              <a:rPr lang="en-US" dirty="0">
                <a:solidFill>
                  <a:srgbClr val="002060"/>
                </a:solidFill>
              </a:rPr>
              <a:t>1 and 100 </a:t>
            </a:r>
            <a:r>
              <a:rPr lang="en-US" dirty="0"/>
              <a:t>then </a:t>
            </a:r>
            <a:r>
              <a:rPr lang="en-US" dirty="0" err="1"/>
              <a:t>dbms_output.put_line</a:t>
            </a:r>
            <a:r>
              <a:rPr lang="en-US" dirty="0"/>
              <a:t>('You Got A');</a:t>
            </a:r>
          </a:p>
          <a:p>
            <a:r>
              <a:rPr lang="en-US" dirty="0">
                <a:solidFill>
                  <a:srgbClr val="FF0000"/>
                </a:solidFill>
              </a:rPr>
              <a:t>when</a:t>
            </a:r>
            <a:r>
              <a:rPr lang="en-US" dirty="0"/>
              <a:t> </a:t>
            </a:r>
            <a:r>
              <a:rPr lang="en-US" dirty="0" err="1"/>
              <a:t>v_mark</a:t>
            </a:r>
            <a:r>
              <a:rPr lang="en-US" dirty="0"/>
              <a:t> </a:t>
            </a:r>
            <a:r>
              <a:rPr lang="en-US" dirty="0">
                <a:solidFill>
                  <a:srgbClr val="002060"/>
                </a:solidFill>
              </a:rPr>
              <a:t>between 81 and 90  </a:t>
            </a:r>
            <a:r>
              <a:rPr lang="en-US" dirty="0"/>
              <a:t>then </a:t>
            </a:r>
            <a:r>
              <a:rPr lang="en-US" dirty="0" err="1"/>
              <a:t>dbms_output.put_line</a:t>
            </a:r>
            <a:r>
              <a:rPr lang="en-US" dirty="0"/>
              <a:t>('You Got B');</a:t>
            </a:r>
          </a:p>
          <a:p>
            <a:r>
              <a:rPr lang="en-US" dirty="0">
                <a:solidFill>
                  <a:srgbClr val="FF0000"/>
                </a:solidFill>
              </a:rPr>
              <a:t>when</a:t>
            </a:r>
            <a:r>
              <a:rPr lang="en-US" dirty="0"/>
              <a:t> </a:t>
            </a:r>
            <a:r>
              <a:rPr lang="en-US" dirty="0" err="1"/>
              <a:t>v_mark</a:t>
            </a:r>
            <a:r>
              <a:rPr lang="en-US" dirty="0"/>
              <a:t> </a:t>
            </a:r>
            <a:r>
              <a:rPr lang="en-US" dirty="0">
                <a:solidFill>
                  <a:srgbClr val="002060"/>
                </a:solidFill>
              </a:rPr>
              <a:t>between 61 and 70  </a:t>
            </a:r>
            <a:r>
              <a:rPr lang="en-US" dirty="0"/>
              <a:t>then </a:t>
            </a:r>
            <a:r>
              <a:rPr lang="en-US" dirty="0" err="1"/>
              <a:t>dbms_output.put_line</a:t>
            </a:r>
            <a:r>
              <a:rPr lang="en-US" dirty="0"/>
              <a:t>('You Got D');</a:t>
            </a:r>
          </a:p>
          <a:p>
            <a:r>
              <a:rPr lang="en-US" dirty="0">
                <a:solidFill>
                  <a:srgbClr val="FF0000"/>
                </a:solidFill>
              </a:rPr>
              <a:t>else</a:t>
            </a:r>
          </a:p>
          <a:p>
            <a:r>
              <a:rPr lang="en-US" dirty="0" err="1"/>
              <a:t>dbms_output.put_line</a:t>
            </a:r>
            <a:r>
              <a:rPr lang="en-US" dirty="0"/>
              <a:t> ('Sorry , You Got F');</a:t>
            </a:r>
          </a:p>
          <a:p>
            <a:r>
              <a:rPr lang="en-US" dirty="0">
                <a:solidFill>
                  <a:srgbClr val="FF0000"/>
                </a:solidFill>
              </a:rPr>
              <a:t>end case;</a:t>
            </a:r>
          </a:p>
          <a:p>
            <a:r>
              <a:rPr lang="en-US" dirty="0"/>
              <a:t>end;</a:t>
            </a:r>
            <a:endParaRPr lang="ar-S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45720"/>
            <a:ext cx="8686800" cy="640080"/>
          </a:xfrm>
        </p:spPr>
        <p:txBody>
          <a:bodyPr>
            <a:normAutofit fontScale="90000"/>
          </a:bodyPr>
          <a:lstStyle/>
          <a:p>
            <a:r>
              <a:rPr lang="en-US" b="1" dirty="0"/>
              <a:t>Case Statement : </a:t>
            </a:r>
            <a:r>
              <a:rPr lang="en-US" sz="4400" b="1" dirty="0">
                <a:solidFill>
                  <a:srgbClr val="FF0000"/>
                </a:solidFill>
              </a:rPr>
              <a:t>Searched Case </a:t>
            </a:r>
            <a:endParaRPr lang="ar-SA" dirty="0"/>
          </a:p>
        </p:txBody>
      </p:sp>
      <p:sp>
        <p:nvSpPr>
          <p:cNvPr id="6" name="Rectangle 5"/>
          <p:cNvSpPr/>
          <p:nvPr/>
        </p:nvSpPr>
        <p:spPr>
          <a:xfrm>
            <a:off x="76200" y="685800"/>
            <a:ext cx="8305800" cy="5493812"/>
          </a:xfrm>
          <a:prstGeom prst="rect">
            <a:avLst/>
          </a:prstGeom>
        </p:spPr>
        <p:txBody>
          <a:bodyPr wrap="square">
            <a:spAutoFit/>
          </a:bodyPr>
          <a:lstStyle/>
          <a:p>
            <a:pPr>
              <a:lnSpc>
                <a:spcPct val="150000"/>
              </a:lnSpc>
            </a:pPr>
            <a:r>
              <a:rPr lang="en-US" dirty="0"/>
              <a:t>declare</a:t>
            </a:r>
          </a:p>
          <a:p>
            <a:pPr>
              <a:lnSpc>
                <a:spcPct val="150000"/>
              </a:lnSpc>
            </a:pPr>
            <a:r>
              <a:rPr lang="en-US" dirty="0" err="1"/>
              <a:t>v_mark</a:t>
            </a:r>
            <a:r>
              <a:rPr lang="en-US" dirty="0"/>
              <a:t> number :=85;</a:t>
            </a:r>
          </a:p>
          <a:p>
            <a:pPr>
              <a:lnSpc>
                <a:spcPct val="150000"/>
              </a:lnSpc>
            </a:pPr>
            <a:r>
              <a:rPr lang="en-US" dirty="0" err="1"/>
              <a:t>v_Level</a:t>
            </a:r>
            <a:r>
              <a:rPr lang="en-US" dirty="0"/>
              <a:t> number:= 3;</a:t>
            </a:r>
          </a:p>
          <a:p>
            <a:pPr>
              <a:lnSpc>
                <a:spcPct val="150000"/>
              </a:lnSpc>
            </a:pPr>
            <a:r>
              <a:rPr lang="en-US" dirty="0" err="1"/>
              <a:t>v_Major</a:t>
            </a:r>
            <a:r>
              <a:rPr lang="en-US" dirty="0"/>
              <a:t> char (15) := 'SW Engineering';</a:t>
            </a:r>
          </a:p>
          <a:p>
            <a:pPr>
              <a:lnSpc>
                <a:spcPct val="150000"/>
              </a:lnSpc>
            </a:pPr>
            <a:r>
              <a:rPr lang="en-US" dirty="0"/>
              <a:t>begin</a:t>
            </a:r>
          </a:p>
          <a:p>
            <a:pPr>
              <a:lnSpc>
                <a:spcPct val="150000"/>
              </a:lnSpc>
            </a:pPr>
            <a:r>
              <a:rPr lang="en-US" dirty="0"/>
              <a:t>case</a:t>
            </a:r>
          </a:p>
          <a:p>
            <a:pPr>
              <a:lnSpc>
                <a:spcPct val="150000"/>
              </a:lnSpc>
            </a:pPr>
            <a:r>
              <a:rPr lang="en-US" dirty="0"/>
              <a:t>when </a:t>
            </a:r>
            <a:r>
              <a:rPr lang="en-US" dirty="0" err="1">
                <a:solidFill>
                  <a:srgbClr val="FF0000"/>
                </a:solidFill>
              </a:rPr>
              <a:t>v_mark</a:t>
            </a:r>
            <a:r>
              <a:rPr lang="en-US" dirty="0"/>
              <a:t> between 91 and 100 </a:t>
            </a:r>
            <a:r>
              <a:rPr lang="en-US" dirty="0">
                <a:solidFill>
                  <a:srgbClr val="FF0000"/>
                </a:solidFill>
              </a:rPr>
              <a:t>then</a:t>
            </a:r>
            <a:r>
              <a:rPr lang="en-US" dirty="0"/>
              <a:t> </a:t>
            </a:r>
            <a:r>
              <a:rPr lang="en-US" dirty="0" err="1"/>
              <a:t>dbms_output.put_line</a:t>
            </a:r>
            <a:r>
              <a:rPr lang="en-US" dirty="0"/>
              <a:t>('You Got A');</a:t>
            </a:r>
          </a:p>
          <a:p>
            <a:pPr>
              <a:lnSpc>
                <a:spcPct val="150000"/>
              </a:lnSpc>
            </a:pPr>
            <a:r>
              <a:rPr lang="en-US" dirty="0"/>
              <a:t>when </a:t>
            </a:r>
            <a:r>
              <a:rPr lang="en-US" dirty="0" err="1">
                <a:solidFill>
                  <a:srgbClr val="FF0000"/>
                </a:solidFill>
              </a:rPr>
              <a:t>v_level</a:t>
            </a:r>
            <a:r>
              <a:rPr lang="en-US" dirty="0"/>
              <a:t> = 4 </a:t>
            </a:r>
            <a:r>
              <a:rPr lang="en-US" dirty="0">
                <a:solidFill>
                  <a:srgbClr val="FF0000"/>
                </a:solidFill>
              </a:rPr>
              <a:t>then </a:t>
            </a:r>
            <a:r>
              <a:rPr lang="en-US" dirty="0" err="1"/>
              <a:t>dbms_output.put_line</a:t>
            </a:r>
            <a:r>
              <a:rPr lang="en-US" dirty="0"/>
              <a:t>('You  Are in Second Year');</a:t>
            </a:r>
          </a:p>
          <a:p>
            <a:pPr>
              <a:lnSpc>
                <a:spcPct val="150000"/>
              </a:lnSpc>
            </a:pPr>
            <a:r>
              <a:rPr lang="en-US" dirty="0"/>
              <a:t>when </a:t>
            </a:r>
            <a:r>
              <a:rPr lang="en-US" dirty="0" err="1">
                <a:solidFill>
                  <a:srgbClr val="FF0000"/>
                </a:solidFill>
              </a:rPr>
              <a:t>v_Major</a:t>
            </a:r>
            <a:r>
              <a:rPr lang="en-US" dirty="0"/>
              <a:t> ='Inform Systems'  </a:t>
            </a:r>
            <a:r>
              <a:rPr lang="en-US" dirty="0">
                <a:solidFill>
                  <a:srgbClr val="FF0000"/>
                </a:solidFill>
              </a:rPr>
              <a:t>then</a:t>
            </a:r>
            <a:r>
              <a:rPr lang="en-US" dirty="0"/>
              <a:t> </a:t>
            </a:r>
            <a:r>
              <a:rPr lang="en-US" dirty="0" err="1"/>
              <a:t>dbms_output.put_line</a:t>
            </a:r>
            <a:r>
              <a:rPr lang="en-US" dirty="0"/>
              <a:t>('You are an Analyst');</a:t>
            </a:r>
          </a:p>
          <a:p>
            <a:pPr>
              <a:lnSpc>
                <a:spcPct val="150000"/>
              </a:lnSpc>
            </a:pPr>
            <a:r>
              <a:rPr lang="en-US" dirty="0">
                <a:solidFill>
                  <a:srgbClr val="FF0000"/>
                </a:solidFill>
              </a:rPr>
              <a:t>else</a:t>
            </a:r>
          </a:p>
          <a:p>
            <a:pPr>
              <a:lnSpc>
                <a:spcPct val="150000"/>
              </a:lnSpc>
            </a:pPr>
            <a:r>
              <a:rPr lang="en-US" dirty="0" err="1"/>
              <a:t>dbms_output.put_line</a:t>
            </a:r>
            <a:r>
              <a:rPr lang="en-US" dirty="0"/>
              <a:t> ('Non of the conditions is true');</a:t>
            </a:r>
          </a:p>
          <a:p>
            <a:pPr>
              <a:lnSpc>
                <a:spcPct val="150000"/>
              </a:lnSpc>
            </a:pPr>
            <a:r>
              <a:rPr lang="en-US" dirty="0"/>
              <a:t>end case;</a:t>
            </a:r>
          </a:p>
          <a:p>
            <a:pPr>
              <a:lnSpc>
                <a:spcPct val="150000"/>
              </a:lnSpc>
            </a:pPr>
            <a:r>
              <a:rPr lang="en-US" dirty="0"/>
              <a:t>end;</a:t>
            </a:r>
            <a:endParaRPr lang="ar-S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
            <a:ext cx="8153400" cy="487680"/>
          </a:xfrm>
        </p:spPr>
        <p:txBody>
          <a:bodyPr>
            <a:noAutofit/>
          </a:bodyPr>
          <a:lstStyle/>
          <a:p>
            <a:r>
              <a:rPr lang="en-US" sz="2800" b="1" dirty="0"/>
              <a:t>Case Statement : </a:t>
            </a:r>
            <a:r>
              <a:rPr lang="en-US" sz="2800" b="1" dirty="0">
                <a:solidFill>
                  <a:srgbClr val="FF0000"/>
                </a:solidFill>
              </a:rPr>
              <a:t>Within Select Statement</a:t>
            </a:r>
            <a:endParaRPr lang="ar-SA" sz="2800" dirty="0">
              <a:solidFill>
                <a:srgbClr val="FF0000"/>
              </a:solidFill>
            </a:endParaRPr>
          </a:p>
        </p:txBody>
      </p:sp>
      <p:sp>
        <p:nvSpPr>
          <p:cNvPr id="4" name="Rectangle 3"/>
          <p:cNvSpPr/>
          <p:nvPr/>
        </p:nvSpPr>
        <p:spPr>
          <a:xfrm>
            <a:off x="76200" y="2896612"/>
            <a:ext cx="6477000" cy="3046988"/>
          </a:xfrm>
          <a:prstGeom prst="rect">
            <a:avLst/>
          </a:prstGeom>
        </p:spPr>
        <p:txBody>
          <a:bodyPr wrap="square">
            <a:spAutoFit/>
          </a:bodyPr>
          <a:lstStyle/>
          <a:p>
            <a:r>
              <a:rPr lang="en-US" sz="2400" b="1" dirty="0"/>
              <a:t>select </a:t>
            </a:r>
            <a:r>
              <a:rPr lang="en-US" sz="2400" b="1" dirty="0" err="1"/>
              <a:t>empno</a:t>
            </a:r>
            <a:r>
              <a:rPr lang="en-US" sz="2400" b="1" dirty="0"/>
              <a:t> ,</a:t>
            </a:r>
            <a:r>
              <a:rPr lang="en-US" sz="2400" b="1" dirty="0" err="1"/>
              <a:t>ename</a:t>
            </a:r>
            <a:r>
              <a:rPr lang="en-US" sz="2400" b="1" dirty="0"/>
              <a:t>, </a:t>
            </a:r>
            <a:r>
              <a:rPr lang="en-US" sz="2400" b="1" dirty="0" err="1"/>
              <a:t>deptno</a:t>
            </a:r>
            <a:r>
              <a:rPr lang="en-US" sz="2400" b="1" dirty="0"/>
              <a:t>,</a:t>
            </a:r>
          </a:p>
          <a:p>
            <a:r>
              <a:rPr lang="en-US" sz="2400" b="1" dirty="0">
                <a:solidFill>
                  <a:srgbClr val="FF0000"/>
                </a:solidFill>
              </a:rPr>
              <a:t>case</a:t>
            </a:r>
            <a:r>
              <a:rPr lang="en-US" sz="2400" b="1" dirty="0"/>
              <a:t> </a:t>
            </a:r>
            <a:r>
              <a:rPr lang="en-US" sz="2400" b="1" dirty="0" err="1"/>
              <a:t>deptno</a:t>
            </a:r>
            <a:endParaRPr lang="en-US" sz="2400" b="1" dirty="0"/>
          </a:p>
          <a:p>
            <a:r>
              <a:rPr lang="en-US" sz="2400" b="1" dirty="0">
                <a:solidFill>
                  <a:srgbClr val="FF0000"/>
                </a:solidFill>
              </a:rPr>
              <a:t>when</a:t>
            </a:r>
            <a:r>
              <a:rPr lang="en-US" sz="2400" b="1" dirty="0"/>
              <a:t> 10 then ' You work in Accounting'</a:t>
            </a:r>
          </a:p>
          <a:p>
            <a:r>
              <a:rPr lang="en-US" sz="2400" b="1" dirty="0">
                <a:solidFill>
                  <a:srgbClr val="FF0000"/>
                </a:solidFill>
              </a:rPr>
              <a:t>when</a:t>
            </a:r>
            <a:r>
              <a:rPr lang="en-US" sz="2400" b="1" dirty="0"/>
              <a:t> 20 then ' You work in Marketing'</a:t>
            </a:r>
          </a:p>
          <a:p>
            <a:r>
              <a:rPr lang="en-US" sz="2400" b="1" dirty="0">
                <a:solidFill>
                  <a:srgbClr val="FF0000"/>
                </a:solidFill>
              </a:rPr>
              <a:t>when</a:t>
            </a:r>
            <a:r>
              <a:rPr lang="en-US" sz="2400" b="1" dirty="0"/>
              <a:t> 30 then ' You work in Sales'</a:t>
            </a:r>
          </a:p>
          <a:p>
            <a:r>
              <a:rPr lang="en-US" sz="2400" b="1" dirty="0">
                <a:solidFill>
                  <a:srgbClr val="FF0000"/>
                </a:solidFill>
              </a:rPr>
              <a:t>else</a:t>
            </a:r>
            <a:r>
              <a:rPr lang="en-US" sz="2400" b="1" dirty="0"/>
              <a:t> ‘Not Assigned To department'</a:t>
            </a:r>
          </a:p>
          <a:p>
            <a:r>
              <a:rPr lang="en-US" sz="2400" b="1" dirty="0">
                <a:solidFill>
                  <a:srgbClr val="FF0000"/>
                </a:solidFill>
              </a:rPr>
              <a:t>end</a:t>
            </a:r>
          </a:p>
          <a:p>
            <a:r>
              <a:rPr lang="en-US" sz="2400" b="1" dirty="0"/>
              <a:t>from </a:t>
            </a:r>
            <a:r>
              <a:rPr lang="en-US" sz="2400" b="1" dirty="0" err="1"/>
              <a:t>emp</a:t>
            </a:r>
            <a:endParaRPr lang="ar-SA" sz="2400" b="1" dirty="0"/>
          </a:p>
        </p:txBody>
      </p:sp>
      <p:sp>
        <p:nvSpPr>
          <p:cNvPr id="5" name="TextBox 4"/>
          <p:cNvSpPr txBox="1"/>
          <p:nvPr/>
        </p:nvSpPr>
        <p:spPr>
          <a:xfrm>
            <a:off x="76200" y="685800"/>
            <a:ext cx="6934200" cy="1754326"/>
          </a:xfrm>
          <a:prstGeom prst="rect">
            <a:avLst/>
          </a:prstGeom>
          <a:noFill/>
        </p:spPr>
        <p:txBody>
          <a:bodyPr wrap="square" rtlCol="1">
            <a:spAutoFit/>
          </a:bodyPr>
          <a:lstStyle/>
          <a:p>
            <a:r>
              <a:rPr lang="en-US" b="1" dirty="0">
                <a:solidFill>
                  <a:schemeClr val="accent1"/>
                </a:solidFill>
              </a:rPr>
              <a:t>Display a list of </a:t>
            </a:r>
            <a:r>
              <a:rPr lang="en-US" b="1" dirty="0" err="1">
                <a:solidFill>
                  <a:schemeClr val="accent1"/>
                </a:solidFill>
              </a:rPr>
              <a:t>empno</a:t>
            </a:r>
            <a:r>
              <a:rPr lang="en-US" b="1" dirty="0">
                <a:solidFill>
                  <a:schemeClr val="accent1"/>
                </a:solidFill>
              </a:rPr>
              <a:t> , </a:t>
            </a:r>
            <a:r>
              <a:rPr lang="en-US" b="1" dirty="0" err="1">
                <a:solidFill>
                  <a:schemeClr val="accent1"/>
                </a:solidFill>
              </a:rPr>
              <a:t>ename</a:t>
            </a:r>
            <a:r>
              <a:rPr lang="en-US" b="1" dirty="0">
                <a:solidFill>
                  <a:schemeClr val="accent1"/>
                </a:solidFill>
              </a:rPr>
              <a:t> and where he is working </a:t>
            </a:r>
          </a:p>
          <a:p>
            <a:r>
              <a:rPr lang="en-US" b="1" dirty="0">
                <a:solidFill>
                  <a:schemeClr val="accent1"/>
                </a:solidFill>
              </a:rPr>
              <a:t>according to the following facts</a:t>
            </a:r>
          </a:p>
          <a:p>
            <a:endParaRPr lang="en-US" b="1" dirty="0">
              <a:solidFill>
                <a:schemeClr val="accent1"/>
              </a:solidFill>
            </a:endParaRPr>
          </a:p>
          <a:p>
            <a:r>
              <a:rPr lang="en-US" b="1" dirty="0" err="1">
                <a:solidFill>
                  <a:schemeClr val="accent1"/>
                </a:solidFill>
              </a:rPr>
              <a:t>Deptno</a:t>
            </a:r>
            <a:r>
              <a:rPr lang="en-US" b="1" dirty="0">
                <a:solidFill>
                  <a:schemeClr val="accent1"/>
                </a:solidFill>
              </a:rPr>
              <a:t> 10  &gt;&gt;&gt; ‘</a:t>
            </a:r>
            <a:r>
              <a:rPr lang="en-US" b="1" dirty="0">
                <a:solidFill>
                  <a:srgbClr val="FF0000"/>
                </a:solidFill>
              </a:rPr>
              <a:t>Accounting</a:t>
            </a:r>
            <a:r>
              <a:rPr lang="en-US" b="1" dirty="0">
                <a:solidFill>
                  <a:schemeClr val="accent1"/>
                </a:solidFill>
              </a:rPr>
              <a:t>’</a:t>
            </a:r>
          </a:p>
          <a:p>
            <a:r>
              <a:rPr lang="en-US" b="1" dirty="0" err="1">
                <a:solidFill>
                  <a:schemeClr val="accent1"/>
                </a:solidFill>
              </a:rPr>
              <a:t>Deptno</a:t>
            </a:r>
            <a:r>
              <a:rPr lang="en-US" b="1" dirty="0">
                <a:solidFill>
                  <a:schemeClr val="accent1"/>
                </a:solidFill>
              </a:rPr>
              <a:t> 20  &gt;&gt;&gt; ‘</a:t>
            </a:r>
            <a:r>
              <a:rPr lang="en-US" b="1" dirty="0">
                <a:solidFill>
                  <a:srgbClr val="FF0000"/>
                </a:solidFill>
              </a:rPr>
              <a:t>Marketing</a:t>
            </a:r>
            <a:r>
              <a:rPr lang="en-US" b="1" dirty="0">
                <a:solidFill>
                  <a:schemeClr val="accent1"/>
                </a:solidFill>
              </a:rPr>
              <a:t>’</a:t>
            </a:r>
          </a:p>
          <a:p>
            <a:r>
              <a:rPr lang="en-US" b="1" dirty="0" err="1">
                <a:solidFill>
                  <a:schemeClr val="accent1"/>
                </a:solidFill>
              </a:rPr>
              <a:t>Deptno</a:t>
            </a:r>
            <a:r>
              <a:rPr lang="en-US" b="1" dirty="0">
                <a:solidFill>
                  <a:schemeClr val="accent1"/>
                </a:solidFill>
              </a:rPr>
              <a:t> 10  &gt;&gt;&gt; ‘</a:t>
            </a:r>
            <a:r>
              <a:rPr lang="en-US" b="1" dirty="0">
                <a:solidFill>
                  <a:srgbClr val="FF0000"/>
                </a:solidFill>
              </a:rPr>
              <a:t>Sales</a:t>
            </a:r>
            <a:r>
              <a:rPr lang="en-US" b="1" dirty="0">
                <a:solidFill>
                  <a:schemeClr val="accent1"/>
                </a:solidFill>
              </a:rPr>
              <a:t>’</a:t>
            </a:r>
            <a:endParaRPr lang="ar-SA" b="1" dirty="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t>1.	Use the IF-THEN statement to test whether the date provided by the user falls on the weekend (in other words, if the day is Saturday or Sunday)</a:t>
            </a:r>
          </a:p>
        </p:txBody>
      </p:sp>
      <p:sp>
        <p:nvSpPr>
          <p:cNvPr id="3" name="Rectangle 2"/>
          <p:cNvSpPr/>
          <p:nvPr/>
        </p:nvSpPr>
        <p:spPr>
          <a:xfrm>
            <a:off x="2286000" y="1981200"/>
            <a:ext cx="4572000" cy="3139321"/>
          </a:xfrm>
          <a:prstGeom prst="rect">
            <a:avLst/>
          </a:prstGeom>
        </p:spPr>
        <p:txBody>
          <a:bodyPr>
            <a:spAutoFit/>
          </a:bodyPr>
          <a:lstStyle/>
          <a:p>
            <a:r>
              <a:rPr lang="en-US" dirty="0">
                <a:solidFill>
                  <a:srgbClr val="000000"/>
                </a:solidFill>
                <a:latin typeface="Lucida Grande"/>
              </a:rPr>
              <a:t>-- ch04_1a.sql, version 1.0 SET SERVEROUTPUT ON DECLARE </a:t>
            </a:r>
            <a:r>
              <a:rPr lang="en-US" dirty="0" err="1">
                <a:solidFill>
                  <a:srgbClr val="000000"/>
                </a:solidFill>
                <a:latin typeface="Lucida Grande"/>
              </a:rPr>
              <a:t>v_date</a:t>
            </a:r>
            <a:r>
              <a:rPr lang="en-US" dirty="0">
                <a:solidFill>
                  <a:srgbClr val="000000"/>
                </a:solidFill>
                <a:latin typeface="Lucida Grande"/>
              </a:rPr>
              <a:t> DATE := TO_DATE('&amp;</a:t>
            </a:r>
            <a:r>
              <a:rPr lang="en-US" dirty="0" err="1">
                <a:solidFill>
                  <a:srgbClr val="000000"/>
                </a:solidFill>
                <a:latin typeface="Lucida Grande"/>
              </a:rPr>
              <a:t>sv_user_date</a:t>
            </a:r>
            <a:r>
              <a:rPr lang="en-US" dirty="0">
                <a:solidFill>
                  <a:srgbClr val="000000"/>
                </a:solidFill>
                <a:latin typeface="Lucida Grande"/>
              </a:rPr>
              <a:t>', 'DD-MON-YYYY'); </a:t>
            </a:r>
            <a:r>
              <a:rPr lang="en-US" dirty="0" err="1">
                <a:solidFill>
                  <a:srgbClr val="000000"/>
                </a:solidFill>
                <a:latin typeface="Lucida Grande"/>
              </a:rPr>
              <a:t>v_day</a:t>
            </a:r>
            <a:r>
              <a:rPr lang="en-US" dirty="0">
                <a:solidFill>
                  <a:srgbClr val="000000"/>
                </a:solidFill>
                <a:latin typeface="Lucida Grande"/>
              </a:rPr>
              <a:t> VARCHAR2(15); BEGIN </a:t>
            </a:r>
            <a:r>
              <a:rPr lang="en-US" dirty="0" err="1">
                <a:solidFill>
                  <a:srgbClr val="000000"/>
                </a:solidFill>
                <a:latin typeface="Lucida Grande"/>
              </a:rPr>
              <a:t>v_day</a:t>
            </a:r>
            <a:r>
              <a:rPr lang="en-US" dirty="0">
                <a:solidFill>
                  <a:srgbClr val="000000"/>
                </a:solidFill>
                <a:latin typeface="Lucida Grande"/>
              </a:rPr>
              <a:t> := RTRIM(TO_CHAR(</a:t>
            </a:r>
            <a:r>
              <a:rPr lang="en-US" dirty="0" err="1">
                <a:solidFill>
                  <a:srgbClr val="000000"/>
                </a:solidFill>
                <a:latin typeface="Lucida Grande"/>
              </a:rPr>
              <a:t>v_date</a:t>
            </a:r>
            <a:r>
              <a:rPr lang="en-US" dirty="0">
                <a:solidFill>
                  <a:srgbClr val="000000"/>
                </a:solidFill>
                <a:latin typeface="Lucida Grande"/>
              </a:rPr>
              <a:t>, 'DAY')); IF </a:t>
            </a:r>
            <a:r>
              <a:rPr lang="en-US" dirty="0" err="1">
                <a:solidFill>
                  <a:srgbClr val="000000"/>
                </a:solidFill>
                <a:latin typeface="Lucida Grande"/>
              </a:rPr>
              <a:t>v_day</a:t>
            </a:r>
            <a:r>
              <a:rPr lang="en-US" dirty="0">
                <a:solidFill>
                  <a:srgbClr val="000000"/>
                </a:solidFill>
                <a:latin typeface="Lucida Grande"/>
              </a:rPr>
              <a:t> IN ('SATURDAY', 'SUNDAY') THEN DBMS_OUTPUT.PUT_LINE (</a:t>
            </a:r>
            <a:r>
              <a:rPr lang="en-US" dirty="0" err="1">
                <a:solidFill>
                  <a:srgbClr val="000000"/>
                </a:solidFill>
                <a:latin typeface="Lucida Grande"/>
              </a:rPr>
              <a:t>v_date</a:t>
            </a:r>
            <a:r>
              <a:rPr lang="en-US" dirty="0">
                <a:solidFill>
                  <a:srgbClr val="000000"/>
                </a:solidFill>
                <a:latin typeface="Lucida Grande"/>
              </a:rPr>
              <a:t>||' falls on weekend'); END IF; --- control resumes here DBMS_OUTPUT.PUT_LINE ('Done...'); END;</a:t>
            </a:r>
            <a:endParaRPr lang="en-US" dirty="0"/>
          </a:p>
        </p:txBody>
      </p:sp>
    </p:spTree>
    <p:extLst>
      <p:ext uri="{BB962C8B-B14F-4D97-AF65-F5344CB8AC3E}">
        <p14:creationId xmlns:p14="http://schemas.microsoft.com/office/powerpoint/2010/main" val="961493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
            <a:ext cx="6031992" cy="487680"/>
          </a:xfrm>
        </p:spPr>
        <p:txBody>
          <a:bodyPr>
            <a:normAutofit fontScale="90000"/>
          </a:bodyPr>
          <a:lstStyle/>
          <a:p>
            <a:r>
              <a:rPr lang="en-US" b="1" dirty="0"/>
              <a:t>Case Statement</a:t>
            </a:r>
            <a:endParaRPr lang="ar-SA" dirty="0"/>
          </a:p>
        </p:txBody>
      </p:sp>
      <p:sp>
        <p:nvSpPr>
          <p:cNvPr id="10" name="Rectangle 9"/>
          <p:cNvSpPr/>
          <p:nvPr/>
        </p:nvSpPr>
        <p:spPr>
          <a:xfrm>
            <a:off x="1038225" y="740450"/>
            <a:ext cx="7239000" cy="2639249"/>
          </a:xfrm>
          <a:prstGeom prst="rect">
            <a:avLst/>
          </a:prstGeom>
        </p:spPr>
        <p:txBody>
          <a:bodyPr wrap="square">
            <a:spAutoFit/>
          </a:bodyPr>
          <a:lstStyle/>
          <a:p>
            <a:pPr>
              <a:lnSpc>
                <a:spcPct val="150000"/>
              </a:lnSpc>
            </a:pPr>
            <a:r>
              <a:rPr lang="en-US" sz="1400" dirty="0"/>
              <a:t>Select </a:t>
            </a:r>
            <a:r>
              <a:rPr lang="en-US" sz="1400" dirty="0" err="1"/>
              <a:t>table_name</a:t>
            </a:r>
            <a:r>
              <a:rPr lang="en-US" sz="1400" dirty="0"/>
              <a:t>,</a:t>
            </a:r>
            <a:br>
              <a:rPr lang="en-US" sz="1400" dirty="0"/>
            </a:br>
            <a:r>
              <a:rPr lang="en-US" sz="1400" dirty="0">
                <a:solidFill>
                  <a:srgbClr val="FF0000"/>
                </a:solidFill>
              </a:rPr>
              <a:t>CASE </a:t>
            </a:r>
            <a:br>
              <a:rPr lang="en-US" sz="1400" dirty="0"/>
            </a:br>
            <a:r>
              <a:rPr lang="en-US" sz="1400" dirty="0">
                <a:solidFill>
                  <a:srgbClr val="FF0000"/>
                </a:solidFill>
              </a:rPr>
              <a:t>WHEN</a:t>
            </a:r>
            <a:r>
              <a:rPr lang="en-US" sz="1400" dirty="0"/>
              <a:t> owner = 'SYS' </a:t>
            </a:r>
            <a:r>
              <a:rPr lang="en-US" sz="1400" dirty="0">
                <a:solidFill>
                  <a:srgbClr val="FF0000"/>
                </a:solidFill>
              </a:rPr>
              <a:t>THEN</a:t>
            </a:r>
            <a:r>
              <a:rPr lang="en-US" sz="1400" dirty="0"/>
              <a:t> 'The owner is SYS'</a:t>
            </a:r>
            <a:br>
              <a:rPr lang="en-US" sz="1400" dirty="0"/>
            </a:br>
            <a:r>
              <a:rPr lang="en-US" sz="1400" dirty="0">
                <a:solidFill>
                  <a:srgbClr val="FF0000"/>
                </a:solidFill>
              </a:rPr>
              <a:t>WHEN</a:t>
            </a:r>
            <a:r>
              <a:rPr lang="en-US" sz="1400" dirty="0"/>
              <a:t> owner = ‘SCOTT' </a:t>
            </a:r>
            <a:r>
              <a:rPr lang="en-US" sz="1400" dirty="0">
                <a:solidFill>
                  <a:srgbClr val="FF0000"/>
                </a:solidFill>
              </a:rPr>
              <a:t>THEN</a:t>
            </a:r>
            <a:r>
              <a:rPr lang="en-US" sz="1400" dirty="0"/>
              <a:t> 'The owner is SCOTT'</a:t>
            </a:r>
            <a:br>
              <a:rPr lang="en-US" sz="1400" dirty="0"/>
            </a:br>
            <a:r>
              <a:rPr lang="en-US" sz="1400" dirty="0">
                <a:solidFill>
                  <a:srgbClr val="FF0000"/>
                </a:solidFill>
              </a:rPr>
              <a:t>ELSE</a:t>
            </a:r>
            <a:r>
              <a:rPr lang="en-US" sz="1400" dirty="0"/>
              <a:t> 'The owner is another value'</a:t>
            </a:r>
            <a:br>
              <a:rPr lang="en-US" sz="1400" dirty="0"/>
            </a:br>
            <a:r>
              <a:rPr lang="en-US" sz="1400" dirty="0">
                <a:solidFill>
                  <a:srgbClr val="FF0000"/>
                </a:solidFill>
              </a:rPr>
              <a:t>END</a:t>
            </a:r>
            <a:br>
              <a:rPr lang="en-US" sz="1400" dirty="0"/>
            </a:br>
            <a:r>
              <a:rPr lang="en-US" sz="1400" dirty="0"/>
              <a:t>from </a:t>
            </a:r>
            <a:r>
              <a:rPr lang="en-US" sz="1400" dirty="0" err="1"/>
              <a:t>all_tables</a:t>
            </a:r>
            <a:endParaRPr lang="en-US" sz="1400" dirty="0"/>
          </a:p>
          <a:p>
            <a:pPr>
              <a:lnSpc>
                <a:spcPct val="150000"/>
              </a:lnSpc>
            </a:pPr>
            <a:r>
              <a:rPr lang="en-US" sz="1400" dirty="0"/>
              <a:t>where owner ='SCOTT' or Owner ='SYS‘ ;</a:t>
            </a:r>
            <a:endParaRPr lang="ar-SA" sz="1400" dirty="0"/>
          </a:p>
        </p:txBody>
      </p:sp>
      <p:sp>
        <p:nvSpPr>
          <p:cNvPr id="4" name="Rectangle 3"/>
          <p:cNvSpPr/>
          <p:nvPr/>
        </p:nvSpPr>
        <p:spPr>
          <a:xfrm>
            <a:off x="1066800" y="4038600"/>
            <a:ext cx="6248400" cy="1992918"/>
          </a:xfrm>
          <a:prstGeom prst="rect">
            <a:avLst/>
          </a:prstGeom>
        </p:spPr>
        <p:txBody>
          <a:bodyPr wrap="square">
            <a:spAutoFit/>
          </a:bodyPr>
          <a:lstStyle/>
          <a:p>
            <a:pPr>
              <a:lnSpc>
                <a:spcPct val="150000"/>
              </a:lnSpc>
            </a:pPr>
            <a:r>
              <a:rPr lang="en-US" sz="1400" dirty="0"/>
              <a:t>select </a:t>
            </a:r>
            <a:r>
              <a:rPr lang="en-US" sz="1400" dirty="0" err="1"/>
              <a:t>supplier_id</a:t>
            </a:r>
            <a:r>
              <a:rPr lang="en-US" sz="1400" dirty="0"/>
              <a:t>, </a:t>
            </a:r>
            <a:br>
              <a:rPr lang="en-US" sz="1400" dirty="0"/>
            </a:br>
            <a:r>
              <a:rPr lang="en-US" sz="1400" dirty="0">
                <a:solidFill>
                  <a:srgbClr val="FF0000"/>
                </a:solidFill>
              </a:rPr>
              <a:t>CASE</a:t>
            </a:r>
            <a:br>
              <a:rPr lang="en-US" sz="1400" dirty="0"/>
            </a:br>
            <a:r>
              <a:rPr lang="en-US" sz="1400" dirty="0">
                <a:solidFill>
                  <a:srgbClr val="FF0000"/>
                </a:solidFill>
              </a:rPr>
              <a:t>WHEN</a:t>
            </a:r>
            <a:r>
              <a:rPr lang="en-US" sz="1400" dirty="0"/>
              <a:t> </a:t>
            </a:r>
            <a:r>
              <a:rPr lang="en-US" sz="1400" dirty="0" err="1"/>
              <a:t>supplier_name</a:t>
            </a:r>
            <a:r>
              <a:rPr lang="en-US" sz="1400" dirty="0"/>
              <a:t> = 'IBM' and </a:t>
            </a:r>
            <a:r>
              <a:rPr lang="en-US" sz="1400" dirty="0" err="1"/>
              <a:t>supplier_type</a:t>
            </a:r>
            <a:r>
              <a:rPr lang="en-US" sz="1400" dirty="0"/>
              <a:t> = 'Hardware' </a:t>
            </a:r>
            <a:r>
              <a:rPr lang="en-US" sz="1400" dirty="0">
                <a:solidFill>
                  <a:srgbClr val="FF0000"/>
                </a:solidFill>
              </a:rPr>
              <a:t>THEN</a:t>
            </a:r>
            <a:r>
              <a:rPr lang="en-US" sz="1400" dirty="0"/>
              <a:t> 'North office'</a:t>
            </a:r>
            <a:br>
              <a:rPr lang="en-US" sz="1400" dirty="0"/>
            </a:br>
            <a:r>
              <a:rPr lang="en-US" sz="1400" dirty="0">
                <a:solidFill>
                  <a:srgbClr val="FF0000"/>
                </a:solidFill>
              </a:rPr>
              <a:t>WHEN</a:t>
            </a:r>
            <a:r>
              <a:rPr lang="en-US" sz="1400" dirty="0"/>
              <a:t> </a:t>
            </a:r>
            <a:r>
              <a:rPr lang="en-US" sz="1400" dirty="0" err="1"/>
              <a:t>supplier_name</a:t>
            </a:r>
            <a:r>
              <a:rPr lang="en-US" sz="1400" dirty="0"/>
              <a:t> = 'IBM' and </a:t>
            </a:r>
            <a:r>
              <a:rPr lang="en-US" sz="1400" dirty="0" err="1"/>
              <a:t>supplier_type</a:t>
            </a:r>
            <a:r>
              <a:rPr lang="en-US" sz="1400" dirty="0"/>
              <a:t> = 'Software' </a:t>
            </a:r>
            <a:r>
              <a:rPr lang="en-US" sz="1400" dirty="0">
                <a:solidFill>
                  <a:srgbClr val="FF0000"/>
                </a:solidFill>
              </a:rPr>
              <a:t>THEN</a:t>
            </a:r>
            <a:r>
              <a:rPr lang="en-US" sz="1400" dirty="0"/>
              <a:t> 'South office'</a:t>
            </a:r>
            <a:br>
              <a:rPr lang="en-US" sz="1400" dirty="0"/>
            </a:br>
            <a:r>
              <a:rPr lang="en-US" sz="1400" dirty="0">
                <a:solidFill>
                  <a:srgbClr val="FF0000"/>
                </a:solidFill>
              </a:rPr>
              <a:t>END</a:t>
            </a:r>
            <a:br>
              <a:rPr lang="en-US" sz="1400" dirty="0"/>
            </a:br>
            <a:r>
              <a:rPr lang="en-US" sz="1400" dirty="0"/>
              <a:t>from suppliers;</a:t>
            </a:r>
            <a:endParaRPr lang="ar-SA"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Selected Topics In SQL / 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For – Loop Statement</a:t>
            </a:r>
          </a:p>
          <a:p>
            <a:pPr marL="971550" lvl="1" indent="-514350">
              <a:buFont typeface="+mj-lt"/>
              <a:buAutoNum type="romanUcPeriod"/>
            </a:pPr>
            <a:r>
              <a:rPr lang="en-US" sz="2400" b="1" dirty="0">
                <a:solidFill>
                  <a:srgbClr val="0070C0"/>
                </a:solidFill>
              </a:rPr>
              <a:t>While – Loop Statement </a:t>
            </a:r>
            <a:endParaRPr lang="ar-SA" sz="2400" b="1" dirty="0">
              <a:solidFill>
                <a:srgbClr val="0070C0"/>
              </a:solidFill>
            </a:endParaRPr>
          </a:p>
        </p:txBody>
      </p:sp>
      <p:sp>
        <p:nvSpPr>
          <p:cNvPr id="7" name="TextBox 6"/>
          <p:cNvSpPr txBox="1"/>
          <p:nvPr/>
        </p:nvSpPr>
        <p:spPr>
          <a:xfrm>
            <a:off x="914400" y="5334000"/>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Functions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sp>
        <p:nvSpPr>
          <p:cNvPr id="14" name="TextBox 13"/>
          <p:cNvSpPr txBox="1"/>
          <p:nvPr/>
        </p:nvSpPr>
        <p:spPr>
          <a:xfrm>
            <a:off x="914400" y="1443335"/>
            <a:ext cx="53340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Introduction to PL / SQL </a:t>
            </a:r>
            <a:endParaRPr lang="ar-SA" sz="2400" b="1" dirty="0">
              <a:solidFill>
                <a:srgbClr val="0070C0"/>
              </a:solidFill>
            </a:endParaRPr>
          </a:p>
        </p:txBody>
      </p:sp>
      <p:cxnSp>
        <p:nvCxnSpPr>
          <p:cNvPr id="15" name="Straight Connector 14"/>
          <p:cNvCxnSpPr/>
          <p:nvPr/>
        </p:nvCxnSpPr>
        <p:spPr>
          <a:xfrm>
            <a:off x="990600" y="1674167"/>
            <a:ext cx="3733800" cy="2233"/>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990600" y="2514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990600" y="2160896"/>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a:off x="990600" y="2895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heckerboard(across)">
                                      <p:cBhvr>
                                        <p:cTn id="11" dur="500"/>
                                        <p:tgtEl>
                                          <p:spTgt spid="1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heckerboard(across)">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4" y="45720"/>
            <a:ext cx="6943725" cy="487680"/>
          </a:xfrm>
        </p:spPr>
        <p:txBody>
          <a:bodyPr>
            <a:normAutofit fontScale="90000"/>
          </a:bodyPr>
          <a:lstStyle/>
          <a:p>
            <a:r>
              <a:rPr lang="en-US" b="1" dirty="0"/>
              <a:t>Loops: 1- Loop Statement</a:t>
            </a:r>
            <a:endParaRPr lang="ar-SA" dirty="0"/>
          </a:p>
        </p:txBody>
      </p:sp>
      <p:sp>
        <p:nvSpPr>
          <p:cNvPr id="3" name="Rectangle 2"/>
          <p:cNvSpPr/>
          <p:nvPr/>
        </p:nvSpPr>
        <p:spPr>
          <a:xfrm>
            <a:off x="990600" y="762000"/>
            <a:ext cx="8077200" cy="1015663"/>
          </a:xfrm>
          <a:prstGeom prst="rect">
            <a:avLst/>
          </a:prstGeom>
        </p:spPr>
        <p:txBody>
          <a:bodyPr wrap="square">
            <a:spAutoFit/>
          </a:bodyPr>
          <a:lstStyle/>
          <a:p>
            <a:r>
              <a:rPr lang="en-US" sz="2000" i="1" dirty="0"/>
              <a:t>You would use a LOOP statement when you are not sure how many times you want the loop body to execute and you want the loop body to execute at least once.</a:t>
            </a:r>
            <a:endParaRPr lang="ar-SA" sz="2000" i="1" dirty="0"/>
          </a:p>
        </p:txBody>
      </p:sp>
      <p:sp>
        <p:nvSpPr>
          <p:cNvPr id="4" name="Rectangle 3"/>
          <p:cNvSpPr/>
          <p:nvPr/>
        </p:nvSpPr>
        <p:spPr>
          <a:xfrm>
            <a:off x="990600" y="2819400"/>
            <a:ext cx="4102405" cy="369332"/>
          </a:xfrm>
          <a:prstGeom prst="rect">
            <a:avLst/>
          </a:prstGeom>
        </p:spPr>
        <p:txBody>
          <a:bodyPr wrap="none">
            <a:spAutoFit/>
          </a:bodyPr>
          <a:lstStyle/>
          <a:p>
            <a:r>
              <a:rPr lang="en-US" b="1" i="1" dirty="0"/>
              <a:t>The syntax for the LOOP statement is:</a:t>
            </a:r>
            <a:endParaRPr lang="ar-SA" b="1" i="1" dirty="0"/>
          </a:p>
        </p:txBody>
      </p:sp>
      <p:sp>
        <p:nvSpPr>
          <p:cNvPr id="5" name="Rectangle 4"/>
          <p:cNvSpPr/>
          <p:nvPr/>
        </p:nvSpPr>
        <p:spPr>
          <a:xfrm>
            <a:off x="1066800" y="3324181"/>
            <a:ext cx="4572000" cy="1705019"/>
          </a:xfrm>
          <a:prstGeom prst="rect">
            <a:avLst/>
          </a:prstGeom>
        </p:spPr>
        <p:txBody>
          <a:bodyPr>
            <a:spAutoFit/>
          </a:bodyPr>
          <a:lstStyle/>
          <a:p>
            <a:pPr>
              <a:lnSpc>
                <a:spcPct val="150000"/>
              </a:lnSpc>
            </a:pPr>
            <a:r>
              <a:rPr lang="en-US" b="1" dirty="0">
                <a:solidFill>
                  <a:schemeClr val="accent1">
                    <a:lumMod val="75000"/>
                  </a:schemeClr>
                </a:solidFill>
              </a:rPr>
              <a:t>LOOP</a:t>
            </a:r>
            <a:br>
              <a:rPr lang="en-US" b="1" dirty="0">
                <a:solidFill>
                  <a:schemeClr val="accent1">
                    <a:lumMod val="75000"/>
                  </a:schemeClr>
                </a:solidFill>
              </a:rPr>
            </a:br>
            <a:r>
              <a:rPr lang="en-US" b="1" dirty="0">
                <a:solidFill>
                  <a:schemeClr val="accent1">
                    <a:lumMod val="75000"/>
                  </a:schemeClr>
                </a:solidFill>
              </a:rPr>
              <a:t>{.statements.}</a:t>
            </a:r>
            <a:br>
              <a:rPr lang="en-US" b="1" dirty="0">
                <a:solidFill>
                  <a:schemeClr val="accent1">
                    <a:lumMod val="75000"/>
                  </a:schemeClr>
                </a:solidFill>
              </a:rPr>
            </a:br>
            <a:r>
              <a:rPr lang="en-US" b="1" dirty="0">
                <a:solidFill>
                  <a:schemeClr val="accent1">
                    <a:lumMod val="75000"/>
                  </a:schemeClr>
                </a:solidFill>
              </a:rPr>
              <a:t>Exit When (Condition)</a:t>
            </a:r>
          </a:p>
          <a:p>
            <a:pPr>
              <a:lnSpc>
                <a:spcPct val="150000"/>
              </a:lnSpc>
            </a:pPr>
            <a:r>
              <a:rPr lang="en-US" b="1" dirty="0">
                <a:solidFill>
                  <a:schemeClr val="accent1">
                    <a:lumMod val="75000"/>
                  </a:schemeClr>
                </a:solidFill>
              </a:rPr>
              <a:t>END LOOP;</a:t>
            </a:r>
            <a:endParaRPr lang="ar-SA" b="1" dirty="0">
              <a:solidFill>
                <a:schemeClr val="accent1">
                  <a:lumMod val="75000"/>
                </a:schemeClr>
              </a:solidFill>
            </a:endParaRPr>
          </a:p>
        </p:txBody>
      </p:sp>
      <p:sp>
        <p:nvSpPr>
          <p:cNvPr id="6" name="Rectangle 5"/>
          <p:cNvSpPr/>
          <p:nvPr/>
        </p:nvSpPr>
        <p:spPr>
          <a:xfrm>
            <a:off x="990600" y="1981200"/>
            <a:ext cx="8077200" cy="646331"/>
          </a:xfrm>
          <a:prstGeom prst="rect">
            <a:avLst/>
          </a:prstGeom>
        </p:spPr>
        <p:txBody>
          <a:bodyPr wrap="square">
            <a:spAutoFit/>
          </a:bodyPr>
          <a:lstStyle/>
          <a:p>
            <a:r>
              <a:rPr lang="en-US" i="1" dirty="0"/>
              <a:t>The LOOP statement is terminated when it encounters either an EXIT statement or when it encounters an EXIT WHEN statement that evaluated to TRUE.</a:t>
            </a:r>
            <a:endParaRPr lang="ar-SA"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524000"/>
            <a:ext cx="6324600" cy="4708981"/>
          </a:xfrm>
          <a:prstGeom prst="rect">
            <a:avLst/>
          </a:prstGeom>
        </p:spPr>
        <p:txBody>
          <a:bodyPr wrap="square">
            <a:spAutoFit/>
          </a:bodyPr>
          <a:lstStyle/>
          <a:p>
            <a:r>
              <a:rPr lang="en-US" sz="2000" b="1" dirty="0"/>
              <a:t> declare</a:t>
            </a:r>
          </a:p>
          <a:p>
            <a:r>
              <a:rPr lang="en-US" sz="2000" b="1" dirty="0"/>
              <a:t> Counter number :=0;</a:t>
            </a:r>
          </a:p>
          <a:p>
            <a:r>
              <a:rPr lang="en-US" sz="2000" b="1" dirty="0"/>
              <a:t> begin</a:t>
            </a:r>
          </a:p>
          <a:p>
            <a:endParaRPr lang="en-US" sz="2000" b="1" dirty="0"/>
          </a:p>
          <a:p>
            <a:pPr lvl="1"/>
            <a:r>
              <a:rPr lang="en-US" sz="2000" b="1" dirty="0"/>
              <a:t> </a:t>
            </a:r>
            <a:r>
              <a:rPr lang="en-US" sz="2000" b="1" dirty="0">
                <a:solidFill>
                  <a:srgbClr val="FF0000"/>
                </a:solidFill>
              </a:rPr>
              <a:t>loop</a:t>
            </a:r>
          </a:p>
          <a:p>
            <a:pPr lvl="1"/>
            <a:r>
              <a:rPr lang="en-US" sz="2000" b="1" dirty="0"/>
              <a:t> </a:t>
            </a:r>
          </a:p>
          <a:p>
            <a:pPr lvl="1"/>
            <a:r>
              <a:rPr lang="en-US" sz="2000" b="1" dirty="0" err="1"/>
              <a:t>dbms_output.put_line</a:t>
            </a:r>
            <a:r>
              <a:rPr lang="en-US" sz="2000" b="1" dirty="0"/>
              <a:t> ('Hello');</a:t>
            </a:r>
          </a:p>
          <a:p>
            <a:pPr lvl="1"/>
            <a:r>
              <a:rPr lang="en-US" sz="2000" b="1" dirty="0"/>
              <a:t>counter:=counter +1; </a:t>
            </a:r>
          </a:p>
          <a:p>
            <a:pPr lvl="1"/>
            <a:endParaRPr lang="en-US" sz="2000" b="1" dirty="0"/>
          </a:p>
          <a:p>
            <a:pPr lvl="1"/>
            <a:r>
              <a:rPr lang="en-US" sz="2000" b="1" dirty="0">
                <a:solidFill>
                  <a:srgbClr val="FF0000"/>
                </a:solidFill>
              </a:rPr>
              <a:t>exit when </a:t>
            </a:r>
            <a:r>
              <a:rPr lang="en-US" sz="2000" b="1" dirty="0"/>
              <a:t>(counter =5);</a:t>
            </a:r>
          </a:p>
          <a:p>
            <a:pPr lvl="1"/>
            <a:endParaRPr lang="en-US" sz="2000" b="1" dirty="0"/>
          </a:p>
          <a:p>
            <a:pPr lvl="1"/>
            <a:r>
              <a:rPr lang="en-US" sz="2000" b="1" dirty="0">
                <a:solidFill>
                  <a:srgbClr val="FF0000"/>
                </a:solidFill>
              </a:rPr>
              <a:t>end loop;</a:t>
            </a:r>
          </a:p>
          <a:p>
            <a:endParaRPr lang="en-US" sz="2000" b="1" dirty="0"/>
          </a:p>
          <a:p>
            <a:r>
              <a:rPr lang="en-US" sz="2000" b="1" dirty="0"/>
              <a:t>end;</a:t>
            </a:r>
          </a:p>
          <a:p>
            <a:r>
              <a:rPr lang="en-US" sz="2000" b="1" dirty="0"/>
              <a:t>/</a:t>
            </a:r>
            <a:endParaRPr lang="ar-SA" sz="2000" b="1" dirty="0"/>
          </a:p>
        </p:txBody>
      </p:sp>
      <p:sp>
        <p:nvSpPr>
          <p:cNvPr id="4" name="Title 1"/>
          <p:cNvSpPr>
            <a:spLocks noGrp="1"/>
          </p:cNvSpPr>
          <p:nvPr>
            <p:ph type="title"/>
          </p:nvPr>
        </p:nvSpPr>
        <p:spPr>
          <a:xfrm>
            <a:off x="981074" y="45720"/>
            <a:ext cx="6943725" cy="487680"/>
          </a:xfrm>
        </p:spPr>
        <p:txBody>
          <a:bodyPr>
            <a:normAutofit fontScale="90000"/>
          </a:bodyPr>
          <a:lstStyle/>
          <a:p>
            <a:r>
              <a:rPr lang="en-US" b="1" dirty="0"/>
              <a:t>Loops: 1- Loop Statement</a:t>
            </a:r>
            <a:endParaRPr lang="ar-SA" dirty="0"/>
          </a:p>
        </p:txBody>
      </p:sp>
      <p:sp>
        <p:nvSpPr>
          <p:cNvPr id="5" name="TextBox 4"/>
          <p:cNvSpPr txBox="1"/>
          <p:nvPr/>
        </p:nvSpPr>
        <p:spPr>
          <a:xfrm>
            <a:off x="973594" y="838200"/>
            <a:ext cx="5960606" cy="461665"/>
          </a:xfrm>
          <a:prstGeom prst="rect">
            <a:avLst/>
          </a:prstGeom>
          <a:noFill/>
        </p:spPr>
        <p:txBody>
          <a:bodyPr wrap="none" rtlCol="1">
            <a:spAutoFit/>
          </a:bodyPr>
          <a:lstStyle/>
          <a:p>
            <a:r>
              <a:rPr lang="en-US" sz="2400" b="1" dirty="0"/>
              <a:t>-&gt; Print out the word ‘Hello’ Five times.</a:t>
            </a:r>
            <a:endParaRPr lang="ar-SA"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371600"/>
            <a:ext cx="6324600" cy="5324535"/>
          </a:xfrm>
          <a:prstGeom prst="rect">
            <a:avLst/>
          </a:prstGeom>
        </p:spPr>
        <p:txBody>
          <a:bodyPr wrap="square">
            <a:spAutoFit/>
          </a:bodyPr>
          <a:lstStyle/>
          <a:p>
            <a:r>
              <a:rPr lang="en-US" sz="2000" b="1" dirty="0"/>
              <a:t> declare</a:t>
            </a:r>
          </a:p>
          <a:p>
            <a:r>
              <a:rPr lang="en-US" sz="2000" b="1" dirty="0"/>
              <a:t> Counter number := 0 ;</a:t>
            </a:r>
          </a:p>
          <a:p>
            <a:r>
              <a:rPr lang="en-US" sz="2000" b="1" dirty="0"/>
              <a:t> begin</a:t>
            </a:r>
          </a:p>
          <a:p>
            <a:endParaRPr lang="en-US" sz="2000" b="1" dirty="0"/>
          </a:p>
          <a:p>
            <a:pPr lvl="1"/>
            <a:r>
              <a:rPr lang="en-US" sz="2000" b="1" dirty="0"/>
              <a:t> </a:t>
            </a:r>
            <a:r>
              <a:rPr lang="en-US" sz="2000" b="1" dirty="0">
                <a:solidFill>
                  <a:srgbClr val="FF0000"/>
                </a:solidFill>
              </a:rPr>
              <a:t>loop</a:t>
            </a:r>
          </a:p>
          <a:p>
            <a:pPr lvl="1"/>
            <a:r>
              <a:rPr lang="en-US" sz="2000" b="1" dirty="0"/>
              <a:t> </a:t>
            </a:r>
          </a:p>
          <a:p>
            <a:pPr lvl="1"/>
            <a:r>
              <a:rPr lang="en-US" sz="2000" b="1" dirty="0" err="1"/>
              <a:t>dbms_output.put_line</a:t>
            </a:r>
            <a:r>
              <a:rPr lang="en-US" sz="2000" b="1" dirty="0"/>
              <a:t> ('Hello');</a:t>
            </a:r>
          </a:p>
          <a:p>
            <a:pPr lvl="1"/>
            <a:r>
              <a:rPr lang="en-US" sz="2000" b="1" dirty="0"/>
              <a:t>counter:=counter +1; </a:t>
            </a:r>
          </a:p>
          <a:p>
            <a:pPr lvl="1"/>
            <a:endParaRPr lang="en-US" sz="2000" b="1" dirty="0"/>
          </a:p>
          <a:p>
            <a:pPr lvl="1"/>
            <a:r>
              <a:rPr lang="en-US" sz="2000" b="1" dirty="0">
                <a:solidFill>
                  <a:srgbClr val="FF0000"/>
                </a:solidFill>
              </a:rPr>
              <a:t>If </a:t>
            </a:r>
            <a:r>
              <a:rPr lang="en-US" sz="2000" b="1" dirty="0"/>
              <a:t>counter =5 </a:t>
            </a:r>
            <a:r>
              <a:rPr lang="en-US" sz="2000" b="1" dirty="0">
                <a:solidFill>
                  <a:srgbClr val="FF0000"/>
                </a:solidFill>
              </a:rPr>
              <a:t>then</a:t>
            </a:r>
          </a:p>
          <a:p>
            <a:pPr lvl="1"/>
            <a:r>
              <a:rPr lang="en-US" sz="2000" b="1" dirty="0">
                <a:solidFill>
                  <a:srgbClr val="FF0000"/>
                </a:solidFill>
              </a:rPr>
              <a:t>Exit</a:t>
            </a:r>
            <a:r>
              <a:rPr lang="en-US" sz="2000" b="1" dirty="0"/>
              <a:t> ;</a:t>
            </a:r>
          </a:p>
          <a:p>
            <a:pPr lvl="1"/>
            <a:r>
              <a:rPr lang="en-US" sz="2000" b="1" dirty="0">
                <a:solidFill>
                  <a:srgbClr val="FF0000"/>
                </a:solidFill>
              </a:rPr>
              <a:t>End If;</a:t>
            </a:r>
          </a:p>
          <a:p>
            <a:pPr lvl="1"/>
            <a:endParaRPr lang="en-US" sz="2000" b="1" dirty="0">
              <a:solidFill>
                <a:srgbClr val="FF0000"/>
              </a:solidFill>
            </a:endParaRPr>
          </a:p>
          <a:p>
            <a:pPr lvl="1"/>
            <a:r>
              <a:rPr lang="en-US" sz="2000" b="1" dirty="0">
                <a:solidFill>
                  <a:srgbClr val="FF0000"/>
                </a:solidFill>
              </a:rPr>
              <a:t>end loop;</a:t>
            </a:r>
          </a:p>
          <a:p>
            <a:endParaRPr lang="en-US" sz="2000" b="1" dirty="0"/>
          </a:p>
          <a:p>
            <a:r>
              <a:rPr lang="en-US" sz="2000" b="1" dirty="0"/>
              <a:t>end;</a:t>
            </a:r>
          </a:p>
          <a:p>
            <a:r>
              <a:rPr lang="en-US" sz="2000" b="1" dirty="0"/>
              <a:t>/</a:t>
            </a:r>
            <a:endParaRPr lang="ar-SA" sz="2000" b="1" dirty="0"/>
          </a:p>
        </p:txBody>
      </p:sp>
      <p:sp>
        <p:nvSpPr>
          <p:cNvPr id="4" name="Title 1"/>
          <p:cNvSpPr>
            <a:spLocks noGrp="1"/>
          </p:cNvSpPr>
          <p:nvPr>
            <p:ph type="title"/>
          </p:nvPr>
        </p:nvSpPr>
        <p:spPr>
          <a:xfrm>
            <a:off x="981074" y="45720"/>
            <a:ext cx="6943725" cy="487680"/>
          </a:xfrm>
        </p:spPr>
        <p:txBody>
          <a:bodyPr>
            <a:normAutofit fontScale="90000"/>
          </a:bodyPr>
          <a:lstStyle/>
          <a:p>
            <a:r>
              <a:rPr lang="en-US" b="1" dirty="0"/>
              <a:t>Loops: 1- Loop Statement</a:t>
            </a:r>
            <a:endParaRPr lang="ar-SA" dirty="0"/>
          </a:p>
        </p:txBody>
      </p:sp>
      <p:sp>
        <p:nvSpPr>
          <p:cNvPr id="5" name="TextBox 4"/>
          <p:cNvSpPr txBox="1"/>
          <p:nvPr/>
        </p:nvSpPr>
        <p:spPr>
          <a:xfrm>
            <a:off x="973594" y="838200"/>
            <a:ext cx="5960606" cy="461665"/>
          </a:xfrm>
          <a:prstGeom prst="rect">
            <a:avLst/>
          </a:prstGeom>
          <a:noFill/>
        </p:spPr>
        <p:txBody>
          <a:bodyPr wrap="none" rtlCol="1">
            <a:spAutoFit/>
          </a:bodyPr>
          <a:lstStyle/>
          <a:p>
            <a:r>
              <a:rPr lang="en-US" sz="2400" b="1" dirty="0"/>
              <a:t>-&gt; Print out the word ‘Hello’ Five times.</a:t>
            </a:r>
            <a:endParaRPr lang="ar-SA"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371600"/>
            <a:ext cx="6324600" cy="3785652"/>
          </a:xfrm>
          <a:prstGeom prst="rect">
            <a:avLst/>
          </a:prstGeom>
        </p:spPr>
        <p:txBody>
          <a:bodyPr wrap="square">
            <a:spAutoFit/>
          </a:bodyPr>
          <a:lstStyle/>
          <a:p>
            <a:r>
              <a:rPr lang="en-US" sz="2000" b="1" dirty="0"/>
              <a:t> declare</a:t>
            </a:r>
          </a:p>
          <a:p>
            <a:r>
              <a:rPr lang="en-US" sz="2000" b="1" dirty="0"/>
              <a:t> counter number :=1;</a:t>
            </a:r>
          </a:p>
          <a:p>
            <a:r>
              <a:rPr lang="en-US" sz="2000" b="1" dirty="0"/>
              <a:t> begin</a:t>
            </a:r>
          </a:p>
          <a:p>
            <a:pPr lvl="1"/>
            <a:r>
              <a:rPr lang="en-US" sz="2000" b="1" dirty="0"/>
              <a:t> loop</a:t>
            </a:r>
          </a:p>
          <a:p>
            <a:pPr lvl="1"/>
            <a:endParaRPr lang="en-US" sz="2000" b="1" dirty="0"/>
          </a:p>
          <a:p>
            <a:pPr lvl="1"/>
            <a:r>
              <a:rPr lang="en-US" sz="2000" b="1" dirty="0" err="1"/>
              <a:t>dbms_output.put_line</a:t>
            </a:r>
            <a:r>
              <a:rPr lang="en-US" sz="2000" b="1" dirty="0"/>
              <a:t> (counter);</a:t>
            </a:r>
          </a:p>
          <a:p>
            <a:pPr lvl="1"/>
            <a:r>
              <a:rPr lang="en-US" sz="2000" b="1" dirty="0"/>
              <a:t>counter:=counter +1;</a:t>
            </a:r>
          </a:p>
          <a:p>
            <a:pPr lvl="1"/>
            <a:r>
              <a:rPr lang="en-US" sz="2000" b="1" dirty="0"/>
              <a:t>exit when (counter &gt; 10);</a:t>
            </a:r>
          </a:p>
          <a:p>
            <a:pPr lvl="1"/>
            <a:endParaRPr lang="en-US" sz="2000" b="1" dirty="0"/>
          </a:p>
          <a:p>
            <a:pPr lvl="1"/>
            <a:r>
              <a:rPr lang="en-US" sz="2000" b="1" dirty="0"/>
              <a:t>end loop;</a:t>
            </a:r>
          </a:p>
          <a:p>
            <a:r>
              <a:rPr lang="en-US" sz="2000" b="1" dirty="0"/>
              <a:t>end;</a:t>
            </a:r>
          </a:p>
          <a:p>
            <a:r>
              <a:rPr lang="en-US" sz="2000" b="1" dirty="0"/>
              <a:t>/</a:t>
            </a:r>
          </a:p>
        </p:txBody>
      </p:sp>
      <p:sp>
        <p:nvSpPr>
          <p:cNvPr id="4" name="Title 1"/>
          <p:cNvSpPr>
            <a:spLocks noGrp="1"/>
          </p:cNvSpPr>
          <p:nvPr>
            <p:ph type="title"/>
          </p:nvPr>
        </p:nvSpPr>
        <p:spPr>
          <a:xfrm>
            <a:off x="981074" y="45720"/>
            <a:ext cx="6943725" cy="487680"/>
          </a:xfrm>
        </p:spPr>
        <p:txBody>
          <a:bodyPr>
            <a:normAutofit fontScale="90000"/>
          </a:bodyPr>
          <a:lstStyle/>
          <a:p>
            <a:r>
              <a:rPr lang="en-US" b="1" dirty="0"/>
              <a:t>Loops: 1- Loop Statement</a:t>
            </a:r>
            <a:endParaRPr lang="ar-SA" dirty="0"/>
          </a:p>
        </p:txBody>
      </p:sp>
      <p:sp>
        <p:nvSpPr>
          <p:cNvPr id="5" name="TextBox 4"/>
          <p:cNvSpPr txBox="1"/>
          <p:nvPr/>
        </p:nvSpPr>
        <p:spPr>
          <a:xfrm>
            <a:off x="973594" y="838200"/>
            <a:ext cx="5707523" cy="461665"/>
          </a:xfrm>
          <a:prstGeom prst="rect">
            <a:avLst/>
          </a:prstGeom>
          <a:noFill/>
        </p:spPr>
        <p:txBody>
          <a:bodyPr wrap="none" rtlCol="1">
            <a:spAutoFit/>
          </a:bodyPr>
          <a:lstStyle/>
          <a:p>
            <a:r>
              <a:rPr lang="en-US" sz="2400" b="1" dirty="0"/>
              <a:t>-&gt; Print out the numbers from 1 to 10.</a:t>
            </a:r>
            <a:endParaRPr lang="ar-SA"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76200"/>
            <a:ext cx="7498080" cy="1143000"/>
          </a:xfrm>
        </p:spPr>
        <p:txBody>
          <a:bodyPr>
            <a:normAutofit/>
          </a:bodyPr>
          <a:lstStyle/>
          <a:p>
            <a:r>
              <a:rPr lang="en-AU" sz="3900" dirty="0"/>
              <a:t>Purpose of PL/SQL</a:t>
            </a:r>
          </a:p>
        </p:txBody>
      </p:sp>
      <p:sp>
        <p:nvSpPr>
          <p:cNvPr id="4099" name="Rectangle 3"/>
          <p:cNvSpPr>
            <a:spLocks noGrp="1" noChangeArrowheads="1"/>
          </p:cNvSpPr>
          <p:nvPr>
            <p:ph type="body" idx="1"/>
          </p:nvPr>
        </p:nvSpPr>
        <p:spPr>
          <a:xfrm>
            <a:off x="838200" y="1981200"/>
            <a:ext cx="8153400" cy="4800600"/>
          </a:xfrm>
        </p:spPr>
        <p:txBody>
          <a:bodyPr>
            <a:normAutofit lnSpcReduction="10000"/>
          </a:bodyPr>
          <a:lstStyle/>
          <a:p>
            <a:pPr>
              <a:lnSpc>
                <a:spcPct val="90000"/>
              </a:lnSpc>
            </a:pPr>
            <a:r>
              <a:rPr lang="en-AU" sz="2400" dirty="0"/>
              <a:t>PL/SQL Designed to overcome </a:t>
            </a:r>
            <a:r>
              <a:rPr lang="en-AU" sz="2400" dirty="0">
                <a:solidFill>
                  <a:srgbClr val="CC3300"/>
                </a:solidFill>
              </a:rPr>
              <a:t>SQL's inability to handle control aspects</a:t>
            </a:r>
            <a:r>
              <a:rPr lang="en-AU" sz="2400" dirty="0"/>
              <a:t> of database interaction.</a:t>
            </a:r>
          </a:p>
          <a:p>
            <a:pPr>
              <a:lnSpc>
                <a:spcPct val="90000"/>
              </a:lnSpc>
              <a:buNone/>
            </a:pPr>
            <a:endParaRPr lang="en-AU" sz="2400" dirty="0"/>
          </a:p>
          <a:p>
            <a:pPr>
              <a:lnSpc>
                <a:spcPct val="90000"/>
              </a:lnSpc>
            </a:pPr>
            <a:r>
              <a:rPr lang="en-AU" sz="2400" dirty="0"/>
              <a:t>Extends SQL by adding procedural language constructs, such as:</a:t>
            </a:r>
          </a:p>
          <a:p>
            <a:pPr lvl="1">
              <a:lnSpc>
                <a:spcPct val="90000"/>
              </a:lnSpc>
              <a:buFontTx/>
              <a:buNone/>
            </a:pPr>
            <a:r>
              <a:rPr lang="en-AU" sz="2000" dirty="0"/>
              <a:t>	- Variables and types.</a:t>
            </a:r>
          </a:p>
          <a:p>
            <a:pPr lvl="1">
              <a:buFontTx/>
              <a:buNone/>
            </a:pPr>
            <a:r>
              <a:rPr lang="en-AU" sz="2000" dirty="0"/>
              <a:t>	- Control structures (IF-THEN-ELSE statements and loops).</a:t>
            </a:r>
          </a:p>
          <a:p>
            <a:pPr lvl="1">
              <a:buFontTx/>
              <a:buNone/>
            </a:pPr>
            <a:r>
              <a:rPr lang="en-AU" sz="2000" dirty="0"/>
              <a:t>	..........</a:t>
            </a:r>
          </a:p>
          <a:p>
            <a:endParaRPr lang="en-AU" sz="2400" dirty="0"/>
          </a:p>
          <a:p>
            <a:r>
              <a:rPr lang="en-AU" sz="2400" dirty="0"/>
              <a:t>Procedural constructs are integrated seamlessly with Oracle SQL, resulting in a  structured, powerful language.</a:t>
            </a:r>
          </a:p>
          <a:p>
            <a:pPr>
              <a:buNone/>
            </a:pPr>
            <a:endParaRPr lang="en-AU" sz="2400" dirty="0"/>
          </a:p>
          <a:p>
            <a:r>
              <a:rPr lang="en-AU" sz="2400" dirty="0"/>
              <a:t>Well-suited for designing complex applications.</a:t>
            </a:r>
          </a:p>
          <a:p>
            <a:pPr>
              <a:lnSpc>
                <a:spcPct val="90000"/>
              </a:lnSpc>
              <a:buFontTx/>
              <a:buNone/>
            </a:pPr>
            <a:endParaRPr lang="en-AU" sz="2400" dirty="0"/>
          </a:p>
        </p:txBody>
      </p:sp>
      <p:sp>
        <p:nvSpPr>
          <p:cNvPr id="4" name="Rectangle 3"/>
          <p:cNvSpPr/>
          <p:nvPr/>
        </p:nvSpPr>
        <p:spPr>
          <a:xfrm>
            <a:off x="990600" y="1143000"/>
            <a:ext cx="7620000" cy="523220"/>
          </a:xfrm>
          <a:prstGeom prst="rect">
            <a:avLst/>
          </a:prstGeom>
        </p:spPr>
        <p:txBody>
          <a:bodyPr wrap="square">
            <a:spAutoFit/>
          </a:bodyPr>
          <a:lstStyle/>
          <a:p>
            <a:pPr>
              <a:buFont typeface="Arial" pitchFamily="34" charset="0"/>
              <a:buChar char="•"/>
            </a:pPr>
            <a:r>
              <a:rPr lang="en-US" sz="2800" dirty="0"/>
              <a:t>PL / SQL stands for  </a:t>
            </a:r>
            <a:r>
              <a:rPr lang="en-US" sz="2800" b="1" dirty="0"/>
              <a:t>P</a:t>
            </a:r>
            <a:r>
              <a:rPr lang="en-US" sz="2800" dirty="0"/>
              <a:t>rocedural </a:t>
            </a:r>
            <a:r>
              <a:rPr lang="en-US" sz="2800" b="1" dirty="0"/>
              <a:t>L</a:t>
            </a:r>
            <a:r>
              <a:rPr lang="en-US" sz="2800" dirty="0"/>
              <a:t>anguage / SQL</a:t>
            </a:r>
            <a:endParaRPr lang="ar-SA"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Selected Topics In SQL / 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While – Loop Statement</a:t>
            </a:r>
          </a:p>
          <a:p>
            <a:pPr marL="971550" lvl="1" indent="-514350">
              <a:buFont typeface="+mj-lt"/>
              <a:buAutoNum type="romanUcPeriod"/>
            </a:pPr>
            <a:r>
              <a:rPr lang="en-US" sz="2400" b="1" dirty="0">
                <a:solidFill>
                  <a:srgbClr val="0070C0"/>
                </a:solidFill>
              </a:rPr>
              <a:t>For – Loop Statement </a:t>
            </a:r>
            <a:endParaRPr lang="ar-SA" sz="2400" b="1" dirty="0">
              <a:solidFill>
                <a:srgbClr val="0070C0"/>
              </a:solidFill>
            </a:endParaRPr>
          </a:p>
        </p:txBody>
      </p:sp>
      <p:sp>
        <p:nvSpPr>
          <p:cNvPr id="7" name="TextBox 6"/>
          <p:cNvSpPr txBox="1"/>
          <p:nvPr/>
        </p:nvSpPr>
        <p:spPr>
          <a:xfrm>
            <a:off x="914400" y="5334000"/>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Functions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cxnSp>
        <p:nvCxnSpPr>
          <p:cNvPr id="16" name="Straight Connector 15"/>
          <p:cNvCxnSpPr/>
          <p:nvPr/>
        </p:nvCxnSpPr>
        <p:spPr>
          <a:xfrm>
            <a:off x="990600" y="2514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990600" y="2160896"/>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a:off x="990600" y="2895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a:off x="990600" y="3857625"/>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checkerboard(across)">
                                      <p:cBhvr>
                                        <p:cTn id="11" dur="500"/>
                                        <p:tgtEl>
                                          <p:spTgt spid="16"/>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heckerboard(across)">
                                      <p:cBhvr>
                                        <p:cTn id="15" dur="500"/>
                                        <p:tgtEl>
                                          <p:spTgt spid="18"/>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heckerboard(across)">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1074" y="45720"/>
            <a:ext cx="8010526" cy="487680"/>
          </a:xfrm>
        </p:spPr>
        <p:txBody>
          <a:bodyPr>
            <a:normAutofit fontScale="90000"/>
          </a:bodyPr>
          <a:lstStyle/>
          <a:p>
            <a:r>
              <a:rPr lang="en-US" b="1" dirty="0"/>
              <a:t>Loops: 2- While Loop Statement</a:t>
            </a:r>
            <a:endParaRPr lang="ar-SA" dirty="0"/>
          </a:p>
        </p:txBody>
      </p:sp>
      <p:sp>
        <p:nvSpPr>
          <p:cNvPr id="6" name="Rectangle 5"/>
          <p:cNvSpPr/>
          <p:nvPr/>
        </p:nvSpPr>
        <p:spPr>
          <a:xfrm>
            <a:off x="914400" y="2209800"/>
            <a:ext cx="3516668" cy="369332"/>
          </a:xfrm>
          <a:prstGeom prst="rect">
            <a:avLst/>
          </a:prstGeom>
        </p:spPr>
        <p:txBody>
          <a:bodyPr wrap="none">
            <a:spAutoFit/>
          </a:bodyPr>
          <a:lstStyle/>
          <a:p>
            <a:r>
              <a:rPr lang="en-US" b="1" i="1" dirty="0"/>
              <a:t>The syntax for the While Loop is:</a:t>
            </a:r>
            <a:endParaRPr lang="ar-SA" b="1" i="1" dirty="0"/>
          </a:p>
        </p:txBody>
      </p:sp>
      <p:sp>
        <p:nvSpPr>
          <p:cNvPr id="10" name="Rectangle 9"/>
          <p:cNvSpPr/>
          <p:nvPr/>
        </p:nvSpPr>
        <p:spPr>
          <a:xfrm>
            <a:off x="990600" y="609600"/>
            <a:ext cx="8001000" cy="1477328"/>
          </a:xfrm>
          <a:prstGeom prst="rect">
            <a:avLst/>
          </a:prstGeom>
        </p:spPr>
        <p:txBody>
          <a:bodyPr wrap="square">
            <a:spAutoFit/>
          </a:bodyPr>
          <a:lstStyle/>
          <a:p>
            <a:r>
              <a:rPr lang="en-US" i="1" dirty="0"/>
              <a:t>You would use a WHILE Loop when you are not sure how many times you will execute the loop body. </a:t>
            </a:r>
          </a:p>
          <a:p>
            <a:endParaRPr lang="en-US" i="1" dirty="0"/>
          </a:p>
          <a:p>
            <a:r>
              <a:rPr lang="en-US" i="1" dirty="0"/>
              <a:t>Since the WHILE condition is evaluated before entering the loop, it is possible that the loop body may </a:t>
            </a:r>
            <a:r>
              <a:rPr lang="en-US" b="1" i="1" dirty="0"/>
              <a:t>not</a:t>
            </a:r>
            <a:r>
              <a:rPr lang="en-US" i="1" dirty="0"/>
              <a:t> execute even once.</a:t>
            </a:r>
            <a:endParaRPr lang="ar-SA" i="1" dirty="0"/>
          </a:p>
        </p:txBody>
      </p:sp>
      <p:sp>
        <p:nvSpPr>
          <p:cNvPr id="11" name="Rectangle 10"/>
          <p:cNvSpPr/>
          <p:nvPr/>
        </p:nvSpPr>
        <p:spPr>
          <a:xfrm>
            <a:off x="990600" y="2667000"/>
            <a:ext cx="4572000" cy="1754326"/>
          </a:xfrm>
          <a:prstGeom prst="rect">
            <a:avLst/>
          </a:prstGeom>
        </p:spPr>
        <p:txBody>
          <a:bodyPr>
            <a:spAutoFit/>
          </a:bodyPr>
          <a:lstStyle/>
          <a:p>
            <a:pPr>
              <a:lnSpc>
                <a:spcPct val="150000"/>
              </a:lnSpc>
            </a:pPr>
            <a:r>
              <a:rPr lang="en-US" b="1" dirty="0">
                <a:solidFill>
                  <a:schemeClr val="accent1">
                    <a:lumMod val="75000"/>
                  </a:schemeClr>
                </a:solidFill>
              </a:rPr>
              <a:t>WHILE (Boolean condition )</a:t>
            </a:r>
            <a:br>
              <a:rPr lang="en-US" b="1" dirty="0">
                <a:solidFill>
                  <a:schemeClr val="accent1">
                    <a:lumMod val="75000"/>
                  </a:schemeClr>
                </a:solidFill>
              </a:rPr>
            </a:br>
            <a:r>
              <a:rPr lang="en-US" b="1" dirty="0">
                <a:solidFill>
                  <a:schemeClr val="accent1">
                    <a:lumMod val="75000"/>
                  </a:schemeClr>
                </a:solidFill>
              </a:rPr>
              <a:t>LOOP</a:t>
            </a:r>
            <a:br>
              <a:rPr lang="en-US" b="1" dirty="0">
                <a:solidFill>
                  <a:schemeClr val="accent1">
                    <a:lumMod val="75000"/>
                  </a:schemeClr>
                </a:solidFill>
              </a:rPr>
            </a:br>
            <a:r>
              <a:rPr lang="en-US" b="1" dirty="0">
                <a:solidFill>
                  <a:schemeClr val="accent1">
                    <a:lumMod val="75000"/>
                  </a:schemeClr>
                </a:solidFill>
              </a:rPr>
              <a:t>{.statements.}</a:t>
            </a:r>
            <a:br>
              <a:rPr lang="en-US" b="1" dirty="0">
                <a:solidFill>
                  <a:schemeClr val="accent1">
                    <a:lumMod val="75000"/>
                  </a:schemeClr>
                </a:solidFill>
              </a:rPr>
            </a:br>
            <a:r>
              <a:rPr lang="en-US" b="1" dirty="0">
                <a:solidFill>
                  <a:schemeClr val="accent1">
                    <a:lumMod val="75000"/>
                  </a:schemeClr>
                </a:solidFill>
              </a:rPr>
              <a:t>END LOOP;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524000"/>
            <a:ext cx="6324600" cy="4093428"/>
          </a:xfrm>
          <a:prstGeom prst="rect">
            <a:avLst/>
          </a:prstGeom>
        </p:spPr>
        <p:txBody>
          <a:bodyPr wrap="square">
            <a:spAutoFit/>
          </a:bodyPr>
          <a:lstStyle/>
          <a:p>
            <a:r>
              <a:rPr lang="en-US" sz="2000" b="1" dirty="0"/>
              <a:t> declare</a:t>
            </a:r>
          </a:p>
          <a:p>
            <a:r>
              <a:rPr lang="en-US" sz="2000" b="1" dirty="0"/>
              <a:t> Counter number :=1;</a:t>
            </a:r>
          </a:p>
          <a:p>
            <a:r>
              <a:rPr lang="en-US" sz="2000" b="1" dirty="0"/>
              <a:t> begin</a:t>
            </a:r>
          </a:p>
          <a:p>
            <a:r>
              <a:rPr lang="en-US" sz="2000" b="1" dirty="0"/>
              <a:t>While (counter &lt;=5 )</a:t>
            </a:r>
          </a:p>
          <a:p>
            <a:pPr lvl="1"/>
            <a:r>
              <a:rPr lang="en-US" sz="2000" b="1" dirty="0"/>
              <a:t> </a:t>
            </a:r>
            <a:r>
              <a:rPr lang="en-US" sz="2000" b="1" dirty="0">
                <a:solidFill>
                  <a:srgbClr val="FF0000"/>
                </a:solidFill>
              </a:rPr>
              <a:t>loop</a:t>
            </a:r>
          </a:p>
          <a:p>
            <a:pPr lvl="1"/>
            <a:r>
              <a:rPr lang="en-US" sz="2000" b="1" dirty="0"/>
              <a:t> </a:t>
            </a:r>
          </a:p>
          <a:p>
            <a:pPr lvl="1"/>
            <a:r>
              <a:rPr lang="en-US" sz="2000" b="1" dirty="0" err="1"/>
              <a:t>dbms_output.put_line</a:t>
            </a:r>
            <a:r>
              <a:rPr lang="en-US" sz="2000" b="1" dirty="0"/>
              <a:t> ('Hello');</a:t>
            </a:r>
          </a:p>
          <a:p>
            <a:pPr lvl="1"/>
            <a:r>
              <a:rPr lang="en-US" sz="2000" b="1" dirty="0"/>
              <a:t>counter:=counter +1; </a:t>
            </a:r>
          </a:p>
          <a:p>
            <a:pPr lvl="1"/>
            <a:endParaRPr lang="en-US" sz="2000" b="1" dirty="0">
              <a:solidFill>
                <a:srgbClr val="FF0000"/>
              </a:solidFill>
            </a:endParaRPr>
          </a:p>
          <a:p>
            <a:pPr lvl="1"/>
            <a:r>
              <a:rPr lang="en-US" sz="2000" b="1" dirty="0">
                <a:solidFill>
                  <a:srgbClr val="FF0000"/>
                </a:solidFill>
              </a:rPr>
              <a:t>end loop;</a:t>
            </a:r>
          </a:p>
          <a:p>
            <a:endParaRPr lang="en-US" sz="2000" b="1" dirty="0"/>
          </a:p>
          <a:p>
            <a:r>
              <a:rPr lang="en-US" sz="2000" b="1" dirty="0"/>
              <a:t>end;</a:t>
            </a:r>
          </a:p>
          <a:p>
            <a:r>
              <a:rPr lang="en-US" sz="2000" b="1" dirty="0"/>
              <a:t>/</a:t>
            </a:r>
            <a:endParaRPr lang="ar-SA" sz="2000" b="1" dirty="0"/>
          </a:p>
        </p:txBody>
      </p:sp>
      <p:sp>
        <p:nvSpPr>
          <p:cNvPr id="4" name="Title 1"/>
          <p:cNvSpPr>
            <a:spLocks noGrp="1"/>
          </p:cNvSpPr>
          <p:nvPr>
            <p:ph type="title"/>
          </p:nvPr>
        </p:nvSpPr>
        <p:spPr>
          <a:xfrm>
            <a:off x="981074" y="45720"/>
            <a:ext cx="7858126" cy="487680"/>
          </a:xfrm>
        </p:spPr>
        <p:txBody>
          <a:bodyPr>
            <a:normAutofit fontScale="90000"/>
          </a:bodyPr>
          <a:lstStyle/>
          <a:p>
            <a:r>
              <a:rPr lang="en-US" b="1" dirty="0"/>
              <a:t>Loops: 2- While Loop Statement</a:t>
            </a:r>
            <a:endParaRPr lang="ar-SA" dirty="0"/>
          </a:p>
        </p:txBody>
      </p:sp>
      <p:sp>
        <p:nvSpPr>
          <p:cNvPr id="5" name="TextBox 4"/>
          <p:cNvSpPr txBox="1"/>
          <p:nvPr/>
        </p:nvSpPr>
        <p:spPr>
          <a:xfrm>
            <a:off x="973594" y="838200"/>
            <a:ext cx="5960606" cy="461665"/>
          </a:xfrm>
          <a:prstGeom prst="rect">
            <a:avLst/>
          </a:prstGeom>
          <a:noFill/>
        </p:spPr>
        <p:txBody>
          <a:bodyPr wrap="none" rtlCol="1">
            <a:spAutoFit/>
          </a:bodyPr>
          <a:lstStyle/>
          <a:p>
            <a:r>
              <a:rPr lang="en-US" sz="2400" b="1" dirty="0"/>
              <a:t>-&gt; Print out the word ‘Hello’ Five times.</a:t>
            </a:r>
            <a:endParaRPr lang="ar-SA"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981200"/>
            <a:ext cx="7391400" cy="3693319"/>
          </a:xfrm>
          <a:prstGeom prst="rect">
            <a:avLst/>
          </a:prstGeom>
        </p:spPr>
        <p:txBody>
          <a:bodyPr wrap="square">
            <a:spAutoFit/>
          </a:bodyPr>
          <a:lstStyle/>
          <a:p>
            <a:r>
              <a:rPr lang="en-US" b="1" dirty="0"/>
              <a:t>declare</a:t>
            </a:r>
          </a:p>
          <a:p>
            <a:r>
              <a:rPr lang="en-US" b="1" dirty="0"/>
              <a:t>counter number :=1 ;</a:t>
            </a:r>
          </a:p>
          <a:p>
            <a:r>
              <a:rPr lang="en-US" b="1" dirty="0"/>
              <a:t>begin</a:t>
            </a:r>
          </a:p>
          <a:p>
            <a:endParaRPr lang="en-US" b="1" dirty="0">
              <a:solidFill>
                <a:srgbClr val="FF0000"/>
              </a:solidFill>
            </a:endParaRPr>
          </a:p>
          <a:p>
            <a:r>
              <a:rPr lang="en-US" b="1" dirty="0">
                <a:solidFill>
                  <a:srgbClr val="FF0000"/>
                </a:solidFill>
              </a:rPr>
              <a:t>while </a:t>
            </a:r>
            <a:r>
              <a:rPr lang="en-US" b="1" dirty="0"/>
              <a:t>(counter &lt;= 10)</a:t>
            </a:r>
          </a:p>
          <a:p>
            <a:r>
              <a:rPr lang="en-US" b="1" dirty="0">
                <a:solidFill>
                  <a:srgbClr val="FF0000"/>
                </a:solidFill>
              </a:rPr>
              <a:t>LOOP</a:t>
            </a:r>
          </a:p>
          <a:p>
            <a:endParaRPr lang="en-US" b="1" dirty="0"/>
          </a:p>
          <a:p>
            <a:r>
              <a:rPr lang="en-US" b="1" dirty="0" err="1"/>
              <a:t>dbms_output.Put_Line</a:t>
            </a:r>
            <a:r>
              <a:rPr lang="en-US" b="1" dirty="0"/>
              <a:t> ('counter value reaches ' || counter);</a:t>
            </a:r>
          </a:p>
          <a:p>
            <a:r>
              <a:rPr lang="en-US" b="1" dirty="0"/>
              <a:t>counter := counter + 1;</a:t>
            </a:r>
          </a:p>
          <a:p>
            <a:endParaRPr lang="en-US" b="1" dirty="0">
              <a:solidFill>
                <a:srgbClr val="FF0000"/>
              </a:solidFill>
            </a:endParaRPr>
          </a:p>
          <a:p>
            <a:r>
              <a:rPr lang="en-US" b="1" dirty="0">
                <a:solidFill>
                  <a:srgbClr val="FF0000"/>
                </a:solidFill>
              </a:rPr>
              <a:t>END LOOP;</a:t>
            </a:r>
          </a:p>
          <a:p>
            <a:endParaRPr lang="en-US" b="1" dirty="0"/>
          </a:p>
          <a:p>
            <a:r>
              <a:rPr lang="en-US" b="1" dirty="0"/>
              <a:t>end;</a:t>
            </a:r>
            <a:endParaRPr lang="ar-SA" b="1" dirty="0"/>
          </a:p>
        </p:txBody>
      </p:sp>
      <p:sp>
        <p:nvSpPr>
          <p:cNvPr id="4" name="Rectangle 3"/>
          <p:cNvSpPr/>
          <p:nvPr/>
        </p:nvSpPr>
        <p:spPr>
          <a:xfrm>
            <a:off x="990600" y="1371600"/>
            <a:ext cx="1069524" cy="369332"/>
          </a:xfrm>
          <a:prstGeom prst="rect">
            <a:avLst/>
          </a:prstGeom>
        </p:spPr>
        <p:txBody>
          <a:bodyPr wrap="none">
            <a:spAutoFit/>
          </a:bodyPr>
          <a:lstStyle/>
          <a:p>
            <a:r>
              <a:rPr lang="en-US" b="1" i="1" dirty="0"/>
              <a:t>Example</a:t>
            </a:r>
            <a:endParaRPr lang="ar-SA" b="1" i="1" dirty="0"/>
          </a:p>
        </p:txBody>
      </p:sp>
      <p:sp>
        <p:nvSpPr>
          <p:cNvPr id="5" name="TextBox 4"/>
          <p:cNvSpPr txBox="1"/>
          <p:nvPr/>
        </p:nvSpPr>
        <p:spPr>
          <a:xfrm>
            <a:off x="990600" y="838200"/>
            <a:ext cx="5707523" cy="461665"/>
          </a:xfrm>
          <a:prstGeom prst="rect">
            <a:avLst/>
          </a:prstGeom>
          <a:noFill/>
        </p:spPr>
        <p:txBody>
          <a:bodyPr wrap="none" rtlCol="1">
            <a:spAutoFit/>
          </a:bodyPr>
          <a:lstStyle/>
          <a:p>
            <a:r>
              <a:rPr lang="en-US" sz="2400" b="1" dirty="0"/>
              <a:t>-&gt; Print out the numbers from 1 to 10.</a:t>
            </a:r>
            <a:endParaRPr lang="ar-SA" sz="2400" b="1" dirty="0"/>
          </a:p>
        </p:txBody>
      </p:sp>
      <p:sp>
        <p:nvSpPr>
          <p:cNvPr id="6" name="Title 1"/>
          <p:cNvSpPr>
            <a:spLocks noGrp="1"/>
          </p:cNvSpPr>
          <p:nvPr>
            <p:ph type="title"/>
          </p:nvPr>
        </p:nvSpPr>
        <p:spPr>
          <a:xfrm>
            <a:off x="981074" y="45720"/>
            <a:ext cx="7858126" cy="487680"/>
          </a:xfrm>
        </p:spPr>
        <p:txBody>
          <a:bodyPr>
            <a:normAutofit fontScale="90000"/>
          </a:bodyPr>
          <a:lstStyle/>
          <a:p>
            <a:r>
              <a:rPr lang="en-US" b="1" dirty="0"/>
              <a:t>Loops: 2- While Loop Statement</a:t>
            </a:r>
            <a:endParaRPr lang="ar-S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Selected Topics In SQL / 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While – Loop Statement</a:t>
            </a:r>
          </a:p>
          <a:p>
            <a:pPr marL="971550" lvl="1" indent="-514350">
              <a:buFont typeface="+mj-lt"/>
              <a:buAutoNum type="romanUcPeriod"/>
            </a:pPr>
            <a:r>
              <a:rPr lang="en-US" sz="2400" b="1" dirty="0">
                <a:solidFill>
                  <a:srgbClr val="0070C0"/>
                </a:solidFill>
              </a:rPr>
              <a:t>For – Loop Statement </a:t>
            </a:r>
            <a:endParaRPr lang="ar-SA" sz="2400" b="1" dirty="0">
              <a:solidFill>
                <a:srgbClr val="0070C0"/>
              </a:solidFill>
            </a:endParaRPr>
          </a:p>
        </p:txBody>
      </p:sp>
      <p:sp>
        <p:nvSpPr>
          <p:cNvPr id="7" name="TextBox 6"/>
          <p:cNvSpPr txBox="1"/>
          <p:nvPr/>
        </p:nvSpPr>
        <p:spPr>
          <a:xfrm>
            <a:off x="914400" y="5334000"/>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Functions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sp>
        <p:nvSpPr>
          <p:cNvPr id="14" name="TextBox 13"/>
          <p:cNvSpPr txBox="1"/>
          <p:nvPr/>
        </p:nvSpPr>
        <p:spPr>
          <a:xfrm>
            <a:off x="914400" y="1443335"/>
            <a:ext cx="53340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Introduction to PL / SQL </a:t>
            </a:r>
            <a:endParaRPr lang="ar-SA" sz="2400" b="1" dirty="0">
              <a:solidFill>
                <a:srgbClr val="0070C0"/>
              </a:solidFill>
            </a:endParaRPr>
          </a:p>
        </p:txBody>
      </p:sp>
      <p:cxnSp>
        <p:nvCxnSpPr>
          <p:cNvPr id="15" name="Straight Connector 14"/>
          <p:cNvCxnSpPr/>
          <p:nvPr/>
        </p:nvCxnSpPr>
        <p:spPr>
          <a:xfrm>
            <a:off x="990600" y="1674167"/>
            <a:ext cx="3733800" cy="2233"/>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990600" y="2514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990600" y="2160896"/>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a:off x="990600" y="2895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a:off x="990600" y="3857625"/>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a:xfrm>
            <a:off x="990600" y="4219575"/>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heckerboard(across)">
                                      <p:cBhvr>
                                        <p:cTn id="11" dur="500"/>
                                        <p:tgtEl>
                                          <p:spTgt spid="1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heckerboard(across)">
                                      <p:cBhvr>
                                        <p:cTn id="19" dur="500"/>
                                        <p:tgtEl>
                                          <p:spTgt spid="18"/>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heckerboard(across)">
                                      <p:cBhvr>
                                        <p:cTn id="23" dur="500"/>
                                        <p:tgtEl>
                                          <p:spTgt spid="1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1074" y="45720"/>
            <a:ext cx="8010526" cy="487680"/>
          </a:xfrm>
        </p:spPr>
        <p:txBody>
          <a:bodyPr>
            <a:normAutofit fontScale="90000"/>
          </a:bodyPr>
          <a:lstStyle/>
          <a:p>
            <a:r>
              <a:rPr lang="en-US" b="1" dirty="0"/>
              <a:t>Loops: 3- For Loop Statement</a:t>
            </a:r>
            <a:endParaRPr lang="ar-SA" dirty="0"/>
          </a:p>
        </p:txBody>
      </p:sp>
      <p:sp>
        <p:nvSpPr>
          <p:cNvPr id="5" name="Rectangle 4"/>
          <p:cNvSpPr/>
          <p:nvPr/>
        </p:nvSpPr>
        <p:spPr>
          <a:xfrm>
            <a:off x="990600" y="838200"/>
            <a:ext cx="8153400" cy="646331"/>
          </a:xfrm>
          <a:prstGeom prst="rect">
            <a:avLst/>
          </a:prstGeom>
        </p:spPr>
        <p:txBody>
          <a:bodyPr wrap="square">
            <a:spAutoFit/>
          </a:bodyPr>
          <a:lstStyle/>
          <a:p>
            <a:r>
              <a:rPr lang="en-US" i="1" dirty="0"/>
              <a:t>You would use a FOR Loop when you want to execute the loop body a fixed number of times.</a:t>
            </a:r>
            <a:endParaRPr lang="ar-SA" i="1" dirty="0"/>
          </a:p>
        </p:txBody>
      </p:sp>
      <p:sp>
        <p:nvSpPr>
          <p:cNvPr id="6" name="Rectangle 5"/>
          <p:cNvSpPr/>
          <p:nvPr/>
        </p:nvSpPr>
        <p:spPr>
          <a:xfrm>
            <a:off x="914400" y="1535668"/>
            <a:ext cx="3413114" cy="369332"/>
          </a:xfrm>
          <a:prstGeom prst="rect">
            <a:avLst/>
          </a:prstGeom>
        </p:spPr>
        <p:txBody>
          <a:bodyPr wrap="none">
            <a:spAutoFit/>
          </a:bodyPr>
          <a:lstStyle/>
          <a:p>
            <a:r>
              <a:rPr lang="en-US" b="1" i="1" dirty="0"/>
              <a:t>The syntax for the FOR Loop is:</a:t>
            </a:r>
            <a:endParaRPr lang="ar-SA" b="1" i="1" dirty="0"/>
          </a:p>
        </p:txBody>
      </p:sp>
      <p:sp>
        <p:nvSpPr>
          <p:cNvPr id="7" name="Rectangle 6"/>
          <p:cNvSpPr/>
          <p:nvPr/>
        </p:nvSpPr>
        <p:spPr>
          <a:xfrm>
            <a:off x="990600" y="1905000"/>
            <a:ext cx="6934200" cy="1754326"/>
          </a:xfrm>
          <a:prstGeom prst="rect">
            <a:avLst/>
          </a:prstGeom>
        </p:spPr>
        <p:txBody>
          <a:bodyPr wrap="square">
            <a:spAutoFit/>
          </a:bodyPr>
          <a:lstStyle/>
          <a:p>
            <a:pPr>
              <a:lnSpc>
                <a:spcPct val="150000"/>
              </a:lnSpc>
            </a:pPr>
            <a:r>
              <a:rPr lang="en-US" b="1" dirty="0">
                <a:solidFill>
                  <a:schemeClr val="accent1">
                    <a:lumMod val="75000"/>
                  </a:schemeClr>
                </a:solidFill>
              </a:rPr>
              <a:t>FOR </a:t>
            </a:r>
            <a:r>
              <a:rPr lang="en-US" b="1" dirty="0" err="1">
                <a:solidFill>
                  <a:schemeClr val="accent1">
                    <a:lumMod val="75000"/>
                  </a:schemeClr>
                </a:solidFill>
              </a:rPr>
              <a:t>loop_counter</a:t>
            </a:r>
            <a:r>
              <a:rPr lang="en-US" b="1" dirty="0">
                <a:solidFill>
                  <a:schemeClr val="accent1">
                    <a:lumMod val="75000"/>
                  </a:schemeClr>
                </a:solidFill>
              </a:rPr>
              <a:t> IN </a:t>
            </a:r>
            <a:r>
              <a:rPr lang="en-US" b="1" dirty="0" err="1">
                <a:solidFill>
                  <a:schemeClr val="accent1">
                    <a:lumMod val="75000"/>
                  </a:schemeClr>
                </a:solidFill>
              </a:rPr>
              <a:t>lowest_number</a:t>
            </a:r>
            <a:r>
              <a:rPr lang="en-US" b="1" dirty="0">
                <a:solidFill>
                  <a:schemeClr val="accent1">
                    <a:lumMod val="75000"/>
                  </a:schemeClr>
                </a:solidFill>
              </a:rPr>
              <a:t>..</a:t>
            </a:r>
            <a:r>
              <a:rPr lang="en-US" b="1" dirty="0" err="1">
                <a:solidFill>
                  <a:schemeClr val="accent1">
                    <a:lumMod val="75000"/>
                  </a:schemeClr>
                </a:solidFill>
              </a:rPr>
              <a:t>highest_number</a:t>
            </a:r>
            <a:br>
              <a:rPr lang="en-US" b="1" dirty="0">
                <a:solidFill>
                  <a:schemeClr val="accent1">
                    <a:lumMod val="75000"/>
                  </a:schemeClr>
                </a:solidFill>
              </a:rPr>
            </a:br>
            <a:r>
              <a:rPr lang="en-US" b="1" dirty="0">
                <a:solidFill>
                  <a:schemeClr val="accent1">
                    <a:lumMod val="75000"/>
                  </a:schemeClr>
                </a:solidFill>
              </a:rPr>
              <a:t>LOOP</a:t>
            </a:r>
            <a:br>
              <a:rPr lang="en-US" b="1" dirty="0">
                <a:solidFill>
                  <a:schemeClr val="accent1">
                    <a:lumMod val="75000"/>
                  </a:schemeClr>
                </a:solidFill>
              </a:rPr>
            </a:br>
            <a:r>
              <a:rPr lang="en-US" b="1" dirty="0">
                <a:solidFill>
                  <a:schemeClr val="accent1">
                    <a:lumMod val="75000"/>
                  </a:schemeClr>
                </a:solidFill>
              </a:rPr>
              <a:t>{.statements.}</a:t>
            </a:r>
            <a:br>
              <a:rPr lang="en-US" b="1" dirty="0">
                <a:solidFill>
                  <a:schemeClr val="accent1">
                    <a:lumMod val="75000"/>
                  </a:schemeClr>
                </a:solidFill>
              </a:rPr>
            </a:br>
            <a:r>
              <a:rPr lang="en-US" b="1" dirty="0">
                <a:solidFill>
                  <a:schemeClr val="accent1">
                    <a:lumMod val="75000"/>
                  </a:schemeClr>
                </a:solidFill>
              </a:rPr>
              <a:t>END LOOP;</a:t>
            </a:r>
            <a:endParaRPr lang="ar-SA" b="1" dirty="0">
              <a:solidFill>
                <a:schemeClr val="accent1">
                  <a:lumMod val="75000"/>
                </a:schemeClr>
              </a:solidFill>
            </a:endParaRPr>
          </a:p>
        </p:txBody>
      </p:sp>
      <p:sp>
        <p:nvSpPr>
          <p:cNvPr id="10" name="Rectangle 9"/>
          <p:cNvSpPr/>
          <p:nvPr/>
        </p:nvSpPr>
        <p:spPr>
          <a:xfrm>
            <a:off x="949362" y="3810000"/>
            <a:ext cx="5546070" cy="338554"/>
          </a:xfrm>
          <a:prstGeom prst="rect">
            <a:avLst/>
          </a:prstGeom>
        </p:spPr>
        <p:txBody>
          <a:bodyPr wrap="none">
            <a:spAutoFit/>
          </a:bodyPr>
          <a:lstStyle/>
          <a:p>
            <a:r>
              <a:rPr lang="en-US" sz="1600" b="1" dirty="0" err="1">
                <a:solidFill>
                  <a:srgbClr val="FF0000"/>
                </a:solidFill>
              </a:rPr>
              <a:t>loop_counter</a:t>
            </a:r>
            <a:r>
              <a:rPr lang="en-US" sz="1600" b="1" dirty="0">
                <a:solidFill>
                  <a:schemeClr val="accent1">
                    <a:lumMod val="75000"/>
                  </a:schemeClr>
                </a:solidFill>
              </a:rPr>
              <a:t> : </a:t>
            </a:r>
            <a:r>
              <a:rPr lang="en-US" sz="1600" b="1" dirty="0">
                <a:solidFill>
                  <a:srgbClr val="0070C0"/>
                </a:solidFill>
              </a:rPr>
              <a:t>is declared implicitly within the For Loop</a:t>
            </a:r>
            <a:endParaRPr lang="ar-SA" sz="1600" dirty="0">
              <a:solidFill>
                <a:srgbClr val="0070C0"/>
              </a:solidFill>
            </a:endParaRPr>
          </a:p>
        </p:txBody>
      </p:sp>
      <p:sp>
        <p:nvSpPr>
          <p:cNvPr id="11" name="Rectangle 10"/>
          <p:cNvSpPr/>
          <p:nvPr/>
        </p:nvSpPr>
        <p:spPr>
          <a:xfrm>
            <a:off x="914400" y="4343400"/>
            <a:ext cx="6781921" cy="338554"/>
          </a:xfrm>
          <a:prstGeom prst="rect">
            <a:avLst/>
          </a:prstGeom>
        </p:spPr>
        <p:txBody>
          <a:bodyPr wrap="none">
            <a:spAutoFit/>
          </a:bodyPr>
          <a:lstStyle/>
          <a:p>
            <a:r>
              <a:rPr lang="en-US" sz="1600" b="1" dirty="0">
                <a:solidFill>
                  <a:srgbClr val="FF0000"/>
                </a:solidFill>
              </a:rPr>
              <a:t>Number of Repetitions </a:t>
            </a:r>
            <a:r>
              <a:rPr lang="en-US" sz="1600" b="1" dirty="0">
                <a:solidFill>
                  <a:schemeClr val="accent1">
                    <a:lumMod val="75000"/>
                  </a:schemeClr>
                </a:solidFill>
              </a:rPr>
              <a:t>: </a:t>
            </a:r>
            <a:r>
              <a:rPr lang="en-US" sz="1600" b="1" dirty="0">
                <a:solidFill>
                  <a:srgbClr val="0070C0"/>
                </a:solidFill>
              </a:rPr>
              <a:t>is calculated before executing the For Loop</a:t>
            </a:r>
            <a:endParaRPr lang="ar-SA" sz="1600" dirty="0">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524000"/>
            <a:ext cx="6324600" cy="3170099"/>
          </a:xfrm>
          <a:prstGeom prst="rect">
            <a:avLst/>
          </a:prstGeom>
        </p:spPr>
        <p:txBody>
          <a:bodyPr wrap="square">
            <a:spAutoFit/>
          </a:bodyPr>
          <a:lstStyle/>
          <a:p>
            <a:r>
              <a:rPr lang="en-US" sz="2000" b="1" dirty="0"/>
              <a:t>begin</a:t>
            </a:r>
          </a:p>
          <a:p>
            <a:r>
              <a:rPr lang="en-US" sz="2000" b="1" dirty="0"/>
              <a:t>For counter in 1..5</a:t>
            </a:r>
          </a:p>
          <a:p>
            <a:pPr lvl="1"/>
            <a:r>
              <a:rPr lang="en-US" sz="2000" b="1" dirty="0"/>
              <a:t> </a:t>
            </a:r>
            <a:r>
              <a:rPr lang="en-US" sz="2000" b="1" dirty="0">
                <a:solidFill>
                  <a:srgbClr val="FF0000"/>
                </a:solidFill>
              </a:rPr>
              <a:t>loop</a:t>
            </a:r>
          </a:p>
          <a:p>
            <a:pPr lvl="1"/>
            <a:r>
              <a:rPr lang="en-US" sz="2000" b="1" dirty="0"/>
              <a:t> </a:t>
            </a:r>
          </a:p>
          <a:p>
            <a:pPr lvl="1"/>
            <a:r>
              <a:rPr lang="en-US" sz="2000" b="1" dirty="0" err="1"/>
              <a:t>dbms_output.put_line</a:t>
            </a:r>
            <a:r>
              <a:rPr lang="en-US" sz="2000" b="1" dirty="0"/>
              <a:t> ('Hello');</a:t>
            </a:r>
          </a:p>
          <a:p>
            <a:pPr lvl="1"/>
            <a:endParaRPr lang="en-US" sz="2000" b="1" dirty="0">
              <a:solidFill>
                <a:srgbClr val="FF0000"/>
              </a:solidFill>
            </a:endParaRPr>
          </a:p>
          <a:p>
            <a:pPr lvl="1"/>
            <a:r>
              <a:rPr lang="en-US" sz="2000" b="1" dirty="0">
                <a:solidFill>
                  <a:srgbClr val="FF0000"/>
                </a:solidFill>
              </a:rPr>
              <a:t>end loop;</a:t>
            </a:r>
          </a:p>
          <a:p>
            <a:endParaRPr lang="en-US" sz="2000" b="1" dirty="0"/>
          </a:p>
          <a:p>
            <a:r>
              <a:rPr lang="en-US" sz="2000" b="1" dirty="0"/>
              <a:t>end;</a:t>
            </a:r>
          </a:p>
          <a:p>
            <a:r>
              <a:rPr lang="en-US" sz="2000" b="1" dirty="0"/>
              <a:t>/</a:t>
            </a:r>
            <a:endParaRPr lang="ar-SA" sz="2000" b="1" dirty="0"/>
          </a:p>
        </p:txBody>
      </p:sp>
      <p:sp>
        <p:nvSpPr>
          <p:cNvPr id="4" name="Title 1"/>
          <p:cNvSpPr>
            <a:spLocks noGrp="1"/>
          </p:cNvSpPr>
          <p:nvPr>
            <p:ph type="title"/>
          </p:nvPr>
        </p:nvSpPr>
        <p:spPr>
          <a:xfrm>
            <a:off x="981074" y="45720"/>
            <a:ext cx="7858126" cy="487680"/>
          </a:xfrm>
        </p:spPr>
        <p:txBody>
          <a:bodyPr>
            <a:normAutofit fontScale="90000"/>
          </a:bodyPr>
          <a:lstStyle/>
          <a:p>
            <a:r>
              <a:rPr lang="en-US" b="1" dirty="0"/>
              <a:t>Loops: 3- For Loop Statement</a:t>
            </a:r>
            <a:endParaRPr lang="ar-SA" dirty="0"/>
          </a:p>
        </p:txBody>
      </p:sp>
      <p:sp>
        <p:nvSpPr>
          <p:cNvPr id="5" name="TextBox 4"/>
          <p:cNvSpPr txBox="1"/>
          <p:nvPr/>
        </p:nvSpPr>
        <p:spPr>
          <a:xfrm>
            <a:off x="973594" y="838200"/>
            <a:ext cx="5960606" cy="461665"/>
          </a:xfrm>
          <a:prstGeom prst="rect">
            <a:avLst/>
          </a:prstGeom>
          <a:noFill/>
        </p:spPr>
        <p:txBody>
          <a:bodyPr wrap="none" rtlCol="1">
            <a:spAutoFit/>
          </a:bodyPr>
          <a:lstStyle/>
          <a:p>
            <a:r>
              <a:rPr lang="en-US" sz="2400" b="1" dirty="0"/>
              <a:t>-&gt; Print out the word ‘Hello’ Five times.</a:t>
            </a:r>
            <a:endParaRPr lang="ar-SA" sz="24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1074" y="45720"/>
            <a:ext cx="8010526" cy="487680"/>
          </a:xfrm>
        </p:spPr>
        <p:txBody>
          <a:bodyPr>
            <a:normAutofit fontScale="90000"/>
          </a:bodyPr>
          <a:lstStyle/>
          <a:p>
            <a:r>
              <a:rPr lang="en-US" b="1" dirty="0"/>
              <a:t>Loops: 3- For Loop Statement</a:t>
            </a:r>
            <a:endParaRPr lang="ar-SA" dirty="0"/>
          </a:p>
        </p:txBody>
      </p:sp>
      <p:sp>
        <p:nvSpPr>
          <p:cNvPr id="8" name="Rectangle 7"/>
          <p:cNvSpPr/>
          <p:nvPr/>
        </p:nvSpPr>
        <p:spPr>
          <a:xfrm>
            <a:off x="1066800" y="1828800"/>
            <a:ext cx="5791200" cy="3139321"/>
          </a:xfrm>
          <a:prstGeom prst="rect">
            <a:avLst/>
          </a:prstGeom>
        </p:spPr>
        <p:txBody>
          <a:bodyPr wrap="square">
            <a:spAutoFit/>
          </a:bodyPr>
          <a:lstStyle/>
          <a:p>
            <a:r>
              <a:rPr lang="en-US" dirty="0"/>
              <a:t>begin</a:t>
            </a:r>
          </a:p>
          <a:p>
            <a:r>
              <a:rPr lang="en-US" b="1" dirty="0">
                <a:solidFill>
                  <a:srgbClr val="FF0000"/>
                </a:solidFill>
              </a:rPr>
              <a:t>FOR</a:t>
            </a:r>
            <a:r>
              <a:rPr lang="en-US" dirty="0"/>
              <a:t> counter </a:t>
            </a:r>
            <a:r>
              <a:rPr lang="en-US" b="1" dirty="0">
                <a:solidFill>
                  <a:srgbClr val="FF0000"/>
                </a:solidFill>
              </a:rPr>
              <a:t>IN</a:t>
            </a:r>
            <a:r>
              <a:rPr lang="en-US" dirty="0"/>
              <a:t> 1</a:t>
            </a:r>
            <a:r>
              <a:rPr lang="en-US" b="1" dirty="0">
                <a:solidFill>
                  <a:srgbClr val="FF0000"/>
                </a:solidFill>
              </a:rPr>
              <a:t>..</a:t>
            </a:r>
            <a:r>
              <a:rPr lang="en-US" dirty="0"/>
              <a:t>10</a:t>
            </a:r>
          </a:p>
          <a:p>
            <a:endParaRPr lang="en-US" b="1" dirty="0">
              <a:solidFill>
                <a:srgbClr val="FF0000"/>
              </a:solidFill>
            </a:endParaRPr>
          </a:p>
          <a:p>
            <a:r>
              <a:rPr lang="en-US" b="1" dirty="0">
                <a:solidFill>
                  <a:srgbClr val="FF0000"/>
                </a:solidFill>
              </a:rPr>
              <a:t>LOOP</a:t>
            </a:r>
          </a:p>
          <a:p>
            <a:endParaRPr lang="en-US" dirty="0"/>
          </a:p>
          <a:p>
            <a:r>
              <a:rPr lang="en-US" dirty="0" err="1"/>
              <a:t>dbms_output.Put_Line</a:t>
            </a:r>
            <a:r>
              <a:rPr lang="en-US" dirty="0"/>
              <a:t> ('counter value reaches ' || counter);</a:t>
            </a:r>
          </a:p>
          <a:p>
            <a:endParaRPr lang="en-US" b="1" dirty="0">
              <a:solidFill>
                <a:srgbClr val="FF0000"/>
              </a:solidFill>
            </a:endParaRPr>
          </a:p>
          <a:p>
            <a:r>
              <a:rPr lang="en-US" b="1" dirty="0">
                <a:solidFill>
                  <a:srgbClr val="FF0000"/>
                </a:solidFill>
              </a:rPr>
              <a:t>END LOOP;</a:t>
            </a:r>
          </a:p>
          <a:p>
            <a:endParaRPr lang="en-US" dirty="0"/>
          </a:p>
          <a:p>
            <a:r>
              <a:rPr lang="en-US" dirty="0"/>
              <a:t>end;</a:t>
            </a:r>
          </a:p>
          <a:p>
            <a:r>
              <a:rPr lang="en-US" dirty="0"/>
              <a:t>/</a:t>
            </a:r>
            <a:endParaRPr lang="ar-SA" dirty="0"/>
          </a:p>
        </p:txBody>
      </p:sp>
      <p:sp>
        <p:nvSpPr>
          <p:cNvPr id="9" name="Rectangle 8"/>
          <p:cNvSpPr/>
          <p:nvPr/>
        </p:nvSpPr>
        <p:spPr>
          <a:xfrm>
            <a:off x="990600" y="773668"/>
            <a:ext cx="1069524" cy="369332"/>
          </a:xfrm>
          <a:prstGeom prst="rect">
            <a:avLst/>
          </a:prstGeom>
        </p:spPr>
        <p:txBody>
          <a:bodyPr wrap="none">
            <a:spAutoFit/>
          </a:bodyPr>
          <a:lstStyle/>
          <a:p>
            <a:r>
              <a:rPr lang="en-US" b="1" i="1" dirty="0"/>
              <a:t>Example</a:t>
            </a:r>
            <a:endParaRPr lang="ar-SA" b="1" i="1" dirty="0"/>
          </a:p>
        </p:txBody>
      </p:sp>
      <p:sp>
        <p:nvSpPr>
          <p:cNvPr id="10" name="TextBox 9"/>
          <p:cNvSpPr txBox="1"/>
          <p:nvPr/>
        </p:nvSpPr>
        <p:spPr>
          <a:xfrm>
            <a:off x="923925" y="1143000"/>
            <a:ext cx="5707523" cy="461665"/>
          </a:xfrm>
          <a:prstGeom prst="rect">
            <a:avLst/>
          </a:prstGeom>
          <a:noFill/>
        </p:spPr>
        <p:txBody>
          <a:bodyPr wrap="none" rtlCol="1">
            <a:spAutoFit/>
          </a:bodyPr>
          <a:lstStyle/>
          <a:p>
            <a:r>
              <a:rPr lang="en-US" sz="2400" b="1" dirty="0"/>
              <a:t>-&gt; Print out the numbers from 1 to 10.</a:t>
            </a:r>
            <a:endParaRPr lang="ar-SA"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1074" y="121920"/>
            <a:ext cx="8010526" cy="487680"/>
          </a:xfrm>
        </p:spPr>
        <p:txBody>
          <a:bodyPr>
            <a:noAutofit/>
          </a:bodyPr>
          <a:lstStyle/>
          <a:p>
            <a:r>
              <a:rPr lang="en-US" sz="2800" b="1" dirty="0"/>
              <a:t>Loops: 2- For Loop Statement with </a:t>
            </a:r>
            <a:r>
              <a:rPr lang="en-US" sz="2800" b="1" dirty="0">
                <a:solidFill>
                  <a:srgbClr val="FF0000"/>
                </a:solidFill>
              </a:rPr>
              <a:t>Reverse</a:t>
            </a:r>
            <a:endParaRPr lang="ar-SA" sz="2800" dirty="0">
              <a:solidFill>
                <a:srgbClr val="FF0000"/>
              </a:solidFill>
            </a:endParaRPr>
          </a:p>
        </p:txBody>
      </p:sp>
      <p:sp>
        <p:nvSpPr>
          <p:cNvPr id="7" name="Rectangle 6"/>
          <p:cNvSpPr/>
          <p:nvPr/>
        </p:nvSpPr>
        <p:spPr>
          <a:xfrm>
            <a:off x="990600" y="685800"/>
            <a:ext cx="6934200" cy="1754326"/>
          </a:xfrm>
          <a:prstGeom prst="rect">
            <a:avLst/>
          </a:prstGeom>
        </p:spPr>
        <p:txBody>
          <a:bodyPr wrap="square">
            <a:spAutoFit/>
          </a:bodyPr>
          <a:lstStyle/>
          <a:p>
            <a:pPr>
              <a:lnSpc>
                <a:spcPct val="150000"/>
              </a:lnSpc>
            </a:pPr>
            <a:r>
              <a:rPr lang="en-US" b="1" dirty="0">
                <a:solidFill>
                  <a:schemeClr val="accent1">
                    <a:lumMod val="75000"/>
                  </a:schemeClr>
                </a:solidFill>
              </a:rPr>
              <a:t>FOR </a:t>
            </a:r>
            <a:r>
              <a:rPr lang="en-US" b="1" dirty="0" err="1">
                <a:solidFill>
                  <a:schemeClr val="accent1">
                    <a:lumMod val="75000"/>
                  </a:schemeClr>
                </a:solidFill>
              </a:rPr>
              <a:t>loop_counter</a:t>
            </a:r>
            <a:r>
              <a:rPr lang="en-US" b="1" dirty="0">
                <a:solidFill>
                  <a:schemeClr val="accent1">
                    <a:lumMod val="75000"/>
                  </a:schemeClr>
                </a:solidFill>
              </a:rPr>
              <a:t> IN </a:t>
            </a:r>
            <a:r>
              <a:rPr lang="en-US" b="1" dirty="0">
                <a:solidFill>
                  <a:srgbClr val="FF0000"/>
                </a:solidFill>
              </a:rPr>
              <a:t>Reverse</a:t>
            </a:r>
            <a:r>
              <a:rPr lang="en-US" b="1" dirty="0">
                <a:solidFill>
                  <a:schemeClr val="accent1">
                    <a:lumMod val="75000"/>
                  </a:schemeClr>
                </a:solidFill>
              </a:rPr>
              <a:t> </a:t>
            </a:r>
            <a:r>
              <a:rPr lang="en-US" b="1" dirty="0" err="1">
                <a:solidFill>
                  <a:schemeClr val="accent1">
                    <a:lumMod val="75000"/>
                  </a:schemeClr>
                </a:solidFill>
              </a:rPr>
              <a:t>lowest_number</a:t>
            </a:r>
            <a:r>
              <a:rPr lang="en-US" b="1" dirty="0">
                <a:solidFill>
                  <a:schemeClr val="accent1">
                    <a:lumMod val="75000"/>
                  </a:schemeClr>
                </a:solidFill>
              </a:rPr>
              <a:t>..</a:t>
            </a:r>
            <a:r>
              <a:rPr lang="en-US" b="1" dirty="0" err="1">
                <a:solidFill>
                  <a:schemeClr val="accent1">
                    <a:lumMod val="75000"/>
                  </a:schemeClr>
                </a:solidFill>
              </a:rPr>
              <a:t>highest_number</a:t>
            </a:r>
            <a:br>
              <a:rPr lang="en-US" b="1" dirty="0">
                <a:solidFill>
                  <a:schemeClr val="accent1">
                    <a:lumMod val="75000"/>
                  </a:schemeClr>
                </a:solidFill>
              </a:rPr>
            </a:br>
            <a:r>
              <a:rPr lang="en-US" b="1" dirty="0">
                <a:solidFill>
                  <a:schemeClr val="accent1">
                    <a:lumMod val="75000"/>
                  </a:schemeClr>
                </a:solidFill>
              </a:rPr>
              <a:t>LOOP</a:t>
            </a:r>
            <a:br>
              <a:rPr lang="en-US" b="1" dirty="0">
                <a:solidFill>
                  <a:schemeClr val="accent1">
                    <a:lumMod val="75000"/>
                  </a:schemeClr>
                </a:solidFill>
              </a:rPr>
            </a:br>
            <a:r>
              <a:rPr lang="en-US" b="1" dirty="0">
                <a:solidFill>
                  <a:schemeClr val="accent1">
                    <a:lumMod val="75000"/>
                  </a:schemeClr>
                </a:solidFill>
              </a:rPr>
              <a:t>{.statements.}</a:t>
            </a:r>
            <a:br>
              <a:rPr lang="en-US" b="1" dirty="0">
                <a:solidFill>
                  <a:schemeClr val="accent1">
                    <a:lumMod val="75000"/>
                  </a:schemeClr>
                </a:solidFill>
              </a:rPr>
            </a:br>
            <a:r>
              <a:rPr lang="en-US" b="1" dirty="0">
                <a:solidFill>
                  <a:schemeClr val="accent1">
                    <a:lumMod val="75000"/>
                  </a:schemeClr>
                </a:solidFill>
              </a:rPr>
              <a:t>END LOOP;</a:t>
            </a:r>
            <a:endParaRPr lang="ar-SA" b="1" dirty="0">
              <a:solidFill>
                <a:schemeClr val="accent1">
                  <a:lumMod val="75000"/>
                </a:schemeClr>
              </a:solidFill>
            </a:endParaRPr>
          </a:p>
        </p:txBody>
      </p:sp>
      <p:sp>
        <p:nvSpPr>
          <p:cNvPr id="8" name="Rectangle 7"/>
          <p:cNvSpPr/>
          <p:nvPr/>
        </p:nvSpPr>
        <p:spPr>
          <a:xfrm>
            <a:off x="1066800" y="3198674"/>
            <a:ext cx="5791200" cy="1754326"/>
          </a:xfrm>
          <a:prstGeom prst="rect">
            <a:avLst/>
          </a:prstGeom>
        </p:spPr>
        <p:txBody>
          <a:bodyPr wrap="square">
            <a:spAutoFit/>
          </a:bodyPr>
          <a:lstStyle/>
          <a:p>
            <a:r>
              <a:rPr lang="en-US" dirty="0"/>
              <a:t>begin</a:t>
            </a:r>
          </a:p>
          <a:p>
            <a:r>
              <a:rPr lang="en-US" b="1" dirty="0">
                <a:solidFill>
                  <a:srgbClr val="FF0000"/>
                </a:solidFill>
              </a:rPr>
              <a:t>FOR</a:t>
            </a:r>
            <a:r>
              <a:rPr lang="en-US" dirty="0"/>
              <a:t> counter </a:t>
            </a:r>
            <a:r>
              <a:rPr lang="en-US" b="1" dirty="0">
                <a:solidFill>
                  <a:srgbClr val="FF0000"/>
                </a:solidFill>
              </a:rPr>
              <a:t>IN Reverse</a:t>
            </a:r>
            <a:r>
              <a:rPr lang="en-US" dirty="0"/>
              <a:t> 1</a:t>
            </a:r>
            <a:r>
              <a:rPr lang="en-US" b="1" dirty="0">
                <a:solidFill>
                  <a:srgbClr val="FF0000"/>
                </a:solidFill>
              </a:rPr>
              <a:t>..</a:t>
            </a:r>
            <a:r>
              <a:rPr lang="en-US" dirty="0"/>
              <a:t>10</a:t>
            </a:r>
          </a:p>
          <a:p>
            <a:r>
              <a:rPr lang="en-US" b="1" dirty="0">
                <a:solidFill>
                  <a:srgbClr val="FF0000"/>
                </a:solidFill>
              </a:rPr>
              <a:t>LOOP</a:t>
            </a:r>
          </a:p>
          <a:p>
            <a:r>
              <a:rPr lang="en-US" dirty="0" err="1"/>
              <a:t>dbms_output.Put_Line</a:t>
            </a:r>
            <a:r>
              <a:rPr lang="en-US" dirty="0"/>
              <a:t> ('counter value reaches ' || counter);</a:t>
            </a:r>
          </a:p>
          <a:p>
            <a:r>
              <a:rPr lang="en-US" b="1" dirty="0">
                <a:solidFill>
                  <a:srgbClr val="FF0000"/>
                </a:solidFill>
              </a:rPr>
              <a:t>END LOOP;</a:t>
            </a:r>
          </a:p>
          <a:p>
            <a:r>
              <a:rPr lang="en-US" dirty="0"/>
              <a:t>end;</a:t>
            </a:r>
            <a:endParaRPr lang="ar-SA" dirty="0"/>
          </a:p>
        </p:txBody>
      </p:sp>
      <p:sp>
        <p:nvSpPr>
          <p:cNvPr id="9" name="Rectangle 8"/>
          <p:cNvSpPr/>
          <p:nvPr/>
        </p:nvSpPr>
        <p:spPr>
          <a:xfrm>
            <a:off x="990600" y="2831068"/>
            <a:ext cx="1069524" cy="369332"/>
          </a:xfrm>
          <a:prstGeom prst="rect">
            <a:avLst/>
          </a:prstGeom>
        </p:spPr>
        <p:txBody>
          <a:bodyPr wrap="none">
            <a:spAutoFit/>
          </a:bodyPr>
          <a:lstStyle/>
          <a:p>
            <a:r>
              <a:rPr lang="en-US" b="1" i="1" dirty="0"/>
              <a:t>Example</a:t>
            </a:r>
            <a:endParaRPr lang="ar-SA" b="1"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Selected Topics In SQL / 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While – Loop Statement</a:t>
            </a:r>
          </a:p>
          <a:p>
            <a:pPr marL="971550" lvl="1" indent="-514350">
              <a:buFont typeface="+mj-lt"/>
              <a:buAutoNum type="romanUcPeriod"/>
            </a:pPr>
            <a:r>
              <a:rPr lang="en-US" sz="2400" b="1" dirty="0">
                <a:solidFill>
                  <a:srgbClr val="0070C0"/>
                </a:solidFill>
              </a:rPr>
              <a:t>For – Loop Statement </a:t>
            </a:r>
            <a:endParaRPr lang="ar-SA" sz="2400" b="1" dirty="0">
              <a:solidFill>
                <a:srgbClr val="0070C0"/>
              </a:solidFill>
            </a:endParaRPr>
          </a:p>
        </p:txBody>
      </p:sp>
      <p:sp>
        <p:nvSpPr>
          <p:cNvPr id="7" name="TextBox 6"/>
          <p:cNvSpPr txBox="1"/>
          <p:nvPr/>
        </p:nvSpPr>
        <p:spPr>
          <a:xfrm>
            <a:off x="914400" y="5334000"/>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Functions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sp>
        <p:nvSpPr>
          <p:cNvPr id="14" name="TextBox 13"/>
          <p:cNvSpPr txBox="1"/>
          <p:nvPr/>
        </p:nvSpPr>
        <p:spPr>
          <a:xfrm>
            <a:off x="914400" y="1443335"/>
            <a:ext cx="53340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Introduction to PL / SQL </a:t>
            </a:r>
            <a:endParaRPr lang="ar-SA" sz="2400" b="1" dirty="0">
              <a:solidFill>
                <a:srgbClr val="0070C0"/>
              </a:solidFill>
            </a:endParaRPr>
          </a:p>
        </p:txBody>
      </p:sp>
      <p:cxnSp>
        <p:nvCxnSpPr>
          <p:cNvPr id="15" name="Straight Connector 14"/>
          <p:cNvCxnSpPr/>
          <p:nvPr/>
        </p:nvCxnSpPr>
        <p:spPr>
          <a:xfrm>
            <a:off x="990600" y="1674167"/>
            <a:ext cx="3733800" cy="2233"/>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990600" y="2514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990600" y="2160896"/>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a:off x="990600" y="2895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a:off x="990600" y="3857625"/>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a:xfrm>
            <a:off x="990600" y="4219575"/>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p:nvPr/>
        </p:nvCxnSpPr>
        <p:spPr>
          <a:xfrm>
            <a:off x="990600" y="4582633"/>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heckerboard(across)">
                                      <p:cBhvr>
                                        <p:cTn id="11" dur="500"/>
                                        <p:tgtEl>
                                          <p:spTgt spid="1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heckerboard(across)">
                                      <p:cBhvr>
                                        <p:cTn id="19" dur="500"/>
                                        <p:tgtEl>
                                          <p:spTgt spid="18"/>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heckerboard(across)">
                                      <p:cBhvr>
                                        <p:cTn id="23" dur="500"/>
                                        <p:tgtEl>
                                          <p:spTgt spid="1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heckerboard(across)">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0"/>
            <a:ext cx="7498080" cy="1143000"/>
          </a:xfrm>
        </p:spPr>
        <p:txBody>
          <a:bodyPr>
            <a:normAutofit/>
          </a:bodyPr>
          <a:lstStyle/>
          <a:p>
            <a:r>
              <a:rPr lang="en-AU" sz="3900" dirty="0"/>
              <a:t>PL/SQL Block</a:t>
            </a:r>
          </a:p>
        </p:txBody>
      </p:sp>
      <p:sp>
        <p:nvSpPr>
          <p:cNvPr id="7171" name="Rectangle 3"/>
          <p:cNvSpPr>
            <a:spLocks noGrp="1" noChangeArrowheads="1"/>
          </p:cNvSpPr>
          <p:nvPr>
            <p:ph type="body" idx="1"/>
          </p:nvPr>
        </p:nvSpPr>
        <p:spPr>
          <a:xfrm>
            <a:off x="990600" y="1371600"/>
            <a:ext cx="7498080" cy="4800600"/>
          </a:xfrm>
        </p:spPr>
        <p:txBody>
          <a:bodyPr/>
          <a:lstStyle/>
          <a:p>
            <a:r>
              <a:rPr lang="en-AU" dirty="0"/>
              <a:t>Block is a basic unit in PL/SQL.</a:t>
            </a:r>
          </a:p>
          <a:p>
            <a:pPr>
              <a:buNone/>
            </a:pPr>
            <a:endParaRPr lang="en-AU" dirty="0"/>
          </a:p>
          <a:p>
            <a:r>
              <a:rPr lang="en-AU" dirty="0"/>
              <a:t>All PL/SQL programs consist of blocks and each block performs a logical function in the program.</a:t>
            </a:r>
          </a:p>
          <a:p>
            <a:endParaRPr lang="en-AU" dirty="0"/>
          </a:p>
          <a:p>
            <a:r>
              <a:rPr lang="en-AU" dirty="0"/>
              <a:t>Blocks can be nested within each other or can occur sequentially.</a:t>
            </a:r>
          </a:p>
          <a:p>
            <a:pPr>
              <a:buFontTx/>
              <a:buNone/>
            </a:pPr>
            <a:endParaRPr lang="en-AU" dirty="0"/>
          </a:p>
          <a:p>
            <a:pPr>
              <a:buFontTx/>
              <a:buNone/>
            </a:pPr>
            <a:endParaRPr lang="en-A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1266"/>
            <a:ext cx="7498080" cy="893134"/>
          </a:xfrm>
        </p:spPr>
        <p:txBody>
          <a:bodyPr/>
          <a:lstStyle/>
          <a:p>
            <a:r>
              <a:rPr lang="en-US" dirty="0"/>
              <a:t>What Is Cursor ?</a:t>
            </a:r>
            <a:endParaRPr lang="ar-SA" dirty="0"/>
          </a:p>
        </p:txBody>
      </p:sp>
      <p:sp>
        <p:nvSpPr>
          <p:cNvPr id="3" name="Rectangle 2"/>
          <p:cNvSpPr/>
          <p:nvPr/>
        </p:nvSpPr>
        <p:spPr>
          <a:xfrm>
            <a:off x="990600" y="914400"/>
            <a:ext cx="8153400" cy="1077218"/>
          </a:xfrm>
          <a:prstGeom prst="rect">
            <a:avLst/>
          </a:prstGeom>
        </p:spPr>
        <p:txBody>
          <a:bodyPr wrap="square">
            <a:spAutoFit/>
          </a:bodyPr>
          <a:lstStyle/>
          <a:p>
            <a:r>
              <a:rPr lang="en-US" sz="1600" dirty="0"/>
              <a:t>The Cursor is a handle (name or a pointer) for the memory associated with a specific SQL statement. </a:t>
            </a:r>
          </a:p>
          <a:p>
            <a:endParaRPr lang="en-US" sz="1600" dirty="0"/>
          </a:p>
          <a:p>
            <a:r>
              <a:rPr lang="en-US" sz="1600" dirty="0"/>
              <a:t>A cursor is basically an Area allocated by Oracle for executing the SQL Statements. </a:t>
            </a:r>
          </a:p>
        </p:txBody>
      </p:sp>
      <p:sp>
        <p:nvSpPr>
          <p:cNvPr id="4" name="Rectangle 3"/>
          <p:cNvSpPr/>
          <p:nvPr/>
        </p:nvSpPr>
        <p:spPr>
          <a:xfrm>
            <a:off x="1066800" y="2180272"/>
            <a:ext cx="4953000" cy="1477328"/>
          </a:xfrm>
          <a:prstGeom prst="rect">
            <a:avLst/>
          </a:prstGeom>
        </p:spPr>
        <p:txBody>
          <a:bodyPr wrap="square">
            <a:spAutoFit/>
          </a:bodyPr>
          <a:lstStyle/>
          <a:p>
            <a:r>
              <a:rPr lang="en-US" dirty="0"/>
              <a:t>Oracle Has two basic Types of Cursor :</a:t>
            </a:r>
          </a:p>
          <a:p>
            <a:endParaRPr lang="en-US" dirty="0"/>
          </a:p>
          <a:p>
            <a:pPr marL="400050" indent="-400050">
              <a:buAutoNum type="romanUcParenR"/>
            </a:pPr>
            <a:r>
              <a:rPr lang="en-US" dirty="0"/>
              <a:t>Implicit Cursors</a:t>
            </a:r>
          </a:p>
          <a:p>
            <a:pPr marL="400050" indent="-400050"/>
            <a:endParaRPr lang="en-US" dirty="0"/>
          </a:p>
          <a:p>
            <a:r>
              <a:rPr lang="en-US" dirty="0"/>
              <a:t>II)  </a:t>
            </a:r>
            <a:r>
              <a:rPr lang="en-US"/>
              <a:t>Explicit  Cursors</a:t>
            </a:r>
            <a:endParaRPr lang="en-US" dirty="0"/>
          </a:p>
        </p:txBody>
      </p:sp>
      <p:sp>
        <p:nvSpPr>
          <p:cNvPr id="5" name="Rounded Rectangle 4"/>
          <p:cNvSpPr/>
          <p:nvPr/>
        </p:nvSpPr>
        <p:spPr>
          <a:xfrm>
            <a:off x="1143000" y="4267200"/>
            <a:ext cx="41148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TextBox 5"/>
          <p:cNvSpPr txBox="1"/>
          <p:nvPr/>
        </p:nvSpPr>
        <p:spPr>
          <a:xfrm>
            <a:off x="1524000" y="4343400"/>
            <a:ext cx="1600200"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dirty="0">
                <a:solidFill>
                  <a:srgbClr val="FF0000"/>
                </a:solidFill>
              </a:rPr>
              <a:t>SQL Statement</a:t>
            </a:r>
            <a:endParaRPr lang="ar-SA" dirty="0">
              <a:solidFill>
                <a:srgbClr val="FF0000"/>
              </a:solidFill>
            </a:endParaRPr>
          </a:p>
        </p:txBody>
      </p:sp>
      <p:graphicFrame>
        <p:nvGraphicFramePr>
          <p:cNvPr id="7" name="Table 6"/>
          <p:cNvGraphicFramePr>
            <a:graphicFrameLocks noGrp="1"/>
          </p:cNvGraphicFramePr>
          <p:nvPr/>
        </p:nvGraphicFramePr>
        <p:xfrm>
          <a:off x="1447800" y="5257800"/>
          <a:ext cx="1905000" cy="914400"/>
        </p:xfrm>
        <a:graphic>
          <a:graphicData uri="http://schemas.openxmlformats.org/drawingml/2006/table">
            <a:tbl>
              <a:tblPr rtl="1" firstRow="1" bandRow="1">
                <a:tableStyleId>{7DF18680-E054-41AD-8BC1-D1AEF772440D}</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304800">
                <a:tc>
                  <a:txBody>
                    <a:bodyPr/>
                    <a:lstStyle/>
                    <a:p>
                      <a:pPr rtl="1"/>
                      <a:r>
                        <a:rPr lang="en-US" sz="1200" dirty="0"/>
                        <a:t>Col 3</a:t>
                      </a:r>
                      <a:endParaRPr lang="ar-S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1200" dirty="0"/>
                        <a:t>Col 2</a:t>
                      </a:r>
                      <a:endParaRPr lang="ar-S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1200" dirty="0"/>
                        <a:t>Col 1</a:t>
                      </a:r>
                      <a:endParaRPr lang="ar-S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pPr rtl="1"/>
                      <a:endParaRPr lang="ar-S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ar-S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ar-S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rtl="1"/>
                      <a:endParaRPr lang="ar-S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ar-S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ar-S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1360967" y="4942367"/>
            <a:ext cx="1143000" cy="369332"/>
          </a:xfrm>
          <a:prstGeom prst="rect">
            <a:avLst/>
          </a:prstGeom>
          <a:noFill/>
        </p:spPr>
        <p:txBody>
          <a:bodyPr wrap="square" rtlCol="1">
            <a:spAutoFit/>
          </a:bodyPr>
          <a:lstStyle/>
          <a:p>
            <a:r>
              <a:rPr lang="en-US" dirty="0"/>
              <a:t>Row Set</a:t>
            </a:r>
            <a:endParaRPr lang="ar-SA" dirty="0"/>
          </a:p>
        </p:txBody>
      </p:sp>
      <p:sp>
        <p:nvSpPr>
          <p:cNvPr id="9" name="TextBox 8"/>
          <p:cNvSpPr txBox="1"/>
          <p:nvPr/>
        </p:nvSpPr>
        <p:spPr>
          <a:xfrm>
            <a:off x="3429000" y="4938850"/>
            <a:ext cx="1752600" cy="584775"/>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a:r>
              <a:rPr lang="en-US" sz="1600" dirty="0">
                <a:solidFill>
                  <a:srgbClr val="FF0000"/>
                </a:solidFill>
              </a:rPr>
              <a:t>Information About Query and Result</a:t>
            </a:r>
            <a:endParaRPr lang="ar-SA" sz="1600" dirty="0">
              <a:solidFill>
                <a:srgbClr val="FF0000"/>
              </a:solidFill>
            </a:endParaRPr>
          </a:p>
        </p:txBody>
      </p:sp>
      <p:sp>
        <p:nvSpPr>
          <p:cNvPr id="10" name="TextBox 9"/>
          <p:cNvSpPr txBox="1"/>
          <p:nvPr/>
        </p:nvSpPr>
        <p:spPr>
          <a:xfrm>
            <a:off x="1295400" y="3897868"/>
            <a:ext cx="3124200" cy="369332"/>
          </a:xfrm>
          <a:prstGeom prst="rect">
            <a:avLst/>
          </a:prstGeom>
        </p:spPr>
        <p:style>
          <a:lnRef idx="3">
            <a:schemeClr val="lt1"/>
          </a:lnRef>
          <a:fillRef idx="1">
            <a:schemeClr val="dk1"/>
          </a:fillRef>
          <a:effectRef idx="1">
            <a:schemeClr val="dk1"/>
          </a:effectRef>
          <a:fontRef idx="minor">
            <a:schemeClr val="lt1"/>
          </a:fontRef>
        </p:style>
        <p:txBody>
          <a:bodyPr wrap="square" rtlCol="1">
            <a:spAutoFit/>
          </a:bodyPr>
          <a:lstStyle/>
          <a:p>
            <a:r>
              <a:rPr lang="en-US" dirty="0"/>
              <a:t>Unnamed  Memory Area</a:t>
            </a:r>
            <a:endParaRPr lang="ar-SA" dirty="0"/>
          </a:p>
        </p:txBody>
      </p:sp>
      <p:sp>
        <p:nvSpPr>
          <p:cNvPr id="11" name="Rectangular Callout 10"/>
          <p:cNvSpPr/>
          <p:nvPr/>
        </p:nvSpPr>
        <p:spPr>
          <a:xfrm>
            <a:off x="5715000" y="3352800"/>
            <a:ext cx="1600200" cy="685800"/>
          </a:xfrm>
          <a:prstGeom prst="wedgeRectCallout">
            <a:avLst>
              <a:gd name="adj1" fmla="val -79075"/>
              <a:gd name="adj2" fmla="val 129831"/>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en-US" dirty="0"/>
              <a:t>Cursor : Cursor Name</a:t>
            </a:r>
            <a:endParaRPr lang="ar-S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086600" cy="685800"/>
          </a:xfrm>
        </p:spPr>
        <p:txBody>
          <a:bodyPr>
            <a:normAutofit fontScale="90000"/>
          </a:bodyPr>
          <a:lstStyle/>
          <a:p>
            <a:r>
              <a:rPr lang="en-US" dirty="0"/>
              <a:t>Cursors: Implicit Cursors</a:t>
            </a:r>
            <a:endParaRPr lang="ar-SA" dirty="0"/>
          </a:p>
        </p:txBody>
      </p:sp>
      <p:sp>
        <p:nvSpPr>
          <p:cNvPr id="7" name="Rectangle 6"/>
          <p:cNvSpPr/>
          <p:nvPr/>
        </p:nvSpPr>
        <p:spPr>
          <a:xfrm>
            <a:off x="990600" y="802481"/>
            <a:ext cx="7543800" cy="4108817"/>
          </a:xfrm>
          <a:prstGeom prst="rect">
            <a:avLst/>
          </a:prstGeom>
        </p:spPr>
        <p:txBody>
          <a:bodyPr wrap="square">
            <a:spAutoFit/>
          </a:bodyPr>
          <a:lstStyle/>
          <a:p>
            <a:pPr>
              <a:buFontTx/>
              <a:buChar char="-"/>
            </a:pPr>
            <a:r>
              <a:rPr lang="en-US" dirty="0"/>
              <a:t>An implicit cursor is a cursor which is internally created by Oracle.</a:t>
            </a:r>
            <a:br>
              <a:rPr lang="en-US" dirty="0"/>
            </a:br>
            <a:endParaRPr lang="en-US" dirty="0"/>
          </a:p>
          <a:p>
            <a:pPr>
              <a:lnSpc>
                <a:spcPct val="150000"/>
              </a:lnSpc>
              <a:buFontTx/>
              <a:buChar char="-"/>
            </a:pPr>
            <a:r>
              <a:rPr lang="en-US" dirty="0"/>
              <a:t>It is associated with </a:t>
            </a:r>
            <a:r>
              <a:rPr lang="en-US"/>
              <a:t>any DML(Data Manipulation Language ) </a:t>
            </a:r>
            <a:r>
              <a:rPr lang="en-US" dirty="0"/>
              <a:t>statement (Insert , Update , Delete) and with any single row query  (query that that returns a single row).</a:t>
            </a:r>
          </a:p>
          <a:p>
            <a:pPr>
              <a:buFontTx/>
              <a:buChar char="-"/>
            </a:pPr>
            <a:endParaRPr lang="en-US" dirty="0"/>
          </a:p>
          <a:p>
            <a:pPr>
              <a:buFontTx/>
              <a:buChar char="-"/>
            </a:pPr>
            <a:r>
              <a:rPr lang="en-US" dirty="0"/>
              <a:t>It is called the SQL cursor.</a:t>
            </a:r>
          </a:p>
          <a:p>
            <a:pPr>
              <a:buFontTx/>
              <a:buChar char="-"/>
            </a:pPr>
            <a:endParaRPr lang="en-US" dirty="0"/>
          </a:p>
          <a:p>
            <a:pPr>
              <a:buFontTx/>
              <a:buChar char="-"/>
            </a:pPr>
            <a:r>
              <a:rPr lang="en-US" dirty="0"/>
              <a:t>It helps us to answer the following Questions :</a:t>
            </a:r>
          </a:p>
          <a:p>
            <a:pPr>
              <a:buFontTx/>
              <a:buChar char="-"/>
            </a:pPr>
            <a:endParaRPr lang="en-US" dirty="0"/>
          </a:p>
          <a:p>
            <a:pPr lvl="1">
              <a:buFontTx/>
              <a:buChar char="-"/>
            </a:pPr>
            <a:r>
              <a:rPr lang="en-US" dirty="0">
                <a:solidFill>
                  <a:srgbClr val="FF0000"/>
                </a:solidFill>
              </a:rPr>
              <a:t>Was any rows affected by that DML Query Or Not ?</a:t>
            </a:r>
          </a:p>
          <a:p>
            <a:pPr lvl="1">
              <a:buFontTx/>
              <a:buChar char="-"/>
            </a:pPr>
            <a:endParaRPr lang="en-US" dirty="0">
              <a:solidFill>
                <a:srgbClr val="FF0000"/>
              </a:solidFill>
            </a:endParaRPr>
          </a:p>
          <a:p>
            <a:pPr lvl="1">
              <a:buFontTx/>
              <a:buChar char="-"/>
            </a:pPr>
            <a:r>
              <a:rPr lang="en-US" dirty="0">
                <a:solidFill>
                  <a:srgbClr val="FF0000"/>
                </a:solidFill>
              </a:rPr>
              <a:t>How Many rows are affected by that Query?</a:t>
            </a:r>
          </a:p>
        </p:txBody>
      </p:sp>
      <p:sp>
        <p:nvSpPr>
          <p:cNvPr id="8" name="TextBox 7"/>
          <p:cNvSpPr txBox="1"/>
          <p:nvPr/>
        </p:nvSpPr>
        <p:spPr>
          <a:xfrm>
            <a:off x="76200" y="4431268"/>
            <a:ext cx="1676400" cy="369332"/>
          </a:xfrm>
          <a:prstGeom prst="rect">
            <a:avLst/>
          </a:prstGeom>
          <a:noFill/>
        </p:spPr>
        <p:txBody>
          <a:bodyPr wrap="square" rtlCol="1">
            <a:spAutoFit/>
          </a:bodyPr>
          <a:lstStyle/>
          <a:p>
            <a:r>
              <a:rPr lang="en-US" dirty="0"/>
              <a:t>Example</a:t>
            </a:r>
            <a:endParaRPr lang="ar-SA" dirty="0"/>
          </a:p>
        </p:txBody>
      </p:sp>
      <p:sp>
        <p:nvSpPr>
          <p:cNvPr id="9" name="Rectangle 8"/>
          <p:cNvSpPr/>
          <p:nvPr/>
        </p:nvSpPr>
        <p:spPr>
          <a:xfrm>
            <a:off x="990600" y="4771072"/>
            <a:ext cx="4572000" cy="1477328"/>
          </a:xfrm>
          <a:prstGeom prst="rect">
            <a:avLst/>
          </a:prstGeom>
        </p:spPr>
        <p:txBody>
          <a:bodyPr>
            <a:spAutoFit/>
          </a:bodyPr>
          <a:lstStyle/>
          <a:p>
            <a:r>
              <a:rPr lang="en-US" dirty="0">
                <a:solidFill>
                  <a:srgbClr val="002060"/>
                </a:solidFill>
              </a:rPr>
              <a:t> begin</a:t>
            </a:r>
          </a:p>
          <a:p>
            <a:r>
              <a:rPr lang="en-US" dirty="0">
                <a:solidFill>
                  <a:srgbClr val="002060"/>
                </a:solidFill>
              </a:rPr>
              <a:t> update </a:t>
            </a:r>
            <a:r>
              <a:rPr lang="en-US" dirty="0" err="1">
                <a:solidFill>
                  <a:srgbClr val="002060"/>
                </a:solidFill>
              </a:rPr>
              <a:t>emp</a:t>
            </a:r>
            <a:endParaRPr lang="en-US" dirty="0">
              <a:solidFill>
                <a:srgbClr val="002060"/>
              </a:solidFill>
            </a:endParaRPr>
          </a:p>
          <a:p>
            <a:r>
              <a:rPr lang="en-US" dirty="0">
                <a:solidFill>
                  <a:srgbClr val="002060"/>
                </a:solidFill>
              </a:rPr>
              <a:t> set </a:t>
            </a:r>
            <a:r>
              <a:rPr lang="en-US" dirty="0" err="1">
                <a:solidFill>
                  <a:srgbClr val="002060"/>
                </a:solidFill>
              </a:rPr>
              <a:t>comm</a:t>
            </a:r>
            <a:r>
              <a:rPr lang="en-US" dirty="0">
                <a:solidFill>
                  <a:srgbClr val="002060"/>
                </a:solidFill>
              </a:rPr>
              <a:t>= </a:t>
            </a:r>
            <a:r>
              <a:rPr lang="en-US" dirty="0" err="1">
                <a:solidFill>
                  <a:srgbClr val="002060"/>
                </a:solidFill>
              </a:rPr>
              <a:t>sal</a:t>
            </a:r>
            <a:r>
              <a:rPr lang="en-US" dirty="0">
                <a:solidFill>
                  <a:srgbClr val="002060"/>
                </a:solidFill>
              </a:rPr>
              <a:t> * .025</a:t>
            </a:r>
          </a:p>
          <a:p>
            <a:r>
              <a:rPr lang="en-US" dirty="0">
                <a:solidFill>
                  <a:srgbClr val="002060"/>
                </a:solidFill>
              </a:rPr>
              <a:t> where </a:t>
            </a:r>
            <a:r>
              <a:rPr lang="en-US" dirty="0" err="1">
                <a:solidFill>
                  <a:srgbClr val="002060"/>
                </a:solidFill>
              </a:rPr>
              <a:t>deptno</a:t>
            </a:r>
            <a:r>
              <a:rPr lang="en-US" dirty="0">
                <a:solidFill>
                  <a:srgbClr val="002060"/>
                </a:solidFill>
              </a:rPr>
              <a:t> = 10;</a:t>
            </a:r>
          </a:p>
          <a:p>
            <a:r>
              <a:rPr lang="en-US" dirty="0">
                <a:solidFill>
                  <a:srgbClr val="002060"/>
                </a:solidFill>
              </a:rPr>
              <a:t> end;</a:t>
            </a:r>
            <a:endParaRPr lang="ar-SA" dirty="0">
              <a:solidFill>
                <a:srgbClr val="002060"/>
              </a:solidFill>
            </a:endParaRPr>
          </a:p>
        </p:txBody>
      </p:sp>
      <p:sp>
        <p:nvSpPr>
          <p:cNvPr id="10" name="Rectangular Callout 9"/>
          <p:cNvSpPr/>
          <p:nvPr/>
        </p:nvSpPr>
        <p:spPr>
          <a:xfrm>
            <a:off x="3429000" y="4572000"/>
            <a:ext cx="2743200" cy="762000"/>
          </a:xfrm>
          <a:prstGeom prst="wedgeRectCallout">
            <a:avLst>
              <a:gd name="adj1" fmla="val -63514"/>
              <a:gd name="adj2" fmla="val 86221"/>
            </a:avLst>
          </a:prstGeom>
        </p:spPr>
        <p:style>
          <a:lnRef idx="3">
            <a:schemeClr val="lt1"/>
          </a:lnRef>
          <a:fillRef idx="1">
            <a:schemeClr val="dk1"/>
          </a:fillRef>
          <a:effectRef idx="1">
            <a:schemeClr val="dk1"/>
          </a:effectRef>
          <a:fontRef idx="minor">
            <a:schemeClr val="lt1"/>
          </a:fontRef>
        </p:style>
        <p:txBody>
          <a:bodyPr rtlCol="1" anchor="ctr"/>
          <a:lstStyle/>
          <a:p>
            <a:pPr algn="ctr"/>
            <a:r>
              <a:rPr lang="en-US" dirty="0">
                <a:solidFill>
                  <a:srgbClr val="FF0000"/>
                </a:solidFill>
              </a:rPr>
              <a:t>Query Executed or Not?</a:t>
            </a:r>
          </a:p>
          <a:p>
            <a:pPr algn="ctr"/>
            <a:r>
              <a:rPr lang="en-US" dirty="0">
                <a:solidFill>
                  <a:srgbClr val="FF0000"/>
                </a:solidFill>
              </a:rPr>
              <a:t>How Many Rows Affected?</a:t>
            </a:r>
            <a:endParaRPr lang="ar-SA"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533400"/>
          </a:xfrm>
        </p:spPr>
        <p:txBody>
          <a:bodyPr>
            <a:normAutofit fontScale="90000"/>
          </a:bodyPr>
          <a:lstStyle/>
          <a:p>
            <a:r>
              <a:rPr lang="en-US" dirty="0"/>
              <a:t>Cursors: Implicit Cursors</a:t>
            </a:r>
            <a:endParaRPr lang="ar-SA" dirty="0"/>
          </a:p>
        </p:txBody>
      </p:sp>
      <p:sp>
        <p:nvSpPr>
          <p:cNvPr id="8" name="TextBox 7"/>
          <p:cNvSpPr txBox="1"/>
          <p:nvPr/>
        </p:nvSpPr>
        <p:spPr>
          <a:xfrm>
            <a:off x="0" y="3657600"/>
            <a:ext cx="990600" cy="369332"/>
          </a:xfrm>
          <a:prstGeom prst="rect">
            <a:avLst/>
          </a:prstGeom>
          <a:noFill/>
        </p:spPr>
        <p:txBody>
          <a:bodyPr wrap="square" rtlCol="1">
            <a:spAutoFit/>
          </a:bodyPr>
          <a:lstStyle/>
          <a:p>
            <a:r>
              <a:rPr lang="en-US" dirty="0"/>
              <a:t>Example</a:t>
            </a:r>
            <a:endParaRPr lang="ar-SA" dirty="0"/>
          </a:p>
        </p:txBody>
      </p:sp>
      <p:sp>
        <p:nvSpPr>
          <p:cNvPr id="11" name="Rectangle 10"/>
          <p:cNvSpPr/>
          <p:nvPr/>
        </p:nvSpPr>
        <p:spPr>
          <a:xfrm>
            <a:off x="990600" y="609600"/>
            <a:ext cx="7543800" cy="400110"/>
          </a:xfrm>
          <a:prstGeom prst="rect">
            <a:avLst/>
          </a:prstGeom>
        </p:spPr>
        <p:txBody>
          <a:bodyPr wrap="square">
            <a:spAutoFit/>
          </a:bodyPr>
          <a:lstStyle/>
          <a:p>
            <a:r>
              <a:rPr lang="en-US" sz="2000" b="1" dirty="0"/>
              <a:t>Attributes of implicit  (SQL ) cursor</a:t>
            </a:r>
            <a:endParaRPr lang="en-US" sz="2000" b="1" dirty="0">
              <a:solidFill>
                <a:srgbClr val="FF0000"/>
              </a:solidFill>
            </a:endParaRPr>
          </a:p>
        </p:txBody>
      </p:sp>
      <p:graphicFrame>
        <p:nvGraphicFramePr>
          <p:cNvPr id="13" name="Table 12"/>
          <p:cNvGraphicFramePr>
            <a:graphicFrameLocks noGrp="1"/>
          </p:cNvGraphicFramePr>
          <p:nvPr/>
        </p:nvGraphicFramePr>
        <p:xfrm>
          <a:off x="1066800" y="1143000"/>
          <a:ext cx="7696200" cy="2425065"/>
        </p:xfrm>
        <a:graphic>
          <a:graphicData uri="http://schemas.openxmlformats.org/drawingml/2006/table">
            <a:tbl>
              <a:tblPr>
                <a:tableStyleId>{08FB837D-C827-4EFA-A057-4D05807E0F7C}</a:tableStyleId>
              </a:tblPr>
              <a:tblGrid>
                <a:gridCol w="16764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447675">
                <a:tc>
                  <a:txBody>
                    <a:bodyPr/>
                    <a:lstStyle/>
                    <a:p>
                      <a:pPr algn="l"/>
                      <a:r>
                        <a:rPr lang="en-US" b="1" dirty="0">
                          <a:solidFill>
                            <a:srgbClr val="FF0000"/>
                          </a:solidFill>
                        </a:rPr>
                        <a:t>Name</a:t>
                      </a:r>
                    </a:p>
                  </a:txBody>
                  <a:tcPr marL="28575" marR="28575" marT="28575" marB="28575"/>
                </a:tc>
                <a:tc>
                  <a:txBody>
                    <a:bodyPr/>
                    <a:lstStyle/>
                    <a:p>
                      <a:pPr algn="l"/>
                      <a:r>
                        <a:rPr lang="en-US" b="1" dirty="0">
                          <a:solidFill>
                            <a:srgbClr val="FF0000"/>
                          </a:solidFill>
                        </a:rPr>
                        <a:t>Description</a:t>
                      </a:r>
                    </a:p>
                  </a:txBody>
                  <a:tcPr marL="28575" marR="28575" marT="28575" marB="28575"/>
                </a:tc>
                <a:extLst>
                  <a:ext uri="{0D108BD9-81ED-4DB2-BD59-A6C34878D82A}">
                    <a16:rowId xmlns:a16="http://schemas.microsoft.com/office/drawing/2014/main" val="10000"/>
                  </a:ext>
                </a:extLst>
              </a:tr>
              <a:tr h="685800">
                <a:tc>
                  <a:txBody>
                    <a:bodyPr/>
                    <a:lstStyle/>
                    <a:p>
                      <a:r>
                        <a:rPr lang="en-US" dirty="0"/>
                        <a:t>%FOUND</a:t>
                      </a:r>
                    </a:p>
                  </a:txBody>
                  <a:tcPr marL="28575" marR="28575" marT="28575" marB="28575"/>
                </a:tc>
                <a:tc>
                  <a:txBody>
                    <a:bodyPr/>
                    <a:lstStyle/>
                    <a:p>
                      <a:r>
                        <a:rPr lang="en-US" dirty="0"/>
                        <a:t>Returns TRUE if the most recent</a:t>
                      </a:r>
                      <a:r>
                        <a:rPr lang="en-US" baseline="0" dirty="0"/>
                        <a:t> DML statement affected one or more rows.</a:t>
                      </a:r>
                      <a:endParaRPr lang="en-US" dirty="0"/>
                    </a:p>
                  </a:txBody>
                  <a:tcPr marL="28575" marR="28575" marT="28575" marB="28575"/>
                </a:tc>
                <a:extLst>
                  <a:ext uri="{0D108BD9-81ED-4DB2-BD59-A6C34878D82A}">
                    <a16:rowId xmlns:a16="http://schemas.microsoft.com/office/drawing/2014/main" val="10001"/>
                  </a:ext>
                </a:extLst>
              </a:tr>
              <a:tr h="685800">
                <a:tc>
                  <a:txBody>
                    <a:bodyPr/>
                    <a:lstStyle/>
                    <a:p>
                      <a:r>
                        <a:rPr lang="en-US"/>
                        <a:t>%NOTFOUND</a:t>
                      </a:r>
                    </a:p>
                  </a:txBody>
                  <a:tcPr marL="28575" marR="28575" marT="28575" marB="28575"/>
                </a:tc>
                <a:tc>
                  <a:txBody>
                    <a:bodyPr/>
                    <a:lstStyle/>
                    <a:p>
                      <a:r>
                        <a:rPr lang="en-US" dirty="0"/>
                        <a:t>Returns TRUE if there is no rows affected by the recent DML statement .</a:t>
                      </a:r>
                    </a:p>
                  </a:txBody>
                  <a:tcPr marL="28575" marR="28575" marT="28575" marB="28575"/>
                </a:tc>
                <a:extLst>
                  <a:ext uri="{0D108BD9-81ED-4DB2-BD59-A6C34878D82A}">
                    <a16:rowId xmlns:a16="http://schemas.microsoft.com/office/drawing/2014/main" val="10002"/>
                  </a:ext>
                </a:extLst>
              </a:tr>
              <a:tr h="0">
                <a:tc>
                  <a:txBody>
                    <a:bodyPr/>
                    <a:lstStyle/>
                    <a:p>
                      <a:r>
                        <a:rPr lang="en-US" dirty="0"/>
                        <a:t>%ROWCOUNT </a:t>
                      </a:r>
                    </a:p>
                  </a:txBody>
                  <a:tcPr marL="28575" marR="28575" marT="28575" marB="28575"/>
                </a:tc>
                <a:tc>
                  <a:txBody>
                    <a:bodyPr/>
                    <a:lstStyle/>
                    <a:p>
                      <a:r>
                        <a:rPr lang="en-US" dirty="0"/>
                        <a:t>Returns number of Rows affected</a:t>
                      </a:r>
                      <a:r>
                        <a:rPr lang="en-US" baseline="0" dirty="0"/>
                        <a:t> by the most recent DML statement.</a:t>
                      </a:r>
                      <a:endParaRPr lang="en-US" dirty="0"/>
                    </a:p>
                  </a:txBody>
                  <a:tcPr marL="28575" marR="28575" marT="28575" marB="28575"/>
                </a:tc>
                <a:extLst>
                  <a:ext uri="{0D108BD9-81ED-4DB2-BD59-A6C34878D82A}">
                    <a16:rowId xmlns:a16="http://schemas.microsoft.com/office/drawing/2014/main" val="10003"/>
                  </a:ext>
                </a:extLst>
              </a:tr>
            </a:tbl>
          </a:graphicData>
        </a:graphic>
      </p:graphicFrame>
      <p:sp>
        <p:nvSpPr>
          <p:cNvPr id="14" name="Rectangle 13"/>
          <p:cNvSpPr/>
          <p:nvPr/>
        </p:nvSpPr>
        <p:spPr>
          <a:xfrm>
            <a:off x="1066800" y="3657600"/>
            <a:ext cx="5486400" cy="2308324"/>
          </a:xfrm>
          <a:prstGeom prst="rect">
            <a:avLst/>
          </a:prstGeom>
        </p:spPr>
        <p:txBody>
          <a:bodyPr wrap="square">
            <a:spAutoFit/>
          </a:bodyPr>
          <a:lstStyle/>
          <a:p>
            <a:r>
              <a:rPr lang="en-US" dirty="0"/>
              <a:t>begin</a:t>
            </a:r>
          </a:p>
          <a:p>
            <a:r>
              <a:rPr lang="en-US" dirty="0">
                <a:solidFill>
                  <a:srgbClr val="002060"/>
                </a:solidFill>
              </a:rPr>
              <a:t>update </a:t>
            </a:r>
            <a:r>
              <a:rPr lang="en-US" dirty="0" err="1">
                <a:solidFill>
                  <a:srgbClr val="002060"/>
                </a:solidFill>
              </a:rPr>
              <a:t>emp</a:t>
            </a:r>
            <a:r>
              <a:rPr lang="en-US" dirty="0">
                <a:solidFill>
                  <a:srgbClr val="002060"/>
                </a:solidFill>
              </a:rPr>
              <a:t> set  </a:t>
            </a:r>
            <a:r>
              <a:rPr lang="en-US" dirty="0" err="1">
                <a:solidFill>
                  <a:srgbClr val="002060"/>
                </a:solidFill>
              </a:rPr>
              <a:t>comm</a:t>
            </a:r>
            <a:r>
              <a:rPr lang="en-US" dirty="0">
                <a:solidFill>
                  <a:srgbClr val="002060"/>
                </a:solidFill>
              </a:rPr>
              <a:t> = </a:t>
            </a:r>
            <a:r>
              <a:rPr lang="en-US" dirty="0" err="1">
                <a:solidFill>
                  <a:srgbClr val="002060"/>
                </a:solidFill>
              </a:rPr>
              <a:t>sal</a:t>
            </a:r>
            <a:r>
              <a:rPr lang="en-US" dirty="0">
                <a:solidFill>
                  <a:srgbClr val="002060"/>
                </a:solidFill>
              </a:rPr>
              <a:t> * .025 where </a:t>
            </a:r>
            <a:r>
              <a:rPr lang="en-US" dirty="0" err="1">
                <a:solidFill>
                  <a:srgbClr val="002060"/>
                </a:solidFill>
              </a:rPr>
              <a:t>deptno</a:t>
            </a:r>
            <a:r>
              <a:rPr lang="en-US" dirty="0">
                <a:solidFill>
                  <a:srgbClr val="002060"/>
                </a:solidFill>
              </a:rPr>
              <a:t> = 10;</a:t>
            </a:r>
          </a:p>
          <a:p>
            <a:endParaRPr lang="en-US" dirty="0"/>
          </a:p>
          <a:p>
            <a:r>
              <a:rPr lang="en-US" dirty="0"/>
              <a:t>if (</a:t>
            </a:r>
            <a:r>
              <a:rPr lang="en-US" dirty="0" err="1">
                <a:solidFill>
                  <a:srgbClr val="FF0000"/>
                </a:solidFill>
              </a:rPr>
              <a:t>sql%found</a:t>
            </a:r>
            <a:r>
              <a:rPr lang="en-US" dirty="0"/>
              <a:t>) then</a:t>
            </a:r>
          </a:p>
          <a:p>
            <a:r>
              <a:rPr lang="en-US" dirty="0" err="1"/>
              <a:t>dbms_output.put_line</a:t>
            </a:r>
            <a:r>
              <a:rPr lang="en-US" dirty="0"/>
              <a:t> </a:t>
            </a:r>
          </a:p>
          <a:p>
            <a:r>
              <a:rPr lang="en-US" dirty="0"/>
              <a:t>     ('the query affected ' || </a:t>
            </a:r>
            <a:r>
              <a:rPr lang="en-US" dirty="0" err="1"/>
              <a:t>to_char</a:t>
            </a:r>
            <a:r>
              <a:rPr lang="en-US" dirty="0"/>
              <a:t>(</a:t>
            </a:r>
            <a:r>
              <a:rPr lang="en-US" dirty="0" err="1">
                <a:solidFill>
                  <a:srgbClr val="FF0000"/>
                </a:solidFill>
              </a:rPr>
              <a:t>sql%rowcount</a:t>
            </a:r>
            <a:r>
              <a:rPr lang="en-US" dirty="0"/>
              <a:t>));</a:t>
            </a:r>
          </a:p>
          <a:p>
            <a:r>
              <a:rPr lang="en-US" dirty="0"/>
              <a:t>end if;</a:t>
            </a:r>
          </a:p>
          <a:p>
            <a:r>
              <a:rPr lang="en-US" dirty="0"/>
              <a:t>end;</a:t>
            </a:r>
            <a:endParaRPr lang="ar-S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162800" cy="838200"/>
          </a:xfrm>
        </p:spPr>
        <p:txBody>
          <a:bodyPr/>
          <a:lstStyle/>
          <a:p>
            <a:r>
              <a:rPr lang="en-US" dirty="0"/>
              <a:t>SQL/PL SQL : Explicit Cursors</a:t>
            </a:r>
            <a:endParaRPr lang="ar-SA" dirty="0"/>
          </a:p>
        </p:txBody>
      </p:sp>
      <p:sp>
        <p:nvSpPr>
          <p:cNvPr id="5" name="TextBox 4"/>
          <p:cNvSpPr txBox="1"/>
          <p:nvPr/>
        </p:nvSpPr>
        <p:spPr>
          <a:xfrm>
            <a:off x="1066800" y="2667000"/>
            <a:ext cx="3657600" cy="369332"/>
          </a:xfrm>
          <a:prstGeom prst="rect">
            <a:avLst/>
          </a:prstGeom>
          <a:noFill/>
        </p:spPr>
        <p:txBody>
          <a:bodyPr wrap="square" rtlCol="1">
            <a:spAutoFit/>
          </a:bodyPr>
          <a:lstStyle/>
          <a:p>
            <a:r>
              <a:rPr lang="en-US" b="1" dirty="0">
                <a:solidFill>
                  <a:srgbClr val="FF0000"/>
                </a:solidFill>
              </a:rPr>
              <a:t>Steps For Using Cursors</a:t>
            </a:r>
            <a:endParaRPr lang="ar-SA" b="1" dirty="0">
              <a:solidFill>
                <a:srgbClr val="FF0000"/>
              </a:solidFill>
            </a:endParaRPr>
          </a:p>
        </p:txBody>
      </p:sp>
      <p:sp>
        <p:nvSpPr>
          <p:cNvPr id="6" name="Rectangle 5"/>
          <p:cNvSpPr/>
          <p:nvPr/>
        </p:nvSpPr>
        <p:spPr>
          <a:xfrm>
            <a:off x="1143000" y="3124200"/>
            <a:ext cx="4572000" cy="1754326"/>
          </a:xfrm>
          <a:prstGeom prst="rect">
            <a:avLst/>
          </a:prstGeom>
        </p:spPr>
        <p:txBody>
          <a:bodyPr>
            <a:spAutoFit/>
          </a:bodyPr>
          <a:lstStyle/>
          <a:p>
            <a:pPr>
              <a:lnSpc>
                <a:spcPct val="150000"/>
              </a:lnSpc>
            </a:pPr>
            <a:r>
              <a:rPr lang="en-US" dirty="0"/>
              <a:t>1- Declare a Cursor</a:t>
            </a:r>
          </a:p>
          <a:p>
            <a:pPr>
              <a:lnSpc>
                <a:spcPct val="150000"/>
              </a:lnSpc>
            </a:pPr>
            <a:r>
              <a:rPr lang="en-US" dirty="0"/>
              <a:t>2- Open Statement</a:t>
            </a:r>
          </a:p>
          <a:p>
            <a:pPr>
              <a:lnSpc>
                <a:spcPct val="150000"/>
              </a:lnSpc>
            </a:pPr>
            <a:r>
              <a:rPr lang="en-US" dirty="0"/>
              <a:t>3- FETCH Statement</a:t>
            </a:r>
          </a:p>
          <a:p>
            <a:pPr>
              <a:lnSpc>
                <a:spcPct val="150000"/>
              </a:lnSpc>
            </a:pPr>
            <a:r>
              <a:rPr lang="en-US" dirty="0"/>
              <a:t>4- CLOSE Statement</a:t>
            </a:r>
          </a:p>
        </p:txBody>
      </p:sp>
      <p:sp>
        <p:nvSpPr>
          <p:cNvPr id="7" name="Rectangle 6"/>
          <p:cNvSpPr/>
          <p:nvPr/>
        </p:nvSpPr>
        <p:spPr>
          <a:xfrm>
            <a:off x="990600" y="990600"/>
            <a:ext cx="8077200" cy="1477328"/>
          </a:xfrm>
          <a:prstGeom prst="rect">
            <a:avLst/>
          </a:prstGeom>
        </p:spPr>
        <p:txBody>
          <a:bodyPr wrap="square">
            <a:spAutoFit/>
          </a:bodyPr>
          <a:lstStyle/>
          <a:p>
            <a:pPr>
              <a:lnSpc>
                <a:spcPct val="150000"/>
              </a:lnSpc>
              <a:buFontTx/>
              <a:buChar char="-"/>
            </a:pPr>
            <a:r>
              <a:rPr lang="en-US" dirty="0"/>
              <a:t>An Explicit cursor is a cursor which is declared by the programmer to handle SQL queries (Select Statements) that return more than one row .</a:t>
            </a:r>
          </a:p>
          <a:p>
            <a:pPr>
              <a:buFontTx/>
              <a:buChar char="-"/>
            </a:pPr>
            <a:endParaRPr lang="en-US" dirty="0"/>
          </a:p>
          <a:p>
            <a:pPr>
              <a:buFontTx/>
              <a:buChar char="-"/>
            </a:pPr>
            <a:r>
              <a:rPr lang="en-US" dirty="0"/>
              <a:t> Creation and Manipulation of Explicit cursors Requires a number of  manual steps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90600" y="0"/>
            <a:ext cx="7543800" cy="685800"/>
          </a:xfrm>
        </p:spPr>
        <p:txBody>
          <a:bodyPr>
            <a:normAutofit fontScale="90000"/>
          </a:bodyPr>
          <a:lstStyle/>
          <a:p>
            <a:r>
              <a:rPr lang="en-US" dirty="0"/>
              <a:t>Explicit Cursors : Declare Statement</a:t>
            </a:r>
            <a:endParaRPr lang="ar-SA" dirty="0"/>
          </a:p>
        </p:txBody>
      </p:sp>
      <p:sp>
        <p:nvSpPr>
          <p:cNvPr id="4" name="Rectangle 3"/>
          <p:cNvSpPr/>
          <p:nvPr/>
        </p:nvSpPr>
        <p:spPr>
          <a:xfrm>
            <a:off x="990600" y="2743200"/>
            <a:ext cx="5486400" cy="1338828"/>
          </a:xfrm>
          <a:prstGeom prst="rect">
            <a:avLst/>
          </a:prstGeom>
        </p:spPr>
        <p:txBody>
          <a:bodyPr wrap="square">
            <a:spAutoFit/>
          </a:bodyPr>
          <a:lstStyle/>
          <a:p>
            <a:pPr>
              <a:lnSpc>
                <a:spcPct val="150000"/>
              </a:lnSpc>
            </a:pPr>
            <a:r>
              <a:rPr lang="en-US" dirty="0">
                <a:solidFill>
                  <a:srgbClr val="FF0000"/>
                </a:solidFill>
              </a:rPr>
              <a:t>CURSOR</a:t>
            </a:r>
            <a:r>
              <a:rPr lang="en-US" dirty="0"/>
              <a:t> </a:t>
            </a:r>
            <a:r>
              <a:rPr lang="en-US" dirty="0" err="1"/>
              <a:t>cursor_name</a:t>
            </a:r>
            <a:br>
              <a:rPr lang="en-US" dirty="0"/>
            </a:br>
            <a:r>
              <a:rPr lang="en-US" dirty="0">
                <a:solidFill>
                  <a:srgbClr val="FF0000"/>
                </a:solidFill>
              </a:rPr>
              <a:t>IS</a:t>
            </a:r>
            <a:br>
              <a:rPr lang="en-US" dirty="0"/>
            </a:br>
            <a:r>
              <a:rPr lang="en-US" dirty="0" err="1"/>
              <a:t>SELECT_statement</a:t>
            </a:r>
            <a:r>
              <a:rPr lang="en-US" dirty="0"/>
              <a:t>;</a:t>
            </a:r>
          </a:p>
        </p:txBody>
      </p:sp>
      <p:sp>
        <p:nvSpPr>
          <p:cNvPr id="5" name="Rectangle 4"/>
          <p:cNvSpPr/>
          <p:nvPr/>
        </p:nvSpPr>
        <p:spPr>
          <a:xfrm>
            <a:off x="946299" y="2286000"/>
            <a:ext cx="4572000" cy="369332"/>
          </a:xfrm>
          <a:prstGeom prst="rect">
            <a:avLst/>
          </a:prstGeom>
        </p:spPr>
        <p:txBody>
          <a:bodyPr>
            <a:spAutoFit/>
          </a:bodyPr>
          <a:lstStyle/>
          <a:p>
            <a:r>
              <a:rPr lang="en-US" dirty="0">
                <a:solidFill>
                  <a:srgbClr val="FF0000"/>
                </a:solidFill>
              </a:rPr>
              <a:t>The basic syntax for Declaring a cursor is:</a:t>
            </a:r>
          </a:p>
        </p:txBody>
      </p:sp>
      <p:sp>
        <p:nvSpPr>
          <p:cNvPr id="6" name="Rectangle 5"/>
          <p:cNvSpPr/>
          <p:nvPr/>
        </p:nvSpPr>
        <p:spPr>
          <a:xfrm>
            <a:off x="990600" y="4126468"/>
            <a:ext cx="1407308" cy="369332"/>
          </a:xfrm>
          <a:prstGeom prst="rect">
            <a:avLst/>
          </a:prstGeom>
        </p:spPr>
        <p:txBody>
          <a:bodyPr wrap="none">
            <a:spAutoFit/>
          </a:bodyPr>
          <a:lstStyle/>
          <a:p>
            <a:r>
              <a:rPr lang="en-US" dirty="0"/>
              <a:t>For example,</a:t>
            </a:r>
            <a:endParaRPr lang="ar-SA" dirty="0"/>
          </a:p>
        </p:txBody>
      </p:sp>
      <p:sp>
        <p:nvSpPr>
          <p:cNvPr id="7" name="Rectangle 6"/>
          <p:cNvSpPr/>
          <p:nvPr/>
        </p:nvSpPr>
        <p:spPr>
          <a:xfrm>
            <a:off x="1022499" y="4572000"/>
            <a:ext cx="4572000" cy="2169825"/>
          </a:xfrm>
          <a:prstGeom prst="rect">
            <a:avLst/>
          </a:prstGeom>
          <a:solidFill>
            <a:schemeClr val="accent2">
              <a:lumMod val="20000"/>
              <a:lumOff val="80000"/>
            </a:schemeClr>
          </a:solidFill>
        </p:spPr>
        <p:txBody>
          <a:bodyPr>
            <a:spAutoFit/>
          </a:bodyPr>
          <a:lstStyle/>
          <a:p>
            <a:pPr>
              <a:lnSpc>
                <a:spcPct val="150000"/>
              </a:lnSpc>
            </a:pPr>
            <a:r>
              <a:rPr lang="en-US" dirty="0">
                <a:solidFill>
                  <a:srgbClr val="002060"/>
                </a:solidFill>
              </a:rPr>
              <a:t>Declare</a:t>
            </a:r>
          </a:p>
          <a:p>
            <a:pPr>
              <a:lnSpc>
                <a:spcPct val="150000"/>
              </a:lnSpc>
            </a:pPr>
            <a:r>
              <a:rPr lang="en-US" dirty="0">
                <a:solidFill>
                  <a:srgbClr val="FF0000"/>
                </a:solidFill>
              </a:rPr>
              <a:t>CURSOR</a:t>
            </a:r>
            <a:r>
              <a:rPr lang="en-US" dirty="0"/>
              <a:t> </a:t>
            </a:r>
            <a:r>
              <a:rPr lang="en-US" dirty="0" err="1"/>
              <a:t>Curs_Emp_Data</a:t>
            </a:r>
            <a:r>
              <a:rPr lang="en-US" dirty="0"/>
              <a:t> </a:t>
            </a:r>
          </a:p>
          <a:p>
            <a:pPr>
              <a:lnSpc>
                <a:spcPct val="150000"/>
              </a:lnSpc>
            </a:pPr>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 Sal , </a:t>
            </a:r>
            <a:r>
              <a:rPr lang="en-US" dirty="0" err="1">
                <a:solidFill>
                  <a:srgbClr val="0070C0"/>
                </a:solidFill>
              </a:rPr>
              <a:t>Deptno</a:t>
            </a:r>
            <a:br>
              <a:rPr lang="en-US" dirty="0">
                <a:solidFill>
                  <a:srgbClr val="0070C0"/>
                </a:solidFill>
              </a:rPr>
            </a:br>
            <a:r>
              <a:rPr lang="en-US" dirty="0">
                <a:solidFill>
                  <a:srgbClr val="0070C0"/>
                </a:solidFill>
              </a:rPr>
              <a:t>from </a:t>
            </a:r>
            <a:r>
              <a:rPr lang="en-US" dirty="0" err="1">
                <a:solidFill>
                  <a:srgbClr val="0070C0"/>
                </a:solidFill>
              </a:rPr>
              <a:t>Emp</a:t>
            </a:r>
            <a:r>
              <a:rPr lang="en-US" dirty="0">
                <a:solidFill>
                  <a:srgbClr val="0070C0"/>
                </a:solidFill>
              </a:rPr>
              <a:t> where  </a:t>
            </a:r>
            <a:r>
              <a:rPr lang="en-US" dirty="0" err="1">
                <a:solidFill>
                  <a:srgbClr val="0070C0"/>
                </a:solidFill>
              </a:rPr>
              <a:t>Deptno</a:t>
            </a:r>
            <a:r>
              <a:rPr lang="en-US" dirty="0">
                <a:solidFill>
                  <a:srgbClr val="0070C0"/>
                </a:solidFill>
              </a:rPr>
              <a:t> = 20 ;</a:t>
            </a:r>
            <a:endParaRPr lang="ar-SA" dirty="0">
              <a:solidFill>
                <a:srgbClr val="0070C0"/>
              </a:solidFill>
            </a:endParaRPr>
          </a:p>
        </p:txBody>
      </p:sp>
      <p:sp>
        <p:nvSpPr>
          <p:cNvPr id="8" name="Rectangle 7"/>
          <p:cNvSpPr/>
          <p:nvPr/>
        </p:nvSpPr>
        <p:spPr>
          <a:xfrm>
            <a:off x="990600" y="919767"/>
            <a:ext cx="8077200" cy="1290033"/>
          </a:xfrm>
          <a:prstGeom prst="rect">
            <a:avLst/>
          </a:prstGeom>
        </p:spPr>
        <p:txBody>
          <a:bodyPr wrap="square">
            <a:spAutoFit/>
          </a:bodyPr>
          <a:lstStyle/>
          <a:p>
            <a:pPr>
              <a:lnSpc>
                <a:spcPct val="150000"/>
              </a:lnSpc>
            </a:pPr>
            <a:r>
              <a:rPr lang="en-US" b="1" u="sng" dirty="0">
                <a:solidFill>
                  <a:srgbClr val="0070C0"/>
                </a:solidFill>
              </a:rPr>
              <a:t>1- Declare Statement </a:t>
            </a:r>
            <a:r>
              <a:rPr lang="en-US" dirty="0"/>
              <a:t>: </a:t>
            </a:r>
          </a:p>
          <a:p>
            <a:pPr>
              <a:lnSpc>
                <a:spcPct val="150000"/>
              </a:lnSpc>
            </a:pPr>
            <a:r>
              <a:rPr lang="en-US" dirty="0"/>
              <a:t>Assigns the user defined cursor to a select statement that returns more than one row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90600" y="0"/>
            <a:ext cx="7086600" cy="533400"/>
          </a:xfrm>
        </p:spPr>
        <p:txBody>
          <a:bodyPr>
            <a:normAutofit fontScale="90000"/>
          </a:bodyPr>
          <a:lstStyle/>
          <a:p>
            <a:r>
              <a:rPr lang="en-US" dirty="0"/>
              <a:t>Explicit Cursor: Open Statement</a:t>
            </a:r>
            <a:endParaRPr lang="ar-SA" dirty="0"/>
          </a:p>
        </p:txBody>
      </p:sp>
      <p:sp>
        <p:nvSpPr>
          <p:cNvPr id="4" name="Rectangle 3"/>
          <p:cNvSpPr/>
          <p:nvPr/>
        </p:nvSpPr>
        <p:spPr>
          <a:xfrm>
            <a:off x="959760" y="2209800"/>
            <a:ext cx="3961341" cy="369332"/>
          </a:xfrm>
          <a:prstGeom prst="rect">
            <a:avLst/>
          </a:prstGeom>
        </p:spPr>
        <p:txBody>
          <a:bodyPr wrap="none">
            <a:spAutoFit/>
          </a:bodyPr>
          <a:lstStyle/>
          <a:p>
            <a:r>
              <a:rPr lang="en-US" dirty="0">
                <a:solidFill>
                  <a:srgbClr val="FF0000"/>
                </a:solidFill>
              </a:rPr>
              <a:t>The basic syntax to OPEN the cursor is:</a:t>
            </a:r>
            <a:endParaRPr lang="ar-SA" dirty="0">
              <a:solidFill>
                <a:srgbClr val="FF0000"/>
              </a:solidFill>
            </a:endParaRPr>
          </a:p>
        </p:txBody>
      </p:sp>
      <p:sp>
        <p:nvSpPr>
          <p:cNvPr id="5" name="Rectangle 4"/>
          <p:cNvSpPr/>
          <p:nvPr/>
        </p:nvSpPr>
        <p:spPr>
          <a:xfrm>
            <a:off x="1066800" y="2743200"/>
            <a:ext cx="4572000" cy="369332"/>
          </a:xfrm>
          <a:prstGeom prst="rect">
            <a:avLst/>
          </a:prstGeom>
        </p:spPr>
        <p:txBody>
          <a:bodyPr>
            <a:spAutoFit/>
          </a:bodyPr>
          <a:lstStyle/>
          <a:p>
            <a:r>
              <a:rPr lang="en-US" dirty="0">
                <a:solidFill>
                  <a:srgbClr val="FF0000"/>
                </a:solidFill>
              </a:rPr>
              <a:t>OPEN</a:t>
            </a:r>
            <a:r>
              <a:rPr lang="en-US" dirty="0"/>
              <a:t> </a:t>
            </a:r>
            <a:r>
              <a:rPr lang="en-US" dirty="0" err="1"/>
              <a:t>cursor_name</a:t>
            </a:r>
            <a:r>
              <a:rPr lang="en-US" dirty="0"/>
              <a:t>;</a:t>
            </a:r>
          </a:p>
        </p:txBody>
      </p:sp>
      <p:sp>
        <p:nvSpPr>
          <p:cNvPr id="6" name="Rectangle 5"/>
          <p:cNvSpPr/>
          <p:nvPr/>
        </p:nvSpPr>
        <p:spPr>
          <a:xfrm>
            <a:off x="990600" y="3352800"/>
            <a:ext cx="1351396" cy="369332"/>
          </a:xfrm>
          <a:prstGeom prst="rect">
            <a:avLst/>
          </a:prstGeom>
        </p:spPr>
        <p:txBody>
          <a:bodyPr wrap="none">
            <a:spAutoFit/>
          </a:bodyPr>
          <a:lstStyle/>
          <a:p>
            <a:r>
              <a:rPr lang="en-US" dirty="0"/>
              <a:t>For example</a:t>
            </a:r>
            <a:endParaRPr lang="ar-SA" dirty="0"/>
          </a:p>
        </p:txBody>
      </p:sp>
      <p:sp>
        <p:nvSpPr>
          <p:cNvPr id="8" name="Rectangle 7"/>
          <p:cNvSpPr/>
          <p:nvPr/>
        </p:nvSpPr>
        <p:spPr>
          <a:xfrm>
            <a:off x="990600" y="697468"/>
            <a:ext cx="7162800" cy="369332"/>
          </a:xfrm>
          <a:prstGeom prst="rect">
            <a:avLst/>
          </a:prstGeom>
        </p:spPr>
        <p:txBody>
          <a:bodyPr wrap="square">
            <a:spAutoFit/>
          </a:bodyPr>
          <a:lstStyle/>
          <a:p>
            <a:r>
              <a:rPr lang="en-US" dirty="0"/>
              <a:t>Once you've declared your cursor, the next step is to open the cursor.</a:t>
            </a:r>
            <a:endParaRPr lang="ar-SA" dirty="0"/>
          </a:p>
        </p:txBody>
      </p:sp>
      <p:sp>
        <p:nvSpPr>
          <p:cNvPr id="9" name="Rectangle 8"/>
          <p:cNvSpPr/>
          <p:nvPr/>
        </p:nvSpPr>
        <p:spPr>
          <a:xfrm>
            <a:off x="1066800" y="1143000"/>
            <a:ext cx="8077200" cy="923330"/>
          </a:xfrm>
          <a:prstGeom prst="rect">
            <a:avLst/>
          </a:prstGeom>
        </p:spPr>
        <p:txBody>
          <a:bodyPr wrap="square">
            <a:spAutoFit/>
          </a:bodyPr>
          <a:lstStyle/>
          <a:p>
            <a:pPr>
              <a:lnSpc>
                <a:spcPct val="150000"/>
              </a:lnSpc>
            </a:pPr>
            <a:r>
              <a:rPr lang="en-US" b="1" u="sng" dirty="0">
                <a:solidFill>
                  <a:srgbClr val="0070C0"/>
                </a:solidFill>
              </a:rPr>
              <a:t>2- Open Statement </a:t>
            </a:r>
            <a:r>
              <a:rPr lang="en-US" dirty="0"/>
              <a:t>: </a:t>
            </a:r>
          </a:p>
          <a:p>
            <a:pPr>
              <a:lnSpc>
                <a:spcPct val="150000"/>
              </a:lnSpc>
            </a:pPr>
            <a:r>
              <a:rPr lang="en-US" dirty="0"/>
              <a:t>Executes the select statement to create an active set of rows</a:t>
            </a:r>
          </a:p>
        </p:txBody>
      </p:sp>
      <p:sp>
        <p:nvSpPr>
          <p:cNvPr id="10" name="Rectangle 9"/>
          <p:cNvSpPr/>
          <p:nvPr/>
        </p:nvSpPr>
        <p:spPr>
          <a:xfrm>
            <a:off x="990600" y="4244876"/>
            <a:ext cx="4572000" cy="2308324"/>
          </a:xfrm>
          <a:prstGeom prst="rect">
            <a:avLst/>
          </a:prstGeom>
          <a:solidFill>
            <a:schemeClr val="accent2">
              <a:lumMod val="20000"/>
              <a:lumOff val="80000"/>
            </a:schemeClr>
          </a:solidFill>
        </p:spPr>
        <p:txBody>
          <a:bodyPr>
            <a:spAutoFit/>
          </a:bodyPr>
          <a:lstStyle/>
          <a:p>
            <a:r>
              <a:rPr lang="en-US" dirty="0"/>
              <a:t>Declare</a:t>
            </a:r>
          </a:p>
          <a:p>
            <a:r>
              <a:rPr lang="en-US" dirty="0">
                <a:solidFill>
                  <a:srgbClr val="FF0000"/>
                </a:solidFill>
              </a:rPr>
              <a:t>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 Sal , </a:t>
            </a:r>
            <a:r>
              <a:rPr lang="en-US" dirty="0" err="1">
                <a:solidFill>
                  <a:srgbClr val="0070C0"/>
                </a:solidFill>
              </a:rPr>
              <a:t>Deptno</a:t>
            </a:r>
            <a:br>
              <a:rPr lang="en-US" dirty="0">
                <a:solidFill>
                  <a:srgbClr val="0070C0"/>
                </a:solidFill>
              </a:rPr>
            </a:br>
            <a:r>
              <a:rPr lang="en-US" dirty="0">
                <a:solidFill>
                  <a:srgbClr val="0070C0"/>
                </a:solidFill>
              </a:rPr>
              <a:t>from </a:t>
            </a:r>
            <a:r>
              <a:rPr lang="en-US" dirty="0" err="1">
                <a:solidFill>
                  <a:srgbClr val="0070C0"/>
                </a:solidFill>
              </a:rPr>
              <a:t>Emp</a:t>
            </a:r>
            <a:r>
              <a:rPr lang="en-US" dirty="0">
                <a:solidFill>
                  <a:srgbClr val="0070C0"/>
                </a:solidFill>
              </a:rPr>
              <a:t> where  </a:t>
            </a:r>
            <a:r>
              <a:rPr lang="en-US" dirty="0" err="1">
                <a:solidFill>
                  <a:srgbClr val="0070C0"/>
                </a:solidFill>
              </a:rPr>
              <a:t>Deptno</a:t>
            </a:r>
            <a:r>
              <a:rPr lang="en-US" dirty="0">
                <a:solidFill>
                  <a:srgbClr val="0070C0"/>
                </a:solidFill>
              </a:rPr>
              <a:t> = 20 ;</a:t>
            </a:r>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endParaRPr lang="ar-SA" dirty="0">
              <a:solidFill>
                <a:srgbClr val="0070C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7162800" cy="838200"/>
          </a:xfrm>
        </p:spPr>
        <p:txBody>
          <a:bodyPr>
            <a:normAutofit fontScale="90000"/>
          </a:bodyPr>
          <a:lstStyle/>
          <a:p>
            <a:r>
              <a:rPr lang="en-US" dirty="0"/>
              <a:t>Explicit Cursors: Fetch Statement</a:t>
            </a:r>
            <a:endParaRPr lang="ar-SA" dirty="0"/>
          </a:p>
        </p:txBody>
      </p:sp>
      <p:sp>
        <p:nvSpPr>
          <p:cNvPr id="5" name="Rectangle 4"/>
          <p:cNvSpPr/>
          <p:nvPr/>
        </p:nvSpPr>
        <p:spPr>
          <a:xfrm>
            <a:off x="946299" y="2286000"/>
            <a:ext cx="4236416" cy="369332"/>
          </a:xfrm>
          <a:prstGeom prst="rect">
            <a:avLst/>
          </a:prstGeom>
        </p:spPr>
        <p:txBody>
          <a:bodyPr wrap="none">
            <a:spAutoFit/>
          </a:bodyPr>
          <a:lstStyle/>
          <a:p>
            <a:r>
              <a:rPr lang="en-US" dirty="0">
                <a:solidFill>
                  <a:srgbClr val="FF0000"/>
                </a:solidFill>
              </a:rPr>
              <a:t>The basic syntax for a FETCH statement is:</a:t>
            </a:r>
            <a:endParaRPr lang="ar-SA" dirty="0">
              <a:solidFill>
                <a:srgbClr val="FF0000"/>
              </a:solidFill>
            </a:endParaRPr>
          </a:p>
        </p:txBody>
      </p:sp>
      <p:sp>
        <p:nvSpPr>
          <p:cNvPr id="6" name="Rectangle 5"/>
          <p:cNvSpPr/>
          <p:nvPr/>
        </p:nvSpPr>
        <p:spPr>
          <a:xfrm>
            <a:off x="1219200" y="2743200"/>
            <a:ext cx="4574714" cy="369332"/>
          </a:xfrm>
          <a:prstGeom prst="rect">
            <a:avLst/>
          </a:prstGeom>
        </p:spPr>
        <p:txBody>
          <a:bodyPr wrap="none">
            <a:spAutoFit/>
          </a:bodyPr>
          <a:lstStyle/>
          <a:p>
            <a:r>
              <a:rPr lang="en-US" dirty="0">
                <a:solidFill>
                  <a:srgbClr val="FF0000"/>
                </a:solidFill>
              </a:rPr>
              <a:t>FETCH</a:t>
            </a:r>
            <a:r>
              <a:rPr lang="en-US" dirty="0"/>
              <a:t> </a:t>
            </a:r>
            <a:r>
              <a:rPr lang="en-US" dirty="0" err="1"/>
              <a:t>cursor_name</a:t>
            </a:r>
            <a:r>
              <a:rPr lang="en-US" dirty="0"/>
              <a:t> </a:t>
            </a:r>
            <a:r>
              <a:rPr lang="en-US" dirty="0">
                <a:solidFill>
                  <a:srgbClr val="FF0000"/>
                </a:solidFill>
              </a:rPr>
              <a:t>INTO</a:t>
            </a:r>
            <a:r>
              <a:rPr lang="en-US" dirty="0"/>
              <a:t> &lt;list of variables&gt;;</a:t>
            </a:r>
            <a:endParaRPr lang="ar-SA" dirty="0"/>
          </a:p>
        </p:txBody>
      </p:sp>
      <p:sp>
        <p:nvSpPr>
          <p:cNvPr id="8" name="Rectangle 7"/>
          <p:cNvSpPr/>
          <p:nvPr/>
        </p:nvSpPr>
        <p:spPr>
          <a:xfrm>
            <a:off x="914400" y="3276600"/>
            <a:ext cx="1351396" cy="369332"/>
          </a:xfrm>
          <a:prstGeom prst="rect">
            <a:avLst/>
          </a:prstGeom>
        </p:spPr>
        <p:txBody>
          <a:bodyPr wrap="none">
            <a:spAutoFit/>
          </a:bodyPr>
          <a:lstStyle/>
          <a:p>
            <a:r>
              <a:rPr lang="en-US" dirty="0"/>
              <a:t>For example</a:t>
            </a:r>
            <a:endParaRPr lang="ar-SA" dirty="0"/>
          </a:p>
        </p:txBody>
      </p:sp>
      <p:sp>
        <p:nvSpPr>
          <p:cNvPr id="9" name="Rectangle 8"/>
          <p:cNvSpPr/>
          <p:nvPr/>
        </p:nvSpPr>
        <p:spPr>
          <a:xfrm>
            <a:off x="1066800" y="914400"/>
            <a:ext cx="8077200" cy="1338828"/>
          </a:xfrm>
          <a:prstGeom prst="rect">
            <a:avLst/>
          </a:prstGeom>
        </p:spPr>
        <p:txBody>
          <a:bodyPr wrap="square">
            <a:spAutoFit/>
          </a:bodyPr>
          <a:lstStyle/>
          <a:p>
            <a:pPr>
              <a:lnSpc>
                <a:spcPct val="150000"/>
              </a:lnSpc>
            </a:pPr>
            <a:r>
              <a:rPr lang="en-US" b="1" u="sng" dirty="0">
                <a:solidFill>
                  <a:srgbClr val="0070C0"/>
                </a:solidFill>
              </a:rPr>
              <a:t>3- Fetch Statement </a:t>
            </a:r>
            <a:r>
              <a:rPr lang="en-US" dirty="0"/>
              <a:t>: </a:t>
            </a:r>
          </a:p>
          <a:p>
            <a:pPr>
              <a:lnSpc>
                <a:spcPct val="150000"/>
              </a:lnSpc>
            </a:pPr>
            <a:r>
              <a:rPr lang="en-US" dirty="0"/>
              <a:t>Used to retrieve  a record from the Select Statement Result Set. And populate column values to memory variables. It retrieves one record each time.   </a:t>
            </a:r>
          </a:p>
        </p:txBody>
      </p:sp>
      <p:sp>
        <p:nvSpPr>
          <p:cNvPr id="10" name="Rectangle 9"/>
          <p:cNvSpPr/>
          <p:nvPr/>
        </p:nvSpPr>
        <p:spPr>
          <a:xfrm>
            <a:off x="1066800" y="3657600"/>
            <a:ext cx="4953000" cy="2862322"/>
          </a:xfrm>
          <a:prstGeom prst="rect">
            <a:avLst/>
          </a:prstGeom>
          <a:solidFill>
            <a:schemeClr val="accent2">
              <a:lumMod val="20000"/>
              <a:lumOff val="80000"/>
            </a:schemeClr>
          </a:solidFill>
        </p:spPr>
        <p:txBody>
          <a:bodyPr wrap="square">
            <a:spAutoFit/>
          </a:bodyPr>
          <a:lstStyle/>
          <a:p>
            <a:r>
              <a:rPr lang="en-US" dirty="0"/>
              <a:t>Declare</a:t>
            </a:r>
          </a:p>
          <a:p>
            <a:r>
              <a:rPr lang="en-US" dirty="0" err="1">
                <a:solidFill>
                  <a:schemeClr val="accent4">
                    <a:lumMod val="50000"/>
                  </a:schemeClr>
                </a:solidFill>
              </a:rPr>
              <a:t>VarEno</a:t>
            </a:r>
            <a:r>
              <a:rPr lang="en-US" dirty="0">
                <a:solidFill>
                  <a:schemeClr val="accent4">
                    <a:lumMod val="50000"/>
                  </a:schemeClr>
                </a:solidFill>
              </a:rPr>
              <a:t> number;  </a:t>
            </a:r>
            <a:r>
              <a:rPr lang="en-US" dirty="0" err="1">
                <a:solidFill>
                  <a:schemeClr val="accent4">
                    <a:lumMod val="50000"/>
                  </a:schemeClr>
                </a:solidFill>
              </a:rPr>
              <a:t>varEname</a:t>
            </a:r>
            <a:r>
              <a:rPr lang="en-US" dirty="0">
                <a:solidFill>
                  <a:schemeClr val="accent4">
                    <a:lumMod val="50000"/>
                  </a:schemeClr>
                </a:solidFill>
              </a:rPr>
              <a:t> Varchar2(20) ;  </a:t>
            </a:r>
          </a:p>
          <a:p>
            <a:r>
              <a:rPr lang="en-US" dirty="0">
                <a:solidFill>
                  <a:srgbClr val="FF0000"/>
                </a:solidFill>
              </a:rPr>
              <a:t> 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a:t>
            </a:r>
            <a:br>
              <a:rPr lang="en-US" dirty="0">
                <a:solidFill>
                  <a:srgbClr val="0070C0"/>
                </a:solidFill>
              </a:rPr>
            </a:br>
            <a:r>
              <a:rPr lang="en-US" dirty="0">
                <a:solidFill>
                  <a:srgbClr val="0070C0"/>
                </a:solidFill>
              </a:rPr>
              <a:t>from </a:t>
            </a:r>
            <a:r>
              <a:rPr lang="en-US" dirty="0" err="1">
                <a:solidFill>
                  <a:srgbClr val="0070C0"/>
                </a:solidFill>
              </a:rPr>
              <a:t>Emp</a:t>
            </a:r>
            <a:r>
              <a:rPr lang="en-US" dirty="0">
                <a:solidFill>
                  <a:srgbClr val="0070C0"/>
                </a:solidFill>
              </a:rPr>
              <a:t> where  </a:t>
            </a:r>
            <a:r>
              <a:rPr lang="en-US" dirty="0" err="1">
                <a:solidFill>
                  <a:srgbClr val="0070C0"/>
                </a:solidFill>
              </a:rPr>
              <a:t>Deptno</a:t>
            </a:r>
            <a:r>
              <a:rPr lang="en-US" dirty="0">
                <a:solidFill>
                  <a:srgbClr val="0070C0"/>
                </a:solidFill>
              </a:rPr>
              <a:t> = 20 ;</a:t>
            </a:r>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p>
          <a:p>
            <a:r>
              <a:rPr lang="en-US" dirty="0">
                <a:solidFill>
                  <a:srgbClr val="FF0000"/>
                </a:solidFill>
              </a:rPr>
              <a:t>FETCH</a:t>
            </a:r>
            <a:r>
              <a:rPr lang="en-US" dirty="0"/>
              <a:t> </a:t>
            </a:r>
            <a:r>
              <a:rPr lang="en-US" dirty="0" err="1"/>
              <a:t>Curs_Emp_Data</a:t>
            </a:r>
            <a:r>
              <a:rPr lang="en-US" dirty="0"/>
              <a:t>  </a:t>
            </a:r>
            <a:r>
              <a:rPr lang="en-US" dirty="0">
                <a:solidFill>
                  <a:srgbClr val="FF0000"/>
                </a:solidFill>
              </a:rPr>
              <a:t>into</a:t>
            </a:r>
            <a:r>
              <a:rPr lang="en-US" dirty="0"/>
              <a:t> </a:t>
            </a:r>
            <a:r>
              <a:rPr lang="en-US" dirty="0" err="1">
                <a:solidFill>
                  <a:schemeClr val="accent4">
                    <a:lumMod val="50000"/>
                  </a:schemeClr>
                </a:solidFill>
              </a:rPr>
              <a:t>VarEno</a:t>
            </a:r>
            <a:r>
              <a:rPr lang="en-US" dirty="0">
                <a:solidFill>
                  <a:srgbClr val="FF0000"/>
                </a:solidFill>
              </a:rPr>
              <a:t> , </a:t>
            </a:r>
            <a:r>
              <a:rPr lang="en-US" dirty="0" err="1">
                <a:solidFill>
                  <a:schemeClr val="accent4">
                    <a:lumMod val="50000"/>
                  </a:schemeClr>
                </a:solidFill>
              </a:rPr>
              <a:t>varEname</a:t>
            </a:r>
            <a:r>
              <a:rPr lang="en-US" dirty="0">
                <a:solidFill>
                  <a:srgbClr val="FF0000"/>
                </a:solidFill>
              </a:rPr>
              <a:t> </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7162800" cy="838200"/>
          </a:xfrm>
        </p:spPr>
        <p:txBody>
          <a:bodyPr>
            <a:normAutofit fontScale="90000"/>
          </a:bodyPr>
          <a:lstStyle/>
          <a:p>
            <a:r>
              <a:rPr lang="en-US" dirty="0"/>
              <a:t>Explicit Cursors: Close Statement</a:t>
            </a:r>
            <a:endParaRPr lang="ar-SA" dirty="0"/>
          </a:p>
        </p:txBody>
      </p:sp>
      <p:sp>
        <p:nvSpPr>
          <p:cNvPr id="5" name="Rectangle 4"/>
          <p:cNvSpPr/>
          <p:nvPr/>
        </p:nvSpPr>
        <p:spPr>
          <a:xfrm>
            <a:off x="946299" y="2286000"/>
            <a:ext cx="4080925" cy="369332"/>
          </a:xfrm>
          <a:prstGeom prst="rect">
            <a:avLst/>
          </a:prstGeom>
        </p:spPr>
        <p:txBody>
          <a:bodyPr wrap="none">
            <a:spAutoFit/>
          </a:bodyPr>
          <a:lstStyle/>
          <a:p>
            <a:r>
              <a:rPr lang="en-US" dirty="0">
                <a:solidFill>
                  <a:srgbClr val="FF0000"/>
                </a:solidFill>
              </a:rPr>
              <a:t>The basic syntax for a Close statement is:</a:t>
            </a:r>
            <a:endParaRPr lang="ar-SA" dirty="0">
              <a:solidFill>
                <a:srgbClr val="FF0000"/>
              </a:solidFill>
            </a:endParaRPr>
          </a:p>
        </p:txBody>
      </p:sp>
      <p:sp>
        <p:nvSpPr>
          <p:cNvPr id="6" name="Rectangle 5"/>
          <p:cNvSpPr/>
          <p:nvPr/>
        </p:nvSpPr>
        <p:spPr>
          <a:xfrm>
            <a:off x="1219200" y="2743200"/>
            <a:ext cx="2148345" cy="369332"/>
          </a:xfrm>
          <a:prstGeom prst="rect">
            <a:avLst/>
          </a:prstGeom>
        </p:spPr>
        <p:txBody>
          <a:bodyPr wrap="none">
            <a:spAutoFit/>
          </a:bodyPr>
          <a:lstStyle/>
          <a:p>
            <a:r>
              <a:rPr lang="en-US" dirty="0">
                <a:solidFill>
                  <a:srgbClr val="FF0000"/>
                </a:solidFill>
              </a:rPr>
              <a:t>Close </a:t>
            </a:r>
            <a:r>
              <a:rPr lang="en-US" dirty="0" err="1"/>
              <a:t>cursor_name</a:t>
            </a:r>
            <a:r>
              <a:rPr lang="en-US" dirty="0"/>
              <a:t> ;</a:t>
            </a:r>
            <a:endParaRPr lang="ar-SA" dirty="0"/>
          </a:p>
        </p:txBody>
      </p:sp>
      <p:sp>
        <p:nvSpPr>
          <p:cNvPr id="8" name="Rectangle 7"/>
          <p:cNvSpPr/>
          <p:nvPr/>
        </p:nvSpPr>
        <p:spPr>
          <a:xfrm>
            <a:off x="914400" y="3276600"/>
            <a:ext cx="1351396" cy="369332"/>
          </a:xfrm>
          <a:prstGeom prst="rect">
            <a:avLst/>
          </a:prstGeom>
        </p:spPr>
        <p:txBody>
          <a:bodyPr wrap="none">
            <a:spAutoFit/>
          </a:bodyPr>
          <a:lstStyle/>
          <a:p>
            <a:r>
              <a:rPr lang="en-US" dirty="0"/>
              <a:t>For example</a:t>
            </a:r>
            <a:endParaRPr lang="ar-SA" dirty="0"/>
          </a:p>
        </p:txBody>
      </p:sp>
      <p:sp>
        <p:nvSpPr>
          <p:cNvPr id="9" name="Rectangle 8"/>
          <p:cNvSpPr/>
          <p:nvPr/>
        </p:nvSpPr>
        <p:spPr>
          <a:xfrm>
            <a:off x="1066800" y="914400"/>
            <a:ext cx="8077200" cy="923330"/>
          </a:xfrm>
          <a:prstGeom prst="rect">
            <a:avLst/>
          </a:prstGeom>
        </p:spPr>
        <p:txBody>
          <a:bodyPr wrap="square">
            <a:spAutoFit/>
          </a:bodyPr>
          <a:lstStyle/>
          <a:p>
            <a:pPr>
              <a:lnSpc>
                <a:spcPct val="150000"/>
              </a:lnSpc>
            </a:pPr>
            <a:r>
              <a:rPr lang="en-US" b="1" u="sng" dirty="0">
                <a:solidFill>
                  <a:srgbClr val="0070C0"/>
                </a:solidFill>
              </a:rPr>
              <a:t>4- Close Statement </a:t>
            </a:r>
            <a:r>
              <a:rPr lang="en-US" dirty="0"/>
              <a:t>: </a:t>
            </a:r>
          </a:p>
          <a:p>
            <a:pPr>
              <a:lnSpc>
                <a:spcPct val="150000"/>
              </a:lnSpc>
            </a:pPr>
            <a:r>
              <a:rPr lang="en-US" dirty="0"/>
              <a:t>Used to release the cursor.</a:t>
            </a:r>
          </a:p>
        </p:txBody>
      </p:sp>
      <p:sp>
        <p:nvSpPr>
          <p:cNvPr id="10" name="Rectangle 9"/>
          <p:cNvSpPr/>
          <p:nvPr/>
        </p:nvSpPr>
        <p:spPr>
          <a:xfrm>
            <a:off x="1066800" y="3657600"/>
            <a:ext cx="4876800" cy="3139321"/>
          </a:xfrm>
          <a:prstGeom prst="rect">
            <a:avLst/>
          </a:prstGeom>
          <a:solidFill>
            <a:schemeClr val="accent2">
              <a:lumMod val="20000"/>
              <a:lumOff val="80000"/>
            </a:schemeClr>
          </a:solidFill>
        </p:spPr>
        <p:txBody>
          <a:bodyPr wrap="square">
            <a:spAutoFit/>
          </a:bodyPr>
          <a:lstStyle/>
          <a:p>
            <a:r>
              <a:rPr lang="en-US" dirty="0"/>
              <a:t>Declare</a:t>
            </a:r>
          </a:p>
          <a:p>
            <a:r>
              <a:rPr lang="en-US" dirty="0" err="1">
                <a:solidFill>
                  <a:schemeClr val="accent4">
                    <a:lumMod val="50000"/>
                  </a:schemeClr>
                </a:solidFill>
              </a:rPr>
              <a:t>VarEno</a:t>
            </a:r>
            <a:r>
              <a:rPr lang="en-US" dirty="0">
                <a:solidFill>
                  <a:schemeClr val="accent4">
                    <a:lumMod val="50000"/>
                  </a:schemeClr>
                </a:solidFill>
              </a:rPr>
              <a:t> number;  </a:t>
            </a:r>
            <a:r>
              <a:rPr lang="en-US" dirty="0" err="1">
                <a:solidFill>
                  <a:schemeClr val="accent4">
                    <a:lumMod val="50000"/>
                  </a:schemeClr>
                </a:solidFill>
              </a:rPr>
              <a:t>varEname</a:t>
            </a:r>
            <a:r>
              <a:rPr lang="en-US" dirty="0">
                <a:solidFill>
                  <a:schemeClr val="accent4">
                    <a:lumMod val="50000"/>
                  </a:schemeClr>
                </a:solidFill>
              </a:rPr>
              <a:t> Varchar2(20) ;  </a:t>
            </a:r>
          </a:p>
          <a:p>
            <a:r>
              <a:rPr lang="en-US" dirty="0">
                <a:solidFill>
                  <a:srgbClr val="FF0000"/>
                </a:solidFill>
              </a:rPr>
              <a:t> 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a:t>
            </a:r>
            <a:br>
              <a:rPr lang="en-US" dirty="0">
                <a:solidFill>
                  <a:srgbClr val="0070C0"/>
                </a:solidFill>
              </a:rPr>
            </a:br>
            <a:r>
              <a:rPr lang="en-US" dirty="0">
                <a:solidFill>
                  <a:srgbClr val="0070C0"/>
                </a:solidFill>
              </a:rPr>
              <a:t>from </a:t>
            </a:r>
            <a:r>
              <a:rPr lang="en-US" dirty="0" err="1">
                <a:solidFill>
                  <a:srgbClr val="0070C0"/>
                </a:solidFill>
              </a:rPr>
              <a:t>Emp</a:t>
            </a:r>
            <a:r>
              <a:rPr lang="en-US" dirty="0">
                <a:solidFill>
                  <a:srgbClr val="0070C0"/>
                </a:solidFill>
              </a:rPr>
              <a:t> where  </a:t>
            </a:r>
            <a:r>
              <a:rPr lang="en-US" dirty="0" err="1">
                <a:solidFill>
                  <a:srgbClr val="0070C0"/>
                </a:solidFill>
              </a:rPr>
              <a:t>Deptno</a:t>
            </a:r>
            <a:r>
              <a:rPr lang="en-US" dirty="0">
                <a:solidFill>
                  <a:srgbClr val="0070C0"/>
                </a:solidFill>
              </a:rPr>
              <a:t> = 20 ;</a:t>
            </a:r>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p>
          <a:p>
            <a:r>
              <a:rPr lang="en-US" dirty="0">
                <a:solidFill>
                  <a:srgbClr val="FF0000"/>
                </a:solidFill>
              </a:rPr>
              <a:t>FETCH</a:t>
            </a:r>
            <a:r>
              <a:rPr lang="en-US" dirty="0"/>
              <a:t> </a:t>
            </a:r>
            <a:r>
              <a:rPr lang="en-US" dirty="0" err="1"/>
              <a:t>Curs_Emp_Data</a:t>
            </a:r>
            <a:r>
              <a:rPr lang="en-US" dirty="0"/>
              <a:t>  </a:t>
            </a:r>
            <a:r>
              <a:rPr lang="en-US" dirty="0">
                <a:solidFill>
                  <a:srgbClr val="FF0000"/>
                </a:solidFill>
              </a:rPr>
              <a:t>into</a:t>
            </a:r>
            <a:r>
              <a:rPr lang="en-US" dirty="0"/>
              <a:t> </a:t>
            </a:r>
            <a:r>
              <a:rPr lang="en-US" dirty="0" err="1">
                <a:solidFill>
                  <a:schemeClr val="accent4">
                    <a:lumMod val="50000"/>
                  </a:schemeClr>
                </a:solidFill>
              </a:rPr>
              <a:t>VarEno</a:t>
            </a:r>
            <a:r>
              <a:rPr lang="en-US" dirty="0">
                <a:solidFill>
                  <a:srgbClr val="FF0000"/>
                </a:solidFill>
              </a:rPr>
              <a:t> , </a:t>
            </a:r>
            <a:r>
              <a:rPr lang="en-US" dirty="0" err="1">
                <a:solidFill>
                  <a:schemeClr val="accent4">
                    <a:lumMod val="50000"/>
                  </a:schemeClr>
                </a:solidFill>
              </a:rPr>
              <a:t>varEname</a:t>
            </a:r>
            <a:r>
              <a:rPr lang="en-US" dirty="0">
                <a:solidFill>
                  <a:srgbClr val="FF0000"/>
                </a:solidFill>
              </a:rPr>
              <a:t> </a:t>
            </a:r>
            <a:r>
              <a:rPr lang="en-US" dirty="0"/>
              <a:t>;</a:t>
            </a:r>
          </a:p>
          <a:p>
            <a:r>
              <a:rPr lang="en-US" dirty="0">
                <a:solidFill>
                  <a:srgbClr val="FF0000"/>
                </a:solidFill>
              </a:rPr>
              <a:t>Close</a:t>
            </a:r>
            <a:r>
              <a:rPr lang="en-US" dirty="0"/>
              <a:t> </a:t>
            </a:r>
            <a:r>
              <a:rPr lang="en-US" dirty="0" err="1"/>
              <a:t>Curs_Emp_Data</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33"/>
            <a:ext cx="6793992" cy="716280"/>
          </a:xfrm>
        </p:spPr>
        <p:txBody>
          <a:bodyPr>
            <a:normAutofit fontScale="90000"/>
          </a:bodyPr>
          <a:lstStyle/>
          <a:p>
            <a:r>
              <a:rPr lang="en-US" dirty="0"/>
              <a:t>%Type and %</a:t>
            </a:r>
            <a:r>
              <a:rPr lang="en-US" dirty="0" err="1"/>
              <a:t>RowType</a:t>
            </a:r>
            <a:r>
              <a:rPr lang="en-US" dirty="0"/>
              <a:t> Attributes</a:t>
            </a:r>
            <a:endParaRPr lang="ar-SA" dirty="0"/>
          </a:p>
        </p:txBody>
      </p:sp>
      <p:sp>
        <p:nvSpPr>
          <p:cNvPr id="1025" name="Rectangle 1"/>
          <p:cNvSpPr>
            <a:spLocks noChangeArrowheads="1"/>
          </p:cNvSpPr>
          <p:nvPr/>
        </p:nvSpPr>
        <p:spPr bwMode="auto">
          <a:xfrm>
            <a:off x="990600" y="777724"/>
            <a:ext cx="81534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ar-SA" dirty="0"/>
              <a:t>The </a:t>
            </a:r>
            <a:r>
              <a:rPr lang="ar-SA" dirty="0">
                <a:solidFill>
                  <a:srgbClr val="FF0000"/>
                </a:solidFill>
              </a:rPr>
              <a:t>%TYPE </a:t>
            </a:r>
            <a:r>
              <a:rPr lang="ar-SA" dirty="0"/>
              <a:t>attribute lets </a:t>
            </a:r>
            <a:r>
              <a:rPr lang="en-US" dirty="0"/>
              <a:t>you </a:t>
            </a:r>
            <a:r>
              <a:rPr lang="ar-SA" dirty="0"/>
              <a:t>use the datatype of a field </a:t>
            </a:r>
            <a:r>
              <a:rPr lang="en-US" dirty="0"/>
              <a:t> instead of hard coding the type names when declaring the variables.</a:t>
            </a:r>
            <a:endParaRPr lang="ar-SA" dirty="0"/>
          </a:p>
        </p:txBody>
      </p:sp>
      <p:sp>
        <p:nvSpPr>
          <p:cNvPr id="4" name="TextBox 3"/>
          <p:cNvSpPr txBox="1"/>
          <p:nvPr/>
        </p:nvSpPr>
        <p:spPr>
          <a:xfrm>
            <a:off x="990600" y="1828800"/>
            <a:ext cx="1143000" cy="381000"/>
          </a:xfrm>
          <a:prstGeom prst="rect">
            <a:avLst/>
          </a:prstGeom>
          <a:noFill/>
        </p:spPr>
        <p:txBody>
          <a:bodyPr wrap="square" rtlCol="1">
            <a:spAutoFit/>
          </a:bodyPr>
          <a:lstStyle/>
          <a:p>
            <a:r>
              <a:rPr lang="en-US" dirty="0">
                <a:solidFill>
                  <a:srgbClr val="FF0000"/>
                </a:solidFill>
              </a:rPr>
              <a:t>Example</a:t>
            </a:r>
            <a:endParaRPr lang="ar-SA" dirty="0">
              <a:solidFill>
                <a:srgbClr val="FF0000"/>
              </a:solidFill>
            </a:endParaRPr>
          </a:p>
        </p:txBody>
      </p:sp>
      <p:graphicFrame>
        <p:nvGraphicFramePr>
          <p:cNvPr id="5" name="Table 4"/>
          <p:cNvGraphicFramePr>
            <a:graphicFrameLocks noGrp="1"/>
          </p:cNvGraphicFramePr>
          <p:nvPr/>
        </p:nvGraphicFramePr>
        <p:xfrm>
          <a:off x="6400800" y="2362200"/>
          <a:ext cx="2362200" cy="1676400"/>
        </p:xfrm>
        <a:graphic>
          <a:graphicData uri="http://schemas.openxmlformats.org/drawingml/2006/table">
            <a:tbl>
              <a:tblPr rtl="1" firstRow="1" bandRow="1">
                <a:tableStyleId>{5C22544A-7EE6-4342-B048-85BDC9FD1C3A}</a:tableStyleId>
              </a:tblPr>
              <a:tblGrid>
                <a:gridCol w="1353716">
                  <a:extLst>
                    <a:ext uri="{9D8B030D-6E8A-4147-A177-3AD203B41FA5}">
                      <a16:colId xmlns:a16="http://schemas.microsoft.com/office/drawing/2014/main" val="20000"/>
                    </a:ext>
                  </a:extLst>
                </a:gridCol>
                <a:gridCol w="1008484">
                  <a:extLst>
                    <a:ext uri="{9D8B030D-6E8A-4147-A177-3AD203B41FA5}">
                      <a16:colId xmlns:a16="http://schemas.microsoft.com/office/drawing/2014/main" val="20001"/>
                    </a:ext>
                  </a:extLst>
                </a:gridCol>
              </a:tblGrid>
              <a:tr h="335280">
                <a:tc gridSpan="2">
                  <a:txBody>
                    <a:bodyPr/>
                    <a:lstStyle/>
                    <a:p>
                      <a:pPr rtl="1"/>
                      <a:r>
                        <a:rPr lang="en-US" sz="1600" dirty="0" err="1"/>
                        <a:t>Emp</a:t>
                      </a:r>
                      <a:endParaRPr lang="ar-SA" sz="1600" dirty="0"/>
                    </a:p>
                  </a:txBody>
                  <a:tcPr/>
                </a:tc>
                <a:tc hMerge="1">
                  <a:txBody>
                    <a:bodyPr/>
                    <a:lstStyle/>
                    <a:p>
                      <a:pPr rtl="1"/>
                      <a:endParaRPr lang="ar-SA" dirty="0"/>
                    </a:p>
                  </a:txBody>
                  <a:tcPr/>
                </a:tc>
                <a:extLst>
                  <a:ext uri="{0D108BD9-81ED-4DB2-BD59-A6C34878D82A}">
                    <a16:rowId xmlns:a16="http://schemas.microsoft.com/office/drawing/2014/main" val="10000"/>
                  </a:ext>
                </a:extLst>
              </a:tr>
              <a:tr h="335280">
                <a:tc>
                  <a:txBody>
                    <a:bodyPr/>
                    <a:lstStyle/>
                    <a:p>
                      <a:pPr marL="0" algn="l" rtl="1" eaLnBrk="1" latinLnBrk="0" hangingPunct="1"/>
                      <a:r>
                        <a:rPr kumimoji="0" lang="en-US" sz="1600" b="1" kern="1200" dirty="0">
                          <a:solidFill>
                            <a:srgbClr val="FF0000"/>
                          </a:solidFill>
                          <a:latin typeface="+mn-lt"/>
                          <a:ea typeface="+mn-ea"/>
                          <a:cs typeface="+mn-cs"/>
                        </a:rPr>
                        <a:t>Data Type</a:t>
                      </a:r>
                      <a:endParaRPr kumimoji="0" lang="ar-SA" sz="1600" b="1" kern="1200" dirty="0">
                        <a:solidFill>
                          <a:srgbClr val="FF0000"/>
                        </a:solidFill>
                        <a:latin typeface="+mn-lt"/>
                        <a:ea typeface="+mn-ea"/>
                        <a:cs typeface="+mn-cs"/>
                      </a:endParaRPr>
                    </a:p>
                  </a:txBody>
                  <a:tcPr/>
                </a:tc>
                <a:tc>
                  <a:txBody>
                    <a:bodyPr/>
                    <a:lstStyle/>
                    <a:p>
                      <a:pPr marL="0" algn="l" rtl="1" eaLnBrk="1" latinLnBrk="0" hangingPunct="1"/>
                      <a:r>
                        <a:rPr kumimoji="0" lang="en-US" sz="1600" b="1" kern="1200" dirty="0">
                          <a:solidFill>
                            <a:srgbClr val="FF0000"/>
                          </a:solidFill>
                          <a:latin typeface="+mn-lt"/>
                          <a:ea typeface="+mn-ea"/>
                          <a:cs typeface="+mn-cs"/>
                        </a:rPr>
                        <a:t>Field</a:t>
                      </a:r>
                      <a:endParaRPr kumimoji="0" lang="ar-SA" sz="1600" b="1" kern="1200" dirty="0">
                        <a:solidFill>
                          <a:srgbClr val="FF0000"/>
                        </a:solidFill>
                        <a:latin typeface="+mn-lt"/>
                        <a:ea typeface="+mn-ea"/>
                        <a:cs typeface="+mn-cs"/>
                      </a:endParaRPr>
                    </a:p>
                  </a:txBody>
                  <a:tcPr/>
                </a:tc>
                <a:extLst>
                  <a:ext uri="{0D108BD9-81ED-4DB2-BD59-A6C34878D82A}">
                    <a16:rowId xmlns:a16="http://schemas.microsoft.com/office/drawing/2014/main" val="10001"/>
                  </a:ext>
                </a:extLst>
              </a:tr>
              <a:tr h="335280">
                <a:tc>
                  <a:txBody>
                    <a:bodyPr/>
                    <a:lstStyle/>
                    <a:p>
                      <a:pPr rtl="1"/>
                      <a:r>
                        <a:rPr lang="en-US" sz="1600" dirty="0"/>
                        <a:t>Number (5)</a:t>
                      </a:r>
                      <a:endParaRPr lang="ar-SA" sz="1600" dirty="0"/>
                    </a:p>
                  </a:txBody>
                  <a:tcPr/>
                </a:tc>
                <a:tc>
                  <a:txBody>
                    <a:bodyPr/>
                    <a:lstStyle/>
                    <a:p>
                      <a:pPr rtl="1"/>
                      <a:r>
                        <a:rPr lang="en-US" sz="1600" dirty="0" err="1"/>
                        <a:t>Empno</a:t>
                      </a:r>
                      <a:endParaRPr lang="ar-SA" sz="1600" dirty="0"/>
                    </a:p>
                  </a:txBody>
                  <a:tcPr/>
                </a:tc>
                <a:extLst>
                  <a:ext uri="{0D108BD9-81ED-4DB2-BD59-A6C34878D82A}">
                    <a16:rowId xmlns:a16="http://schemas.microsoft.com/office/drawing/2014/main" val="10002"/>
                  </a:ext>
                </a:extLst>
              </a:tr>
              <a:tr h="335280">
                <a:tc>
                  <a:txBody>
                    <a:bodyPr/>
                    <a:lstStyle/>
                    <a:p>
                      <a:pPr rtl="1"/>
                      <a:r>
                        <a:rPr lang="en-US" sz="1600" dirty="0"/>
                        <a:t>Varchar2 (20)</a:t>
                      </a:r>
                      <a:endParaRPr lang="ar-SA" sz="1600" dirty="0"/>
                    </a:p>
                  </a:txBody>
                  <a:tcPr/>
                </a:tc>
                <a:tc>
                  <a:txBody>
                    <a:bodyPr/>
                    <a:lstStyle/>
                    <a:p>
                      <a:pPr rtl="1"/>
                      <a:r>
                        <a:rPr lang="en-US" sz="1600" dirty="0" err="1"/>
                        <a:t>Ename</a:t>
                      </a:r>
                      <a:endParaRPr lang="ar-SA" sz="1600" dirty="0"/>
                    </a:p>
                  </a:txBody>
                  <a:tcPr/>
                </a:tc>
                <a:extLst>
                  <a:ext uri="{0D108BD9-81ED-4DB2-BD59-A6C34878D82A}">
                    <a16:rowId xmlns:a16="http://schemas.microsoft.com/office/drawing/2014/main" val="10003"/>
                  </a:ext>
                </a:extLst>
              </a:tr>
              <a:tr h="335280">
                <a:tc>
                  <a:txBody>
                    <a:bodyPr/>
                    <a:lstStyle/>
                    <a:p>
                      <a:pPr rtl="1"/>
                      <a:r>
                        <a:rPr lang="en-US" sz="1600" dirty="0"/>
                        <a:t>Number</a:t>
                      </a:r>
                      <a:r>
                        <a:rPr lang="en-US" sz="1600" baseline="0" dirty="0"/>
                        <a:t> (7,2)</a:t>
                      </a:r>
                      <a:endParaRPr lang="ar-SA" sz="1600" dirty="0"/>
                    </a:p>
                  </a:txBody>
                  <a:tcPr/>
                </a:tc>
                <a:tc>
                  <a:txBody>
                    <a:bodyPr/>
                    <a:lstStyle/>
                    <a:p>
                      <a:pPr rtl="1"/>
                      <a:r>
                        <a:rPr lang="en-US" sz="1600" dirty="0"/>
                        <a:t>Sal</a:t>
                      </a:r>
                      <a:endParaRPr lang="ar-SA" sz="16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1066800" y="2286000"/>
            <a:ext cx="5257800" cy="3939540"/>
          </a:xfrm>
          <a:prstGeom prst="rect">
            <a:avLst/>
          </a:prstGeom>
          <a:solidFill>
            <a:schemeClr val="accent2">
              <a:lumMod val="20000"/>
              <a:lumOff val="80000"/>
            </a:schemeClr>
          </a:solidFill>
        </p:spPr>
        <p:txBody>
          <a:bodyPr wrap="square">
            <a:spAutoFit/>
          </a:bodyPr>
          <a:lstStyle/>
          <a:p>
            <a:r>
              <a:rPr lang="en-US" dirty="0"/>
              <a:t>Declare</a:t>
            </a:r>
          </a:p>
          <a:p>
            <a:r>
              <a:rPr lang="en-US" dirty="0" err="1">
                <a:solidFill>
                  <a:schemeClr val="accent4">
                    <a:lumMod val="50000"/>
                  </a:schemeClr>
                </a:solidFill>
              </a:rPr>
              <a:t>VarEno</a:t>
            </a:r>
            <a:r>
              <a:rPr lang="en-US" dirty="0">
                <a:solidFill>
                  <a:schemeClr val="accent4">
                    <a:lumMod val="50000"/>
                  </a:schemeClr>
                </a:solidFill>
              </a:rPr>
              <a:t> number (3) ;  </a:t>
            </a:r>
          </a:p>
          <a:p>
            <a:r>
              <a:rPr lang="en-US" dirty="0" err="1">
                <a:solidFill>
                  <a:schemeClr val="accent4">
                    <a:lumMod val="50000"/>
                  </a:schemeClr>
                </a:solidFill>
              </a:rPr>
              <a:t>varEname</a:t>
            </a:r>
            <a:r>
              <a:rPr lang="en-US" dirty="0">
                <a:solidFill>
                  <a:schemeClr val="accent4">
                    <a:lumMod val="50000"/>
                  </a:schemeClr>
                </a:solidFill>
              </a:rPr>
              <a:t> Varchar2(10) ;  </a:t>
            </a:r>
          </a:p>
          <a:p>
            <a:r>
              <a:rPr lang="en-US" dirty="0" err="1">
                <a:solidFill>
                  <a:schemeClr val="accent4">
                    <a:lumMod val="50000"/>
                  </a:schemeClr>
                </a:solidFill>
              </a:rPr>
              <a:t>VarSalary</a:t>
            </a:r>
            <a:r>
              <a:rPr lang="en-US" dirty="0">
                <a:solidFill>
                  <a:schemeClr val="accent4">
                    <a:lumMod val="50000"/>
                  </a:schemeClr>
                </a:solidFill>
              </a:rPr>
              <a:t> number (5); </a:t>
            </a:r>
          </a:p>
          <a:p>
            <a:endParaRPr lang="en-US" dirty="0">
              <a:solidFill>
                <a:srgbClr val="FF0000"/>
              </a:solidFill>
            </a:endParaRPr>
          </a:p>
          <a:p>
            <a:r>
              <a:rPr lang="en-US" dirty="0">
                <a:solidFill>
                  <a:srgbClr val="FF0000"/>
                </a:solidFill>
              </a:rPr>
              <a:t>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  Sal </a:t>
            </a:r>
            <a:br>
              <a:rPr lang="en-US" dirty="0">
                <a:solidFill>
                  <a:srgbClr val="0070C0"/>
                </a:solidFill>
              </a:rPr>
            </a:br>
            <a:r>
              <a:rPr lang="en-US" dirty="0">
                <a:solidFill>
                  <a:srgbClr val="0070C0"/>
                </a:solidFill>
              </a:rPr>
              <a:t>from </a:t>
            </a:r>
            <a:r>
              <a:rPr lang="en-US" dirty="0" err="1">
                <a:solidFill>
                  <a:srgbClr val="0070C0"/>
                </a:solidFill>
              </a:rPr>
              <a:t>Emp</a:t>
            </a:r>
            <a:r>
              <a:rPr lang="en-US" dirty="0">
                <a:solidFill>
                  <a:srgbClr val="0070C0"/>
                </a:solidFill>
              </a:rPr>
              <a:t> where  </a:t>
            </a:r>
            <a:r>
              <a:rPr lang="en-US" dirty="0" err="1">
                <a:solidFill>
                  <a:srgbClr val="0070C0"/>
                </a:solidFill>
              </a:rPr>
              <a:t>Deptno</a:t>
            </a:r>
            <a:r>
              <a:rPr lang="en-US" dirty="0">
                <a:solidFill>
                  <a:srgbClr val="0070C0"/>
                </a:solidFill>
              </a:rPr>
              <a:t> = 20 ;</a:t>
            </a:r>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p>
          <a:p>
            <a:r>
              <a:rPr lang="en-US" sz="1600" dirty="0">
                <a:solidFill>
                  <a:srgbClr val="FF0000"/>
                </a:solidFill>
              </a:rPr>
              <a:t>FETCH</a:t>
            </a:r>
            <a:r>
              <a:rPr lang="en-US" sz="1600" dirty="0"/>
              <a:t> </a:t>
            </a:r>
            <a:r>
              <a:rPr lang="en-US" sz="1600" dirty="0" err="1"/>
              <a:t>Curs_Emp_Data</a:t>
            </a:r>
            <a:r>
              <a:rPr lang="en-US" sz="1600" dirty="0"/>
              <a:t>  </a:t>
            </a:r>
            <a:r>
              <a:rPr lang="en-US" sz="1600" dirty="0">
                <a:solidFill>
                  <a:srgbClr val="FF0000"/>
                </a:solidFill>
              </a:rPr>
              <a:t>into</a:t>
            </a:r>
            <a:r>
              <a:rPr lang="en-US" sz="1600" dirty="0"/>
              <a:t> </a:t>
            </a:r>
            <a:r>
              <a:rPr lang="en-US" sz="1600" dirty="0" err="1">
                <a:solidFill>
                  <a:schemeClr val="accent4">
                    <a:lumMod val="50000"/>
                  </a:schemeClr>
                </a:solidFill>
              </a:rPr>
              <a:t>VarEno</a:t>
            </a:r>
            <a:r>
              <a:rPr lang="en-US" sz="1600" dirty="0">
                <a:solidFill>
                  <a:srgbClr val="FF0000"/>
                </a:solidFill>
              </a:rPr>
              <a:t> , </a:t>
            </a:r>
            <a:r>
              <a:rPr lang="en-US" sz="1600" dirty="0" err="1">
                <a:solidFill>
                  <a:schemeClr val="accent4">
                    <a:lumMod val="50000"/>
                  </a:schemeClr>
                </a:solidFill>
              </a:rPr>
              <a:t>VarEname</a:t>
            </a:r>
            <a:r>
              <a:rPr lang="en-US" sz="1600" dirty="0">
                <a:solidFill>
                  <a:schemeClr val="accent4">
                    <a:lumMod val="50000"/>
                  </a:schemeClr>
                </a:solidFill>
              </a:rPr>
              <a:t>, </a:t>
            </a:r>
            <a:r>
              <a:rPr lang="en-US" sz="1600" dirty="0" err="1">
                <a:solidFill>
                  <a:schemeClr val="accent4">
                    <a:lumMod val="50000"/>
                  </a:schemeClr>
                </a:solidFill>
              </a:rPr>
              <a:t>VarSalary</a:t>
            </a:r>
            <a:r>
              <a:rPr lang="en-US" sz="1600" dirty="0">
                <a:solidFill>
                  <a:srgbClr val="FF0000"/>
                </a:solidFill>
              </a:rPr>
              <a:t> </a:t>
            </a:r>
            <a:r>
              <a:rPr lang="en-US" sz="1600" dirty="0"/>
              <a:t>;</a:t>
            </a:r>
          </a:p>
          <a:p>
            <a:r>
              <a:rPr lang="en-US" dirty="0">
                <a:solidFill>
                  <a:srgbClr val="FF0000"/>
                </a:solidFill>
              </a:rPr>
              <a:t>Close</a:t>
            </a:r>
            <a:r>
              <a:rPr lang="en-US" dirty="0"/>
              <a:t> </a:t>
            </a:r>
            <a:r>
              <a:rPr lang="en-US" dirty="0" err="1"/>
              <a:t>Curs_Emp_Data</a:t>
            </a:r>
            <a:r>
              <a:rPr lang="en-US" dirty="0"/>
              <a:t>;</a:t>
            </a:r>
          </a:p>
        </p:txBody>
      </p:sp>
      <p:sp>
        <p:nvSpPr>
          <p:cNvPr id="7" name="Multiply 6"/>
          <p:cNvSpPr/>
          <p:nvPr/>
        </p:nvSpPr>
        <p:spPr>
          <a:xfrm>
            <a:off x="3733800" y="5334000"/>
            <a:ext cx="381000" cy="3048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Multiply 7"/>
          <p:cNvSpPr/>
          <p:nvPr/>
        </p:nvSpPr>
        <p:spPr>
          <a:xfrm>
            <a:off x="4572000" y="5334000"/>
            <a:ext cx="381000" cy="3048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Multiply 8"/>
          <p:cNvSpPr/>
          <p:nvPr/>
        </p:nvSpPr>
        <p:spPr>
          <a:xfrm>
            <a:off x="5334000" y="5334000"/>
            <a:ext cx="381000" cy="3048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repeatCount="indefinite"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1000"/>
                                        <p:tgtEl>
                                          <p:spTgt spid="7"/>
                                        </p:tgtEl>
                                      </p:cBhvr>
                                    </p:animEffect>
                                  </p:childTnLst>
                                </p:cTn>
                              </p:par>
                              <p:par>
                                <p:cTn id="8" presetID="18" presetClass="entr" presetSubtype="12" repeatCount="indefinite"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1000"/>
                                        <p:tgtEl>
                                          <p:spTgt spid="8"/>
                                        </p:tgtEl>
                                      </p:cBhvr>
                                    </p:animEffect>
                                  </p:childTnLst>
                                </p:cTn>
                              </p:par>
                              <p:par>
                                <p:cTn id="11" presetID="18" presetClass="entr" presetSubtype="12" repeatCount="indefinite"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33"/>
            <a:ext cx="6793992" cy="716280"/>
          </a:xfrm>
        </p:spPr>
        <p:txBody>
          <a:bodyPr>
            <a:normAutofit fontScale="90000"/>
          </a:bodyPr>
          <a:lstStyle/>
          <a:p>
            <a:r>
              <a:rPr lang="en-US" dirty="0"/>
              <a:t>%Type and %</a:t>
            </a:r>
            <a:r>
              <a:rPr lang="en-US" dirty="0" err="1"/>
              <a:t>RowType</a:t>
            </a:r>
            <a:r>
              <a:rPr lang="en-US" dirty="0"/>
              <a:t> Attributes</a:t>
            </a:r>
            <a:endParaRPr lang="ar-SA" dirty="0"/>
          </a:p>
        </p:txBody>
      </p:sp>
      <p:sp>
        <p:nvSpPr>
          <p:cNvPr id="1025" name="Rectangle 1"/>
          <p:cNvSpPr>
            <a:spLocks noChangeArrowheads="1"/>
          </p:cNvSpPr>
          <p:nvPr/>
        </p:nvSpPr>
        <p:spPr bwMode="auto">
          <a:xfrm>
            <a:off x="990600" y="777724"/>
            <a:ext cx="81534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ar-SA" dirty="0"/>
              <a:t>The </a:t>
            </a:r>
            <a:r>
              <a:rPr lang="en-US" dirty="0"/>
              <a:t>syntax of </a:t>
            </a:r>
            <a:r>
              <a:rPr lang="ar-SA" dirty="0">
                <a:solidFill>
                  <a:srgbClr val="FF0000"/>
                </a:solidFill>
              </a:rPr>
              <a:t>%TYPE </a:t>
            </a:r>
            <a:r>
              <a:rPr lang="ar-SA" dirty="0"/>
              <a:t>attribute</a:t>
            </a:r>
          </a:p>
          <a:p>
            <a:pPr lvl="0" fontAlgn="base">
              <a:lnSpc>
                <a:spcPct val="150000"/>
              </a:lnSpc>
              <a:spcBef>
                <a:spcPct val="0"/>
              </a:spcBef>
              <a:spcAft>
                <a:spcPct val="0"/>
              </a:spcAft>
            </a:pPr>
            <a:r>
              <a:rPr lang="en-US" dirty="0" err="1"/>
              <a:t>Varname</a:t>
            </a:r>
            <a:r>
              <a:rPr lang="en-US" dirty="0"/>
              <a:t>  </a:t>
            </a:r>
            <a:r>
              <a:rPr lang="en-US" dirty="0" err="1">
                <a:solidFill>
                  <a:srgbClr val="FF0000"/>
                </a:solidFill>
              </a:rPr>
              <a:t>TableName.ColumnName%Type</a:t>
            </a:r>
            <a:r>
              <a:rPr lang="en-US" dirty="0"/>
              <a:t>.</a:t>
            </a:r>
            <a:endParaRPr lang="ar-SA" dirty="0"/>
          </a:p>
        </p:txBody>
      </p:sp>
      <p:sp>
        <p:nvSpPr>
          <p:cNvPr id="4" name="TextBox 3"/>
          <p:cNvSpPr txBox="1"/>
          <p:nvPr/>
        </p:nvSpPr>
        <p:spPr>
          <a:xfrm>
            <a:off x="990600" y="1828800"/>
            <a:ext cx="1143000" cy="381000"/>
          </a:xfrm>
          <a:prstGeom prst="rect">
            <a:avLst/>
          </a:prstGeom>
          <a:noFill/>
        </p:spPr>
        <p:txBody>
          <a:bodyPr wrap="square" rtlCol="1">
            <a:spAutoFit/>
          </a:bodyPr>
          <a:lstStyle/>
          <a:p>
            <a:r>
              <a:rPr lang="en-US" dirty="0">
                <a:solidFill>
                  <a:srgbClr val="FF0000"/>
                </a:solidFill>
              </a:rPr>
              <a:t>Example</a:t>
            </a:r>
            <a:endParaRPr lang="ar-SA" dirty="0">
              <a:solidFill>
                <a:srgbClr val="FF0000"/>
              </a:solidFill>
            </a:endParaRPr>
          </a:p>
        </p:txBody>
      </p:sp>
      <p:graphicFrame>
        <p:nvGraphicFramePr>
          <p:cNvPr id="5" name="Table 4"/>
          <p:cNvGraphicFramePr>
            <a:graphicFrameLocks noGrp="1"/>
          </p:cNvGraphicFramePr>
          <p:nvPr/>
        </p:nvGraphicFramePr>
        <p:xfrm>
          <a:off x="6400800" y="2362200"/>
          <a:ext cx="2362200" cy="1676400"/>
        </p:xfrm>
        <a:graphic>
          <a:graphicData uri="http://schemas.openxmlformats.org/drawingml/2006/table">
            <a:tbl>
              <a:tblPr rtl="1" firstRow="1" bandRow="1">
                <a:tableStyleId>{5C22544A-7EE6-4342-B048-85BDC9FD1C3A}</a:tableStyleId>
              </a:tblPr>
              <a:tblGrid>
                <a:gridCol w="1353716">
                  <a:extLst>
                    <a:ext uri="{9D8B030D-6E8A-4147-A177-3AD203B41FA5}">
                      <a16:colId xmlns:a16="http://schemas.microsoft.com/office/drawing/2014/main" val="20000"/>
                    </a:ext>
                  </a:extLst>
                </a:gridCol>
                <a:gridCol w="1008484">
                  <a:extLst>
                    <a:ext uri="{9D8B030D-6E8A-4147-A177-3AD203B41FA5}">
                      <a16:colId xmlns:a16="http://schemas.microsoft.com/office/drawing/2014/main" val="20001"/>
                    </a:ext>
                  </a:extLst>
                </a:gridCol>
              </a:tblGrid>
              <a:tr h="335280">
                <a:tc gridSpan="2">
                  <a:txBody>
                    <a:bodyPr/>
                    <a:lstStyle/>
                    <a:p>
                      <a:pPr rtl="1"/>
                      <a:r>
                        <a:rPr lang="en-US" sz="1600" dirty="0" err="1"/>
                        <a:t>Emp</a:t>
                      </a:r>
                      <a:endParaRPr lang="ar-SA" sz="1600" dirty="0"/>
                    </a:p>
                  </a:txBody>
                  <a:tcPr/>
                </a:tc>
                <a:tc hMerge="1">
                  <a:txBody>
                    <a:bodyPr/>
                    <a:lstStyle/>
                    <a:p>
                      <a:pPr rtl="1"/>
                      <a:endParaRPr lang="ar-SA" dirty="0"/>
                    </a:p>
                  </a:txBody>
                  <a:tcPr/>
                </a:tc>
                <a:extLst>
                  <a:ext uri="{0D108BD9-81ED-4DB2-BD59-A6C34878D82A}">
                    <a16:rowId xmlns:a16="http://schemas.microsoft.com/office/drawing/2014/main" val="10000"/>
                  </a:ext>
                </a:extLst>
              </a:tr>
              <a:tr h="335280">
                <a:tc>
                  <a:txBody>
                    <a:bodyPr/>
                    <a:lstStyle/>
                    <a:p>
                      <a:pPr marL="0" algn="l" rtl="1" eaLnBrk="1" latinLnBrk="0" hangingPunct="1"/>
                      <a:r>
                        <a:rPr kumimoji="0" lang="en-US" sz="1600" b="1" kern="1200" dirty="0">
                          <a:solidFill>
                            <a:srgbClr val="FF0000"/>
                          </a:solidFill>
                          <a:latin typeface="+mn-lt"/>
                          <a:ea typeface="+mn-ea"/>
                          <a:cs typeface="+mn-cs"/>
                        </a:rPr>
                        <a:t>Data Type</a:t>
                      </a:r>
                      <a:endParaRPr kumimoji="0" lang="ar-SA" sz="1600" b="1" kern="1200" dirty="0">
                        <a:solidFill>
                          <a:srgbClr val="FF0000"/>
                        </a:solidFill>
                        <a:latin typeface="+mn-lt"/>
                        <a:ea typeface="+mn-ea"/>
                        <a:cs typeface="+mn-cs"/>
                      </a:endParaRPr>
                    </a:p>
                  </a:txBody>
                  <a:tcPr/>
                </a:tc>
                <a:tc>
                  <a:txBody>
                    <a:bodyPr/>
                    <a:lstStyle/>
                    <a:p>
                      <a:pPr marL="0" algn="l" rtl="1" eaLnBrk="1" latinLnBrk="0" hangingPunct="1"/>
                      <a:r>
                        <a:rPr kumimoji="0" lang="en-US" sz="1600" b="1" kern="1200" dirty="0">
                          <a:solidFill>
                            <a:srgbClr val="FF0000"/>
                          </a:solidFill>
                          <a:latin typeface="+mn-lt"/>
                          <a:ea typeface="+mn-ea"/>
                          <a:cs typeface="+mn-cs"/>
                        </a:rPr>
                        <a:t>Field</a:t>
                      </a:r>
                      <a:endParaRPr kumimoji="0" lang="ar-SA" sz="1600" b="1" kern="1200" dirty="0">
                        <a:solidFill>
                          <a:srgbClr val="FF0000"/>
                        </a:solidFill>
                        <a:latin typeface="+mn-lt"/>
                        <a:ea typeface="+mn-ea"/>
                        <a:cs typeface="+mn-cs"/>
                      </a:endParaRPr>
                    </a:p>
                  </a:txBody>
                  <a:tcPr/>
                </a:tc>
                <a:extLst>
                  <a:ext uri="{0D108BD9-81ED-4DB2-BD59-A6C34878D82A}">
                    <a16:rowId xmlns:a16="http://schemas.microsoft.com/office/drawing/2014/main" val="10001"/>
                  </a:ext>
                </a:extLst>
              </a:tr>
              <a:tr h="335280">
                <a:tc>
                  <a:txBody>
                    <a:bodyPr/>
                    <a:lstStyle/>
                    <a:p>
                      <a:pPr rtl="1"/>
                      <a:r>
                        <a:rPr lang="en-US" sz="1600" dirty="0"/>
                        <a:t>Number (5)</a:t>
                      </a:r>
                      <a:endParaRPr lang="ar-SA" sz="1600" dirty="0"/>
                    </a:p>
                  </a:txBody>
                  <a:tcPr/>
                </a:tc>
                <a:tc>
                  <a:txBody>
                    <a:bodyPr/>
                    <a:lstStyle/>
                    <a:p>
                      <a:pPr rtl="1"/>
                      <a:r>
                        <a:rPr lang="en-US" sz="1600" dirty="0" err="1"/>
                        <a:t>Empno</a:t>
                      </a:r>
                      <a:endParaRPr lang="ar-SA" sz="1600" dirty="0"/>
                    </a:p>
                  </a:txBody>
                  <a:tcPr/>
                </a:tc>
                <a:extLst>
                  <a:ext uri="{0D108BD9-81ED-4DB2-BD59-A6C34878D82A}">
                    <a16:rowId xmlns:a16="http://schemas.microsoft.com/office/drawing/2014/main" val="10002"/>
                  </a:ext>
                </a:extLst>
              </a:tr>
              <a:tr h="335280">
                <a:tc>
                  <a:txBody>
                    <a:bodyPr/>
                    <a:lstStyle/>
                    <a:p>
                      <a:pPr rtl="1"/>
                      <a:r>
                        <a:rPr lang="en-US" sz="1600" dirty="0"/>
                        <a:t>Varchar2 (20)</a:t>
                      </a:r>
                      <a:endParaRPr lang="ar-SA" sz="1600" dirty="0"/>
                    </a:p>
                  </a:txBody>
                  <a:tcPr/>
                </a:tc>
                <a:tc>
                  <a:txBody>
                    <a:bodyPr/>
                    <a:lstStyle/>
                    <a:p>
                      <a:pPr rtl="1"/>
                      <a:r>
                        <a:rPr lang="en-US" sz="1600" dirty="0" err="1"/>
                        <a:t>Ename</a:t>
                      </a:r>
                      <a:endParaRPr lang="ar-SA" sz="1600" dirty="0"/>
                    </a:p>
                  </a:txBody>
                  <a:tcPr/>
                </a:tc>
                <a:extLst>
                  <a:ext uri="{0D108BD9-81ED-4DB2-BD59-A6C34878D82A}">
                    <a16:rowId xmlns:a16="http://schemas.microsoft.com/office/drawing/2014/main" val="10003"/>
                  </a:ext>
                </a:extLst>
              </a:tr>
              <a:tr h="335280">
                <a:tc>
                  <a:txBody>
                    <a:bodyPr/>
                    <a:lstStyle/>
                    <a:p>
                      <a:pPr rtl="1"/>
                      <a:r>
                        <a:rPr lang="en-US" sz="1600" dirty="0"/>
                        <a:t>Number</a:t>
                      </a:r>
                      <a:r>
                        <a:rPr lang="en-US" sz="1600" baseline="0" dirty="0"/>
                        <a:t> (7,2)</a:t>
                      </a:r>
                      <a:endParaRPr lang="ar-SA" sz="1600" dirty="0"/>
                    </a:p>
                  </a:txBody>
                  <a:tcPr/>
                </a:tc>
                <a:tc>
                  <a:txBody>
                    <a:bodyPr/>
                    <a:lstStyle/>
                    <a:p>
                      <a:pPr rtl="1"/>
                      <a:r>
                        <a:rPr lang="en-US" sz="1600" dirty="0"/>
                        <a:t>Sal</a:t>
                      </a:r>
                      <a:endParaRPr lang="ar-SA" sz="16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1066800" y="2286000"/>
            <a:ext cx="5257800" cy="3939540"/>
          </a:xfrm>
          <a:prstGeom prst="rect">
            <a:avLst/>
          </a:prstGeom>
          <a:solidFill>
            <a:schemeClr val="accent2">
              <a:lumMod val="20000"/>
              <a:lumOff val="80000"/>
            </a:schemeClr>
          </a:solidFill>
        </p:spPr>
        <p:txBody>
          <a:bodyPr wrap="square">
            <a:spAutoFit/>
          </a:bodyPr>
          <a:lstStyle/>
          <a:p>
            <a:r>
              <a:rPr lang="en-US" dirty="0"/>
              <a:t>Declare</a:t>
            </a:r>
          </a:p>
          <a:p>
            <a:r>
              <a:rPr lang="en-US" dirty="0" err="1">
                <a:solidFill>
                  <a:schemeClr val="accent4">
                    <a:lumMod val="50000"/>
                  </a:schemeClr>
                </a:solidFill>
              </a:rPr>
              <a:t>VarEno</a:t>
            </a:r>
            <a:r>
              <a:rPr lang="en-US" dirty="0">
                <a:solidFill>
                  <a:schemeClr val="accent4">
                    <a:lumMod val="50000"/>
                  </a:schemeClr>
                </a:solidFill>
              </a:rPr>
              <a:t>  </a:t>
            </a:r>
            <a:r>
              <a:rPr lang="en-US" dirty="0" err="1">
                <a:solidFill>
                  <a:schemeClr val="accent4">
                    <a:lumMod val="50000"/>
                  </a:schemeClr>
                </a:solidFill>
              </a:rPr>
              <a:t>Emp.Empno%Type</a:t>
            </a:r>
            <a:r>
              <a:rPr lang="en-US" dirty="0">
                <a:solidFill>
                  <a:schemeClr val="accent4">
                    <a:lumMod val="50000"/>
                  </a:schemeClr>
                </a:solidFill>
              </a:rPr>
              <a:t> ;  </a:t>
            </a:r>
          </a:p>
          <a:p>
            <a:r>
              <a:rPr lang="en-US" dirty="0" err="1">
                <a:solidFill>
                  <a:schemeClr val="accent4">
                    <a:lumMod val="50000"/>
                  </a:schemeClr>
                </a:solidFill>
              </a:rPr>
              <a:t>varEname</a:t>
            </a:r>
            <a:r>
              <a:rPr lang="en-US" dirty="0">
                <a:solidFill>
                  <a:schemeClr val="accent4">
                    <a:lumMod val="50000"/>
                  </a:schemeClr>
                </a:solidFill>
              </a:rPr>
              <a:t> </a:t>
            </a:r>
            <a:r>
              <a:rPr lang="en-US" dirty="0" err="1">
                <a:solidFill>
                  <a:schemeClr val="accent4">
                    <a:lumMod val="50000"/>
                  </a:schemeClr>
                </a:solidFill>
              </a:rPr>
              <a:t>Emp.Ename%Type</a:t>
            </a:r>
            <a:r>
              <a:rPr lang="en-US" dirty="0">
                <a:solidFill>
                  <a:schemeClr val="accent4">
                    <a:lumMod val="50000"/>
                  </a:schemeClr>
                </a:solidFill>
              </a:rPr>
              <a:t> ;  </a:t>
            </a:r>
          </a:p>
          <a:p>
            <a:r>
              <a:rPr lang="en-US" dirty="0" err="1">
                <a:solidFill>
                  <a:schemeClr val="accent4">
                    <a:lumMod val="50000"/>
                  </a:schemeClr>
                </a:solidFill>
              </a:rPr>
              <a:t>VarSalary</a:t>
            </a:r>
            <a:r>
              <a:rPr lang="en-US" dirty="0">
                <a:solidFill>
                  <a:schemeClr val="accent4">
                    <a:lumMod val="50000"/>
                  </a:schemeClr>
                </a:solidFill>
              </a:rPr>
              <a:t> </a:t>
            </a:r>
            <a:r>
              <a:rPr lang="en-US" dirty="0" err="1">
                <a:solidFill>
                  <a:schemeClr val="accent4">
                    <a:lumMod val="50000"/>
                  </a:schemeClr>
                </a:solidFill>
              </a:rPr>
              <a:t>Emp.Sal%Type</a:t>
            </a:r>
            <a:r>
              <a:rPr lang="en-US" dirty="0">
                <a:solidFill>
                  <a:schemeClr val="accent4">
                    <a:lumMod val="50000"/>
                  </a:schemeClr>
                </a:solidFill>
              </a:rPr>
              <a:t>; </a:t>
            </a:r>
          </a:p>
          <a:p>
            <a:endParaRPr lang="en-US" dirty="0">
              <a:solidFill>
                <a:srgbClr val="FF0000"/>
              </a:solidFill>
            </a:endParaRPr>
          </a:p>
          <a:p>
            <a:r>
              <a:rPr lang="en-US" dirty="0">
                <a:solidFill>
                  <a:srgbClr val="FF0000"/>
                </a:solidFill>
              </a:rPr>
              <a:t>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  Sal </a:t>
            </a:r>
            <a:br>
              <a:rPr lang="en-US" dirty="0">
                <a:solidFill>
                  <a:srgbClr val="0070C0"/>
                </a:solidFill>
              </a:rPr>
            </a:br>
            <a:r>
              <a:rPr lang="en-US" dirty="0">
                <a:solidFill>
                  <a:srgbClr val="0070C0"/>
                </a:solidFill>
              </a:rPr>
              <a:t>from </a:t>
            </a:r>
            <a:r>
              <a:rPr lang="en-US" dirty="0" err="1">
                <a:solidFill>
                  <a:srgbClr val="0070C0"/>
                </a:solidFill>
              </a:rPr>
              <a:t>Emp</a:t>
            </a:r>
            <a:r>
              <a:rPr lang="en-US" dirty="0">
                <a:solidFill>
                  <a:srgbClr val="0070C0"/>
                </a:solidFill>
              </a:rPr>
              <a:t> where  </a:t>
            </a:r>
            <a:r>
              <a:rPr lang="en-US" dirty="0" err="1">
                <a:solidFill>
                  <a:srgbClr val="0070C0"/>
                </a:solidFill>
              </a:rPr>
              <a:t>Deptno</a:t>
            </a:r>
            <a:r>
              <a:rPr lang="en-US" dirty="0">
                <a:solidFill>
                  <a:srgbClr val="0070C0"/>
                </a:solidFill>
              </a:rPr>
              <a:t> = 20 ;</a:t>
            </a:r>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p>
          <a:p>
            <a:r>
              <a:rPr lang="en-US" sz="1600" dirty="0">
                <a:solidFill>
                  <a:srgbClr val="FF0000"/>
                </a:solidFill>
              </a:rPr>
              <a:t>FETCH</a:t>
            </a:r>
            <a:r>
              <a:rPr lang="en-US" sz="1600" dirty="0"/>
              <a:t> </a:t>
            </a:r>
            <a:r>
              <a:rPr lang="en-US" sz="1600" dirty="0" err="1"/>
              <a:t>Curs_Emp_Data</a:t>
            </a:r>
            <a:r>
              <a:rPr lang="en-US" sz="1600" dirty="0"/>
              <a:t>  </a:t>
            </a:r>
            <a:r>
              <a:rPr lang="en-US" sz="1600" dirty="0">
                <a:solidFill>
                  <a:srgbClr val="FF0000"/>
                </a:solidFill>
              </a:rPr>
              <a:t>into</a:t>
            </a:r>
            <a:r>
              <a:rPr lang="en-US" sz="1600" dirty="0"/>
              <a:t> </a:t>
            </a:r>
            <a:r>
              <a:rPr lang="en-US" sz="1600" dirty="0" err="1">
                <a:solidFill>
                  <a:schemeClr val="accent4">
                    <a:lumMod val="50000"/>
                  </a:schemeClr>
                </a:solidFill>
              </a:rPr>
              <a:t>VarEno</a:t>
            </a:r>
            <a:r>
              <a:rPr lang="en-US" sz="1600" dirty="0">
                <a:solidFill>
                  <a:srgbClr val="FF0000"/>
                </a:solidFill>
              </a:rPr>
              <a:t> , </a:t>
            </a:r>
            <a:r>
              <a:rPr lang="en-US" sz="1600" dirty="0" err="1">
                <a:solidFill>
                  <a:schemeClr val="accent4">
                    <a:lumMod val="50000"/>
                  </a:schemeClr>
                </a:solidFill>
              </a:rPr>
              <a:t>VarEname</a:t>
            </a:r>
            <a:r>
              <a:rPr lang="en-US" sz="1600" dirty="0">
                <a:solidFill>
                  <a:schemeClr val="accent4">
                    <a:lumMod val="50000"/>
                  </a:schemeClr>
                </a:solidFill>
              </a:rPr>
              <a:t>, </a:t>
            </a:r>
            <a:r>
              <a:rPr lang="en-US" sz="1600" dirty="0" err="1">
                <a:solidFill>
                  <a:schemeClr val="accent4">
                    <a:lumMod val="50000"/>
                  </a:schemeClr>
                </a:solidFill>
              </a:rPr>
              <a:t>VarSalary</a:t>
            </a:r>
            <a:r>
              <a:rPr lang="en-US" sz="1600" dirty="0">
                <a:solidFill>
                  <a:srgbClr val="FF0000"/>
                </a:solidFill>
              </a:rPr>
              <a:t> </a:t>
            </a:r>
            <a:r>
              <a:rPr lang="en-US" sz="1600" dirty="0"/>
              <a:t>;</a:t>
            </a:r>
          </a:p>
          <a:p>
            <a:r>
              <a:rPr lang="en-US" dirty="0">
                <a:solidFill>
                  <a:srgbClr val="FF0000"/>
                </a:solidFill>
              </a:rPr>
              <a:t>Close</a:t>
            </a:r>
            <a:r>
              <a:rPr lang="en-US" dirty="0"/>
              <a:t> </a:t>
            </a:r>
            <a:r>
              <a:rPr lang="en-US" dirty="0" err="1"/>
              <a:t>Curs_Emp_Data</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90600" y="76200"/>
            <a:ext cx="7498080" cy="1143000"/>
          </a:xfrm>
        </p:spPr>
        <p:txBody>
          <a:bodyPr>
            <a:normAutofit/>
          </a:bodyPr>
          <a:lstStyle/>
          <a:p>
            <a:r>
              <a:rPr lang="en-AU" sz="3900" dirty="0"/>
              <a:t>PL/SQL Block Structure</a:t>
            </a:r>
          </a:p>
        </p:txBody>
      </p:sp>
      <p:sp>
        <p:nvSpPr>
          <p:cNvPr id="22531" name="Rectangle 3"/>
          <p:cNvSpPr>
            <a:spLocks noGrp="1" noChangeArrowheads="1"/>
          </p:cNvSpPr>
          <p:nvPr>
            <p:ph type="body" idx="1"/>
          </p:nvPr>
        </p:nvSpPr>
        <p:spPr>
          <a:xfrm>
            <a:off x="1036320" y="1219200"/>
            <a:ext cx="7498080" cy="4800600"/>
          </a:xfrm>
        </p:spPr>
        <p:txBody>
          <a:bodyPr/>
          <a:lstStyle/>
          <a:p>
            <a:pPr>
              <a:buFontTx/>
              <a:buNone/>
            </a:pPr>
            <a:r>
              <a:rPr lang="en-AU" sz="3600" dirty="0"/>
              <a:t>	</a:t>
            </a:r>
            <a:r>
              <a:rPr lang="en-AU" sz="2800" dirty="0"/>
              <a:t>DECLARE</a:t>
            </a:r>
          </a:p>
          <a:p>
            <a:pPr>
              <a:buFontTx/>
              <a:buNone/>
            </a:pPr>
            <a:r>
              <a:rPr lang="en-AU" sz="2800" dirty="0"/>
              <a:t>		</a:t>
            </a:r>
            <a:r>
              <a:rPr lang="en-AU" sz="2000" dirty="0"/>
              <a:t>(</a:t>
            </a:r>
            <a:r>
              <a:rPr lang="en-AU" sz="2000" i="1" dirty="0"/>
              <a:t>Declarative section)</a:t>
            </a:r>
          </a:p>
          <a:p>
            <a:pPr>
              <a:buFontTx/>
              <a:buNone/>
            </a:pPr>
            <a:r>
              <a:rPr lang="en-AU" sz="2800" dirty="0"/>
              <a:t>	BEGIN</a:t>
            </a:r>
          </a:p>
          <a:p>
            <a:pPr>
              <a:buFontTx/>
              <a:buNone/>
            </a:pPr>
            <a:r>
              <a:rPr lang="en-AU" sz="2800" i="1" dirty="0"/>
              <a:t>		</a:t>
            </a:r>
            <a:r>
              <a:rPr lang="en-AU" sz="2000" i="1" dirty="0"/>
              <a:t>(Executable section)</a:t>
            </a:r>
          </a:p>
          <a:p>
            <a:pPr>
              <a:buFontTx/>
              <a:buNone/>
            </a:pPr>
            <a:r>
              <a:rPr lang="en-AU" sz="2800" dirty="0"/>
              <a:t>	EXCEPTION</a:t>
            </a:r>
          </a:p>
          <a:p>
            <a:pPr>
              <a:buFontTx/>
              <a:buNone/>
            </a:pPr>
            <a:r>
              <a:rPr lang="en-AU" sz="2800" i="1" dirty="0"/>
              <a:t>		</a:t>
            </a:r>
            <a:r>
              <a:rPr lang="en-AU" sz="2000" i="1" dirty="0"/>
              <a:t>(Exception handling section)</a:t>
            </a:r>
          </a:p>
          <a:p>
            <a:pPr>
              <a:buFontTx/>
              <a:buNone/>
            </a:pPr>
            <a:r>
              <a:rPr lang="en-AU" sz="2800" dirty="0"/>
              <a:t>	END;</a:t>
            </a:r>
          </a:p>
          <a:p>
            <a:pPr>
              <a:buFontTx/>
              <a:buNone/>
            </a:pPr>
            <a:r>
              <a:rPr lang="en-AU" sz="2800" dirty="0"/>
              <a:t>	/  </a:t>
            </a:r>
            <a:r>
              <a:rPr lang="en-AU" sz="2000" i="1" dirty="0">
                <a:solidFill>
                  <a:srgbClr val="CC3300"/>
                </a:solidFill>
              </a:rPr>
              <a:t>(/ at the end of a block tells Oracle to run the block)</a:t>
            </a:r>
          </a:p>
          <a:p>
            <a:pPr>
              <a:buFontTx/>
              <a:buNone/>
            </a:pPr>
            <a:endParaRPr lang="en-AU" sz="2000" dirty="0">
              <a:solidFill>
                <a:srgbClr val="CC33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33"/>
            <a:ext cx="6793992" cy="716280"/>
          </a:xfrm>
        </p:spPr>
        <p:txBody>
          <a:bodyPr>
            <a:normAutofit fontScale="90000"/>
          </a:bodyPr>
          <a:lstStyle/>
          <a:p>
            <a:r>
              <a:rPr lang="en-US" dirty="0"/>
              <a:t>%Type and %</a:t>
            </a:r>
            <a:r>
              <a:rPr lang="en-US" dirty="0" err="1"/>
              <a:t>RowType</a:t>
            </a:r>
            <a:r>
              <a:rPr lang="en-US" dirty="0"/>
              <a:t> Attributes</a:t>
            </a:r>
            <a:endParaRPr lang="ar-SA" dirty="0"/>
          </a:p>
        </p:txBody>
      </p:sp>
      <p:sp>
        <p:nvSpPr>
          <p:cNvPr id="1025" name="Rectangle 1"/>
          <p:cNvSpPr>
            <a:spLocks noChangeArrowheads="1"/>
          </p:cNvSpPr>
          <p:nvPr/>
        </p:nvSpPr>
        <p:spPr bwMode="auto">
          <a:xfrm>
            <a:off x="990600" y="569975"/>
            <a:ext cx="8153400" cy="13388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lang="ar-SA" dirty="0"/>
              <a:t>The </a:t>
            </a:r>
            <a:r>
              <a:rPr lang="ar-SA" dirty="0">
                <a:solidFill>
                  <a:srgbClr val="FF0000"/>
                </a:solidFill>
              </a:rPr>
              <a:t>%ٌ</a:t>
            </a:r>
            <a:r>
              <a:rPr lang="en-US" dirty="0">
                <a:solidFill>
                  <a:srgbClr val="FF0000"/>
                </a:solidFill>
              </a:rPr>
              <a:t>Row</a:t>
            </a:r>
            <a:r>
              <a:rPr lang="ar-SA" dirty="0">
                <a:solidFill>
                  <a:srgbClr val="FF0000"/>
                </a:solidFill>
              </a:rPr>
              <a:t>TYPE </a:t>
            </a:r>
            <a:r>
              <a:rPr lang="en-US" dirty="0"/>
              <a:t>attribute provides a record type that represents a row in a database table. The record can store an entire row of data selected from the table or fetched from a cursor.</a:t>
            </a:r>
            <a:endParaRPr lang="ar-SA" dirty="0"/>
          </a:p>
        </p:txBody>
      </p:sp>
      <p:sp>
        <p:nvSpPr>
          <p:cNvPr id="4" name="TextBox 3"/>
          <p:cNvSpPr txBox="1"/>
          <p:nvPr/>
        </p:nvSpPr>
        <p:spPr>
          <a:xfrm>
            <a:off x="990600" y="1828800"/>
            <a:ext cx="1143000" cy="381000"/>
          </a:xfrm>
          <a:prstGeom prst="rect">
            <a:avLst/>
          </a:prstGeom>
          <a:noFill/>
        </p:spPr>
        <p:txBody>
          <a:bodyPr wrap="square" rtlCol="1">
            <a:spAutoFit/>
          </a:bodyPr>
          <a:lstStyle/>
          <a:p>
            <a:r>
              <a:rPr lang="en-US" dirty="0">
                <a:solidFill>
                  <a:srgbClr val="FF0000"/>
                </a:solidFill>
              </a:rPr>
              <a:t>Example</a:t>
            </a:r>
            <a:endParaRPr lang="ar-SA" dirty="0">
              <a:solidFill>
                <a:srgbClr val="FF0000"/>
              </a:solidFill>
            </a:endParaRPr>
          </a:p>
        </p:txBody>
      </p:sp>
      <p:graphicFrame>
        <p:nvGraphicFramePr>
          <p:cNvPr id="5" name="Table 4"/>
          <p:cNvGraphicFramePr>
            <a:graphicFrameLocks noGrp="1"/>
          </p:cNvGraphicFramePr>
          <p:nvPr/>
        </p:nvGraphicFramePr>
        <p:xfrm>
          <a:off x="6477000" y="1600200"/>
          <a:ext cx="2362200" cy="1676400"/>
        </p:xfrm>
        <a:graphic>
          <a:graphicData uri="http://schemas.openxmlformats.org/drawingml/2006/table">
            <a:tbl>
              <a:tblPr rtl="1" firstRow="1" bandRow="1">
                <a:tableStyleId>{5C22544A-7EE6-4342-B048-85BDC9FD1C3A}</a:tableStyleId>
              </a:tblPr>
              <a:tblGrid>
                <a:gridCol w="1353716">
                  <a:extLst>
                    <a:ext uri="{9D8B030D-6E8A-4147-A177-3AD203B41FA5}">
                      <a16:colId xmlns:a16="http://schemas.microsoft.com/office/drawing/2014/main" val="20000"/>
                    </a:ext>
                  </a:extLst>
                </a:gridCol>
                <a:gridCol w="1008484">
                  <a:extLst>
                    <a:ext uri="{9D8B030D-6E8A-4147-A177-3AD203B41FA5}">
                      <a16:colId xmlns:a16="http://schemas.microsoft.com/office/drawing/2014/main" val="20001"/>
                    </a:ext>
                  </a:extLst>
                </a:gridCol>
              </a:tblGrid>
              <a:tr h="335280">
                <a:tc gridSpan="2">
                  <a:txBody>
                    <a:bodyPr/>
                    <a:lstStyle/>
                    <a:p>
                      <a:pPr rtl="1"/>
                      <a:r>
                        <a:rPr lang="en-US" sz="1600" dirty="0" err="1"/>
                        <a:t>Emp</a:t>
                      </a:r>
                      <a:endParaRPr lang="ar-SA" sz="1600" dirty="0"/>
                    </a:p>
                  </a:txBody>
                  <a:tcPr/>
                </a:tc>
                <a:tc hMerge="1">
                  <a:txBody>
                    <a:bodyPr/>
                    <a:lstStyle/>
                    <a:p>
                      <a:pPr rtl="1"/>
                      <a:endParaRPr lang="ar-SA" dirty="0"/>
                    </a:p>
                  </a:txBody>
                  <a:tcPr/>
                </a:tc>
                <a:extLst>
                  <a:ext uri="{0D108BD9-81ED-4DB2-BD59-A6C34878D82A}">
                    <a16:rowId xmlns:a16="http://schemas.microsoft.com/office/drawing/2014/main" val="10000"/>
                  </a:ext>
                </a:extLst>
              </a:tr>
              <a:tr h="335280">
                <a:tc>
                  <a:txBody>
                    <a:bodyPr/>
                    <a:lstStyle/>
                    <a:p>
                      <a:pPr rtl="1"/>
                      <a:r>
                        <a:rPr lang="en-US" sz="1600" b="1" dirty="0">
                          <a:solidFill>
                            <a:srgbClr val="FF0000"/>
                          </a:solidFill>
                        </a:rPr>
                        <a:t>Data Type</a:t>
                      </a:r>
                      <a:endParaRPr lang="ar-SA" sz="1600" b="1" dirty="0">
                        <a:solidFill>
                          <a:srgbClr val="FF0000"/>
                        </a:solidFill>
                      </a:endParaRPr>
                    </a:p>
                  </a:txBody>
                  <a:tcPr/>
                </a:tc>
                <a:tc>
                  <a:txBody>
                    <a:bodyPr/>
                    <a:lstStyle/>
                    <a:p>
                      <a:pPr rtl="1"/>
                      <a:r>
                        <a:rPr lang="en-US" sz="1600" b="1" dirty="0">
                          <a:solidFill>
                            <a:srgbClr val="FF0000"/>
                          </a:solidFill>
                        </a:rPr>
                        <a:t>Field</a:t>
                      </a:r>
                      <a:endParaRPr lang="ar-SA" sz="1600" b="1" dirty="0">
                        <a:solidFill>
                          <a:srgbClr val="FF0000"/>
                        </a:solidFill>
                      </a:endParaRPr>
                    </a:p>
                  </a:txBody>
                  <a:tcPr/>
                </a:tc>
                <a:extLst>
                  <a:ext uri="{0D108BD9-81ED-4DB2-BD59-A6C34878D82A}">
                    <a16:rowId xmlns:a16="http://schemas.microsoft.com/office/drawing/2014/main" val="10001"/>
                  </a:ext>
                </a:extLst>
              </a:tr>
              <a:tr h="335280">
                <a:tc>
                  <a:txBody>
                    <a:bodyPr/>
                    <a:lstStyle/>
                    <a:p>
                      <a:pPr rtl="1"/>
                      <a:r>
                        <a:rPr lang="en-US" sz="1600" dirty="0"/>
                        <a:t>Number (5)</a:t>
                      </a:r>
                      <a:endParaRPr lang="ar-SA" sz="1600" dirty="0"/>
                    </a:p>
                  </a:txBody>
                  <a:tcPr/>
                </a:tc>
                <a:tc>
                  <a:txBody>
                    <a:bodyPr/>
                    <a:lstStyle/>
                    <a:p>
                      <a:pPr rtl="1"/>
                      <a:r>
                        <a:rPr lang="en-US" sz="1600" dirty="0" err="1"/>
                        <a:t>Empno</a:t>
                      </a:r>
                      <a:endParaRPr lang="ar-SA" sz="1600" dirty="0"/>
                    </a:p>
                  </a:txBody>
                  <a:tcPr/>
                </a:tc>
                <a:extLst>
                  <a:ext uri="{0D108BD9-81ED-4DB2-BD59-A6C34878D82A}">
                    <a16:rowId xmlns:a16="http://schemas.microsoft.com/office/drawing/2014/main" val="10002"/>
                  </a:ext>
                </a:extLst>
              </a:tr>
              <a:tr h="335280">
                <a:tc>
                  <a:txBody>
                    <a:bodyPr/>
                    <a:lstStyle/>
                    <a:p>
                      <a:pPr rtl="1"/>
                      <a:r>
                        <a:rPr lang="en-US" sz="1600" dirty="0"/>
                        <a:t>Varchar2 (20)</a:t>
                      </a:r>
                      <a:endParaRPr lang="ar-SA" sz="1600" dirty="0"/>
                    </a:p>
                  </a:txBody>
                  <a:tcPr/>
                </a:tc>
                <a:tc>
                  <a:txBody>
                    <a:bodyPr/>
                    <a:lstStyle/>
                    <a:p>
                      <a:pPr rtl="1"/>
                      <a:r>
                        <a:rPr lang="en-US" sz="1600" dirty="0" err="1"/>
                        <a:t>Ename</a:t>
                      </a:r>
                      <a:endParaRPr lang="ar-SA" sz="1600" dirty="0"/>
                    </a:p>
                  </a:txBody>
                  <a:tcPr/>
                </a:tc>
                <a:extLst>
                  <a:ext uri="{0D108BD9-81ED-4DB2-BD59-A6C34878D82A}">
                    <a16:rowId xmlns:a16="http://schemas.microsoft.com/office/drawing/2014/main" val="10003"/>
                  </a:ext>
                </a:extLst>
              </a:tr>
              <a:tr h="335280">
                <a:tc>
                  <a:txBody>
                    <a:bodyPr/>
                    <a:lstStyle/>
                    <a:p>
                      <a:pPr rtl="1"/>
                      <a:r>
                        <a:rPr lang="en-US" sz="1600" dirty="0"/>
                        <a:t>Number</a:t>
                      </a:r>
                      <a:r>
                        <a:rPr lang="en-US" sz="1600" baseline="0" dirty="0"/>
                        <a:t> (7,2)</a:t>
                      </a:r>
                      <a:endParaRPr lang="ar-SA" sz="1600" dirty="0"/>
                    </a:p>
                  </a:txBody>
                  <a:tcPr/>
                </a:tc>
                <a:tc>
                  <a:txBody>
                    <a:bodyPr/>
                    <a:lstStyle/>
                    <a:p>
                      <a:pPr rtl="1"/>
                      <a:r>
                        <a:rPr lang="en-US" sz="1600" dirty="0"/>
                        <a:t>Sal</a:t>
                      </a:r>
                      <a:endParaRPr lang="ar-SA" sz="16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1066800" y="2286000"/>
            <a:ext cx="5257800" cy="3970318"/>
          </a:xfrm>
          <a:prstGeom prst="rect">
            <a:avLst/>
          </a:prstGeom>
          <a:solidFill>
            <a:schemeClr val="accent2">
              <a:lumMod val="20000"/>
              <a:lumOff val="80000"/>
            </a:schemeClr>
          </a:solidFill>
        </p:spPr>
        <p:txBody>
          <a:bodyPr wrap="square">
            <a:spAutoFit/>
          </a:bodyPr>
          <a:lstStyle/>
          <a:p>
            <a:r>
              <a:rPr lang="en-US" dirty="0"/>
              <a:t>Declare</a:t>
            </a:r>
          </a:p>
          <a:p>
            <a:r>
              <a:rPr lang="en-US" dirty="0">
                <a:solidFill>
                  <a:srgbClr val="FF0000"/>
                </a:solidFill>
              </a:rPr>
              <a:t>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  Sal </a:t>
            </a:r>
            <a:br>
              <a:rPr lang="en-US" dirty="0">
                <a:solidFill>
                  <a:srgbClr val="0070C0"/>
                </a:solidFill>
              </a:rPr>
            </a:br>
            <a:r>
              <a:rPr lang="en-US" dirty="0">
                <a:solidFill>
                  <a:srgbClr val="0070C0"/>
                </a:solidFill>
              </a:rPr>
              <a:t>from </a:t>
            </a:r>
            <a:r>
              <a:rPr lang="en-US" dirty="0" err="1">
                <a:solidFill>
                  <a:srgbClr val="0070C0"/>
                </a:solidFill>
              </a:rPr>
              <a:t>Emp</a:t>
            </a:r>
            <a:r>
              <a:rPr lang="en-US" dirty="0">
                <a:solidFill>
                  <a:srgbClr val="0070C0"/>
                </a:solidFill>
              </a:rPr>
              <a:t> where  </a:t>
            </a:r>
            <a:r>
              <a:rPr lang="en-US" dirty="0" err="1">
                <a:solidFill>
                  <a:srgbClr val="0070C0"/>
                </a:solidFill>
              </a:rPr>
              <a:t>Deptno</a:t>
            </a:r>
            <a:r>
              <a:rPr lang="en-US" dirty="0">
                <a:solidFill>
                  <a:srgbClr val="0070C0"/>
                </a:solidFill>
              </a:rPr>
              <a:t> = 20 ;</a:t>
            </a:r>
          </a:p>
          <a:p>
            <a:endParaRPr lang="en-US" dirty="0">
              <a:solidFill>
                <a:schemeClr val="accent4">
                  <a:lumMod val="50000"/>
                </a:schemeClr>
              </a:solidFill>
            </a:endParaRPr>
          </a:p>
          <a:p>
            <a:r>
              <a:rPr lang="en-US" dirty="0" err="1">
                <a:solidFill>
                  <a:schemeClr val="accent4">
                    <a:lumMod val="50000"/>
                  </a:schemeClr>
                </a:solidFill>
              </a:rPr>
              <a:t>VarEmpData</a:t>
            </a:r>
            <a:r>
              <a:rPr lang="en-US" dirty="0">
                <a:solidFill>
                  <a:schemeClr val="accent4">
                    <a:lumMod val="50000"/>
                  </a:schemeClr>
                </a:solidFill>
              </a:rPr>
              <a:t>   </a:t>
            </a:r>
            <a:r>
              <a:rPr lang="en-US" dirty="0" err="1">
                <a:solidFill>
                  <a:schemeClr val="accent4">
                    <a:lumMod val="50000"/>
                  </a:schemeClr>
                </a:solidFill>
              </a:rPr>
              <a:t>Emp_Data%RowType</a:t>
            </a:r>
            <a:r>
              <a:rPr lang="en-US" dirty="0">
                <a:solidFill>
                  <a:schemeClr val="accent4">
                    <a:lumMod val="50000"/>
                  </a:schemeClr>
                </a:solidFill>
              </a:rPr>
              <a:t>;</a:t>
            </a:r>
          </a:p>
          <a:p>
            <a:endParaRPr lang="en-US" dirty="0"/>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p>
          <a:p>
            <a:r>
              <a:rPr lang="en-US" dirty="0">
                <a:solidFill>
                  <a:srgbClr val="FF0000"/>
                </a:solidFill>
              </a:rPr>
              <a:t>FETCH</a:t>
            </a:r>
            <a:r>
              <a:rPr lang="en-US" dirty="0"/>
              <a:t> </a:t>
            </a:r>
            <a:r>
              <a:rPr lang="en-US" dirty="0" err="1"/>
              <a:t>Curs_Emp_Data</a:t>
            </a:r>
            <a:r>
              <a:rPr lang="en-US" dirty="0"/>
              <a:t>  </a:t>
            </a:r>
            <a:r>
              <a:rPr lang="en-US" dirty="0">
                <a:solidFill>
                  <a:srgbClr val="FF0000"/>
                </a:solidFill>
              </a:rPr>
              <a:t>into </a:t>
            </a:r>
            <a:r>
              <a:rPr lang="en-US" dirty="0" err="1">
                <a:solidFill>
                  <a:schemeClr val="accent4">
                    <a:lumMod val="50000"/>
                  </a:schemeClr>
                </a:solidFill>
              </a:rPr>
              <a:t>VarEmpData</a:t>
            </a:r>
            <a:r>
              <a:rPr lang="en-US" dirty="0">
                <a:solidFill>
                  <a:srgbClr val="FF0000"/>
                </a:solidFill>
              </a:rPr>
              <a:t> </a:t>
            </a:r>
            <a:r>
              <a:rPr lang="en-US" dirty="0"/>
              <a:t>;</a:t>
            </a:r>
          </a:p>
          <a:p>
            <a:r>
              <a:rPr lang="en-US" dirty="0">
                <a:solidFill>
                  <a:srgbClr val="FF0000"/>
                </a:solidFill>
              </a:rPr>
              <a:t> </a:t>
            </a:r>
            <a:r>
              <a:rPr lang="en-US" dirty="0" err="1">
                <a:solidFill>
                  <a:srgbClr val="FF0000"/>
                </a:solidFill>
              </a:rPr>
              <a:t>dbms_output.put_line</a:t>
            </a:r>
            <a:r>
              <a:rPr lang="en-US" dirty="0">
                <a:solidFill>
                  <a:srgbClr val="FF0000"/>
                </a:solidFill>
              </a:rPr>
              <a:t> (</a:t>
            </a:r>
            <a:r>
              <a:rPr lang="en-US" dirty="0" err="1">
                <a:solidFill>
                  <a:schemeClr val="accent4">
                    <a:lumMod val="50000"/>
                  </a:schemeClr>
                </a:solidFill>
              </a:rPr>
              <a:t>VarEmpData</a:t>
            </a:r>
            <a:r>
              <a:rPr lang="en-US" dirty="0">
                <a:solidFill>
                  <a:srgbClr val="FF0000"/>
                </a:solidFill>
              </a:rPr>
              <a:t> . </a:t>
            </a:r>
            <a:r>
              <a:rPr lang="en-US" dirty="0" err="1">
                <a:solidFill>
                  <a:schemeClr val="accent4">
                    <a:lumMod val="50000"/>
                  </a:schemeClr>
                </a:solidFill>
              </a:rPr>
              <a:t>Ename</a:t>
            </a:r>
            <a:r>
              <a:rPr lang="en-US" dirty="0">
                <a:solidFill>
                  <a:srgbClr val="FF0000"/>
                </a:solidFill>
              </a:rPr>
              <a:t>);</a:t>
            </a:r>
          </a:p>
          <a:p>
            <a:r>
              <a:rPr lang="en-US" dirty="0">
                <a:solidFill>
                  <a:srgbClr val="FF0000"/>
                </a:solidFill>
              </a:rPr>
              <a:t>Close</a:t>
            </a:r>
            <a:r>
              <a:rPr lang="en-US" dirty="0"/>
              <a:t> </a:t>
            </a:r>
            <a:r>
              <a:rPr lang="en-US" dirty="0" err="1"/>
              <a:t>Curs_Emp_Data</a:t>
            </a:r>
            <a:r>
              <a:rPr lang="en-US" dirty="0"/>
              <a:t>;</a:t>
            </a:r>
          </a:p>
        </p:txBody>
      </p:sp>
      <p:graphicFrame>
        <p:nvGraphicFramePr>
          <p:cNvPr id="10" name="Table 9"/>
          <p:cNvGraphicFramePr>
            <a:graphicFrameLocks noGrp="1"/>
          </p:cNvGraphicFramePr>
          <p:nvPr/>
        </p:nvGraphicFramePr>
        <p:xfrm>
          <a:off x="6324600" y="3733800"/>
          <a:ext cx="2590800" cy="381000"/>
        </p:xfrm>
        <a:graphic>
          <a:graphicData uri="http://schemas.openxmlformats.org/drawingml/2006/table">
            <a:tbl>
              <a:tblPr rtl="1" firstRow="1" bandRow="1">
                <a:tableStyleId>{5C22544A-7EE6-4342-B048-85BDC9FD1C3A}</a:tableStyleId>
              </a:tblPr>
              <a:tblGrid>
                <a:gridCol w="863600">
                  <a:extLst>
                    <a:ext uri="{9D8B030D-6E8A-4147-A177-3AD203B41FA5}">
                      <a16:colId xmlns:a16="http://schemas.microsoft.com/office/drawing/2014/main" val="20000"/>
                    </a:ext>
                  </a:extLst>
                </a:gridCol>
                <a:gridCol w="791534">
                  <a:extLst>
                    <a:ext uri="{9D8B030D-6E8A-4147-A177-3AD203B41FA5}">
                      <a16:colId xmlns:a16="http://schemas.microsoft.com/office/drawing/2014/main" val="20001"/>
                    </a:ext>
                  </a:extLst>
                </a:gridCol>
                <a:gridCol w="935666">
                  <a:extLst>
                    <a:ext uri="{9D8B030D-6E8A-4147-A177-3AD203B41FA5}">
                      <a16:colId xmlns:a16="http://schemas.microsoft.com/office/drawing/2014/main" val="20002"/>
                    </a:ext>
                  </a:extLst>
                </a:gridCol>
              </a:tblGrid>
              <a:tr h="381000">
                <a:tc>
                  <a:txBody>
                    <a:bodyPr/>
                    <a:lstStyle/>
                    <a:p>
                      <a:pPr rtl="1"/>
                      <a:r>
                        <a:rPr lang="en-US" sz="1400" dirty="0"/>
                        <a:t>Sal</a:t>
                      </a:r>
                      <a:endParaRPr lang="ar-SA" sz="1400" dirty="0"/>
                    </a:p>
                  </a:txBody>
                  <a:tcPr/>
                </a:tc>
                <a:tc>
                  <a:txBody>
                    <a:bodyPr/>
                    <a:lstStyle/>
                    <a:p>
                      <a:pPr rtl="1"/>
                      <a:r>
                        <a:rPr lang="en-US" sz="1400" dirty="0" err="1"/>
                        <a:t>Ename</a:t>
                      </a:r>
                      <a:endParaRPr lang="ar-SA" sz="1400" dirty="0"/>
                    </a:p>
                  </a:txBody>
                  <a:tcPr/>
                </a:tc>
                <a:tc>
                  <a:txBody>
                    <a:bodyPr/>
                    <a:lstStyle/>
                    <a:p>
                      <a:pPr rtl="1"/>
                      <a:r>
                        <a:rPr lang="en-US" sz="1400" dirty="0" err="1"/>
                        <a:t>Empno</a:t>
                      </a:r>
                      <a:endParaRPr lang="ar-SA" sz="1400"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6324600" y="3352800"/>
            <a:ext cx="1371600" cy="369332"/>
          </a:xfrm>
          <a:prstGeom prst="rect">
            <a:avLst/>
          </a:prstGeom>
          <a:noFill/>
        </p:spPr>
        <p:txBody>
          <a:bodyPr wrap="square" rtlCol="1">
            <a:spAutoFit/>
          </a:bodyPr>
          <a:lstStyle/>
          <a:p>
            <a:r>
              <a:rPr lang="en-US" dirty="0" err="1">
                <a:solidFill>
                  <a:schemeClr val="accent4">
                    <a:lumMod val="50000"/>
                  </a:schemeClr>
                </a:solidFill>
              </a:rPr>
              <a:t>VarEmpData</a:t>
            </a:r>
            <a:endParaRPr lang="ar-SA" dirty="0">
              <a:solidFill>
                <a:srgbClr val="FF0000"/>
              </a:solidFill>
            </a:endParaRPr>
          </a:p>
        </p:txBody>
      </p:sp>
      <p:cxnSp>
        <p:nvCxnSpPr>
          <p:cNvPr id="13" name="Straight Arrow Connector 12"/>
          <p:cNvCxnSpPr/>
          <p:nvPr/>
        </p:nvCxnSpPr>
        <p:spPr>
          <a:xfrm flipH="1">
            <a:off x="5029200" y="4114800"/>
            <a:ext cx="23622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6629400" cy="533400"/>
          </a:xfrm>
        </p:spPr>
        <p:txBody>
          <a:bodyPr>
            <a:normAutofit fontScale="90000"/>
          </a:bodyPr>
          <a:lstStyle/>
          <a:p>
            <a:r>
              <a:rPr lang="en-US" dirty="0"/>
              <a:t>Explicit Cursors Attributes</a:t>
            </a:r>
            <a:endParaRPr lang="ar-SA" dirty="0"/>
          </a:p>
        </p:txBody>
      </p:sp>
      <p:graphicFrame>
        <p:nvGraphicFramePr>
          <p:cNvPr id="13" name="Table 12"/>
          <p:cNvGraphicFramePr>
            <a:graphicFrameLocks noGrp="1"/>
          </p:cNvGraphicFramePr>
          <p:nvPr/>
        </p:nvGraphicFramePr>
        <p:xfrm>
          <a:off x="1066800" y="1219200"/>
          <a:ext cx="7696200" cy="3110865"/>
        </p:xfrm>
        <a:graphic>
          <a:graphicData uri="http://schemas.openxmlformats.org/drawingml/2006/table">
            <a:tbl>
              <a:tblPr>
                <a:tableStyleId>{08FB837D-C827-4EFA-A057-4D05807E0F7C}</a:tableStyleId>
              </a:tblPr>
              <a:tblGrid>
                <a:gridCol w="16764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447675">
                <a:tc>
                  <a:txBody>
                    <a:bodyPr/>
                    <a:lstStyle/>
                    <a:p>
                      <a:pPr algn="l"/>
                      <a:r>
                        <a:rPr lang="en-US" b="1" dirty="0">
                          <a:solidFill>
                            <a:srgbClr val="FF0000"/>
                          </a:solidFill>
                        </a:rPr>
                        <a:t>Name</a:t>
                      </a:r>
                    </a:p>
                  </a:txBody>
                  <a:tcPr marL="28575" marR="28575" marT="28575" marB="28575"/>
                </a:tc>
                <a:tc>
                  <a:txBody>
                    <a:bodyPr/>
                    <a:lstStyle/>
                    <a:p>
                      <a:pPr algn="l"/>
                      <a:r>
                        <a:rPr lang="en-US" b="1" dirty="0">
                          <a:solidFill>
                            <a:srgbClr val="FF0000"/>
                          </a:solidFill>
                        </a:rPr>
                        <a:t>Description</a:t>
                      </a:r>
                    </a:p>
                  </a:txBody>
                  <a:tcPr marL="28575" marR="28575" marT="28575" marB="28575"/>
                </a:tc>
                <a:extLst>
                  <a:ext uri="{0D108BD9-81ED-4DB2-BD59-A6C34878D82A}">
                    <a16:rowId xmlns:a16="http://schemas.microsoft.com/office/drawing/2014/main" val="10000"/>
                  </a:ext>
                </a:extLst>
              </a:tr>
              <a:tr h="685800">
                <a:tc>
                  <a:txBody>
                    <a:bodyPr/>
                    <a:lstStyle/>
                    <a:p>
                      <a:r>
                        <a:rPr lang="en-US" dirty="0"/>
                        <a:t>%ISOPEN</a:t>
                      </a:r>
                    </a:p>
                  </a:txBody>
                  <a:tcPr marL="28575" marR="28575" marT="28575" marB="28575"/>
                </a:tc>
                <a:tc>
                  <a:txBody>
                    <a:bodyPr/>
                    <a:lstStyle/>
                    <a:p>
                      <a:r>
                        <a:rPr lang="en-US" dirty="0"/>
                        <a:t>Returns True if the Cursor is open , False Otherwise.</a:t>
                      </a:r>
                    </a:p>
                  </a:txBody>
                  <a:tcPr marL="28575" marR="28575" marT="28575" marB="28575"/>
                </a:tc>
                <a:extLst>
                  <a:ext uri="{0D108BD9-81ED-4DB2-BD59-A6C34878D82A}">
                    <a16:rowId xmlns:a16="http://schemas.microsoft.com/office/drawing/2014/main" val="10001"/>
                  </a:ext>
                </a:extLst>
              </a:tr>
              <a:tr h="685800">
                <a:tc>
                  <a:txBody>
                    <a:bodyPr/>
                    <a:lstStyle/>
                    <a:p>
                      <a:r>
                        <a:rPr lang="en-US" dirty="0"/>
                        <a:t>%FOUND</a:t>
                      </a:r>
                    </a:p>
                  </a:txBody>
                  <a:tcPr marL="28575" marR="28575" marT="28575" marB="28575"/>
                </a:tc>
                <a:tc>
                  <a:txBody>
                    <a:bodyPr/>
                    <a:lstStyle/>
                    <a:p>
                      <a:r>
                        <a:rPr lang="en-US" dirty="0"/>
                        <a:t>Returns TRUE if the Fetch statement finds a </a:t>
                      </a:r>
                      <a:r>
                        <a:rPr lang="en-US" baseline="0" dirty="0"/>
                        <a:t>row in the cursor.</a:t>
                      </a:r>
                      <a:endParaRPr lang="en-US" dirty="0"/>
                    </a:p>
                  </a:txBody>
                  <a:tcPr marL="28575" marR="28575" marT="28575" marB="28575"/>
                </a:tc>
                <a:extLst>
                  <a:ext uri="{0D108BD9-81ED-4DB2-BD59-A6C34878D82A}">
                    <a16:rowId xmlns:a16="http://schemas.microsoft.com/office/drawing/2014/main" val="10002"/>
                  </a:ext>
                </a:extLst>
              </a:tr>
              <a:tr h="685800">
                <a:tc>
                  <a:txBody>
                    <a:bodyPr/>
                    <a:lstStyle/>
                    <a:p>
                      <a:r>
                        <a:rPr lang="en-US"/>
                        <a:t>%NOTFOUND</a:t>
                      </a:r>
                    </a:p>
                  </a:txBody>
                  <a:tcPr marL="28575" marR="28575" marT="28575" marB="28575"/>
                </a:tc>
                <a:tc>
                  <a:txBody>
                    <a:bodyPr/>
                    <a:lstStyle/>
                    <a:p>
                      <a:r>
                        <a:rPr lang="en-US" dirty="0"/>
                        <a:t>Returns TRUE if the Fetch statement doesn’t  find </a:t>
                      </a:r>
                      <a:r>
                        <a:rPr lang="en-US" baseline="0" dirty="0"/>
                        <a:t>rows in the cursor.</a:t>
                      </a:r>
                      <a:endParaRPr lang="en-US" dirty="0"/>
                    </a:p>
                  </a:txBody>
                  <a:tcPr marL="28575" marR="28575" marT="28575" marB="28575"/>
                </a:tc>
                <a:extLst>
                  <a:ext uri="{0D108BD9-81ED-4DB2-BD59-A6C34878D82A}">
                    <a16:rowId xmlns:a16="http://schemas.microsoft.com/office/drawing/2014/main" val="10003"/>
                  </a:ext>
                </a:extLst>
              </a:tr>
              <a:tr h="605790">
                <a:tc>
                  <a:txBody>
                    <a:bodyPr/>
                    <a:lstStyle/>
                    <a:p>
                      <a:r>
                        <a:rPr lang="en-US" dirty="0"/>
                        <a:t>%ROWCOUNT </a:t>
                      </a:r>
                    </a:p>
                  </a:txBody>
                  <a:tcPr marL="28575" marR="28575" marT="28575" marB="28575"/>
                </a:tc>
                <a:tc>
                  <a:txBody>
                    <a:bodyPr/>
                    <a:lstStyle/>
                    <a:p>
                      <a:r>
                        <a:rPr lang="en-US" dirty="0"/>
                        <a:t>Identify the row number</a:t>
                      </a:r>
                      <a:r>
                        <a:rPr lang="en-US" baseline="0" dirty="0"/>
                        <a:t> of the currently fetched row.</a:t>
                      </a:r>
                      <a:endParaRPr lang="en-US" dirty="0"/>
                    </a:p>
                  </a:txBody>
                  <a:tcPr marL="28575" marR="28575" marT="28575" marB="28575"/>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7315200" cy="838200"/>
          </a:xfrm>
        </p:spPr>
        <p:txBody>
          <a:bodyPr>
            <a:noAutofit/>
          </a:bodyPr>
          <a:lstStyle/>
          <a:p>
            <a:r>
              <a:rPr lang="en-US" sz="2800" dirty="0"/>
              <a:t>Explicit Cursors: Working with Cursor Row Set using Loops.</a:t>
            </a:r>
            <a:endParaRPr lang="ar-SA" sz="2800" dirty="0"/>
          </a:p>
        </p:txBody>
      </p:sp>
      <p:sp>
        <p:nvSpPr>
          <p:cNvPr id="11" name="Rectangle 10"/>
          <p:cNvSpPr/>
          <p:nvPr/>
        </p:nvSpPr>
        <p:spPr>
          <a:xfrm>
            <a:off x="1024268" y="1143000"/>
            <a:ext cx="5147932" cy="5632311"/>
          </a:xfrm>
          <a:prstGeom prst="rect">
            <a:avLst/>
          </a:prstGeom>
          <a:solidFill>
            <a:schemeClr val="accent2">
              <a:lumMod val="20000"/>
              <a:lumOff val="80000"/>
            </a:schemeClr>
          </a:solidFill>
        </p:spPr>
        <p:txBody>
          <a:bodyPr wrap="square">
            <a:spAutoFit/>
          </a:bodyPr>
          <a:lstStyle/>
          <a:p>
            <a:r>
              <a:rPr lang="en-US" dirty="0"/>
              <a:t>Declare</a:t>
            </a:r>
          </a:p>
          <a:p>
            <a:r>
              <a:rPr lang="en-US" dirty="0">
                <a:solidFill>
                  <a:srgbClr val="FF0000"/>
                </a:solidFill>
              </a:rPr>
              <a:t>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  Sal  from </a:t>
            </a:r>
            <a:r>
              <a:rPr lang="en-US" dirty="0" err="1">
                <a:solidFill>
                  <a:srgbClr val="0070C0"/>
                </a:solidFill>
              </a:rPr>
              <a:t>Emp</a:t>
            </a:r>
            <a:r>
              <a:rPr lang="en-US" dirty="0">
                <a:solidFill>
                  <a:srgbClr val="0070C0"/>
                </a:solidFill>
              </a:rPr>
              <a:t> </a:t>
            </a:r>
          </a:p>
          <a:p>
            <a:r>
              <a:rPr lang="en-US" dirty="0">
                <a:solidFill>
                  <a:srgbClr val="0070C0"/>
                </a:solidFill>
              </a:rPr>
              <a:t>where  </a:t>
            </a:r>
            <a:r>
              <a:rPr lang="en-US" dirty="0" err="1">
                <a:solidFill>
                  <a:srgbClr val="0070C0"/>
                </a:solidFill>
              </a:rPr>
              <a:t>Deptno</a:t>
            </a:r>
            <a:r>
              <a:rPr lang="en-US" dirty="0">
                <a:solidFill>
                  <a:srgbClr val="0070C0"/>
                </a:solidFill>
              </a:rPr>
              <a:t> in ( 20 ,30) ;</a:t>
            </a:r>
          </a:p>
          <a:p>
            <a:r>
              <a:rPr lang="en-US" dirty="0" err="1">
                <a:solidFill>
                  <a:schemeClr val="accent4">
                    <a:lumMod val="50000"/>
                  </a:schemeClr>
                </a:solidFill>
              </a:rPr>
              <a:t>VarEmpData</a:t>
            </a:r>
            <a:r>
              <a:rPr lang="en-US" dirty="0">
                <a:solidFill>
                  <a:schemeClr val="accent4">
                    <a:lumMod val="50000"/>
                  </a:schemeClr>
                </a:solidFill>
              </a:rPr>
              <a:t>   </a:t>
            </a:r>
            <a:r>
              <a:rPr lang="en-US" dirty="0" err="1">
                <a:solidFill>
                  <a:schemeClr val="accent4">
                    <a:lumMod val="50000"/>
                  </a:schemeClr>
                </a:solidFill>
              </a:rPr>
              <a:t>Curs_Emp_Data%RowType</a:t>
            </a:r>
            <a:r>
              <a:rPr lang="en-US" dirty="0">
                <a:solidFill>
                  <a:schemeClr val="accent4">
                    <a:lumMod val="50000"/>
                  </a:schemeClr>
                </a:solidFill>
              </a:rPr>
              <a:t>;</a:t>
            </a:r>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p>
          <a:p>
            <a:endParaRPr lang="en-US" dirty="0">
              <a:solidFill>
                <a:srgbClr val="FF0000"/>
              </a:solidFill>
            </a:endParaRPr>
          </a:p>
          <a:p>
            <a:r>
              <a:rPr lang="en-US" b="1" dirty="0">
                <a:solidFill>
                  <a:srgbClr val="FF0000"/>
                </a:solidFill>
              </a:rPr>
              <a:t>Loop</a:t>
            </a:r>
          </a:p>
          <a:p>
            <a:pPr lvl="1"/>
            <a:r>
              <a:rPr lang="en-US" dirty="0">
                <a:solidFill>
                  <a:srgbClr val="FF0000"/>
                </a:solidFill>
              </a:rPr>
              <a:t>FETCH</a:t>
            </a:r>
            <a:r>
              <a:rPr lang="en-US" dirty="0"/>
              <a:t> </a:t>
            </a:r>
            <a:r>
              <a:rPr lang="en-US" dirty="0" err="1"/>
              <a:t>Curs_Emp_Data</a:t>
            </a:r>
            <a:r>
              <a:rPr lang="en-US" dirty="0"/>
              <a:t> </a:t>
            </a:r>
            <a:r>
              <a:rPr lang="en-US" dirty="0">
                <a:solidFill>
                  <a:srgbClr val="FF0000"/>
                </a:solidFill>
              </a:rPr>
              <a:t>into </a:t>
            </a:r>
            <a:r>
              <a:rPr lang="en-US" dirty="0" err="1">
                <a:solidFill>
                  <a:schemeClr val="accent4">
                    <a:lumMod val="50000"/>
                  </a:schemeClr>
                </a:solidFill>
              </a:rPr>
              <a:t>VarEmpData</a:t>
            </a:r>
            <a:r>
              <a:rPr lang="en-US" dirty="0">
                <a:solidFill>
                  <a:srgbClr val="FF0000"/>
                </a:solidFill>
              </a:rPr>
              <a:t> </a:t>
            </a:r>
            <a:r>
              <a:rPr lang="en-US" dirty="0"/>
              <a:t>;</a:t>
            </a:r>
          </a:p>
          <a:p>
            <a:pPr lvl="1"/>
            <a:endParaRPr lang="en-US" dirty="0">
              <a:solidFill>
                <a:srgbClr val="FF0000"/>
              </a:solidFill>
            </a:endParaRPr>
          </a:p>
          <a:p>
            <a:pPr lvl="1"/>
            <a:r>
              <a:rPr lang="en-US" dirty="0">
                <a:solidFill>
                  <a:srgbClr val="FF0000"/>
                </a:solidFill>
              </a:rPr>
              <a:t>Exit When (</a:t>
            </a:r>
            <a:r>
              <a:rPr lang="en-US" dirty="0" err="1"/>
              <a:t>Curs_Emp_Data%notfound</a:t>
            </a:r>
            <a:r>
              <a:rPr lang="en-US" dirty="0"/>
              <a:t>)</a:t>
            </a:r>
            <a:endParaRPr lang="en-US" dirty="0">
              <a:solidFill>
                <a:srgbClr val="FF0000"/>
              </a:solidFill>
            </a:endParaRPr>
          </a:p>
          <a:p>
            <a:pPr lvl="1"/>
            <a:endParaRPr lang="en-US" dirty="0"/>
          </a:p>
          <a:p>
            <a:pPr lvl="1"/>
            <a:r>
              <a:rPr lang="en-US" dirty="0" err="1"/>
              <a:t>dbms_output.put_line</a:t>
            </a:r>
            <a:r>
              <a:rPr lang="en-US" dirty="0">
                <a:solidFill>
                  <a:srgbClr val="FF0000"/>
                </a:solidFill>
              </a:rPr>
              <a:t> (</a:t>
            </a:r>
            <a:r>
              <a:rPr lang="en-US" dirty="0" err="1">
                <a:solidFill>
                  <a:schemeClr val="accent4">
                    <a:lumMod val="50000"/>
                  </a:schemeClr>
                </a:solidFill>
              </a:rPr>
              <a:t>VarEmpData</a:t>
            </a:r>
            <a:r>
              <a:rPr lang="en-US" dirty="0">
                <a:solidFill>
                  <a:srgbClr val="FF0000"/>
                </a:solidFill>
              </a:rPr>
              <a:t> . </a:t>
            </a:r>
            <a:r>
              <a:rPr lang="en-US" dirty="0" err="1">
                <a:solidFill>
                  <a:schemeClr val="accent4">
                    <a:lumMod val="50000"/>
                  </a:schemeClr>
                </a:solidFill>
              </a:rPr>
              <a:t>Ename</a:t>
            </a:r>
            <a:r>
              <a:rPr lang="en-US" dirty="0">
                <a:solidFill>
                  <a:schemeClr val="accent4">
                    <a:lumMod val="50000"/>
                  </a:schemeClr>
                </a:solidFill>
              </a:rPr>
              <a:t> || </a:t>
            </a:r>
          </a:p>
          <a:p>
            <a:pPr lvl="1"/>
            <a:r>
              <a:rPr lang="en-US" dirty="0">
                <a:solidFill>
                  <a:schemeClr val="accent4">
                    <a:lumMod val="50000"/>
                  </a:schemeClr>
                </a:solidFill>
              </a:rPr>
              <a:t>                                   </a:t>
            </a:r>
            <a:r>
              <a:rPr lang="en-US" dirty="0" err="1">
                <a:solidFill>
                  <a:schemeClr val="accent4">
                    <a:lumMod val="50000"/>
                  </a:schemeClr>
                </a:solidFill>
              </a:rPr>
              <a:t>VarEmpData</a:t>
            </a:r>
            <a:r>
              <a:rPr lang="en-US" dirty="0">
                <a:solidFill>
                  <a:srgbClr val="FF0000"/>
                </a:solidFill>
              </a:rPr>
              <a:t> . </a:t>
            </a:r>
            <a:r>
              <a:rPr lang="en-US" dirty="0">
                <a:solidFill>
                  <a:schemeClr val="accent4">
                    <a:lumMod val="50000"/>
                  </a:schemeClr>
                </a:solidFill>
              </a:rPr>
              <a:t>Sal</a:t>
            </a:r>
            <a:r>
              <a:rPr lang="en-US" dirty="0">
                <a:solidFill>
                  <a:srgbClr val="FF0000"/>
                </a:solidFill>
              </a:rPr>
              <a:t>);</a:t>
            </a:r>
          </a:p>
          <a:p>
            <a:r>
              <a:rPr lang="en-US" b="1" dirty="0">
                <a:solidFill>
                  <a:srgbClr val="FF0000"/>
                </a:solidFill>
              </a:rPr>
              <a:t>End Loop;</a:t>
            </a:r>
          </a:p>
          <a:p>
            <a:endParaRPr lang="en-US" dirty="0">
              <a:solidFill>
                <a:srgbClr val="FF0000"/>
              </a:solidFill>
            </a:endParaRPr>
          </a:p>
          <a:p>
            <a:r>
              <a:rPr lang="en-US" dirty="0">
                <a:solidFill>
                  <a:srgbClr val="FF0000"/>
                </a:solidFill>
              </a:rPr>
              <a:t>Close</a:t>
            </a:r>
            <a:r>
              <a:rPr lang="en-US" dirty="0"/>
              <a:t> </a:t>
            </a:r>
            <a:r>
              <a:rPr lang="en-US" dirty="0" err="1"/>
              <a:t>Curs_Emp_Data</a:t>
            </a:r>
            <a:r>
              <a:rPr lang="en-US"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66800" y="1295400"/>
            <a:ext cx="5224132" cy="5078313"/>
          </a:xfrm>
          <a:prstGeom prst="rect">
            <a:avLst/>
          </a:prstGeom>
          <a:solidFill>
            <a:schemeClr val="accent2">
              <a:lumMod val="20000"/>
              <a:lumOff val="80000"/>
            </a:schemeClr>
          </a:solidFill>
        </p:spPr>
        <p:txBody>
          <a:bodyPr wrap="square">
            <a:spAutoFit/>
          </a:bodyPr>
          <a:lstStyle/>
          <a:p>
            <a:r>
              <a:rPr lang="en-US" dirty="0"/>
              <a:t>Declare</a:t>
            </a:r>
          </a:p>
          <a:p>
            <a:r>
              <a:rPr lang="en-US" dirty="0">
                <a:solidFill>
                  <a:srgbClr val="FF0000"/>
                </a:solidFill>
              </a:rPr>
              <a:t>CURSOR</a:t>
            </a:r>
            <a:r>
              <a:rPr lang="en-US" dirty="0"/>
              <a:t> </a:t>
            </a:r>
            <a:r>
              <a:rPr lang="en-US" dirty="0" err="1"/>
              <a:t>Curs_Emp_Data</a:t>
            </a:r>
            <a:r>
              <a:rPr lang="en-US" dirty="0"/>
              <a:t> </a:t>
            </a:r>
          </a:p>
          <a:p>
            <a:r>
              <a:rPr lang="en-US" dirty="0"/>
              <a:t> </a:t>
            </a:r>
            <a:r>
              <a:rPr lang="en-US" dirty="0">
                <a:solidFill>
                  <a:srgbClr val="FF0000"/>
                </a:solidFill>
              </a:rPr>
              <a:t>IS</a:t>
            </a:r>
            <a:br>
              <a:rPr lang="en-US" dirty="0"/>
            </a:br>
            <a:r>
              <a:rPr lang="en-US" dirty="0">
                <a:solidFill>
                  <a:srgbClr val="0070C0"/>
                </a:solidFill>
              </a:rPr>
              <a:t>SELECT </a:t>
            </a:r>
            <a:r>
              <a:rPr lang="en-US" dirty="0" err="1">
                <a:solidFill>
                  <a:srgbClr val="0070C0"/>
                </a:solidFill>
              </a:rPr>
              <a:t>Empno</a:t>
            </a:r>
            <a:r>
              <a:rPr lang="en-US" dirty="0">
                <a:solidFill>
                  <a:srgbClr val="0070C0"/>
                </a:solidFill>
              </a:rPr>
              <a:t>  , </a:t>
            </a:r>
            <a:r>
              <a:rPr lang="en-US" dirty="0" err="1">
                <a:solidFill>
                  <a:srgbClr val="0070C0"/>
                </a:solidFill>
              </a:rPr>
              <a:t>Ename</a:t>
            </a:r>
            <a:r>
              <a:rPr lang="en-US" dirty="0">
                <a:solidFill>
                  <a:srgbClr val="0070C0"/>
                </a:solidFill>
              </a:rPr>
              <a:t> ,  Sal , </a:t>
            </a:r>
            <a:r>
              <a:rPr lang="en-US" dirty="0" err="1">
                <a:solidFill>
                  <a:srgbClr val="0070C0"/>
                </a:solidFill>
              </a:rPr>
              <a:t>Comm</a:t>
            </a:r>
            <a:r>
              <a:rPr lang="en-US" dirty="0">
                <a:solidFill>
                  <a:srgbClr val="0070C0"/>
                </a:solidFill>
              </a:rPr>
              <a:t> from </a:t>
            </a:r>
            <a:r>
              <a:rPr lang="en-US" dirty="0" err="1">
                <a:solidFill>
                  <a:srgbClr val="0070C0"/>
                </a:solidFill>
              </a:rPr>
              <a:t>Emp</a:t>
            </a:r>
            <a:r>
              <a:rPr lang="en-US" dirty="0">
                <a:solidFill>
                  <a:srgbClr val="0070C0"/>
                </a:solidFill>
              </a:rPr>
              <a:t> </a:t>
            </a:r>
          </a:p>
          <a:p>
            <a:r>
              <a:rPr lang="en-US" dirty="0">
                <a:solidFill>
                  <a:srgbClr val="0070C0"/>
                </a:solidFill>
              </a:rPr>
              <a:t>where  </a:t>
            </a:r>
            <a:r>
              <a:rPr lang="en-US" dirty="0" err="1">
                <a:solidFill>
                  <a:srgbClr val="0070C0"/>
                </a:solidFill>
              </a:rPr>
              <a:t>Deptno</a:t>
            </a:r>
            <a:r>
              <a:rPr lang="en-US" dirty="0">
                <a:solidFill>
                  <a:srgbClr val="0070C0"/>
                </a:solidFill>
              </a:rPr>
              <a:t> = 20 ;</a:t>
            </a:r>
          </a:p>
          <a:p>
            <a:r>
              <a:rPr lang="en-US" dirty="0" err="1">
                <a:solidFill>
                  <a:schemeClr val="accent4">
                    <a:lumMod val="50000"/>
                  </a:schemeClr>
                </a:solidFill>
              </a:rPr>
              <a:t>VarEmpData</a:t>
            </a:r>
            <a:r>
              <a:rPr lang="en-US" dirty="0">
                <a:solidFill>
                  <a:schemeClr val="accent4">
                    <a:lumMod val="50000"/>
                  </a:schemeClr>
                </a:solidFill>
              </a:rPr>
              <a:t>   </a:t>
            </a:r>
            <a:r>
              <a:rPr lang="en-US" dirty="0" err="1">
                <a:solidFill>
                  <a:schemeClr val="accent4">
                    <a:lumMod val="50000"/>
                  </a:schemeClr>
                </a:solidFill>
              </a:rPr>
              <a:t>Curs_Emp_Data%RowType</a:t>
            </a:r>
            <a:r>
              <a:rPr lang="en-US" dirty="0">
                <a:solidFill>
                  <a:schemeClr val="accent4">
                    <a:lumMod val="50000"/>
                  </a:schemeClr>
                </a:solidFill>
              </a:rPr>
              <a:t>;</a:t>
            </a:r>
          </a:p>
          <a:p>
            <a:r>
              <a:rPr lang="en-US" dirty="0"/>
              <a:t>Begin</a:t>
            </a:r>
          </a:p>
          <a:p>
            <a:endParaRPr lang="en-US" dirty="0"/>
          </a:p>
          <a:p>
            <a:r>
              <a:rPr lang="en-US" dirty="0">
                <a:solidFill>
                  <a:srgbClr val="FF0000"/>
                </a:solidFill>
              </a:rPr>
              <a:t>OPEN</a:t>
            </a:r>
            <a:r>
              <a:rPr lang="en-US" dirty="0"/>
              <a:t> </a:t>
            </a:r>
            <a:r>
              <a:rPr lang="en-US" dirty="0" err="1"/>
              <a:t>Curs_Emp_Data</a:t>
            </a:r>
            <a:r>
              <a:rPr lang="en-US" dirty="0"/>
              <a:t>;</a:t>
            </a:r>
          </a:p>
          <a:p>
            <a:endParaRPr lang="en-US" dirty="0">
              <a:solidFill>
                <a:srgbClr val="FF0000"/>
              </a:solidFill>
            </a:endParaRPr>
          </a:p>
          <a:p>
            <a:r>
              <a:rPr lang="en-US" b="1" dirty="0">
                <a:solidFill>
                  <a:srgbClr val="FF0000"/>
                </a:solidFill>
              </a:rPr>
              <a:t>Loop</a:t>
            </a:r>
          </a:p>
          <a:p>
            <a:pPr lvl="1"/>
            <a:r>
              <a:rPr lang="en-US" dirty="0">
                <a:solidFill>
                  <a:srgbClr val="FF0000"/>
                </a:solidFill>
              </a:rPr>
              <a:t>FETCH</a:t>
            </a:r>
            <a:r>
              <a:rPr lang="en-US" dirty="0"/>
              <a:t> </a:t>
            </a:r>
            <a:r>
              <a:rPr lang="en-US" dirty="0" err="1"/>
              <a:t>Curs_Emp_Data</a:t>
            </a:r>
            <a:r>
              <a:rPr lang="en-US" dirty="0"/>
              <a:t> </a:t>
            </a:r>
            <a:r>
              <a:rPr lang="en-US" dirty="0">
                <a:solidFill>
                  <a:srgbClr val="FF0000"/>
                </a:solidFill>
              </a:rPr>
              <a:t>into </a:t>
            </a:r>
            <a:r>
              <a:rPr lang="en-US" dirty="0" err="1">
                <a:solidFill>
                  <a:schemeClr val="accent4">
                    <a:lumMod val="50000"/>
                  </a:schemeClr>
                </a:solidFill>
              </a:rPr>
              <a:t>VarEmpData</a:t>
            </a:r>
            <a:r>
              <a:rPr lang="en-US" dirty="0">
                <a:solidFill>
                  <a:srgbClr val="FF0000"/>
                </a:solidFill>
              </a:rPr>
              <a:t> </a:t>
            </a:r>
            <a:r>
              <a:rPr lang="en-US" dirty="0"/>
              <a:t>;</a:t>
            </a:r>
          </a:p>
          <a:p>
            <a:pPr lvl="1"/>
            <a:r>
              <a:rPr lang="en-US" dirty="0"/>
              <a:t>Exit when (</a:t>
            </a:r>
            <a:r>
              <a:rPr lang="en-US" dirty="0" err="1"/>
              <a:t>Curs_Emp_Data%notfound</a:t>
            </a:r>
            <a:r>
              <a:rPr lang="en-US" dirty="0"/>
              <a:t>)</a:t>
            </a:r>
          </a:p>
          <a:p>
            <a:pPr lvl="1"/>
            <a:r>
              <a:rPr lang="en-US" dirty="0"/>
              <a:t>Update </a:t>
            </a:r>
            <a:r>
              <a:rPr lang="en-US" dirty="0" err="1"/>
              <a:t>Emp</a:t>
            </a:r>
            <a:endParaRPr lang="en-US" dirty="0"/>
          </a:p>
          <a:p>
            <a:pPr lvl="1"/>
            <a:r>
              <a:rPr lang="en-US" dirty="0">
                <a:solidFill>
                  <a:srgbClr val="FF0000"/>
                </a:solidFill>
              </a:rPr>
              <a:t>Set </a:t>
            </a:r>
            <a:r>
              <a:rPr lang="en-US" dirty="0" err="1">
                <a:solidFill>
                  <a:srgbClr val="FF0000"/>
                </a:solidFill>
              </a:rPr>
              <a:t>Comm</a:t>
            </a:r>
            <a:r>
              <a:rPr lang="en-US" dirty="0">
                <a:solidFill>
                  <a:srgbClr val="FF0000"/>
                </a:solidFill>
              </a:rPr>
              <a:t> = </a:t>
            </a:r>
            <a:r>
              <a:rPr lang="en-US" dirty="0" err="1">
                <a:solidFill>
                  <a:schemeClr val="accent4">
                    <a:lumMod val="50000"/>
                  </a:schemeClr>
                </a:solidFill>
              </a:rPr>
              <a:t>VarEmpData</a:t>
            </a:r>
            <a:r>
              <a:rPr lang="en-US" dirty="0">
                <a:solidFill>
                  <a:srgbClr val="FF0000"/>
                </a:solidFill>
              </a:rPr>
              <a:t> .Sal * 0.025 ;</a:t>
            </a:r>
          </a:p>
          <a:p>
            <a:r>
              <a:rPr lang="en-US" b="1" dirty="0">
                <a:solidFill>
                  <a:srgbClr val="FF0000"/>
                </a:solidFill>
              </a:rPr>
              <a:t>End Loop;</a:t>
            </a:r>
          </a:p>
          <a:p>
            <a:endParaRPr lang="en-US" dirty="0">
              <a:solidFill>
                <a:srgbClr val="FF0000"/>
              </a:solidFill>
            </a:endParaRPr>
          </a:p>
          <a:p>
            <a:r>
              <a:rPr lang="en-US" dirty="0">
                <a:solidFill>
                  <a:srgbClr val="FF0000"/>
                </a:solidFill>
              </a:rPr>
              <a:t>Close</a:t>
            </a:r>
            <a:r>
              <a:rPr lang="en-US" dirty="0"/>
              <a:t> </a:t>
            </a:r>
            <a:r>
              <a:rPr lang="en-US" dirty="0" err="1"/>
              <a:t>Curs_Emp_Data</a:t>
            </a:r>
            <a:r>
              <a:rPr lang="en-US" dirty="0"/>
              <a:t>;</a:t>
            </a:r>
          </a:p>
        </p:txBody>
      </p:sp>
      <p:sp>
        <p:nvSpPr>
          <p:cNvPr id="7" name="Title 1"/>
          <p:cNvSpPr>
            <a:spLocks noGrp="1"/>
          </p:cNvSpPr>
          <p:nvPr>
            <p:ph type="title"/>
          </p:nvPr>
        </p:nvSpPr>
        <p:spPr>
          <a:xfrm>
            <a:off x="990600" y="150631"/>
            <a:ext cx="7315200" cy="838200"/>
          </a:xfrm>
        </p:spPr>
        <p:txBody>
          <a:bodyPr>
            <a:noAutofit/>
          </a:bodyPr>
          <a:lstStyle/>
          <a:p>
            <a:r>
              <a:rPr lang="en-US" sz="2800" dirty="0"/>
              <a:t>Explicit Cursors: Working with Cursor Row Set using Loops.</a:t>
            </a:r>
            <a:endParaRPr lang="ar-SA"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6324600" cy="533400"/>
          </a:xfrm>
        </p:spPr>
        <p:txBody>
          <a:bodyPr>
            <a:normAutofit fontScale="90000"/>
          </a:bodyPr>
          <a:lstStyle/>
          <a:p>
            <a:r>
              <a:rPr lang="en-US" sz="3200" dirty="0"/>
              <a:t>Stored Program Units</a:t>
            </a:r>
            <a:endParaRPr lang="ar-SA" sz="3200" dirty="0"/>
          </a:p>
        </p:txBody>
      </p:sp>
      <p:sp>
        <p:nvSpPr>
          <p:cNvPr id="3" name="Rectangle 2"/>
          <p:cNvSpPr/>
          <p:nvPr/>
        </p:nvSpPr>
        <p:spPr>
          <a:xfrm>
            <a:off x="1000125" y="685800"/>
            <a:ext cx="8153400" cy="3831818"/>
          </a:xfrm>
          <a:prstGeom prst="rect">
            <a:avLst/>
          </a:prstGeom>
        </p:spPr>
        <p:txBody>
          <a:bodyPr wrap="square">
            <a:spAutoFit/>
          </a:bodyPr>
          <a:lstStyle/>
          <a:p>
            <a:pPr>
              <a:lnSpc>
                <a:spcPct val="150000"/>
              </a:lnSpc>
            </a:pPr>
            <a:r>
              <a:rPr lang="en-US" b="1" u="sng" dirty="0">
                <a:solidFill>
                  <a:srgbClr val="0070C0"/>
                </a:solidFill>
              </a:rPr>
              <a:t>Advantages of Using Stored Program Units:</a:t>
            </a:r>
          </a:p>
          <a:p>
            <a:pPr marL="342900" indent="-342900">
              <a:lnSpc>
                <a:spcPct val="150000"/>
              </a:lnSpc>
              <a:buAutoNum type="arabicPeriod"/>
            </a:pPr>
            <a:r>
              <a:rPr lang="en-US" dirty="0"/>
              <a:t>It helps to break a program into manageable, well-defined modules.  </a:t>
            </a:r>
          </a:p>
          <a:p>
            <a:pPr marL="342900" indent="-342900">
              <a:lnSpc>
                <a:spcPct val="150000"/>
              </a:lnSpc>
              <a:buAutoNum type="arabicPeriod"/>
            </a:pPr>
            <a:r>
              <a:rPr lang="en-US" dirty="0"/>
              <a:t>The code is stored in a pre-compiled form which means that its syntax is valid and does not need to be compiled at run-time, thereby saving resources.</a:t>
            </a:r>
          </a:p>
          <a:p>
            <a:pPr marL="342900" indent="-342900">
              <a:lnSpc>
                <a:spcPct val="150000"/>
              </a:lnSpc>
              <a:buFontTx/>
              <a:buAutoNum type="arabicPeriod"/>
            </a:pPr>
            <a:r>
              <a:rPr lang="en-US" dirty="0"/>
              <a:t>promote re-usability and easy maintenance.</a:t>
            </a:r>
          </a:p>
          <a:p>
            <a:pPr marL="342900" indent="-342900">
              <a:lnSpc>
                <a:spcPct val="150000"/>
              </a:lnSpc>
              <a:buAutoNum type="arabicPeriod"/>
            </a:pPr>
            <a:r>
              <a:rPr lang="en-US" dirty="0"/>
              <a:t>As the Stored Program Units are stored in the database there is no need to transfer the code from the clients to the database server and  this results in much less network traffic and improves scalability;</a:t>
            </a:r>
          </a:p>
          <a:p>
            <a:pPr marL="342900" indent="-342900">
              <a:lnSpc>
                <a:spcPct val="150000"/>
              </a:lnSpc>
              <a:buAutoNum type="arabicPeriod"/>
            </a:pPr>
            <a:r>
              <a:rPr lang="en-US" dirty="0"/>
              <a:t>Helps to apply security mechanisms on the Database and control Access.  </a:t>
            </a:r>
          </a:p>
        </p:txBody>
      </p:sp>
      <p:sp>
        <p:nvSpPr>
          <p:cNvPr id="4" name="Title 1"/>
          <p:cNvSpPr txBox="1">
            <a:spLocks/>
          </p:cNvSpPr>
          <p:nvPr/>
        </p:nvSpPr>
        <p:spPr>
          <a:xfrm>
            <a:off x="942974" y="4648200"/>
            <a:ext cx="3552825" cy="53340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sng" strike="noStrike" kern="1200" cap="none" spc="0" normalizeH="0" baseline="0" noProof="0" dirty="0">
                <a:ln>
                  <a:noFill/>
                </a:ln>
                <a:solidFill>
                  <a:srgbClr val="002060"/>
                </a:solidFill>
                <a:effectLst>
                  <a:outerShdw blurRad="50000" dist="30000" dir="5400000" algn="tl" rotWithShape="0">
                    <a:srgbClr val="000000">
                      <a:alpha val="30000"/>
                    </a:srgbClr>
                  </a:outerShdw>
                </a:effectLst>
                <a:uLnTx/>
                <a:uFillTx/>
                <a:latin typeface="+mj-lt"/>
                <a:ea typeface="+mj-ea"/>
                <a:cs typeface="+mj-cs"/>
              </a:rPr>
              <a:t>Types of Stored Program Units</a:t>
            </a:r>
            <a:endParaRPr kumimoji="0" lang="ar-SA" b="1" i="0" u="sng" strike="noStrike" kern="1200" cap="none" spc="0" normalizeH="0" baseline="0" noProof="0" dirty="0">
              <a:ln>
                <a:noFill/>
              </a:ln>
              <a:solidFill>
                <a:srgbClr val="002060"/>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66800" y="5181600"/>
            <a:ext cx="2971800" cy="1371600"/>
          </a:xfrm>
          <a:prstGeom prst="rect">
            <a:avLst/>
          </a:prstGeom>
          <a:noFill/>
        </p:spPr>
        <p:txBody>
          <a:bodyPr wrap="square" rtlCol="1">
            <a:spAutoFit/>
          </a:bodyPr>
          <a:lstStyle/>
          <a:p>
            <a:pPr marL="342900" indent="-342900">
              <a:lnSpc>
                <a:spcPct val="150000"/>
              </a:lnSpc>
              <a:buFont typeface="+mj-lt"/>
              <a:buAutoNum type="arabicPeriod"/>
            </a:pPr>
            <a:r>
              <a:rPr lang="en-US" b="1" dirty="0"/>
              <a:t>Procedures</a:t>
            </a:r>
          </a:p>
          <a:p>
            <a:pPr marL="342900" indent="-342900">
              <a:lnSpc>
                <a:spcPct val="150000"/>
              </a:lnSpc>
              <a:buFont typeface="+mj-lt"/>
              <a:buAutoNum type="arabicPeriod"/>
            </a:pPr>
            <a:r>
              <a:rPr lang="en-US" b="1" dirty="0"/>
              <a:t>Functions</a:t>
            </a:r>
          </a:p>
          <a:p>
            <a:pPr marL="342900" indent="-342900">
              <a:lnSpc>
                <a:spcPct val="150000"/>
              </a:lnSpc>
              <a:buFont typeface="+mj-lt"/>
              <a:buAutoNum type="arabicPeriod"/>
            </a:pPr>
            <a:r>
              <a:rPr lang="en-US" b="1" dirty="0"/>
              <a:t>Packages</a:t>
            </a:r>
            <a:endParaRPr lang="ar-SA"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0600" y="76200"/>
            <a:ext cx="6324600" cy="53340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Stored Program Units</a:t>
            </a:r>
            <a:endParaRPr kumimoji="0" lang="ar-SA"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4" name="TextBox 3"/>
          <p:cNvSpPr txBox="1"/>
          <p:nvPr/>
        </p:nvSpPr>
        <p:spPr>
          <a:xfrm>
            <a:off x="990600" y="762000"/>
            <a:ext cx="7924800" cy="3416320"/>
          </a:xfrm>
          <a:prstGeom prst="rect">
            <a:avLst/>
          </a:prstGeom>
          <a:noFill/>
        </p:spPr>
        <p:txBody>
          <a:bodyPr wrap="square" rtlCol="1">
            <a:spAutoFit/>
          </a:bodyPr>
          <a:lstStyle/>
          <a:p>
            <a:r>
              <a:rPr lang="en-US" sz="2000" b="1" dirty="0">
                <a:solidFill>
                  <a:srgbClr val="FF0000"/>
                </a:solidFill>
              </a:rPr>
              <a:t>Problem</a:t>
            </a:r>
            <a:endParaRPr lang="en-US" b="1" dirty="0">
              <a:solidFill>
                <a:srgbClr val="FF0000"/>
              </a:solidFill>
            </a:endParaRPr>
          </a:p>
          <a:p>
            <a:endParaRPr lang="en-US" dirty="0"/>
          </a:p>
          <a:p>
            <a:r>
              <a:rPr lang="en-US" dirty="0"/>
              <a:t>Write PL/SQL code to update the commission value for all the employees working in a specific department according to the following formulas </a:t>
            </a:r>
          </a:p>
          <a:p>
            <a:endParaRPr lang="en-US" dirty="0"/>
          </a:p>
          <a:p>
            <a:r>
              <a:rPr lang="en-US" dirty="0"/>
              <a:t>1- if the Employee job is ‘Manager’ , let the commission to be 10 % of the salary value. </a:t>
            </a:r>
          </a:p>
          <a:p>
            <a:endParaRPr lang="en-US" dirty="0"/>
          </a:p>
          <a:p>
            <a:r>
              <a:rPr lang="en-US" dirty="0"/>
              <a:t>2-if the Employee job is ‘SALESMAN’ , let the commission to be 5 % of the salary value. </a:t>
            </a:r>
          </a:p>
          <a:p>
            <a:endParaRPr lang="en-US" dirty="0"/>
          </a:p>
          <a:p>
            <a:r>
              <a:rPr lang="en-US" dirty="0"/>
              <a:t>3- otherwise , let it 2 % of the salary value.</a:t>
            </a:r>
            <a:endParaRPr lang="ar-SA"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00" y="76200"/>
            <a:ext cx="6324600" cy="533400"/>
          </a:xfrm>
        </p:spPr>
        <p:txBody>
          <a:bodyPr>
            <a:normAutofit fontScale="90000"/>
          </a:bodyPr>
          <a:lstStyle/>
          <a:p>
            <a:r>
              <a:rPr lang="en-US" sz="3200" dirty="0"/>
              <a:t>Stored Procedure</a:t>
            </a:r>
            <a:endParaRPr lang="ar-SA" sz="3200" dirty="0"/>
          </a:p>
        </p:txBody>
      </p:sp>
      <p:sp>
        <p:nvSpPr>
          <p:cNvPr id="3" name="Rectangle 2"/>
          <p:cNvSpPr/>
          <p:nvPr/>
        </p:nvSpPr>
        <p:spPr>
          <a:xfrm>
            <a:off x="1000125" y="685800"/>
            <a:ext cx="8153400" cy="1431161"/>
          </a:xfrm>
          <a:prstGeom prst="rect">
            <a:avLst/>
          </a:prstGeom>
        </p:spPr>
        <p:txBody>
          <a:bodyPr wrap="square">
            <a:spAutoFit/>
          </a:bodyPr>
          <a:lstStyle/>
          <a:p>
            <a:pPr>
              <a:lnSpc>
                <a:spcPct val="150000"/>
              </a:lnSpc>
              <a:buFontTx/>
              <a:buChar char="-"/>
            </a:pPr>
            <a:r>
              <a:rPr lang="en-US" dirty="0"/>
              <a:t>A </a:t>
            </a:r>
            <a:r>
              <a:rPr lang="en-US" sz="2000" b="1" dirty="0">
                <a:solidFill>
                  <a:srgbClr val="FF0000"/>
                </a:solidFill>
              </a:rPr>
              <a:t>procedure</a:t>
            </a:r>
            <a:r>
              <a:rPr lang="en-US" sz="2000" dirty="0"/>
              <a:t> </a:t>
            </a:r>
            <a:r>
              <a:rPr lang="en-US" dirty="0"/>
              <a:t>is a subprogram that performs a specific action.  </a:t>
            </a:r>
          </a:p>
          <a:p>
            <a:pPr>
              <a:lnSpc>
                <a:spcPct val="150000"/>
              </a:lnSpc>
              <a:buFontTx/>
              <a:buChar char="-"/>
            </a:pPr>
            <a:r>
              <a:rPr lang="en-US" dirty="0"/>
              <a:t>A </a:t>
            </a:r>
            <a:r>
              <a:rPr lang="en-US" sz="2000" b="1" dirty="0">
                <a:solidFill>
                  <a:srgbClr val="FF0000"/>
                </a:solidFill>
              </a:rPr>
              <a:t>procedure</a:t>
            </a:r>
            <a:r>
              <a:rPr lang="en-US" dirty="0"/>
              <a:t> is a group of PL/SQL statements that you can call by name.</a:t>
            </a:r>
          </a:p>
          <a:p>
            <a:pPr>
              <a:lnSpc>
                <a:spcPct val="150000"/>
              </a:lnSpc>
              <a:buFontTx/>
              <a:buChar char="-"/>
            </a:pPr>
            <a:r>
              <a:rPr lang="en-US" dirty="0"/>
              <a:t>Stored Procedure is actually stored in the database .</a:t>
            </a:r>
          </a:p>
        </p:txBody>
      </p:sp>
      <p:sp>
        <p:nvSpPr>
          <p:cNvPr id="4" name="Rectangle 3"/>
          <p:cNvSpPr/>
          <p:nvPr/>
        </p:nvSpPr>
        <p:spPr>
          <a:xfrm>
            <a:off x="990600" y="2743200"/>
            <a:ext cx="5715000" cy="3741858"/>
          </a:xfrm>
          <a:prstGeom prst="rect">
            <a:avLst/>
          </a:prstGeom>
        </p:spPr>
        <p:txBody>
          <a:bodyPr wrap="square">
            <a:spAutoFit/>
          </a:bodyPr>
          <a:lstStyle/>
          <a:p>
            <a:pPr>
              <a:lnSpc>
                <a:spcPct val="150000"/>
              </a:lnSpc>
            </a:pPr>
            <a:r>
              <a:rPr lang="en-US" sz="1600" b="1" dirty="0">
                <a:solidFill>
                  <a:srgbClr val="FF0000"/>
                </a:solidFill>
              </a:rPr>
              <a:t>CREATE [OR REPLACE] PROCEDURE </a:t>
            </a:r>
            <a:r>
              <a:rPr lang="en-US" sz="1600" dirty="0" err="1">
                <a:solidFill>
                  <a:srgbClr val="002060"/>
                </a:solidFill>
              </a:rPr>
              <a:t>procedure_name</a:t>
            </a:r>
            <a:br>
              <a:rPr lang="en-US" sz="1600" dirty="0"/>
            </a:br>
            <a:r>
              <a:rPr lang="en-US" sz="1600" dirty="0"/>
              <a:t>[ (parameter1 ,parameter2 , </a:t>
            </a:r>
            <a:r>
              <a:rPr lang="en-US" sz="1600" dirty="0" err="1"/>
              <a:t>parametr</a:t>
            </a:r>
            <a:r>
              <a:rPr lang="en-US" sz="1600" dirty="0"/>
              <a:t> n, …..) ]</a:t>
            </a:r>
            <a:br>
              <a:rPr lang="en-US" sz="1600" dirty="0"/>
            </a:br>
            <a:r>
              <a:rPr lang="en-US" sz="1600" b="1" dirty="0">
                <a:solidFill>
                  <a:srgbClr val="FF0000"/>
                </a:solidFill>
              </a:rPr>
              <a:t>IS</a:t>
            </a:r>
            <a:br>
              <a:rPr lang="en-US" sz="1600" dirty="0"/>
            </a:br>
            <a:r>
              <a:rPr lang="en-US" sz="1600" dirty="0"/>
              <a:t>[</a:t>
            </a:r>
            <a:r>
              <a:rPr lang="en-US" sz="1600" dirty="0" err="1"/>
              <a:t>declaration_section</a:t>
            </a:r>
            <a:r>
              <a:rPr lang="en-US" sz="1600" dirty="0"/>
              <a:t>]</a:t>
            </a:r>
            <a:br>
              <a:rPr lang="en-US" sz="1600" dirty="0"/>
            </a:br>
            <a:r>
              <a:rPr lang="en-US" sz="1600" b="1" dirty="0">
                <a:solidFill>
                  <a:srgbClr val="FF0000"/>
                </a:solidFill>
              </a:rPr>
              <a:t>BEGIN</a:t>
            </a:r>
            <a:br>
              <a:rPr lang="en-US" sz="1600" dirty="0"/>
            </a:br>
            <a:r>
              <a:rPr lang="en-US" sz="1600" dirty="0" err="1"/>
              <a:t>executable_section</a:t>
            </a:r>
            <a:br>
              <a:rPr lang="en-US" sz="1600" dirty="0"/>
            </a:br>
            <a:r>
              <a:rPr lang="en-US" sz="1600" dirty="0"/>
              <a:t>[EXCEPTION</a:t>
            </a:r>
            <a:br>
              <a:rPr lang="en-US" sz="1600" dirty="0"/>
            </a:br>
            <a:r>
              <a:rPr lang="en-US" sz="1600" dirty="0" err="1"/>
              <a:t>exception_section</a:t>
            </a:r>
            <a:endParaRPr lang="en-US" sz="1600" dirty="0"/>
          </a:p>
          <a:p>
            <a:pPr>
              <a:lnSpc>
                <a:spcPct val="150000"/>
              </a:lnSpc>
            </a:pPr>
            <a:r>
              <a:rPr lang="en-US" sz="1600" dirty="0"/>
              <a:t>]</a:t>
            </a:r>
            <a:br>
              <a:rPr lang="en-US" sz="1600" dirty="0"/>
            </a:br>
            <a:r>
              <a:rPr lang="en-US" sz="1600" b="1" dirty="0">
                <a:solidFill>
                  <a:srgbClr val="FF0000"/>
                </a:solidFill>
              </a:rPr>
              <a:t>END</a:t>
            </a:r>
            <a:r>
              <a:rPr lang="en-US" sz="1600" dirty="0"/>
              <a:t> [</a:t>
            </a:r>
            <a:r>
              <a:rPr lang="en-US" sz="1600" dirty="0" err="1"/>
              <a:t>procedure_name</a:t>
            </a:r>
            <a:r>
              <a:rPr lang="en-US" sz="1600" dirty="0"/>
              <a:t>];</a:t>
            </a:r>
            <a:endParaRPr lang="ar-SA" sz="1600" dirty="0"/>
          </a:p>
        </p:txBody>
      </p:sp>
      <p:sp>
        <p:nvSpPr>
          <p:cNvPr id="5" name="Rectangle 4"/>
          <p:cNvSpPr/>
          <p:nvPr/>
        </p:nvSpPr>
        <p:spPr>
          <a:xfrm>
            <a:off x="973814" y="2297668"/>
            <a:ext cx="2759986" cy="369332"/>
          </a:xfrm>
          <a:prstGeom prst="rect">
            <a:avLst/>
          </a:prstGeom>
        </p:spPr>
        <p:txBody>
          <a:bodyPr wrap="none">
            <a:spAutoFit/>
          </a:bodyPr>
          <a:lstStyle/>
          <a:p>
            <a:r>
              <a:rPr lang="en-US" i="1" u="sng" dirty="0"/>
              <a:t>The syntax for a procedure is: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66800" y="76200"/>
            <a:ext cx="6324600" cy="533400"/>
          </a:xfrm>
        </p:spPr>
        <p:txBody>
          <a:bodyPr>
            <a:normAutofit fontScale="90000"/>
          </a:bodyPr>
          <a:lstStyle/>
          <a:p>
            <a:r>
              <a:rPr lang="en-US" sz="3200" dirty="0"/>
              <a:t>Stored Procedure</a:t>
            </a:r>
            <a:endParaRPr lang="ar-SA" sz="3200" dirty="0"/>
          </a:p>
        </p:txBody>
      </p:sp>
      <p:sp>
        <p:nvSpPr>
          <p:cNvPr id="4" name="Rectangle 3"/>
          <p:cNvSpPr/>
          <p:nvPr/>
        </p:nvSpPr>
        <p:spPr>
          <a:xfrm>
            <a:off x="1066800" y="1371600"/>
            <a:ext cx="5715000" cy="3741858"/>
          </a:xfrm>
          <a:prstGeom prst="rect">
            <a:avLst/>
          </a:prstGeom>
        </p:spPr>
        <p:txBody>
          <a:bodyPr wrap="square">
            <a:spAutoFit/>
          </a:bodyPr>
          <a:lstStyle/>
          <a:p>
            <a:pPr>
              <a:lnSpc>
                <a:spcPct val="150000"/>
              </a:lnSpc>
            </a:pPr>
            <a:r>
              <a:rPr lang="en-US" sz="1600" b="1" dirty="0">
                <a:solidFill>
                  <a:srgbClr val="FF0000"/>
                </a:solidFill>
              </a:rPr>
              <a:t>CREATE [OR REPLACE] PROCEDURE </a:t>
            </a:r>
            <a:r>
              <a:rPr lang="en-US" sz="1600" dirty="0" err="1">
                <a:solidFill>
                  <a:srgbClr val="002060"/>
                </a:solidFill>
              </a:rPr>
              <a:t>procedure_name</a:t>
            </a:r>
            <a:br>
              <a:rPr lang="en-US" sz="1600" dirty="0"/>
            </a:br>
            <a:r>
              <a:rPr lang="en-US" sz="1600" dirty="0"/>
              <a:t>[ (parameter1 ,parameter2 , </a:t>
            </a:r>
            <a:r>
              <a:rPr lang="en-US" sz="1600" dirty="0" err="1"/>
              <a:t>parametr</a:t>
            </a:r>
            <a:r>
              <a:rPr lang="en-US" sz="1600" dirty="0"/>
              <a:t> n, …..) ]</a:t>
            </a:r>
            <a:br>
              <a:rPr lang="en-US" sz="1600" dirty="0"/>
            </a:br>
            <a:r>
              <a:rPr lang="en-US" sz="1600" b="1" dirty="0">
                <a:solidFill>
                  <a:srgbClr val="FF0000"/>
                </a:solidFill>
              </a:rPr>
              <a:t>IS</a:t>
            </a:r>
            <a:br>
              <a:rPr lang="en-US" sz="1600" dirty="0"/>
            </a:br>
            <a:r>
              <a:rPr lang="en-US" sz="1600" dirty="0"/>
              <a:t>[</a:t>
            </a:r>
            <a:r>
              <a:rPr lang="en-US" sz="1600" dirty="0" err="1"/>
              <a:t>declaration_section</a:t>
            </a:r>
            <a:r>
              <a:rPr lang="en-US" sz="1600" dirty="0"/>
              <a:t>]</a:t>
            </a:r>
            <a:br>
              <a:rPr lang="en-US" sz="1600" dirty="0"/>
            </a:br>
            <a:r>
              <a:rPr lang="en-US" sz="1600" b="1" dirty="0">
                <a:solidFill>
                  <a:srgbClr val="FF0000"/>
                </a:solidFill>
              </a:rPr>
              <a:t>BEGIN</a:t>
            </a:r>
            <a:br>
              <a:rPr lang="en-US" sz="1600" dirty="0"/>
            </a:br>
            <a:r>
              <a:rPr lang="en-US" sz="1600" dirty="0" err="1"/>
              <a:t>executable_section</a:t>
            </a:r>
            <a:br>
              <a:rPr lang="en-US" sz="1600" dirty="0"/>
            </a:br>
            <a:r>
              <a:rPr lang="en-US" sz="1600" dirty="0"/>
              <a:t>[EXCEPTION</a:t>
            </a:r>
            <a:br>
              <a:rPr lang="en-US" sz="1600" dirty="0"/>
            </a:br>
            <a:r>
              <a:rPr lang="en-US" sz="1600" dirty="0" err="1"/>
              <a:t>exception_section</a:t>
            </a:r>
            <a:endParaRPr lang="en-US" sz="1600" dirty="0"/>
          </a:p>
          <a:p>
            <a:pPr>
              <a:lnSpc>
                <a:spcPct val="150000"/>
              </a:lnSpc>
            </a:pPr>
            <a:r>
              <a:rPr lang="en-US" sz="1600" dirty="0"/>
              <a:t>]</a:t>
            </a:r>
            <a:br>
              <a:rPr lang="en-US" sz="1600" dirty="0"/>
            </a:br>
            <a:r>
              <a:rPr lang="en-US" sz="1600" b="1" dirty="0">
                <a:solidFill>
                  <a:srgbClr val="FF0000"/>
                </a:solidFill>
              </a:rPr>
              <a:t>END</a:t>
            </a:r>
            <a:r>
              <a:rPr lang="en-US" sz="1600" dirty="0"/>
              <a:t> [</a:t>
            </a:r>
            <a:r>
              <a:rPr lang="en-US" sz="1600" dirty="0" err="1"/>
              <a:t>procedure_name</a:t>
            </a:r>
            <a:r>
              <a:rPr lang="en-US" sz="1600" dirty="0"/>
              <a:t>];</a:t>
            </a:r>
            <a:endParaRPr lang="ar-SA" sz="1600" dirty="0"/>
          </a:p>
        </p:txBody>
      </p:sp>
      <p:sp>
        <p:nvSpPr>
          <p:cNvPr id="5" name="Rectangle 4"/>
          <p:cNvSpPr/>
          <p:nvPr/>
        </p:nvSpPr>
        <p:spPr>
          <a:xfrm>
            <a:off x="990600" y="838200"/>
            <a:ext cx="2759986" cy="369332"/>
          </a:xfrm>
          <a:prstGeom prst="rect">
            <a:avLst/>
          </a:prstGeom>
        </p:spPr>
        <p:txBody>
          <a:bodyPr wrap="none">
            <a:spAutoFit/>
          </a:bodyPr>
          <a:lstStyle/>
          <a:p>
            <a:r>
              <a:rPr lang="en-US" i="1" u="sng" dirty="0"/>
              <a:t>The syntax for a procedure is: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762000"/>
            <a:ext cx="5867400" cy="6001643"/>
          </a:xfrm>
          <a:prstGeom prst="rect">
            <a:avLst/>
          </a:prstGeom>
          <a:solidFill>
            <a:schemeClr val="accent2">
              <a:lumMod val="20000"/>
              <a:lumOff val="80000"/>
            </a:schemeClr>
          </a:solidFill>
        </p:spPr>
        <p:txBody>
          <a:bodyPr wrap="square">
            <a:spAutoFit/>
          </a:bodyPr>
          <a:lstStyle/>
          <a:p>
            <a:r>
              <a:rPr lang="en-US" sz="1600" dirty="0"/>
              <a:t>create or replace </a:t>
            </a:r>
            <a:r>
              <a:rPr lang="en-US" sz="1600" b="1" dirty="0">
                <a:solidFill>
                  <a:srgbClr val="00B0F0"/>
                </a:solidFill>
              </a:rPr>
              <a:t>procedure</a:t>
            </a:r>
            <a:r>
              <a:rPr lang="en-US" sz="1600" dirty="0"/>
              <a:t> </a:t>
            </a:r>
            <a:r>
              <a:rPr lang="en-US" sz="1600" dirty="0" err="1"/>
              <a:t>update_depart_comm</a:t>
            </a:r>
            <a:endParaRPr lang="en-US" sz="1600" dirty="0"/>
          </a:p>
          <a:p>
            <a:r>
              <a:rPr lang="en-US" sz="1600" dirty="0">
                <a:solidFill>
                  <a:srgbClr val="00B0F0"/>
                </a:solidFill>
              </a:rPr>
              <a:t>is</a:t>
            </a:r>
          </a:p>
          <a:p>
            <a:r>
              <a:rPr lang="en-US" sz="1600" dirty="0"/>
              <a:t>cursor </a:t>
            </a:r>
            <a:r>
              <a:rPr lang="en-US" sz="1600" dirty="0" err="1"/>
              <a:t>Curs_get_Emp</a:t>
            </a:r>
            <a:r>
              <a:rPr lang="en-US" sz="1600" dirty="0"/>
              <a:t> is select </a:t>
            </a:r>
            <a:r>
              <a:rPr lang="en-US" sz="1600" dirty="0" err="1"/>
              <a:t>empno</a:t>
            </a:r>
            <a:r>
              <a:rPr lang="en-US" sz="1600" dirty="0"/>
              <a:t> , </a:t>
            </a:r>
            <a:r>
              <a:rPr lang="en-US" sz="1600" dirty="0" err="1"/>
              <a:t>sal</a:t>
            </a:r>
            <a:r>
              <a:rPr lang="en-US" sz="1600" dirty="0"/>
              <a:t> , job from </a:t>
            </a:r>
            <a:r>
              <a:rPr lang="en-US" sz="1600" dirty="0" err="1"/>
              <a:t>emp</a:t>
            </a:r>
            <a:r>
              <a:rPr lang="en-US" sz="1600" dirty="0"/>
              <a:t> where </a:t>
            </a:r>
            <a:r>
              <a:rPr lang="en-US" sz="1600" dirty="0" err="1"/>
              <a:t>deptno</a:t>
            </a:r>
            <a:r>
              <a:rPr lang="en-US" sz="1600" dirty="0"/>
              <a:t>=10;</a:t>
            </a:r>
          </a:p>
          <a:p>
            <a:r>
              <a:rPr lang="en-US" sz="1600" dirty="0" err="1"/>
              <a:t>var_emp_data</a:t>
            </a:r>
            <a:r>
              <a:rPr lang="en-US" sz="1600" dirty="0"/>
              <a:t> </a:t>
            </a:r>
            <a:r>
              <a:rPr lang="en-US" sz="1600" dirty="0" err="1"/>
              <a:t>Curs_get_Emp%rowtype</a:t>
            </a:r>
            <a:r>
              <a:rPr lang="en-US" sz="1600" dirty="0"/>
              <a:t>;</a:t>
            </a:r>
          </a:p>
          <a:p>
            <a:r>
              <a:rPr lang="en-US" sz="1600" dirty="0" err="1"/>
              <a:t>comission</a:t>
            </a:r>
            <a:r>
              <a:rPr lang="en-US" sz="1600" dirty="0"/>
              <a:t> number;</a:t>
            </a:r>
          </a:p>
          <a:p>
            <a:r>
              <a:rPr lang="en-US" sz="1600" dirty="0">
                <a:solidFill>
                  <a:srgbClr val="00B0F0"/>
                </a:solidFill>
              </a:rPr>
              <a:t>begin</a:t>
            </a:r>
          </a:p>
          <a:p>
            <a:r>
              <a:rPr lang="en-US" sz="1600" dirty="0"/>
              <a:t>open </a:t>
            </a:r>
            <a:r>
              <a:rPr lang="en-US" sz="1600" dirty="0" err="1"/>
              <a:t>Curs_get_Emp</a:t>
            </a:r>
            <a:r>
              <a:rPr lang="en-US" sz="1600" dirty="0"/>
              <a:t>;</a:t>
            </a:r>
          </a:p>
          <a:p>
            <a:r>
              <a:rPr lang="en-US" sz="1600" dirty="0"/>
              <a:t>loop</a:t>
            </a:r>
          </a:p>
          <a:p>
            <a:r>
              <a:rPr lang="en-US" sz="1600" dirty="0"/>
              <a:t>fetch </a:t>
            </a:r>
            <a:r>
              <a:rPr lang="en-US" sz="1600" dirty="0" err="1"/>
              <a:t>Curs_get_Emp</a:t>
            </a:r>
            <a:r>
              <a:rPr lang="en-US" sz="1600" dirty="0"/>
              <a:t> into </a:t>
            </a:r>
            <a:r>
              <a:rPr lang="en-US" sz="1600" dirty="0" err="1"/>
              <a:t>var_emp_data</a:t>
            </a:r>
            <a:r>
              <a:rPr lang="en-US" sz="1600" dirty="0"/>
              <a:t>;</a:t>
            </a:r>
          </a:p>
          <a:p>
            <a:r>
              <a:rPr lang="en-US" sz="1600" dirty="0"/>
              <a:t>exit when (</a:t>
            </a:r>
            <a:r>
              <a:rPr lang="en-US" sz="1600" dirty="0" err="1"/>
              <a:t>Curs_get_Emp%notfound</a:t>
            </a:r>
            <a:r>
              <a:rPr lang="en-US" sz="1600" dirty="0"/>
              <a:t>);</a:t>
            </a:r>
          </a:p>
          <a:p>
            <a:r>
              <a:rPr lang="en-US" sz="1600" dirty="0"/>
              <a:t>if </a:t>
            </a:r>
            <a:r>
              <a:rPr lang="en-US" sz="1600" dirty="0" err="1"/>
              <a:t>var_emp_data</a:t>
            </a:r>
            <a:r>
              <a:rPr lang="en-US" sz="1600" dirty="0"/>
              <a:t> .job = 'Manager' then</a:t>
            </a:r>
          </a:p>
          <a:p>
            <a:r>
              <a:rPr lang="en-US" sz="1600" dirty="0" err="1"/>
              <a:t>comission</a:t>
            </a:r>
            <a:r>
              <a:rPr lang="en-US" sz="1600" dirty="0"/>
              <a:t> := var_emp_data.sal * 0.10;</a:t>
            </a:r>
          </a:p>
          <a:p>
            <a:r>
              <a:rPr lang="en-US" sz="1600" dirty="0" err="1"/>
              <a:t>elsif</a:t>
            </a:r>
            <a:r>
              <a:rPr lang="en-US" sz="1600" dirty="0"/>
              <a:t> </a:t>
            </a:r>
            <a:r>
              <a:rPr lang="en-US" sz="1600" dirty="0" err="1"/>
              <a:t>var_emp_data</a:t>
            </a:r>
            <a:r>
              <a:rPr lang="en-US" sz="1600" dirty="0"/>
              <a:t> .job = 'SALESMAN' then</a:t>
            </a:r>
          </a:p>
          <a:p>
            <a:r>
              <a:rPr lang="en-US" sz="1600" dirty="0" err="1"/>
              <a:t>comission</a:t>
            </a:r>
            <a:r>
              <a:rPr lang="en-US" sz="1600" dirty="0"/>
              <a:t> := </a:t>
            </a:r>
            <a:r>
              <a:rPr lang="en-US" sz="1600" dirty="0" err="1"/>
              <a:t>var_emp_data</a:t>
            </a:r>
            <a:r>
              <a:rPr lang="en-US" sz="1600" dirty="0"/>
              <a:t> .</a:t>
            </a:r>
            <a:r>
              <a:rPr lang="en-US" sz="1600" dirty="0" err="1"/>
              <a:t>sal</a:t>
            </a:r>
            <a:r>
              <a:rPr lang="en-US" sz="1600" dirty="0"/>
              <a:t> * 0.05;</a:t>
            </a:r>
          </a:p>
          <a:p>
            <a:r>
              <a:rPr lang="en-US" sz="1600" dirty="0"/>
              <a:t>else</a:t>
            </a:r>
          </a:p>
          <a:p>
            <a:r>
              <a:rPr lang="en-US" sz="1600" dirty="0" err="1"/>
              <a:t>comission</a:t>
            </a:r>
            <a:r>
              <a:rPr lang="en-US" sz="1600" dirty="0"/>
              <a:t> := </a:t>
            </a:r>
            <a:r>
              <a:rPr lang="en-US" sz="1600" dirty="0" err="1"/>
              <a:t>var_emp_data</a:t>
            </a:r>
            <a:r>
              <a:rPr lang="en-US" sz="1600" dirty="0"/>
              <a:t> .</a:t>
            </a:r>
            <a:r>
              <a:rPr lang="en-US" sz="1600" dirty="0" err="1"/>
              <a:t>sal</a:t>
            </a:r>
            <a:r>
              <a:rPr lang="en-US" sz="1600" dirty="0"/>
              <a:t> *0.02;</a:t>
            </a:r>
          </a:p>
          <a:p>
            <a:r>
              <a:rPr lang="en-US" sz="1600" dirty="0"/>
              <a:t>end if;</a:t>
            </a:r>
          </a:p>
          <a:p>
            <a:r>
              <a:rPr lang="en-US" sz="1600" dirty="0"/>
              <a:t>update </a:t>
            </a:r>
            <a:r>
              <a:rPr lang="en-US" sz="1600" dirty="0" err="1"/>
              <a:t>emp</a:t>
            </a:r>
            <a:endParaRPr lang="en-US" sz="1600" dirty="0"/>
          </a:p>
          <a:p>
            <a:r>
              <a:rPr lang="en-US" sz="1600" dirty="0"/>
              <a:t>set </a:t>
            </a:r>
            <a:r>
              <a:rPr lang="en-US" sz="1600" dirty="0" err="1"/>
              <a:t>comm</a:t>
            </a:r>
            <a:r>
              <a:rPr lang="en-US" sz="1600" dirty="0"/>
              <a:t> = </a:t>
            </a:r>
            <a:r>
              <a:rPr lang="en-US" sz="1600" dirty="0" err="1"/>
              <a:t>comission</a:t>
            </a:r>
            <a:endParaRPr lang="en-US" sz="1600" dirty="0"/>
          </a:p>
          <a:p>
            <a:r>
              <a:rPr lang="en-US" sz="1600" dirty="0"/>
              <a:t>where </a:t>
            </a:r>
            <a:r>
              <a:rPr lang="en-US" sz="1600" dirty="0" err="1"/>
              <a:t>empno</a:t>
            </a:r>
            <a:r>
              <a:rPr lang="en-US" sz="1600" dirty="0"/>
              <a:t> = </a:t>
            </a:r>
            <a:r>
              <a:rPr lang="en-US" sz="1600" dirty="0" err="1"/>
              <a:t>var_emp_data</a:t>
            </a:r>
            <a:r>
              <a:rPr lang="en-US" sz="1600" dirty="0"/>
              <a:t> .</a:t>
            </a:r>
            <a:r>
              <a:rPr lang="en-US" sz="1600" dirty="0" err="1"/>
              <a:t>empno</a:t>
            </a:r>
            <a:r>
              <a:rPr lang="en-US" sz="1600" dirty="0"/>
              <a:t>;</a:t>
            </a:r>
          </a:p>
          <a:p>
            <a:r>
              <a:rPr lang="en-US" sz="1600" dirty="0"/>
              <a:t>end loop;</a:t>
            </a:r>
          </a:p>
          <a:p>
            <a:r>
              <a:rPr lang="en-US" sz="1600" dirty="0"/>
              <a:t>close </a:t>
            </a:r>
            <a:r>
              <a:rPr lang="en-US" sz="1600" dirty="0" err="1"/>
              <a:t>Curs_get_Emp</a:t>
            </a:r>
            <a:r>
              <a:rPr lang="en-US" sz="1600" dirty="0"/>
              <a:t>;</a:t>
            </a:r>
          </a:p>
          <a:p>
            <a:r>
              <a:rPr lang="en-US" sz="1600" dirty="0"/>
              <a:t>end;</a:t>
            </a:r>
            <a:endParaRPr lang="ar-SA" sz="1600" dirty="0"/>
          </a:p>
        </p:txBody>
      </p:sp>
      <p:sp>
        <p:nvSpPr>
          <p:cNvPr id="4" name="Title 1"/>
          <p:cNvSpPr>
            <a:spLocks noGrp="1"/>
          </p:cNvSpPr>
          <p:nvPr>
            <p:ph type="title"/>
          </p:nvPr>
        </p:nvSpPr>
        <p:spPr>
          <a:xfrm>
            <a:off x="1066800" y="76200"/>
            <a:ext cx="6324600" cy="533400"/>
          </a:xfrm>
        </p:spPr>
        <p:txBody>
          <a:bodyPr>
            <a:normAutofit fontScale="90000"/>
          </a:bodyPr>
          <a:lstStyle/>
          <a:p>
            <a:r>
              <a:rPr lang="en-US" sz="3200" dirty="0"/>
              <a:t>Stored Procedure</a:t>
            </a:r>
            <a:endParaRPr lang="ar-SA"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9525"/>
            <a:ext cx="6324600" cy="533400"/>
          </a:xfrm>
        </p:spPr>
        <p:txBody>
          <a:bodyPr>
            <a:normAutofit fontScale="90000"/>
          </a:bodyPr>
          <a:lstStyle/>
          <a:p>
            <a:r>
              <a:rPr lang="en-US" sz="3200" dirty="0"/>
              <a:t>Stored Procedure With Parameters</a:t>
            </a:r>
            <a:endParaRPr lang="ar-SA" sz="3200" dirty="0"/>
          </a:p>
        </p:txBody>
      </p:sp>
      <p:sp>
        <p:nvSpPr>
          <p:cNvPr id="5" name="Rectangle 4"/>
          <p:cNvSpPr/>
          <p:nvPr/>
        </p:nvSpPr>
        <p:spPr>
          <a:xfrm>
            <a:off x="1019175" y="771525"/>
            <a:ext cx="5562600" cy="369332"/>
          </a:xfrm>
          <a:prstGeom prst="rect">
            <a:avLst/>
          </a:prstGeom>
        </p:spPr>
        <p:txBody>
          <a:bodyPr wrap="square">
            <a:spAutoFit/>
          </a:bodyPr>
          <a:lstStyle/>
          <a:p>
            <a:r>
              <a:rPr lang="en-US" dirty="0"/>
              <a:t>There are three types of parameters that can be declared:</a:t>
            </a:r>
            <a:endParaRPr lang="ar-SA" dirty="0"/>
          </a:p>
        </p:txBody>
      </p:sp>
      <p:sp>
        <p:nvSpPr>
          <p:cNvPr id="6" name="Rectangle 5"/>
          <p:cNvSpPr/>
          <p:nvPr/>
        </p:nvSpPr>
        <p:spPr>
          <a:xfrm>
            <a:off x="990600" y="1295400"/>
            <a:ext cx="8001000" cy="2031325"/>
          </a:xfrm>
          <a:prstGeom prst="rect">
            <a:avLst/>
          </a:prstGeom>
        </p:spPr>
        <p:txBody>
          <a:bodyPr wrap="square">
            <a:spAutoFit/>
          </a:bodyPr>
          <a:lstStyle/>
          <a:p>
            <a:r>
              <a:rPr lang="en-US" b="1" dirty="0"/>
              <a:t>IN</a:t>
            </a:r>
            <a:r>
              <a:rPr lang="en-US" dirty="0"/>
              <a:t> - The parameter is used to pass a value from the calling program to the procedure.  The value of the parameter can not be overwritten by the procedure.</a:t>
            </a:r>
          </a:p>
          <a:p>
            <a:endParaRPr lang="en-US" b="1" dirty="0"/>
          </a:p>
          <a:p>
            <a:r>
              <a:rPr lang="en-US" b="1" dirty="0"/>
              <a:t>OUT</a:t>
            </a:r>
            <a:r>
              <a:rPr lang="en-US" dirty="0"/>
              <a:t> - The parameter is used to pass a value from the procedure to the calling program.</a:t>
            </a:r>
          </a:p>
          <a:p>
            <a:endParaRPr lang="en-US" b="1" dirty="0"/>
          </a:p>
          <a:p>
            <a:r>
              <a:rPr lang="en-US" b="1" dirty="0"/>
              <a:t>IN OUT</a:t>
            </a:r>
            <a:r>
              <a:rPr lang="en-US" dirty="0"/>
              <a:t> - The parameter can be used to pass a value to or from the procedure.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143000"/>
            <a:ext cx="7498080" cy="4800600"/>
          </a:xfrm>
        </p:spPr>
        <p:txBody>
          <a:bodyPr>
            <a:normAutofit/>
          </a:bodyPr>
          <a:lstStyle/>
          <a:p>
            <a:r>
              <a:rPr lang="en-US" sz="2400" dirty="0"/>
              <a:t>To enable the messages to be displayed  on the screen, you have to execute the following command:</a:t>
            </a:r>
          </a:p>
          <a:p>
            <a:pPr algn="ctr">
              <a:buNone/>
            </a:pPr>
            <a:endParaRPr lang="en-US" sz="2400" dirty="0"/>
          </a:p>
          <a:p>
            <a:pPr algn="ctr">
              <a:buNone/>
            </a:pPr>
            <a:r>
              <a:rPr lang="en-US" sz="2400" dirty="0"/>
              <a:t>Set </a:t>
            </a:r>
            <a:r>
              <a:rPr lang="en-US" sz="2400" dirty="0" err="1"/>
              <a:t>serveroutput</a:t>
            </a:r>
            <a:r>
              <a:rPr lang="en-US" sz="2400" dirty="0"/>
              <a:t> on;</a:t>
            </a:r>
          </a:p>
          <a:p>
            <a:endParaRPr lang="en-US" sz="2400" dirty="0"/>
          </a:p>
          <a:p>
            <a:r>
              <a:rPr lang="en-US" sz="2400" dirty="0"/>
              <a:t>To write any message on the screen, use</a:t>
            </a:r>
          </a:p>
          <a:p>
            <a:pPr>
              <a:buNone/>
            </a:pPr>
            <a:endParaRPr lang="en-US" sz="2400" dirty="0"/>
          </a:p>
          <a:p>
            <a:pPr algn="ctr">
              <a:buNone/>
            </a:pPr>
            <a:r>
              <a:rPr lang="en-US" sz="2400" dirty="0"/>
              <a:t> </a:t>
            </a:r>
            <a:r>
              <a:rPr lang="en-US" sz="2400" dirty="0" err="1"/>
              <a:t>dbms_output.put_line</a:t>
            </a:r>
            <a:r>
              <a:rPr lang="en-US" sz="2400" dirty="0"/>
              <a:t> ( </a:t>
            </a:r>
            <a:r>
              <a:rPr lang="en-US" sz="2000" i="1" dirty="0"/>
              <a:t>message</a:t>
            </a:r>
            <a:r>
              <a:rPr lang="en-US" sz="2400" dirty="0"/>
              <a:t>);</a:t>
            </a:r>
            <a:endParaRPr lang="ar-SA" sz="2400" dirty="0"/>
          </a:p>
        </p:txBody>
      </p:sp>
      <p:sp>
        <p:nvSpPr>
          <p:cNvPr id="4" name="Rectangle 2"/>
          <p:cNvSpPr>
            <a:spLocks noGrp="1" noChangeArrowheads="1"/>
          </p:cNvSpPr>
          <p:nvPr>
            <p:ph type="title"/>
          </p:nvPr>
        </p:nvSpPr>
        <p:spPr>
          <a:xfrm>
            <a:off x="990600" y="0"/>
            <a:ext cx="7498080" cy="1143000"/>
          </a:xfrm>
        </p:spPr>
        <p:txBody>
          <a:bodyPr>
            <a:normAutofit/>
          </a:bodyPr>
          <a:lstStyle/>
          <a:p>
            <a:r>
              <a:rPr lang="en-AU" sz="3900" dirty="0"/>
              <a:t>PL/SQL Block Structure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762000"/>
            <a:ext cx="7391400" cy="5755422"/>
          </a:xfrm>
          <a:prstGeom prst="rect">
            <a:avLst/>
          </a:prstGeom>
          <a:solidFill>
            <a:schemeClr val="accent2">
              <a:lumMod val="20000"/>
              <a:lumOff val="80000"/>
            </a:schemeClr>
          </a:solidFill>
        </p:spPr>
        <p:txBody>
          <a:bodyPr wrap="square">
            <a:spAutoFit/>
          </a:bodyPr>
          <a:lstStyle/>
          <a:p>
            <a:r>
              <a:rPr lang="en-US" sz="1600" dirty="0"/>
              <a:t>create or replace </a:t>
            </a:r>
            <a:r>
              <a:rPr lang="en-US" sz="1600" dirty="0">
                <a:solidFill>
                  <a:srgbClr val="00B0F0"/>
                </a:solidFill>
              </a:rPr>
              <a:t>procedure</a:t>
            </a:r>
            <a:r>
              <a:rPr lang="en-US" sz="1600" dirty="0"/>
              <a:t> </a:t>
            </a:r>
            <a:r>
              <a:rPr lang="en-US" sz="1600" dirty="0" err="1"/>
              <a:t>update_depart_comm</a:t>
            </a:r>
            <a:r>
              <a:rPr lang="en-US" sz="1600" dirty="0"/>
              <a:t> ( </a:t>
            </a:r>
            <a:r>
              <a:rPr lang="en-US" sz="1600" dirty="0" err="1">
                <a:solidFill>
                  <a:srgbClr val="0070C0"/>
                </a:solidFill>
              </a:rPr>
              <a:t>depart_no</a:t>
            </a:r>
            <a:r>
              <a:rPr lang="en-US" sz="1600" dirty="0"/>
              <a:t> </a:t>
            </a:r>
            <a:r>
              <a:rPr lang="en-US" sz="1600" b="1" dirty="0">
                <a:solidFill>
                  <a:srgbClr val="FF0000"/>
                </a:solidFill>
              </a:rPr>
              <a:t>in</a:t>
            </a:r>
            <a:r>
              <a:rPr lang="en-US" sz="1600" dirty="0"/>
              <a:t> number )</a:t>
            </a:r>
          </a:p>
          <a:p>
            <a:r>
              <a:rPr lang="en-US" sz="1600" dirty="0">
                <a:solidFill>
                  <a:srgbClr val="00B0F0"/>
                </a:solidFill>
              </a:rPr>
              <a:t>is</a:t>
            </a:r>
          </a:p>
          <a:p>
            <a:r>
              <a:rPr lang="en-US" sz="1600" dirty="0"/>
              <a:t>cursor </a:t>
            </a:r>
            <a:r>
              <a:rPr lang="en-US" sz="1600" dirty="0" err="1"/>
              <a:t>Curs_get_Emp</a:t>
            </a:r>
            <a:r>
              <a:rPr lang="en-US" sz="1600" dirty="0"/>
              <a:t> is select </a:t>
            </a:r>
            <a:r>
              <a:rPr lang="en-US" sz="1600" dirty="0" err="1"/>
              <a:t>empno</a:t>
            </a:r>
            <a:r>
              <a:rPr lang="en-US" sz="1600" dirty="0"/>
              <a:t> , </a:t>
            </a:r>
            <a:r>
              <a:rPr lang="en-US" sz="1600" dirty="0" err="1"/>
              <a:t>sal</a:t>
            </a:r>
            <a:r>
              <a:rPr lang="en-US" sz="1600" dirty="0"/>
              <a:t> , job from </a:t>
            </a:r>
            <a:r>
              <a:rPr lang="en-US" sz="1600" dirty="0" err="1"/>
              <a:t>emp</a:t>
            </a:r>
            <a:r>
              <a:rPr lang="en-US" sz="1600" dirty="0"/>
              <a:t> where </a:t>
            </a:r>
            <a:r>
              <a:rPr lang="en-US" sz="1600" dirty="0" err="1"/>
              <a:t>deptno</a:t>
            </a:r>
            <a:r>
              <a:rPr lang="en-US" sz="1600" dirty="0"/>
              <a:t>= </a:t>
            </a:r>
            <a:r>
              <a:rPr lang="en-US" sz="1600" dirty="0" err="1">
                <a:solidFill>
                  <a:srgbClr val="0070C0"/>
                </a:solidFill>
              </a:rPr>
              <a:t>depart_no</a:t>
            </a:r>
            <a:r>
              <a:rPr lang="en-US" sz="1600" dirty="0"/>
              <a:t>;</a:t>
            </a:r>
          </a:p>
          <a:p>
            <a:r>
              <a:rPr lang="en-US" sz="1600" dirty="0" err="1"/>
              <a:t>var_emp_data</a:t>
            </a:r>
            <a:r>
              <a:rPr lang="en-US" sz="1600" dirty="0"/>
              <a:t> </a:t>
            </a:r>
            <a:r>
              <a:rPr lang="en-US" sz="1600" dirty="0" err="1"/>
              <a:t>Curs_get_Emp%rowtype</a:t>
            </a:r>
            <a:r>
              <a:rPr lang="en-US" sz="1600" dirty="0"/>
              <a:t>;</a:t>
            </a:r>
          </a:p>
          <a:p>
            <a:r>
              <a:rPr lang="en-US" sz="1600" dirty="0" err="1"/>
              <a:t>comission</a:t>
            </a:r>
            <a:r>
              <a:rPr lang="en-US" sz="1600" dirty="0"/>
              <a:t> number;</a:t>
            </a:r>
          </a:p>
          <a:p>
            <a:r>
              <a:rPr lang="en-US" sz="1600" dirty="0">
                <a:solidFill>
                  <a:srgbClr val="00B0F0"/>
                </a:solidFill>
              </a:rPr>
              <a:t>begin</a:t>
            </a:r>
          </a:p>
          <a:p>
            <a:r>
              <a:rPr lang="en-US" sz="1600" dirty="0"/>
              <a:t>open </a:t>
            </a:r>
            <a:r>
              <a:rPr lang="en-US" sz="1600" dirty="0" err="1"/>
              <a:t>Curs_get_Emp</a:t>
            </a:r>
            <a:r>
              <a:rPr lang="en-US" sz="1600" dirty="0"/>
              <a:t>;</a:t>
            </a:r>
          </a:p>
          <a:p>
            <a:r>
              <a:rPr lang="en-US" sz="1600" dirty="0"/>
              <a:t>loop</a:t>
            </a:r>
          </a:p>
          <a:p>
            <a:r>
              <a:rPr lang="en-US" sz="1600" dirty="0"/>
              <a:t>fetch </a:t>
            </a:r>
            <a:r>
              <a:rPr lang="en-US" sz="1600" dirty="0" err="1"/>
              <a:t>Curs_get_Emp</a:t>
            </a:r>
            <a:r>
              <a:rPr lang="en-US" sz="1600" dirty="0"/>
              <a:t> into </a:t>
            </a:r>
            <a:r>
              <a:rPr lang="en-US" sz="1600" dirty="0" err="1"/>
              <a:t>var_emp_data</a:t>
            </a:r>
            <a:r>
              <a:rPr lang="en-US" sz="1600" dirty="0"/>
              <a:t>;</a:t>
            </a:r>
          </a:p>
          <a:p>
            <a:r>
              <a:rPr lang="en-US" sz="1600" dirty="0"/>
              <a:t>exit when (</a:t>
            </a:r>
            <a:r>
              <a:rPr lang="en-US" sz="1600" dirty="0" err="1"/>
              <a:t>Curs_get_Emp%notfound</a:t>
            </a:r>
            <a:r>
              <a:rPr lang="en-US" sz="1600" dirty="0"/>
              <a:t>);</a:t>
            </a:r>
          </a:p>
          <a:p>
            <a:r>
              <a:rPr lang="en-US" sz="1600" dirty="0"/>
              <a:t>if </a:t>
            </a:r>
            <a:r>
              <a:rPr lang="en-US" sz="1600" dirty="0" err="1"/>
              <a:t>var_emp_data</a:t>
            </a:r>
            <a:r>
              <a:rPr lang="en-US" sz="1600" dirty="0"/>
              <a:t> .job = 'Manager' then</a:t>
            </a:r>
          </a:p>
          <a:p>
            <a:r>
              <a:rPr lang="en-US" sz="1600" dirty="0" err="1"/>
              <a:t>comission</a:t>
            </a:r>
            <a:r>
              <a:rPr lang="en-US" sz="1600" dirty="0"/>
              <a:t> := var_emp_data.sal * 0.10;</a:t>
            </a:r>
          </a:p>
          <a:p>
            <a:r>
              <a:rPr lang="en-US" sz="1600" dirty="0" err="1"/>
              <a:t>elsif</a:t>
            </a:r>
            <a:r>
              <a:rPr lang="en-US" sz="1600" dirty="0"/>
              <a:t> </a:t>
            </a:r>
            <a:r>
              <a:rPr lang="en-US" sz="1600" dirty="0" err="1"/>
              <a:t>var_emp_data</a:t>
            </a:r>
            <a:r>
              <a:rPr lang="en-US" sz="1600" dirty="0"/>
              <a:t> .job = 'SALESMAN' then</a:t>
            </a:r>
          </a:p>
          <a:p>
            <a:r>
              <a:rPr lang="en-US" sz="1600" dirty="0" err="1"/>
              <a:t>comission</a:t>
            </a:r>
            <a:r>
              <a:rPr lang="en-US" sz="1600" dirty="0"/>
              <a:t> := </a:t>
            </a:r>
            <a:r>
              <a:rPr lang="en-US" sz="1600" dirty="0" err="1"/>
              <a:t>var_emp_data</a:t>
            </a:r>
            <a:r>
              <a:rPr lang="en-US" sz="1600" dirty="0"/>
              <a:t> .</a:t>
            </a:r>
            <a:r>
              <a:rPr lang="en-US" sz="1600" dirty="0" err="1"/>
              <a:t>sal</a:t>
            </a:r>
            <a:r>
              <a:rPr lang="en-US" sz="1600" dirty="0"/>
              <a:t> * 0.05;</a:t>
            </a:r>
          </a:p>
          <a:p>
            <a:r>
              <a:rPr lang="en-US" sz="1600" dirty="0"/>
              <a:t>else</a:t>
            </a:r>
          </a:p>
          <a:p>
            <a:r>
              <a:rPr lang="en-US" sz="1600" dirty="0" err="1"/>
              <a:t>comission</a:t>
            </a:r>
            <a:r>
              <a:rPr lang="en-US" sz="1600" dirty="0"/>
              <a:t> := </a:t>
            </a:r>
            <a:r>
              <a:rPr lang="en-US" sz="1600" dirty="0" err="1"/>
              <a:t>var_emp_data</a:t>
            </a:r>
            <a:r>
              <a:rPr lang="en-US" sz="1600" dirty="0"/>
              <a:t> .</a:t>
            </a:r>
            <a:r>
              <a:rPr lang="en-US" sz="1600" dirty="0" err="1"/>
              <a:t>sal</a:t>
            </a:r>
            <a:r>
              <a:rPr lang="en-US" sz="1600" dirty="0"/>
              <a:t> *0.02;</a:t>
            </a:r>
          </a:p>
          <a:p>
            <a:r>
              <a:rPr lang="en-US" sz="1600" dirty="0"/>
              <a:t>end if;</a:t>
            </a:r>
          </a:p>
          <a:p>
            <a:r>
              <a:rPr lang="en-US" sz="1600" dirty="0"/>
              <a:t>update </a:t>
            </a:r>
            <a:r>
              <a:rPr lang="en-US" sz="1600" dirty="0" err="1"/>
              <a:t>emp</a:t>
            </a:r>
            <a:endParaRPr lang="en-US" sz="1600" dirty="0"/>
          </a:p>
          <a:p>
            <a:r>
              <a:rPr lang="en-US" sz="1600" dirty="0"/>
              <a:t>set </a:t>
            </a:r>
            <a:r>
              <a:rPr lang="en-US" sz="1600" dirty="0" err="1"/>
              <a:t>comm</a:t>
            </a:r>
            <a:r>
              <a:rPr lang="en-US" sz="1600" dirty="0"/>
              <a:t> = </a:t>
            </a:r>
            <a:r>
              <a:rPr lang="en-US" sz="1600" dirty="0" err="1"/>
              <a:t>comission</a:t>
            </a:r>
            <a:endParaRPr lang="en-US" sz="1600" dirty="0"/>
          </a:p>
          <a:p>
            <a:r>
              <a:rPr lang="en-US" sz="1600" dirty="0"/>
              <a:t>where </a:t>
            </a:r>
            <a:r>
              <a:rPr lang="en-US" sz="1600" dirty="0" err="1"/>
              <a:t>empno</a:t>
            </a:r>
            <a:r>
              <a:rPr lang="en-US" sz="1600" dirty="0"/>
              <a:t> = </a:t>
            </a:r>
            <a:r>
              <a:rPr lang="en-US" sz="1600" dirty="0" err="1"/>
              <a:t>var_emp_data</a:t>
            </a:r>
            <a:r>
              <a:rPr lang="en-US" sz="1600" dirty="0"/>
              <a:t> .</a:t>
            </a:r>
            <a:r>
              <a:rPr lang="en-US" sz="1600" dirty="0" err="1"/>
              <a:t>empno</a:t>
            </a:r>
            <a:r>
              <a:rPr lang="en-US" sz="1600" dirty="0"/>
              <a:t>;</a:t>
            </a:r>
          </a:p>
          <a:p>
            <a:r>
              <a:rPr lang="en-US" sz="1600" dirty="0"/>
              <a:t>end loop;</a:t>
            </a:r>
          </a:p>
          <a:p>
            <a:r>
              <a:rPr lang="en-US" sz="1600" dirty="0"/>
              <a:t>close </a:t>
            </a:r>
            <a:r>
              <a:rPr lang="en-US" sz="1600" dirty="0" err="1"/>
              <a:t>Curs_get_Emp</a:t>
            </a:r>
            <a:r>
              <a:rPr lang="en-US" sz="1600" dirty="0"/>
              <a:t>;</a:t>
            </a:r>
          </a:p>
          <a:p>
            <a:r>
              <a:rPr lang="en-US" sz="1600" dirty="0">
                <a:solidFill>
                  <a:srgbClr val="00B0F0"/>
                </a:solidFill>
              </a:rPr>
              <a:t>end</a:t>
            </a:r>
            <a:r>
              <a:rPr lang="en-US" sz="1600" dirty="0"/>
              <a:t>;</a:t>
            </a:r>
            <a:endParaRPr lang="ar-SA" sz="1600" dirty="0"/>
          </a:p>
        </p:txBody>
      </p:sp>
      <p:sp>
        <p:nvSpPr>
          <p:cNvPr id="6" name="Title 1"/>
          <p:cNvSpPr>
            <a:spLocks noGrp="1"/>
          </p:cNvSpPr>
          <p:nvPr>
            <p:ph type="title"/>
          </p:nvPr>
        </p:nvSpPr>
        <p:spPr>
          <a:xfrm>
            <a:off x="990600" y="76200"/>
            <a:ext cx="6324600" cy="533400"/>
          </a:xfrm>
        </p:spPr>
        <p:txBody>
          <a:bodyPr>
            <a:normAutofit fontScale="90000"/>
          </a:bodyPr>
          <a:lstStyle/>
          <a:p>
            <a:r>
              <a:rPr lang="en-US" sz="3200" dirty="0"/>
              <a:t>Stored Procedure With Parameters</a:t>
            </a:r>
            <a:endParaRPr lang="ar-SA"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961847"/>
            <a:ext cx="7924800" cy="5896154"/>
          </a:xfrm>
          <a:prstGeom prst="rect">
            <a:avLst/>
          </a:prstGeom>
          <a:solidFill>
            <a:schemeClr val="accent2">
              <a:lumMod val="20000"/>
              <a:lumOff val="80000"/>
            </a:schemeClr>
          </a:solidFill>
        </p:spPr>
        <p:txBody>
          <a:bodyPr wrap="square">
            <a:spAutoFit/>
          </a:bodyPr>
          <a:lstStyle/>
          <a:p>
            <a:r>
              <a:rPr lang="en-US" sz="1400" b="1" dirty="0"/>
              <a:t> create or replace  procedure </a:t>
            </a:r>
            <a:r>
              <a:rPr lang="en-US" sz="1400" b="1" dirty="0" err="1"/>
              <a:t>update_depart_comm</a:t>
            </a:r>
            <a:r>
              <a:rPr lang="en-US" sz="1400" b="1" dirty="0"/>
              <a:t> (</a:t>
            </a:r>
            <a:r>
              <a:rPr lang="en-US" sz="1400" b="1" dirty="0" err="1">
                <a:solidFill>
                  <a:srgbClr val="0070C0"/>
                </a:solidFill>
              </a:rPr>
              <a:t>depart_no</a:t>
            </a:r>
            <a:r>
              <a:rPr lang="en-US" sz="1400" b="1" dirty="0"/>
              <a:t> </a:t>
            </a:r>
            <a:r>
              <a:rPr lang="en-US" sz="1600" b="1" dirty="0">
                <a:solidFill>
                  <a:srgbClr val="FF0000"/>
                </a:solidFill>
              </a:rPr>
              <a:t>in</a:t>
            </a:r>
            <a:r>
              <a:rPr lang="en-US" sz="1400" b="1" dirty="0"/>
              <a:t> number, </a:t>
            </a:r>
            <a:r>
              <a:rPr lang="en-US" sz="1400" b="1" dirty="0" err="1">
                <a:solidFill>
                  <a:srgbClr val="0070C0"/>
                </a:solidFill>
              </a:rPr>
              <a:t>comm_sum</a:t>
            </a:r>
            <a:r>
              <a:rPr lang="en-US" sz="1400" b="1" dirty="0"/>
              <a:t> </a:t>
            </a:r>
            <a:r>
              <a:rPr lang="en-US" sz="1600" b="1" dirty="0">
                <a:solidFill>
                  <a:srgbClr val="FF0000"/>
                </a:solidFill>
              </a:rPr>
              <a:t>out </a:t>
            </a:r>
            <a:r>
              <a:rPr lang="en-US" sz="1400" b="1" dirty="0"/>
              <a:t>number)</a:t>
            </a:r>
          </a:p>
          <a:p>
            <a:r>
              <a:rPr lang="en-US" sz="1400" b="1" dirty="0"/>
              <a:t> is</a:t>
            </a:r>
          </a:p>
          <a:p>
            <a:r>
              <a:rPr lang="en-US" sz="1400" b="1" dirty="0"/>
              <a:t> cursor </a:t>
            </a:r>
            <a:r>
              <a:rPr lang="en-US" sz="1400" b="1" dirty="0" err="1"/>
              <a:t>Curs_get_Emp</a:t>
            </a:r>
            <a:r>
              <a:rPr lang="en-US" sz="1400" b="1" dirty="0"/>
              <a:t> is select </a:t>
            </a:r>
            <a:r>
              <a:rPr lang="en-US" sz="1400" b="1" dirty="0" err="1"/>
              <a:t>empno</a:t>
            </a:r>
            <a:r>
              <a:rPr lang="en-US" sz="1400" b="1" dirty="0"/>
              <a:t> , </a:t>
            </a:r>
            <a:r>
              <a:rPr lang="en-US" sz="1400" b="1" dirty="0" err="1"/>
              <a:t>sal</a:t>
            </a:r>
            <a:r>
              <a:rPr lang="en-US" sz="1400" b="1" dirty="0"/>
              <a:t> , job from </a:t>
            </a:r>
            <a:r>
              <a:rPr lang="en-US" sz="1400" b="1" dirty="0" err="1"/>
              <a:t>emp</a:t>
            </a:r>
            <a:r>
              <a:rPr lang="en-US" sz="1400" b="1" dirty="0"/>
              <a:t> where </a:t>
            </a:r>
            <a:r>
              <a:rPr lang="en-US" sz="1400" b="1" dirty="0" err="1"/>
              <a:t>deptno</a:t>
            </a:r>
            <a:r>
              <a:rPr lang="en-US" sz="1400" b="1" dirty="0"/>
              <a:t>=</a:t>
            </a:r>
            <a:r>
              <a:rPr lang="en-US" sz="1400" b="1" dirty="0" err="1"/>
              <a:t>depart_no</a:t>
            </a:r>
            <a:r>
              <a:rPr lang="en-US" sz="1400" b="1" dirty="0"/>
              <a:t> ;</a:t>
            </a:r>
          </a:p>
          <a:p>
            <a:r>
              <a:rPr lang="en-US" sz="1400" b="1" dirty="0"/>
              <a:t> </a:t>
            </a:r>
            <a:r>
              <a:rPr lang="en-US" sz="1400" b="1" dirty="0" err="1"/>
              <a:t>var_emp_data</a:t>
            </a:r>
            <a:r>
              <a:rPr lang="en-US" sz="1400" b="1" dirty="0"/>
              <a:t> </a:t>
            </a:r>
            <a:r>
              <a:rPr lang="en-US" sz="1400" b="1" dirty="0" err="1"/>
              <a:t>Curs_get_Emp%rowtype</a:t>
            </a:r>
            <a:r>
              <a:rPr lang="en-US" sz="1400" b="1" dirty="0"/>
              <a:t>;</a:t>
            </a:r>
          </a:p>
          <a:p>
            <a:r>
              <a:rPr lang="en-US" sz="1400" b="1" dirty="0"/>
              <a:t> </a:t>
            </a:r>
            <a:r>
              <a:rPr lang="en-US" sz="1400" b="1" dirty="0" err="1"/>
              <a:t>comission</a:t>
            </a:r>
            <a:r>
              <a:rPr lang="en-US" sz="1400" b="1" dirty="0"/>
              <a:t> number;</a:t>
            </a:r>
          </a:p>
          <a:p>
            <a:r>
              <a:rPr lang="en-US" sz="1400" b="1" dirty="0"/>
              <a:t> begin</a:t>
            </a:r>
          </a:p>
          <a:p>
            <a:r>
              <a:rPr lang="en-US" sz="1400" b="1" dirty="0"/>
              <a:t> open </a:t>
            </a:r>
            <a:r>
              <a:rPr lang="en-US" sz="1400" b="1" dirty="0" err="1"/>
              <a:t>Curs_get_Emp</a:t>
            </a:r>
            <a:r>
              <a:rPr lang="en-US" sz="1400" b="1" dirty="0"/>
              <a:t>;</a:t>
            </a:r>
          </a:p>
          <a:p>
            <a:r>
              <a:rPr lang="en-US" sz="1400" b="1" dirty="0"/>
              <a:t> loop</a:t>
            </a:r>
          </a:p>
          <a:p>
            <a:r>
              <a:rPr lang="en-US" sz="1400" b="1" dirty="0"/>
              <a:t> fetch </a:t>
            </a:r>
            <a:r>
              <a:rPr lang="en-US" sz="1400" b="1" dirty="0" err="1"/>
              <a:t>Curs_get_Emp</a:t>
            </a:r>
            <a:r>
              <a:rPr lang="en-US" sz="1400" b="1" dirty="0"/>
              <a:t> into </a:t>
            </a:r>
            <a:r>
              <a:rPr lang="en-US" sz="1400" b="1" dirty="0" err="1"/>
              <a:t>var_emp_data</a:t>
            </a:r>
            <a:r>
              <a:rPr lang="en-US" sz="1400" b="1" dirty="0"/>
              <a:t>;</a:t>
            </a:r>
          </a:p>
          <a:p>
            <a:r>
              <a:rPr lang="en-US" sz="1400" b="1" dirty="0"/>
              <a:t> exit when (</a:t>
            </a:r>
            <a:r>
              <a:rPr lang="en-US" sz="1400" b="1" dirty="0" err="1"/>
              <a:t>Curs_get_Emp%notfound</a:t>
            </a:r>
            <a:r>
              <a:rPr lang="en-US" sz="1400" b="1" dirty="0"/>
              <a:t>);</a:t>
            </a:r>
          </a:p>
          <a:p>
            <a:r>
              <a:rPr lang="en-US" sz="1400" b="1" dirty="0"/>
              <a:t> if </a:t>
            </a:r>
            <a:r>
              <a:rPr lang="en-US" sz="1400" b="1" dirty="0" err="1"/>
              <a:t>var_emp_data</a:t>
            </a:r>
            <a:r>
              <a:rPr lang="en-US" sz="1400" b="1" dirty="0"/>
              <a:t> .job = 'Manager' then</a:t>
            </a:r>
          </a:p>
          <a:p>
            <a:r>
              <a:rPr lang="en-US" sz="1400" b="1" dirty="0"/>
              <a:t> </a:t>
            </a:r>
            <a:r>
              <a:rPr lang="en-US" sz="1400" b="1" dirty="0" err="1"/>
              <a:t>comission</a:t>
            </a:r>
            <a:r>
              <a:rPr lang="en-US" sz="1400" b="1" dirty="0"/>
              <a:t> := var_emp_data.sal * 0.10;</a:t>
            </a:r>
          </a:p>
          <a:p>
            <a:r>
              <a:rPr lang="en-US" sz="1400" b="1" dirty="0"/>
              <a:t> </a:t>
            </a:r>
            <a:r>
              <a:rPr lang="en-US" sz="1400" b="1" dirty="0" err="1"/>
              <a:t>elsif</a:t>
            </a:r>
            <a:r>
              <a:rPr lang="en-US" sz="1400" b="1" dirty="0"/>
              <a:t> </a:t>
            </a:r>
            <a:r>
              <a:rPr lang="en-US" sz="1400" b="1" dirty="0" err="1"/>
              <a:t>var_emp_data</a:t>
            </a:r>
            <a:r>
              <a:rPr lang="en-US" sz="1400" b="1" dirty="0"/>
              <a:t> .job = 'SALESMAN' then</a:t>
            </a:r>
          </a:p>
          <a:p>
            <a:r>
              <a:rPr lang="en-US" sz="1400" b="1" dirty="0"/>
              <a:t> </a:t>
            </a:r>
            <a:r>
              <a:rPr lang="en-US" sz="1400" b="1" dirty="0" err="1"/>
              <a:t>comission</a:t>
            </a:r>
            <a:r>
              <a:rPr lang="en-US" sz="1400" b="1" dirty="0"/>
              <a:t> := </a:t>
            </a:r>
            <a:r>
              <a:rPr lang="en-US" sz="1400" b="1" dirty="0" err="1"/>
              <a:t>var_emp_data</a:t>
            </a:r>
            <a:r>
              <a:rPr lang="en-US" sz="1400" b="1" dirty="0"/>
              <a:t> .</a:t>
            </a:r>
            <a:r>
              <a:rPr lang="en-US" sz="1400" b="1" dirty="0" err="1"/>
              <a:t>sal</a:t>
            </a:r>
            <a:r>
              <a:rPr lang="en-US" sz="1400" b="1" dirty="0"/>
              <a:t> * 0.05;</a:t>
            </a:r>
          </a:p>
          <a:p>
            <a:r>
              <a:rPr lang="en-US" sz="1400" b="1" dirty="0"/>
              <a:t> else</a:t>
            </a:r>
          </a:p>
          <a:p>
            <a:r>
              <a:rPr lang="en-US" sz="1400" b="1" dirty="0"/>
              <a:t> </a:t>
            </a:r>
            <a:r>
              <a:rPr lang="en-US" sz="1400" b="1" dirty="0" err="1"/>
              <a:t>comission</a:t>
            </a:r>
            <a:r>
              <a:rPr lang="en-US" sz="1400" b="1" dirty="0"/>
              <a:t> := </a:t>
            </a:r>
            <a:r>
              <a:rPr lang="en-US" sz="1400" b="1" dirty="0" err="1"/>
              <a:t>var_emp_data</a:t>
            </a:r>
            <a:r>
              <a:rPr lang="en-US" sz="1400" b="1" dirty="0"/>
              <a:t> .</a:t>
            </a:r>
            <a:r>
              <a:rPr lang="en-US" sz="1400" b="1" dirty="0" err="1"/>
              <a:t>sal</a:t>
            </a:r>
            <a:r>
              <a:rPr lang="en-US" sz="1400" b="1" dirty="0"/>
              <a:t> *0.02;</a:t>
            </a:r>
          </a:p>
          <a:p>
            <a:r>
              <a:rPr lang="en-US" sz="1400" b="1" dirty="0"/>
              <a:t> end if;</a:t>
            </a:r>
          </a:p>
          <a:p>
            <a:r>
              <a:rPr lang="en-US" sz="1400" b="1" dirty="0"/>
              <a:t> update </a:t>
            </a:r>
            <a:r>
              <a:rPr lang="en-US" sz="1400" b="1" dirty="0" err="1"/>
              <a:t>emp</a:t>
            </a:r>
            <a:endParaRPr lang="en-US" sz="1400" b="1" dirty="0"/>
          </a:p>
          <a:p>
            <a:r>
              <a:rPr lang="en-US" sz="1400" b="1" dirty="0"/>
              <a:t> set </a:t>
            </a:r>
            <a:r>
              <a:rPr lang="en-US" sz="1400" b="1" dirty="0" err="1"/>
              <a:t>comm</a:t>
            </a:r>
            <a:r>
              <a:rPr lang="en-US" sz="1400" b="1" dirty="0"/>
              <a:t> = </a:t>
            </a:r>
            <a:r>
              <a:rPr lang="en-US" sz="1400" b="1" dirty="0" err="1"/>
              <a:t>comission</a:t>
            </a:r>
            <a:endParaRPr lang="en-US" sz="1400" b="1" dirty="0"/>
          </a:p>
          <a:p>
            <a:r>
              <a:rPr lang="en-US" sz="1400" b="1" dirty="0"/>
              <a:t> where </a:t>
            </a:r>
            <a:r>
              <a:rPr lang="en-US" sz="1400" b="1" dirty="0" err="1"/>
              <a:t>empno</a:t>
            </a:r>
            <a:r>
              <a:rPr lang="en-US" sz="1400" b="1" dirty="0"/>
              <a:t> = </a:t>
            </a:r>
            <a:r>
              <a:rPr lang="en-US" sz="1400" b="1" dirty="0" err="1"/>
              <a:t>var_emp_data</a:t>
            </a:r>
            <a:r>
              <a:rPr lang="en-US" sz="1400" b="1" dirty="0"/>
              <a:t> .</a:t>
            </a:r>
            <a:r>
              <a:rPr lang="en-US" sz="1400" b="1" dirty="0" err="1"/>
              <a:t>empno</a:t>
            </a:r>
            <a:r>
              <a:rPr lang="en-US" sz="1400" b="1" dirty="0"/>
              <a:t>;</a:t>
            </a:r>
          </a:p>
          <a:p>
            <a:r>
              <a:rPr lang="en-US" sz="1400" b="1" dirty="0"/>
              <a:t> end loop;</a:t>
            </a:r>
          </a:p>
          <a:p>
            <a:r>
              <a:rPr lang="en-US" sz="1400" b="1" dirty="0"/>
              <a:t> close </a:t>
            </a:r>
            <a:r>
              <a:rPr lang="en-US" sz="1400" b="1" dirty="0" err="1"/>
              <a:t>Curs_get_Emp</a:t>
            </a:r>
            <a:r>
              <a:rPr lang="en-US" sz="1400" b="1" dirty="0"/>
              <a:t>;</a:t>
            </a:r>
          </a:p>
          <a:p>
            <a:r>
              <a:rPr lang="en-US" sz="1400" b="1" dirty="0"/>
              <a:t> </a:t>
            </a:r>
            <a:r>
              <a:rPr lang="en-US" sz="1400" b="1" dirty="0">
                <a:solidFill>
                  <a:srgbClr val="FF0000"/>
                </a:solidFill>
              </a:rPr>
              <a:t>select sum(</a:t>
            </a:r>
            <a:r>
              <a:rPr lang="en-US" sz="1400" b="1" dirty="0" err="1">
                <a:solidFill>
                  <a:srgbClr val="FF0000"/>
                </a:solidFill>
              </a:rPr>
              <a:t>comm</a:t>
            </a:r>
            <a:r>
              <a:rPr lang="en-US" sz="1400" b="1" dirty="0">
                <a:solidFill>
                  <a:srgbClr val="FF0000"/>
                </a:solidFill>
              </a:rPr>
              <a:t>) into </a:t>
            </a:r>
            <a:r>
              <a:rPr lang="en-US" sz="1400" b="1" dirty="0" err="1">
                <a:solidFill>
                  <a:srgbClr val="00B0F0"/>
                </a:solidFill>
              </a:rPr>
              <a:t>comm_sum</a:t>
            </a:r>
            <a:r>
              <a:rPr lang="en-US" sz="1400" b="1" dirty="0">
                <a:solidFill>
                  <a:srgbClr val="FF0000"/>
                </a:solidFill>
              </a:rPr>
              <a:t>  </a:t>
            </a:r>
          </a:p>
          <a:p>
            <a:r>
              <a:rPr lang="en-US" sz="1400" b="1" dirty="0">
                <a:solidFill>
                  <a:srgbClr val="FF0000"/>
                </a:solidFill>
              </a:rPr>
              <a:t> from </a:t>
            </a:r>
            <a:r>
              <a:rPr lang="en-US" sz="1400" b="1" dirty="0" err="1">
                <a:solidFill>
                  <a:srgbClr val="FF0000"/>
                </a:solidFill>
              </a:rPr>
              <a:t>emp</a:t>
            </a:r>
            <a:r>
              <a:rPr lang="en-US" sz="1400" b="1" dirty="0">
                <a:solidFill>
                  <a:srgbClr val="FF0000"/>
                </a:solidFill>
              </a:rPr>
              <a:t> where </a:t>
            </a:r>
            <a:r>
              <a:rPr lang="en-US" sz="1400" b="1" dirty="0" err="1">
                <a:solidFill>
                  <a:srgbClr val="FF0000"/>
                </a:solidFill>
              </a:rPr>
              <a:t>deptno</a:t>
            </a:r>
            <a:r>
              <a:rPr lang="en-US" sz="1400" b="1" dirty="0">
                <a:solidFill>
                  <a:srgbClr val="FF0000"/>
                </a:solidFill>
              </a:rPr>
              <a:t> = </a:t>
            </a:r>
            <a:r>
              <a:rPr lang="en-US" sz="1400" b="1" dirty="0" err="1">
                <a:solidFill>
                  <a:srgbClr val="FF0000"/>
                </a:solidFill>
              </a:rPr>
              <a:t>depart_no</a:t>
            </a:r>
            <a:r>
              <a:rPr lang="en-US" sz="1400" b="1" dirty="0">
                <a:solidFill>
                  <a:srgbClr val="FF0000"/>
                </a:solidFill>
              </a:rPr>
              <a:t>;</a:t>
            </a:r>
          </a:p>
          <a:p>
            <a:r>
              <a:rPr lang="en-US" sz="1400" b="1" dirty="0"/>
              <a:t> end;</a:t>
            </a:r>
          </a:p>
          <a:p>
            <a:r>
              <a:rPr lang="en-US" sz="1400" b="1" dirty="0"/>
              <a:t> /</a:t>
            </a:r>
            <a:endParaRPr lang="ar-SA" sz="1400" b="1" dirty="0"/>
          </a:p>
        </p:txBody>
      </p:sp>
      <p:sp>
        <p:nvSpPr>
          <p:cNvPr id="4" name="Title 1"/>
          <p:cNvSpPr>
            <a:spLocks noGrp="1"/>
          </p:cNvSpPr>
          <p:nvPr>
            <p:ph type="title"/>
          </p:nvPr>
        </p:nvSpPr>
        <p:spPr>
          <a:xfrm>
            <a:off x="990600" y="76200"/>
            <a:ext cx="6324600" cy="533400"/>
          </a:xfrm>
        </p:spPr>
        <p:txBody>
          <a:bodyPr>
            <a:normAutofit fontScale="90000"/>
          </a:bodyPr>
          <a:lstStyle/>
          <a:p>
            <a:r>
              <a:rPr lang="en-US" sz="3200" dirty="0"/>
              <a:t>Stored Procedure With Parameters</a:t>
            </a:r>
            <a:endParaRPr lang="ar-SA"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961846"/>
            <a:ext cx="7162800" cy="5940088"/>
          </a:xfrm>
          <a:prstGeom prst="rect">
            <a:avLst/>
          </a:prstGeom>
          <a:solidFill>
            <a:schemeClr val="accent2">
              <a:lumMod val="20000"/>
              <a:lumOff val="80000"/>
            </a:schemeClr>
          </a:solidFill>
        </p:spPr>
        <p:txBody>
          <a:bodyPr wrap="square">
            <a:spAutoFit/>
          </a:bodyPr>
          <a:lstStyle/>
          <a:p>
            <a:r>
              <a:rPr lang="en-US" sz="1400" b="1" dirty="0"/>
              <a:t> create or replace procedure </a:t>
            </a:r>
            <a:r>
              <a:rPr lang="en-US" sz="1400" b="1" dirty="0" err="1"/>
              <a:t>update_depart_comm</a:t>
            </a:r>
            <a:r>
              <a:rPr lang="en-US" sz="1400" b="1" dirty="0"/>
              <a:t> (</a:t>
            </a:r>
            <a:r>
              <a:rPr lang="en-US" sz="1400" b="1" dirty="0">
                <a:solidFill>
                  <a:srgbClr val="0070C0"/>
                </a:solidFill>
              </a:rPr>
              <a:t>Param1 </a:t>
            </a:r>
            <a:r>
              <a:rPr lang="en-US" sz="1600" b="1" dirty="0">
                <a:solidFill>
                  <a:srgbClr val="FF0000"/>
                </a:solidFill>
              </a:rPr>
              <a:t>in out </a:t>
            </a:r>
            <a:r>
              <a:rPr lang="en-US" sz="1400" b="1" dirty="0"/>
              <a:t> number)</a:t>
            </a:r>
          </a:p>
          <a:p>
            <a:r>
              <a:rPr lang="en-US" sz="1400" b="1" dirty="0"/>
              <a:t> is</a:t>
            </a:r>
          </a:p>
          <a:p>
            <a:r>
              <a:rPr lang="en-US" sz="1400" b="1" dirty="0"/>
              <a:t> cursor </a:t>
            </a:r>
            <a:r>
              <a:rPr lang="en-US" sz="1400" b="1" dirty="0" err="1"/>
              <a:t>Curs_get_Emp</a:t>
            </a:r>
            <a:r>
              <a:rPr lang="en-US" sz="1400" b="1" dirty="0"/>
              <a:t> is select </a:t>
            </a:r>
            <a:r>
              <a:rPr lang="en-US" sz="1400" b="1" dirty="0" err="1"/>
              <a:t>empno</a:t>
            </a:r>
            <a:r>
              <a:rPr lang="en-US" sz="1400" b="1" dirty="0"/>
              <a:t> , </a:t>
            </a:r>
            <a:r>
              <a:rPr lang="en-US" sz="1400" b="1" dirty="0" err="1"/>
              <a:t>sal</a:t>
            </a:r>
            <a:r>
              <a:rPr lang="en-US" sz="1400" b="1" dirty="0"/>
              <a:t> , job from </a:t>
            </a:r>
            <a:r>
              <a:rPr lang="en-US" sz="1400" b="1" dirty="0" err="1"/>
              <a:t>emp</a:t>
            </a:r>
            <a:r>
              <a:rPr lang="en-US" sz="1400" b="1" dirty="0"/>
              <a:t> where </a:t>
            </a:r>
            <a:r>
              <a:rPr lang="en-US" sz="1400" b="1" dirty="0" err="1"/>
              <a:t>deptno</a:t>
            </a:r>
            <a:r>
              <a:rPr lang="en-US" sz="1400" b="1" dirty="0"/>
              <a:t>= </a:t>
            </a:r>
            <a:r>
              <a:rPr lang="en-US" sz="1400" b="1" dirty="0">
                <a:solidFill>
                  <a:srgbClr val="0070C0"/>
                </a:solidFill>
              </a:rPr>
              <a:t>Param1</a:t>
            </a:r>
            <a:r>
              <a:rPr lang="en-US" sz="1400" b="1" dirty="0"/>
              <a:t> ;</a:t>
            </a:r>
          </a:p>
          <a:p>
            <a:r>
              <a:rPr lang="en-US" sz="1400" b="1" dirty="0"/>
              <a:t> </a:t>
            </a:r>
            <a:r>
              <a:rPr lang="en-US" sz="1400" b="1" dirty="0" err="1"/>
              <a:t>var_emp_data</a:t>
            </a:r>
            <a:r>
              <a:rPr lang="en-US" sz="1400" b="1" dirty="0"/>
              <a:t> </a:t>
            </a:r>
            <a:r>
              <a:rPr lang="en-US" sz="1400" b="1" dirty="0" err="1"/>
              <a:t>Curs_get_Emp%rowtype</a:t>
            </a:r>
            <a:r>
              <a:rPr lang="en-US" sz="1400" b="1" dirty="0"/>
              <a:t>;</a:t>
            </a:r>
          </a:p>
          <a:p>
            <a:r>
              <a:rPr lang="en-US" sz="1400" b="1" dirty="0"/>
              <a:t> </a:t>
            </a:r>
            <a:r>
              <a:rPr lang="en-US" sz="1400" b="1" dirty="0" err="1"/>
              <a:t>comission</a:t>
            </a:r>
            <a:r>
              <a:rPr lang="en-US" sz="1400" b="1" dirty="0"/>
              <a:t> number;</a:t>
            </a:r>
          </a:p>
          <a:p>
            <a:r>
              <a:rPr lang="en-US" sz="1400" b="1" dirty="0"/>
              <a:t> begin</a:t>
            </a:r>
          </a:p>
          <a:p>
            <a:r>
              <a:rPr lang="en-US" sz="1400" b="1" dirty="0"/>
              <a:t> open </a:t>
            </a:r>
            <a:r>
              <a:rPr lang="en-US" sz="1400" b="1" dirty="0" err="1"/>
              <a:t>Curs_get_Emp</a:t>
            </a:r>
            <a:r>
              <a:rPr lang="en-US" sz="1400" b="1" dirty="0"/>
              <a:t>;</a:t>
            </a:r>
          </a:p>
          <a:p>
            <a:r>
              <a:rPr lang="en-US" sz="1400" b="1" dirty="0"/>
              <a:t> loop</a:t>
            </a:r>
          </a:p>
          <a:p>
            <a:r>
              <a:rPr lang="en-US" sz="1400" b="1" dirty="0"/>
              <a:t> fetch </a:t>
            </a:r>
            <a:r>
              <a:rPr lang="en-US" sz="1400" b="1" dirty="0" err="1"/>
              <a:t>Curs_get_Emp</a:t>
            </a:r>
            <a:r>
              <a:rPr lang="en-US" sz="1400" b="1" dirty="0"/>
              <a:t> into </a:t>
            </a:r>
            <a:r>
              <a:rPr lang="en-US" sz="1400" b="1" dirty="0" err="1"/>
              <a:t>var_emp_data</a:t>
            </a:r>
            <a:r>
              <a:rPr lang="en-US" sz="1400" b="1" dirty="0"/>
              <a:t>;</a:t>
            </a:r>
          </a:p>
          <a:p>
            <a:r>
              <a:rPr lang="en-US" sz="1400" b="1" dirty="0"/>
              <a:t> exit when (</a:t>
            </a:r>
            <a:r>
              <a:rPr lang="en-US" sz="1400" b="1" dirty="0" err="1"/>
              <a:t>Curs_get_Emp%notfound</a:t>
            </a:r>
            <a:r>
              <a:rPr lang="en-US" sz="1400" b="1" dirty="0"/>
              <a:t>);</a:t>
            </a:r>
          </a:p>
          <a:p>
            <a:r>
              <a:rPr lang="en-US" sz="1400" b="1" dirty="0"/>
              <a:t> if </a:t>
            </a:r>
            <a:r>
              <a:rPr lang="en-US" sz="1400" b="1" dirty="0" err="1"/>
              <a:t>var_emp_data</a:t>
            </a:r>
            <a:r>
              <a:rPr lang="en-US" sz="1400" b="1" dirty="0"/>
              <a:t> .job = 'Manager' then</a:t>
            </a:r>
          </a:p>
          <a:p>
            <a:r>
              <a:rPr lang="en-US" sz="1400" b="1" dirty="0"/>
              <a:t> </a:t>
            </a:r>
            <a:r>
              <a:rPr lang="en-US" sz="1400" b="1" dirty="0" err="1"/>
              <a:t>comission</a:t>
            </a:r>
            <a:r>
              <a:rPr lang="en-US" sz="1400" b="1" dirty="0"/>
              <a:t> := var_emp_data.sal * 0.10;</a:t>
            </a:r>
          </a:p>
          <a:p>
            <a:r>
              <a:rPr lang="en-US" sz="1400" b="1" dirty="0"/>
              <a:t> </a:t>
            </a:r>
            <a:r>
              <a:rPr lang="en-US" sz="1400" b="1" dirty="0" err="1"/>
              <a:t>elsif</a:t>
            </a:r>
            <a:r>
              <a:rPr lang="en-US" sz="1400" b="1" dirty="0"/>
              <a:t> </a:t>
            </a:r>
            <a:r>
              <a:rPr lang="en-US" sz="1400" b="1" dirty="0" err="1"/>
              <a:t>var_emp_data</a:t>
            </a:r>
            <a:r>
              <a:rPr lang="en-US" sz="1400" b="1" dirty="0"/>
              <a:t> .job = 'SALESMAN' then</a:t>
            </a:r>
          </a:p>
          <a:p>
            <a:r>
              <a:rPr lang="en-US" sz="1400" b="1" dirty="0"/>
              <a:t> </a:t>
            </a:r>
            <a:r>
              <a:rPr lang="en-US" sz="1400" b="1" dirty="0" err="1"/>
              <a:t>comission</a:t>
            </a:r>
            <a:r>
              <a:rPr lang="en-US" sz="1400" b="1" dirty="0"/>
              <a:t> := </a:t>
            </a:r>
            <a:r>
              <a:rPr lang="en-US" sz="1400" b="1" dirty="0" err="1"/>
              <a:t>var_emp_data</a:t>
            </a:r>
            <a:r>
              <a:rPr lang="en-US" sz="1400" b="1" dirty="0"/>
              <a:t> .</a:t>
            </a:r>
            <a:r>
              <a:rPr lang="en-US" sz="1400" b="1" dirty="0" err="1"/>
              <a:t>sal</a:t>
            </a:r>
            <a:r>
              <a:rPr lang="en-US" sz="1400" b="1" dirty="0"/>
              <a:t> * 0.05;</a:t>
            </a:r>
          </a:p>
          <a:p>
            <a:r>
              <a:rPr lang="en-US" sz="1400" b="1" dirty="0"/>
              <a:t> else</a:t>
            </a:r>
          </a:p>
          <a:p>
            <a:r>
              <a:rPr lang="en-US" sz="1400" b="1" dirty="0"/>
              <a:t> </a:t>
            </a:r>
            <a:r>
              <a:rPr lang="en-US" sz="1400" b="1" dirty="0" err="1"/>
              <a:t>comission</a:t>
            </a:r>
            <a:r>
              <a:rPr lang="en-US" sz="1400" b="1" dirty="0"/>
              <a:t> := </a:t>
            </a:r>
            <a:r>
              <a:rPr lang="en-US" sz="1400" b="1" dirty="0" err="1"/>
              <a:t>var_emp_data</a:t>
            </a:r>
            <a:r>
              <a:rPr lang="en-US" sz="1400" b="1" dirty="0"/>
              <a:t> .</a:t>
            </a:r>
            <a:r>
              <a:rPr lang="en-US" sz="1400" b="1" dirty="0" err="1"/>
              <a:t>sal</a:t>
            </a:r>
            <a:r>
              <a:rPr lang="en-US" sz="1400" b="1" dirty="0"/>
              <a:t> *0.02;</a:t>
            </a:r>
          </a:p>
          <a:p>
            <a:r>
              <a:rPr lang="en-US" sz="1400" b="1" dirty="0"/>
              <a:t> end if;</a:t>
            </a:r>
          </a:p>
          <a:p>
            <a:r>
              <a:rPr lang="en-US" sz="1400" b="1" dirty="0"/>
              <a:t> update </a:t>
            </a:r>
            <a:r>
              <a:rPr lang="en-US" sz="1400" b="1" dirty="0" err="1"/>
              <a:t>emp</a:t>
            </a:r>
            <a:endParaRPr lang="en-US" sz="1400" b="1" dirty="0"/>
          </a:p>
          <a:p>
            <a:r>
              <a:rPr lang="en-US" sz="1400" b="1" dirty="0"/>
              <a:t> set </a:t>
            </a:r>
            <a:r>
              <a:rPr lang="en-US" sz="1400" b="1" dirty="0" err="1"/>
              <a:t>comm</a:t>
            </a:r>
            <a:r>
              <a:rPr lang="en-US" sz="1400" b="1" dirty="0"/>
              <a:t> = </a:t>
            </a:r>
            <a:r>
              <a:rPr lang="en-US" sz="1400" b="1" dirty="0" err="1"/>
              <a:t>comission</a:t>
            </a:r>
            <a:endParaRPr lang="en-US" sz="1400" b="1" dirty="0"/>
          </a:p>
          <a:p>
            <a:r>
              <a:rPr lang="en-US" sz="1400" b="1" dirty="0"/>
              <a:t> where </a:t>
            </a:r>
            <a:r>
              <a:rPr lang="en-US" sz="1400" b="1" dirty="0" err="1"/>
              <a:t>empno</a:t>
            </a:r>
            <a:r>
              <a:rPr lang="en-US" sz="1400" b="1" dirty="0"/>
              <a:t> = </a:t>
            </a:r>
            <a:r>
              <a:rPr lang="en-US" sz="1400" b="1" dirty="0" err="1"/>
              <a:t>var_emp_data</a:t>
            </a:r>
            <a:r>
              <a:rPr lang="en-US" sz="1400" b="1" dirty="0"/>
              <a:t> .</a:t>
            </a:r>
            <a:r>
              <a:rPr lang="en-US" sz="1400" b="1" dirty="0" err="1"/>
              <a:t>empno</a:t>
            </a:r>
            <a:r>
              <a:rPr lang="en-US" sz="1400" b="1" dirty="0"/>
              <a:t>;</a:t>
            </a:r>
          </a:p>
          <a:p>
            <a:r>
              <a:rPr lang="en-US" sz="1400" b="1" dirty="0"/>
              <a:t> end loop;</a:t>
            </a:r>
          </a:p>
          <a:p>
            <a:r>
              <a:rPr lang="en-US" sz="1400" b="1" dirty="0"/>
              <a:t> close </a:t>
            </a:r>
            <a:r>
              <a:rPr lang="en-US" sz="1400" b="1" dirty="0" err="1"/>
              <a:t>Curs_get_Emp</a:t>
            </a:r>
            <a:r>
              <a:rPr lang="en-US" sz="1400" b="1" dirty="0"/>
              <a:t>;</a:t>
            </a:r>
          </a:p>
          <a:p>
            <a:r>
              <a:rPr lang="en-US" sz="1400" b="1" dirty="0"/>
              <a:t> </a:t>
            </a:r>
          </a:p>
          <a:p>
            <a:r>
              <a:rPr lang="en-US" sz="1400" b="1" dirty="0">
                <a:solidFill>
                  <a:srgbClr val="FF0000"/>
                </a:solidFill>
              </a:rPr>
              <a:t> select sum(</a:t>
            </a:r>
            <a:r>
              <a:rPr lang="en-US" sz="1400" b="1" dirty="0" err="1">
                <a:solidFill>
                  <a:srgbClr val="FF0000"/>
                </a:solidFill>
              </a:rPr>
              <a:t>comm</a:t>
            </a:r>
            <a:r>
              <a:rPr lang="en-US" sz="1400" b="1" dirty="0">
                <a:solidFill>
                  <a:srgbClr val="FF0000"/>
                </a:solidFill>
              </a:rPr>
              <a:t>) into </a:t>
            </a:r>
            <a:r>
              <a:rPr lang="en-US" sz="1400" b="1" dirty="0">
                <a:solidFill>
                  <a:srgbClr val="0070C0"/>
                </a:solidFill>
              </a:rPr>
              <a:t>Param1 </a:t>
            </a:r>
          </a:p>
          <a:p>
            <a:r>
              <a:rPr lang="en-US" sz="1400" b="1" dirty="0">
                <a:solidFill>
                  <a:srgbClr val="FF0000"/>
                </a:solidFill>
              </a:rPr>
              <a:t>from </a:t>
            </a:r>
            <a:r>
              <a:rPr lang="en-US" sz="1400" b="1" dirty="0" err="1">
                <a:solidFill>
                  <a:srgbClr val="FF0000"/>
                </a:solidFill>
              </a:rPr>
              <a:t>emp</a:t>
            </a:r>
            <a:r>
              <a:rPr lang="en-US" sz="1400" b="1" dirty="0">
                <a:solidFill>
                  <a:srgbClr val="FF0000"/>
                </a:solidFill>
              </a:rPr>
              <a:t> where </a:t>
            </a:r>
            <a:r>
              <a:rPr lang="en-US" sz="1400" b="1" dirty="0" err="1">
                <a:solidFill>
                  <a:srgbClr val="FF0000"/>
                </a:solidFill>
              </a:rPr>
              <a:t>deptno</a:t>
            </a:r>
            <a:r>
              <a:rPr lang="en-US" sz="1400" b="1" dirty="0">
                <a:solidFill>
                  <a:srgbClr val="FF0000"/>
                </a:solidFill>
              </a:rPr>
              <a:t> = </a:t>
            </a:r>
            <a:r>
              <a:rPr lang="en-US" sz="1400" b="1" dirty="0">
                <a:solidFill>
                  <a:srgbClr val="0070C0"/>
                </a:solidFill>
              </a:rPr>
              <a:t>Param1 </a:t>
            </a:r>
            <a:r>
              <a:rPr lang="en-US" sz="1400" b="1" dirty="0">
                <a:solidFill>
                  <a:srgbClr val="FF0000"/>
                </a:solidFill>
              </a:rPr>
              <a:t>;</a:t>
            </a:r>
          </a:p>
          <a:p>
            <a:r>
              <a:rPr lang="en-US" sz="1400" b="1" dirty="0"/>
              <a:t> end;</a:t>
            </a:r>
          </a:p>
          <a:p>
            <a:r>
              <a:rPr lang="en-US" sz="1400" b="1" dirty="0"/>
              <a:t> /</a:t>
            </a:r>
            <a:endParaRPr lang="ar-SA" sz="1400" b="1" dirty="0"/>
          </a:p>
        </p:txBody>
      </p:sp>
      <p:sp>
        <p:nvSpPr>
          <p:cNvPr id="4" name="Title 1"/>
          <p:cNvSpPr>
            <a:spLocks noGrp="1"/>
          </p:cNvSpPr>
          <p:nvPr>
            <p:ph type="title"/>
          </p:nvPr>
        </p:nvSpPr>
        <p:spPr>
          <a:xfrm>
            <a:off x="990600" y="76200"/>
            <a:ext cx="6324600" cy="533400"/>
          </a:xfrm>
        </p:spPr>
        <p:txBody>
          <a:bodyPr>
            <a:normAutofit fontScale="90000"/>
          </a:bodyPr>
          <a:lstStyle/>
          <a:p>
            <a:r>
              <a:rPr lang="en-US" sz="3200" dirty="0"/>
              <a:t>Stored Procedure With Parameters</a:t>
            </a:r>
            <a:endParaRPr lang="ar-SA" sz="3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4419600" cy="762000"/>
          </a:xfrm>
        </p:spPr>
        <p:txBody>
          <a:bodyPr/>
          <a:lstStyle/>
          <a:p>
            <a:r>
              <a:rPr lang="en-US" dirty="0"/>
              <a:t>Stored Procedures</a:t>
            </a:r>
            <a:endParaRPr lang="ar-SA" dirty="0"/>
          </a:p>
        </p:txBody>
      </p:sp>
      <p:sp>
        <p:nvSpPr>
          <p:cNvPr id="3" name="Rectangle 2"/>
          <p:cNvSpPr/>
          <p:nvPr/>
        </p:nvSpPr>
        <p:spPr>
          <a:xfrm>
            <a:off x="990600" y="1143000"/>
            <a:ext cx="2895344" cy="369332"/>
          </a:xfrm>
          <a:prstGeom prst="rect">
            <a:avLst/>
          </a:prstGeom>
        </p:spPr>
        <p:txBody>
          <a:bodyPr wrap="none">
            <a:spAutoFit/>
          </a:bodyPr>
          <a:lstStyle/>
          <a:p>
            <a:r>
              <a:rPr lang="en-US" dirty="0"/>
              <a:t>DESCRIBE  </a:t>
            </a:r>
            <a:r>
              <a:rPr lang="en-US" dirty="0">
                <a:solidFill>
                  <a:srgbClr val="FF0000"/>
                </a:solidFill>
              </a:rPr>
              <a:t>USER_SOURCE;</a:t>
            </a:r>
            <a:endParaRPr lang="ar-SA" dirty="0">
              <a:solidFill>
                <a:srgbClr val="FF0000"/>
              </a:solidFill>
            </a:endParaRPr>
          </a:p>
        </p:txBody>
      </p:sp>
      <p:sp>
        <p:nvSpPr>
          <p:cNvPr id="4" name="Rectangle 3"/>
          <p:cNvSpPr/>
          <p:nvPr/>
        </p:nvSpPr>
        <p:spPr>
          <a:xfrm>
            <a:off x="1066800" y="1752600"/>
            <a:ext cx="5638800" cy="1705019"/>
          </a:xfrm>
          <a:prstGeom prst="rect">
            <a:avLst/>
          </a:prstGeom>
        </p:spPr>
        <p:txBody>
          <a:bodyPr wrap="square">
            <a:spAutoFit/>
          </a:bodyPr>
          <a:lstStyle/>
          <a:p>
            <a:pPr>
              <a:lnSpc>
                <a:spcPct val="150000"/>
              </a:lnSpc>
            </a:pPr>
            <a:r>
              <a:rPr lang="en-US" dirty="0"/>
              <a:t>SELECT text</a:t>
            </a:r>
          </a:p>
          <a:p>
            <a:pPr>
              <a:lnSpc>
                <a:spcPct val="150000"/>
              </a:lnSpc>
            </a:pPr>
            <a:r>
              <a:rPr lang="en-US" dirty="0"/>
              <a:t> FROM </a:t>
            </a:r>
            <a:r>
              <a:rPr lang="en-US" dirty="0">
                <a:solidFill>
                  <a:srgbClr val="FF0000"/>
                </a:solidFill>
              </a:rPr>
              <a:t>USER_SOURCE</a:t>
            </a:r>
            <a:endParaRPr lang="en-US" dirty="0"/>
          </a:p>
          <a:p>
            <a:pPr>
              <a:lnSpc>
                <a:spcPct val="150000"/>
              </a:lnSpc>
            </a:pPr>
            <a:r>
              <a:rPr lang="en-US" dirty="0"/>
              <a:t> WHERE name = '</a:t>
            </a:r>
            <a:r>
              <a:rPr lang="en-US" b="1" dirty="0"/>
              <a:t> </a:t>
            </a:r>
            <a:r>
              <a:rPr lang="en-US" b="1" dirty="0" err="1"/>
              <a:t>update_depart_comm</a:t>
            </a:r>
            <a:r>
              <a:rPr lang="en-US" dirty="0"/>
              <a:t>'</a:t>
            </a:r>
          </a:p>
          <a:p>
            <a:pPr>
              <a:lnSpc>
                <a:spcPct val="150000"/>
              </a:lnSpc>
            </a:pPr>
            <a:r>
              <a:rPr lang="en-US" dirty="0"/>
              <a:t> ORDER BY line;</a:t>
            </a:r>
            <a:endParaRPr lang="ar-SA"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6324600" cy="533400"/>
          </a:xfrm>
        </p:spPr>
        <p:txBody>
          <a:bodyPr>
            <a:normAutofit fontScale="90000"/>
          </a:bodyPr>
          <a:lstStyle/>
          <a:p>
            <a:r>
              <a:rPr lang="en-US" sz="3200" dirty="0"/>
              <a:t>Stored Program Units</a:t>
            </a:r>
            <a:endParaRPr lang="ar-SA" sz="3200" dirty="0"/>
          </a:p>
        </p:txBody>
      </p:sp>
      <p:sp>
        <p:nvSpPr>
          <p:cNvPr id="3" name="Rectangle 2"/>
          <p:cNvSpPr/>
          <p:nvPr/>
        </p:nvSpPr>
        <p:spPr>
          <a:xfrm>
            <a:off x="1000125" y="685800"/>
            <a:ext cx="8153400" cy="3831818"/>
          </a:xfrm>
          <a:prstGeom prst="rect">
            <a:avLst/>
          </a:prstGeom>
        </p:spPr>
        <p:txBody>
          <a:bodyPr wrap="square">
            <a:spAutoFit/>
          </a:bodyPr>
          <a:lstStyle/>
          <a:p>
            <a:pPr>
              <a:lnSpc>
                <a:spcPct val="150000"/>
              </a:lnSpc>
            </a:pPr>
            <a:r>
              <a:rPr lang="en-US" b="1" u="sng" dirty="0">
                <a:solidFill>
                  <a:srgbClr val="0070C0"/>
                </a:solidFill>
              </a:rPr>
              <a:t>Advantages of Using Stored Program Units:</a:t>
            </a:r>
          </a:p>
          <a:p>
            <a:pPr marL="342900" indent="-342900">
              <a:lnSpc>
                <a:spcPct val="150000"/>
              </a:lnSpc>
              <a:buAutoNum type="arabicPeriod"/>
            </a:pPr>
            <a:r>
              <a:rPr lang="en-US" dirty="0"/>
              <a:t>It helps to break a program into manageable, well-defined modules.  </a:t>
            </a:r>
          </a:p>
          <a:p>
            <a:pPr marL="342900" indent="-342900">
              <a:lnSpc>
                <a:spcPct val="150000"/>
              </a:lnSpc>
              <a:buAutoNum type="arabicPeriod"/>
            </a:pPr>
            <a:r>
              <a:rPr lang="en-US" dirty="0"/>
              <a:t>The code is stored in a pre-compiled form which means that its syntax is valid and does not need to be compiled at run-time, thereby saving resources.</a:t>
            </a:r>
          </a:p>
          <a:p>
            <a:pPr marL="342900" indent="-342900">
              <a:lnSpc>
                <a:spcPct val="150000"/>
              </a:lnSpc>
              <a:buFontTx/>
              <a:buAutoNum type="arabicPeriod"/>
            </a:pPr>
            <a:r>
              <a:rPr lang="en-US" dirty="0"/>
              <a:t>promote re-usability and easy maintenance.</a:t>
            </a:r>
          </a:p>
          <a:p>
            <a:pPr marL="342900" indent="-342900">
              <a:lnSpc>
                <a:spcPct val="150000"/>
              </a:lnSpc>
              <a:buAutoNum type="arabicPeriod"/>
            </a:pPr>
            <a:r>
              <a:rPr lang="en-US" dirty="0"/>
              <a:t>As the Stored Program Units are stored in the database there is no need to transfer the code from the clients to the database server and  this results in much less network traffic and improves scalability;</a:t>
            </a:r>
          </a:p>
          <a:p>
            <a:pPr marL="342900" indent="-342900">
              <a:lnSpc>
                <a:spcPct val="150000"/>
              </a:lnSpc>
              <a:buAutoNum type="arabicPeriod"/>
            </a:pPr>
            <a:r>
              <a:rPr lang="en-US" dirty="0"/>
              <a:t>Helps to apply security mechanisms on the Database and control Access.  </a:t>
            </a:r>
          </a:p>
        </p:txBody>
      </p:sp>
      <p:sp>
        <p:nvSpPr>
          <p:cNvPr id="4" name="Title 1"/>
          <p:cNvSpPr txBox="1">
            <a:spLocks/>
          </p:cNvSpPr>
          <p:nvPr/>
        </p:nvSpPr>
        <p:spPr>
          <a:xfrm>
            <a:off x="942974" y="4648200"/>
            <a:ext cx="3552825" cy="53340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sng" strike="noStrike" kern="1200" cap="none" spc="0" normalizeH="0" baseline="0" noProof="0" dirty="0">
                <a:ln>
                  <a:noFill/>
                </a:ln>
                <a:solidFill>
                  <a:srgbClr val="002060"/>
                </a:solidFill>
                <a:effectLst>
                  <a:outerShdw blurRad="50000" dist="30000" dir="5400000" algn="tl" rotWithShape="0">
                    <a:srgbClr val="000000">
                      <a:alpha val="30000"/>
                    </a:srgbClr>
                  </a:outerShdw>
                </a:effectLst>
                <a:uLnTx/>
                <a:uFillTx/>
                <a:latin typeface="+mj-lt"/>
                <a:ea typeface="+mj-ea"/>
                <a:cs typeface="+mj-cs"/>
              </a:rPr>
              <a:t>Types of Stored Program Units</a:t>
            </a:r>
            <a:endParaRPr kumimoji="0" lang="ar-SA" b="1" i="0" u="sng" strike="noStrike" kern="1200" cap="none" spc="0" normalizeH="0" baseline="0" noProof="0" dirty="0">
              <a:ln>
                <a:noFill/>
              </a:ln>
              <a:solidFill>
                <a:srgbClr val="002060"/>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1066800" y="5181600"/>
            <a:ext cx="2971800" cy="1371600"/>
          </a:xfrm>
          <a:prstGeom prst="rect">
            <a:avLst/>
          </a:prstGeom>
          <a:noFill/>
        </p:spPr>
        <p:txBody>
          <a:bodyPr wrap="square" rtlCol="1">
            <a:spAutoFit/>
          </a:bodyPr>
          <a:lstStyle/>
          <a:p>
            <a:pPr marL="342900" indent="-342900">
              <a:lnSpc>
                <a:spcPct val="150000"/>
              </a:lnSpc>
              <a:buFont typeface="+mj-lt"/>
              <a:buAutoNum type="arabicPeriod"/>
            </a:pPr>
            <a:r>
              <a:rPr lang="en-US" b="1" dirty="0"/>
              <a:t>Procedures</a:t>
            </a:r>
          </a:p>
          <a:p>
            <a:pPr marL="342900" indent="-342900">
              <a:lnSpc>
                <a:spcPct val="150000"/>
              </a:lnSpc>
              <a:buFont typeface="+mj-lt"/>
              <a:buAutoNum type="arabicPeriod"/>
            </a:pPr>
            <a:r>
              <a:rPr lang="en-US" b="1" dirty="0"/>
              <a:t>Functions</a:t>
            </a:r>
          </a:p>
          <a:p>
            <a:pPr marL="342900" indent="-342900">
              <a:lnSpc>
                <a:spcPct val="150000"/>
              </a:lnSpc>
              <a:buFont typeface="+mj-lt"/>
              <a:buAutoNum type="arabicPeriod"/>
            </a:pPr>
            <a:r>
              <a:rPr lang="en-US" b="1" dirty="0"/>
              <a:t>Packages</a:t>
            </a:r>
            <a:endParaRPr lang="ar-SA" b="1" dirty="0"/>
          </a:p>
        </p:txBody>
      </p:sp>
      <p:cxnSp>
        <p:nvCxnSpPr>
          <p:cNvPr id="7" name="Straight Connector 6"/>
          <p:cNvCxnSpPr/>
          <p:nvPr/>
        </p:nvCxnSpPr>
        <p:spPr>
          <a:xfrm>
            <a:off x="1371600" y="5457700"/>
            <a:ext cx="1447800" cy="2870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866900"/>
            <a:ext cx="8001000" cy="1477328"/>
          </a:xfrm>
          <a:prstGeom prst="rect">
            <a:avLst/>
          </a:prstGeom>
        </p:spPr>
        <p:txBody>
          <a:bodyPr wrap="square">
            <a:spAutoFit/>
          </a:bodyPr>
          <a:lstStyle/>
          <a:p>
            <a:pPr marL="342900" indent="-342900">
              <a:buFont typeface="+mj-lt"/>
              <a:buAutoNum type="arabicPeriod"/>
            </a:pPr>
            <a:r>
              <a:rPr lang="en-US" dirty="0"/>
              <a:t>A stored function (also called a user function or user defined function) is a set of PL/SQL statements you can call by name.</a:t>
            </a:r>
          </a:p>
          <a:p>
            <a:pPr marL="342900" indent="-342900">
              <a:buFont typeface="+mj-lt"/>
              <a:buAutoNum type="arabicPeriod"/>
            </a:pPr>
            <a:endParaRPr lang="en-US" dirty="0"/>
          </a:p>
          <a:p>
            <a:pPr marL="342900" indent="-342900">
              <a:buFont typeface="+mj-lt"/>
              <a:buAutoNum type="arabicPeriod"/>
            </a:pPr>
            <a:r>
              <a:rPr lang="en-US" dirty="0"/>
              <a:t>Stored functions are very similar to procedures, except that a function returns a value to the environment in which it is called</a:t>
            </a:r>
            <a:endParaRPr lang="ar-SA" dirty="0"/>
          </a:p>
        </p:txBody>
      </p:sp>
      <p:sp>
        <p:nvSpPr>
          <p:cNvPr id="4" name="Title 1"/>
          <p:cNvSpPr>
            <a:spLocks noGrp="1"/>
          </p:cNvSpPr>
          <p:nvPr>
            <p:ph type="title"/>
          </p:nvPr>
        </p:nvSpPr>
        <p:spPr>
          <a:xfrm>
            <a:off x="990600" y="76200"/>
            <a:ext cx="6324600" cy="533400"/>
          </a:xfrm>
        </p:spPr>
        <p:txBody>
          <a:bodyPr>
            <a:normAutofit fontScale="90000"/>
          </a:bodyPr>
          <a:lstStyle/>
          <a:p>
            <a:r>
              <a:rPr lang="en-US" sz="3200" dirty="0"/>
              <a:t>Functions</a:t>
            </a:r>
            <a:endParaRPr lang="ar-SA" sz="3200" dirty="0"/>
          </a:p>
        </p:txBody>
      </p:sp>
      <p:sp>
        <p:nvSpPr>
          <p:cNvPr id="5" name="Rectangle 4"/>
          <p:cNvSpPr/>
          <p:nvPr/>
        </p:nvSpPr>
        <p:spPr>
          <a:xfrm>
            <a:off x="1143000" y="2526268"/>
            <a:ext cx="3015569" cy="369332"/>
          </a:xfrm>
          <a:prstGeom prst="rect">
            <a:avLst/>
          </a:prstGeom>
        </p:spPr>
        <p:txBody>
          <a:bodyPr wrap="none">
            <a:spAutoFit/>
          </a:bodyPr>
          <a:lstStyle/>
          <a:p>
            <a:r>
              <a:rPr lang="en-US" b="1" i="1" dirty="0"/>
              <a:t>The syntax for a function is:</a:t>
            </a:r>
            <a:endParaRPr lang="ar-SA" b="1" i="1" dirty="0"/>
          </a:p>
        </p:txBody>
      </p:sp>
      <p:sp>
        <p:nvSpPr>
          <p:cNvPr id="6" name="Rectangle 5"/>
          <p:cNvSpPr/>
          <p:nvPr/>
        </p:nvSpPr>
        <p:spPr>
          <a:xfrm>
            <a:off x="1143000" y="2971800"/>
            <a:ext cx="6172200" cy="3693319"/>
          </a:xfrm>
          <a:prstGeom prst="rect">
            <a:avLst/>
          </a:prstGeom>
        </p:spPr>
        <p:txBody>
          <a:bodyPr wrap="square">
            <a:spAutoFit/>
          </a:bodyPr>
          <a:lstStyle/>
          <a:p>
            <a:r>
              <a:rPr lang="en-US" dirty="0">
                <a:solidFill>
                  <a:srgbClr val="FF0000"/>
                </a:solidFill>
              </a:rPr>
              <a:t>CREATE [OR REPLACE] </a:t>
            </a:r>
            <a:r>
              <a:rPr lang="en-US" dirty="0"/>
              <a:t>FUNCTION </a:t>
            </a:r>
            <a:r>
              <a:rPr lang="en-US" dirty="0" err="1"/>
              <a:t>function_name</a:t>
            </a:r>
            <a:br>
              <a:rPr lang="en-US" dirty="0"/>
            </a:br>
            <a:r>
              <a:rPr lang="en-US" dirty="0"/>
              <a:t>[ (parameter [,parameter]) ]   </a:t>
            </a:r>
            <a:r>
              <a:rPr lang="en-US" dirty="0">
                <a:solidFill>
                  <a:srgbClr val="FF0000"/>
                </a:solidFill>
              </a:rPr>
              <a:t>RETURN</a:t>
            </a:r>
            <a:r>
              <a:rPr lang="en-US" dirty="0"/>
              <a:t> </a:t>
            </a:r>
            <a:r>
              <a:rPr lang="en-US" dirty="0" err="1"/>
              <a:t>return_datatype</a:t>
            </a:r>
            <a:br>
              <a:rPr lang="en-US" dirty="0"/>
            </a:br>
            <a:endParaRPr lang="en-US" dirty="0"/>
          </a:p>
          <a:p>
            <a:r>
              <a:rPr lang="en-US" dirty="0">
                <a:solidFill>
                  <a:srgbClr val="FF0000"/>
                </a:solidFill>
              </a:rPr>
              <a:t>IS | AS</a:t>
            </a:r>
            <a:br>
              <a:rPr lang="en-US" dirty="0"/>
            </a:br>
            <a:r>
              <a:rPr lang="en-US" dirty="0"/>
              <a:t>[</a:t>
            </a:r>
            <a:r>
              <a:rPr lang="en-US" dirty="0" err="1"/>
              <a:t>declaration_section</a:t>
            </a:r>
            <a:r>
              <a:rPr lang="en-US" dirty="0"/>
              <a:t>]</a:t>
            </a:r>
            <a:br>
              <a:rPr lang="en-US" dirty="0"/>
            </a:br>
            <a:endParaRPr lang="en-US" dirty="0"/>
          </a:p>
          <a:p>
            <a:r>
              <a:rPr lang="en-US" dirty="0">
                <a:solidFill>
                  <a:srgbClr val="FF0000"/>
                </a:solidFill>
              </a:rPr>
              <a:t>BEGIN</a:t>
            </a:r>
            <a:br>
              <a:rPr lang="en-US" dirty="0"/>
            </a:br>
            <a:r>
              <a:rPr lang="en-US" dirty="0" err="1"/>
              <a:t>executable_section</a:t>
            </a:r>
            <a:br>
              <a:rPr lang="en-US" dirty="0"/>
            </a:br>
            <a:endParaRPr lang="en-US" dirty="0"/>
          </a:p>
          <a:p>
            <a:r>
              <a:rPr lang="en-US" dirty="0"/>
              <a:t>[EXCEPTION</a:t>
            </a:r>
            <a:br>
              <a:rPr lang="en-US" dirty="0"/>
            </a:br>
            <a:r>
              <a:rPr lang="en-US" dirty="0" err="1"/>
              <a:t>exception_section</a:t>
            </a:r>
            <a:r>
              <a:rPr lang="en-US" dirty="0"/>
              <a:t>]</a:t>
            </a:r>
            <a:br>
              <a:rPr lang="en-US" dirty="0"/>
            </a:br>
            <a:endParaRPr lang="en-US" dirty="0"/>
          </a:p>
          <a:p>
            <a:r>
              <a:rPr lang="en-US" dirty="0">
                <a:solidFill>
                  <a:srgbClr val="FF0000"/>
                </a:solidFill>
              </a:rPr>
              <a:t>END</a:t>
            </a:r>
            <a:r>
              <a:rPr lang="en-US" dirty="0"/>
              <a:t> [</a:t>
            </a:r>
            <a:r>
              <a:rPr lang="en-US" dirty="0" err="1"/>
              <a:t>function_name</a:t>
            </a:r>
            <a:r>
              <a:rPr lang="en-US" dirty="0"/>
              <a:t>];</a:t>
            </a:r>
            <a:endParaRPr lang="ar-SA"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118479"/>
            <a:ext cx="7010400" cy="3139321"/>
          </a:xfrm>
          <a:prstGeom prst="rect">
            <a:avLst/>
          </a:prstGeom>
          <a:solidFill>
            <a:schemeClr val="accent2">
              <a:lumMod val="20000"/>
              <a:lumOff val="80000"/>
            </a:schemeClr>
          </a:solidFill>
        </p:spPr>
        <p:txBody>
          <a:bodyPr wrap="square">
            <a:spAutoFit/>
          </a:bodyPr>
          <a:lstStyle/>
          <a:p>
            <a:r>
              <a:rPr lang="en-US" dirty="0"/>
              <a:t>create or replace function </a:t>
            </a:r>
            <a:r>
              <a:rPr lang="en-US" dirty="0" err="1"/>
              <a:t>Service_Years</a:t>
            </a:r>
            <a:r>
              <a:rPr lang="en-US" dirty="0"/>
              <a:t> ( </a:t>
            </a:r>
            <a:r>
              <a:rPr lang="en-US" dirty="0" err="1"/>
              <a:t>hdate</a:t>
            </a:r>
            <a:r>
              <a:rPr lang="en-US" dirty="0"/>
              <a:t> in date) return number</a:t>
            </a:r>
          </a:p>
          <a:p>
            <a:r>
              <a:rPr lang="en-US" dirty="0"/>
              <a:t>as</a:t>
            </a:r>
          </a:p>
          <a:p>
            <a:r>
              <a:rPr lang="en-US" dirty="0"/>
              <a:t>years number;</a:t>
            </a:r>
          </a:p>
          <a:p>
            <a:endParaRPr lang="en-US" dirty="0"/>
          </a:p>
          <a:p>
            <a:r>
              <a:rPr lang="en-US" dirty="0"/>
              <a:t>begin</a:t>
            </a:r>
          </a:p>
          <a:p>
            <a:endParaRPr lang="en-US" dirty="0"/>
          </a:p>
          <a:p>
            <a:r>
              <a:rPr lang="en-US" dirty="0"/>
              <a:t>years:= </a:t>
            </a:r>
            <a:r>
              <a:rPr lang="en-US" dirty="0" err="1"/>
              <a:t>trunc</a:t>
            </a:r>
            <a:r>
              <a:rPr lang="en-US" dirty="0"/>
              <a:t> ( </a:t>
            </a:r>
            <a:r>
              <a:rPr lang="en-US" dirty="0" err="1"/>
              <a:t>months_between</a:t>
            </a:r>
            <a:r>
              <a:rPr lang="en-US" dirty="0"/>
              <a:t> (</a:t>
            </a:r>
            <a:r>
              <a:rPr lang="en-US" dirty="0" err="1"/>
              <a:t>sysdate</a:t>
            </a:r>
            <a:r>
              <a:rPr lang="en-US" dirty="0"/>
              <a:t>, </a:t>
            </a:r>
            <a:r>
              <a:rPr lang="en-US" dirty="0" err="1"/>
              <a:t>hdate</a:t>
            </a:r>
            <a:r>
              <a:rPr lang="en-US" dirty="0"/>
              <a:t>)/12 ,0);</a:t>
            </a:r>
          </a:p>
          <a:p>
            <a:r>
              <a:rPr lang="en-US" dirty="0"/>
              <a:t>return years ;</a:t>
            </a:r>
          </a:p>
          <a:p>
            <a:endParaRPr lang="en-US" dirty="0"/>
          </a:p>
          <a:p>
            <a:r>
              <a:rPr lang="en-US" dirty="0"/>
              <a:t>end;</a:t>
            </a:r>
          </a:p>
          <a:p>
            <a:r>
              <a:rPr lang="en-US" dirty="0"/>
              <a:t>/</a:t>
            </a:r>
            <a:endParaRPr lang="ar-SA" dirty="0"/>
          </a:p>
        </p:txBody>
      </p:sp>
      <p:sp>
        <p:nvSpPr>
          <p:cNvPr id="7" name="Title 1"/>
          <p:cNvSpPr>
            <a:spLocks noGrp="1"/>
          </p:cNvSpPr>
          <p:nvPr>
            <p:ph type="title"/>
          </p:nvPr>
        </p:nvSpPr>
        <p:spPr>
          <a:xfrm>
            <a:off x="990600" y="152400"/>
            <a:ext cx="6324600" cy="533400"/>
          </a:xfrm>
        </p:spPr>
        <p:txBody>
          <a:bodyPr>
            <a:normAutofit fontScale="90000"/>
          </a:bodyPr>
          <a:lstStyle/>
          <a:p>
            <a:r>
              <a:rPr lang="en-US" sz="3200" dirty="0"/>
              <a:t>Functions With Parameters</a:t>
            </a:r>
            <a:endParaRPr lang="ar-SA" sz="3200" dirty="0"/>
          </a:p>
        </p:txBody>
      </p:sp>
      <p:sp>
        <p:nvSpPr>
          <p:cNvPr id="5" name="TextBox 4"/>
          <p:cNvSpPr txBox="1"/>
          <p:nvPr/>
        </p:nvSpPr>
        <p:spPr>
          <a:xfrm>
            <a:off x="990600" y="857071"/>
            <a:ext cx="7620000" cy="1200329"/>
          </a:xfrm>
          <a:prstGeom prst="rect">
            <a:avLst/>
          </a:prstGeom>
          <a:noFill/>
        </p:spPr>
        <p:txBody>
          <a:bodyPr wrap="square" rtlCol="1">
            <a:spAutoFit/>
          </a:bodyPr>
          <a:lstStyle/>
          <a:p>
            <a:r>
              <a:rPr lang="en-US" b="1" dirty="0">
                <a:solidFill>
                  <a:srgbClr val="FF0000"/>
                </a:solidFill>
              </a:rPr>
              <a:t>Problem</a:t>
            </a:r>
          </a:p>
          <a:p>
            <a:endParaRPr lang="en-US" b="1" dirty="0">
              <a:solidFill>
                <a:srgbClr val="FF0000"/>
              </a:solidFill>
            </a:endParaRPr>
          </a:p>
          <a:p>
            <a:r>
              <a:rPr lang="en-US" dirty="0"/>
              <a:t>Create Function that accepts the hire date  the returns  The Employee Experience in Years.</a:t>
            </a:r>
            <a:endParaRPr lang="ar-SA"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716881"/>
            <a:ext cx="7772400" cy="3693319"/>
          </a:xfrm>
          <a:prstGeom prst="rect">
            <a:avLst/>
          </a:prstGeom>
          <a:solidFill>
            <a:schemeClr val="accent2">
              <a:lumMod val="20000"/>
              <a:lumOff val="80000"/>
            </a:schemeClr>
          </a:solidFill>
        </p:spPr>
        <p:txBody>
          <a:bodyPr wrap="square">
            <a:spAutoFit/>
          </a:bodyPr>
          <a:lstStyle/>
          <a:p>
            <a:r>
              <a:rPr lang="en-US" b="1" dirty="0">
                <a:solidFill>
                  <a:srgbClr val="FF0000"/>
                </a:solidFill>
              </a:rPr>
              <a:t>create or replace function </a:t>
            </a:r>
            <a:r>
              <a:rPr lang="en-US" b="1" dirty="0" err="1"/>
              <a:t>Annual_Sal</a:t>
            </a:r>
            <a:r>
              <a:rPr lang="en-US" b="1" dirty="0"/>
              <a:t> ( </a:t>
            </a:r>
            <a:r>
              <a:rPr lang="en-US" b="1" dirty="0" err="1"/>
              <a:t>eno</a:t>
            </a:r>
            <a:r>
              <a:rPr lang="en-US" b="1" dirty="0"/>
              <a:t> in number) </a:t>
            </a:r>
            <a:r>
              <a:rPr lang="en-US" b="1" dirty="0">
                <a:solidFill>
                  <a:srgbClr val="FF0000"/>
                </a:solidFill>
              </a:rPr>
              <a:t>return</a:t>
            </a:r>
            <a:r>
              <a:rPr lang="en-US" b="1" dirty="0"/>
              <a:t> number</a:t>
            </a:r>
          </a:p>
          <a:p>
            <a:r>
              <a:rPr lang="en-US" b="1" dirty="0">
                <a:solidFill>
                  <a:srgbClr val="FF0000"/>
                </a:solidFill>
              </a:rPr>
              <a:t>as</a:t>
            </a:r>
          </a:p>
          <a:p>
            <a:endParaRPr lang="en-US" b="1" dirty="0"/>
          </a:p>
          <a:p>
            <a:r>
              <a:rPr lang="en-US" b="1" dirty="0" err="1"/>
              <a:t>VarTotal</a:t>
            </a:r>
            <a:r>
              <a:rPr lang="en-US" b="1" dirty="0"/>
              <a:t>  number;</a:t>
            </a:r>
          </a:p>
          <a:p>
            <a:endParaRPr lang="en-US" b="1" dirty="0"/>
          </a:p>
          <a:p>
            <a:r>
              <a:rPr lang="en-US" b="1" dirty="0">
                <a:solidFill>
                  <a:srgbClr val="FF0000"/>
                </a:solidFill>
              </a:rPr>
              <a:t>begin</a:t>
            </a:r>
          </a:p>
          <a:p>
            <a:endParaRPr lang="en-US" b="1" dirty="0"/>
          </a:p>
          <a:p>
            <a:r>
              <a:rPr lang="en-US" b="1" dirty="0"/>
              <a:t>select </a:t>
            </a:r>
            <a:r>
              <a:rPr lang="en-US" b="1" dirty="0" err="1"/>
              <a:t>sal</a:t>
            </a:r>
            <a:r>
              <a:rPr lang="en-US" b="1" dirty="0"/>
              <a:t> * 12 into </a:t>
            </a:r>
            <a:r>
              <a:rPr lang="en-US" b="1" dirty="0" err="1"/>
              <a:t>VarTotal</a:t>
            </a:r>
            <a:r>
              <a:rPr lang="en-US" b="1" dirty="0"/>
              <a:t> from </a:t>
            </a:r>
            <a:r>
              <a:rPr lang="en-US" b="1" dirty="0" err="1"/>
              <a:t>emp</a:t>
            </a:r>
            <a:r>
              <a:rPr lang="en-US" b="1" dirty="0"/>
              <a:t> where </a:t>
            </a:r>
            <a:r>
              <a:rPr lang="en-US" b="1" dirty="0" err="1"/>
              <a:t>empno</a:t>
            </a:r>
            <a:r>
              <a:rPr lang="en-US" b="1" dirty="0"/>
              <a:t> = </a:t>
            </a:r>
            <a:r>
              <a:rPr lang="en-US" b="1" dirty="0" err="1"/>
              <a:t>eno</a:t>
            </a:r>
            <a:r>
              <a:rPr lang="en-US" b="1" dirty="0"/>
              <a:t> ;</a:t>
            </a:r>
          </a:p>
          <a:p>
            <a:endParaRPr lang="en-US" b="1" dirty="0"/>
          </a:p>
          <a:p>
            <a:r>
              <a:rPr lang="en-US" b="1" dirty="0">
                <a:solidFill>
                  <a:srgbClr val="FF0000"/>
                </a:solidFill>
              </a:rPr>
              <a:t>return</a:t>
            </a:r>
            <a:r>
              <a:rPr lang="en-US" b="1" dirty="0"/>
              <a:t>  </a:t>
            </a:r>
            <a:r>
              <a:rPr lang="en-US" b="1" dirty="0" err="1"/>
              <a:t>VarTotal</a:t>
            </a:r>
            <a:r>
              <a:rPr lang="en-US" b="1" dirty="0"/>
              <a:t> ;</a:t>
            </a:r>
          </a:p>
          <a:p>
            <a:endParaRPr lang="en-US" b="1" dirty="0"/>
          </a:p>
          <a:p>
            <a:r>
              <a:rPr lang="en-US" b="1" dirty="0">
                <a:solidFill>
                  <a:srgbClr val="FF0000"/>
                </a:solidFill>
              </a:rPr>
              <a:t>end;</a:t>
            </a:r>
          </a:p>
          <a:p>
            <a:r>
              <a:rPr lang="en-US" b="1" dirty="0"/>
              <a:t>/</a:t>
            </a:r>
            <a:endParaRPr lang="ar-SA" b="1" dirty="0"/>
          </a:p>
        </p:txBody>
      </p:sp>
      <p:sp>
        <p:nvSpPr>
          <p:cNvPr id="4" name="Title 1"/>
          <p:cNvSpPr>
            <a:spLocks noGrp="1"/>
          </p:cNvSpPr>
          <p:nvPr>
            <p:ph type="title"/>
          </p:nvPr>
        </p:nvSpPr>
        <p:spPr>
          <a:xfrm>
            <a:off x="990600" y="0"/>
            <a:ext cx="6324600" cy="533400"/>
          </a:xfrm>
        </p:spPr>
        <p:txBody>
          <a:bodyPr>
            <a:normAutofit fontScale="90000"/>
          </a:bodyPr>
          <a:lstStyle/>
          <a:p>
            <a:r>
              <a:rPr lang="en-US" sz="3200" dirty="0"/>
              <a:t>Functions With Parameters</a:t>
            </a:r>
            <a:endParaRPr lang="ar-SA" sz="3200" dirty="0"/>
          </a:p>
        </p:txBody>
      </p:sp>
      <p:sp>
        <p:nvSpPr>
          <p:cNvPr id="5" name="TextBox 4"/>
          <p:cNvSpPr txBox="1"/>
          <p:nvPr/>
        </p:nvSpPr>
        <p:spPr>
          <a:xfrm>
            <a:off x="990600" y="753070"/>
            <a:ext cx="7620000" cy="923330"/>
          </a:xfrm>
          <a:prstGeom prst="rect">
            <a:avLst/>
          </a:prstGeom>
          <a:noFill/>
        </p:spPr>
        <p:txBody>
          <a:bodyPr wrap="square" rtlCol="1">
            <a:spAutoFit/>
          </a:bodyPr>
          <a:lstStyle/>
          <a:p>
            <a:r>
              <a:rPr lang="en-US" b="1" dirty="0">
                <a:solidFill>
                  <a:srgbClr val="FF0000"/>
                </a:solidFill>
              </a:rPr>
              <a:t>Problem</a:t>
            </a:r>
          </a:p>
          <a:p>
            <a:endParaRPr lang="en-US" b="1" dirty="0">
              <a:solidFill>
                <a:srgbClr val="FF0000"/>
              </a:solidFill>
            </a:endParaRPr>
          </a:p>
          <a:p>
            <a:r>
              <a:rPr lang="en-US" dirty="0"/>
              <a:t>Create Function that returns  the Annual salary for any given Employee Number</a:t>
            </a:r>
            <a:endParaRPr lang="ar-SA"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328678"/>
            <a:ext cx="7543800" cy="2862322"/>
          </a:xfrm>
          <a:prstGeom prst="rect">
            <a:avLst/>
          </a:prstGeom>
          <a:solidFill>
            <a:schemeClr val="accent2">
              <a:lumMod val="20000"/>
              <a:lumOff val="80000"/>
            </a:schemeClr>
          </a:solidFill>
        </p:spPr>
        <p:txBody>
          <a:bodyPr wrap="square">
            <a:spAutoFit/>
          </a:bodyPr>
          <a:lstStyle/>
          <a:p>
            <a:r>
              <a:rPr lang="en-US" dirty="0">
                <a:solidFill>
                  <a:srgbClr val="FF0000"/>
                </a:solidFill>
              </a:rPr>
              <a:t>create or replace function </a:t>
            </a:r>
            <a:r>
              <a:rPr lang="en-US" dirty="0" err="1"/>
              <a:t>Service_Years</a:t>
            </a:r>
            <a:r>
              <a:rPr lang="en-US" dirty="0"/>
              <a:t> ( </a:t>
            </a:r>
            <a:r>
              <a:rPr lang="en-US" dirty="0" err="1"/>
              <a:t>hdate</a:t>
            </a:r>
            <a:r>
              <a:rPr lang="en-US" dirty="0"/>
              <a:t> in date, </a:t>
            </a:r>
            <a:r>
              <a:rPr lang="en-US" dirty="0" err="1">
                <a:solidFill>
                  <a:srgbClr val="0070C0"/>
                </a:solidFill>
              </a:rPr>
              <a:t>weaks</a:t>
            </a:r>
            <a:r>
              <a:rPr lang="en-US" dirty="0"/>
              <a:t> out number) return number</a:t>
            </a:r>
          </a:p>
          <a:p>
            <a:r>
              <a:rPr lang="en-US" dirty="0">
                <a:solidFill>
                  <a:srgbClr val="FF0000"/>
                </a:solidFill>
              </a:rPr>
              <a:t>As</a:t>
            </a:r>
          </a:p>
          <a:p>
            <a:r>
              <a:rPr lang="en-US" dirty="0"/>
              <a:t>years number;</a:t>
            </a:r>
          </a:p>
          <a:p>
            <a:r>
              <a:rPr lang="en-US" dirty="0">
                <a:solidFill>
                  <a:srgbClr val="FF0000"/>
                </a:solidFill>
              </a:rPr>
              <a:t>Begin</a:t>
            </a:r>
          </a:p>
          <a:p>
            <a:r>
              <a:rPr lang="en-US" dirty="0"/>
              <a:t>years:= </a:t>
            </a:r>
            <a:r>
              <a:rPr lang="en-US" dirty="0" err="1"/>
              <a:t>trunc</a:t>
            </a:r>
            <a:r>
              <a:rPr lang="en-US" dirty="0"/>
              <a:t> ( </a:t>
            </a:r>
            <a:r>
              <a:rPr lang="en-US" dirty="0" err="1"/>
              <a:t>months_between</a:t>
            </a:r>
            <a:r>
              <a:rPr lang="en-US" dirty="0"/>
              <a:t> (</a:t>
            </a:r>
            <a:r>
              <a:rPr lang="en-US" dirty="0" err="1"/>
              <a:t>sysdate</a:t>
            </a:r>
            <a:r>
              <a:rPr lang="en-US" dirty="0"/>
              <a:t>, </a:t>
            </a:r>
            <a:r>
              <a:rPr lang="en-US" dirty="0" err="1"/>
              <a:t>hdate</a:t>
            </a:r>
            <a:r>
              <a:rPr lang="en-US" dirty="0"/>
              <a:t>)/12 ,0);</a:t>
            </a:r>
          </a:p>
          <a:p>
            <a:r>
              <a:rPr lang="en-US" dirty="0" err="1">
                <a:solidFill>
                  <a:srgbClr val="0070C0"/>
                </a:solidFill>
              </a:rPr>
              <a:t>weaks</a:t>
            </a:r>
            <a:r>
              <a:rPr lang="en-US" dirty="0">
                <a:solidFill>
                  <a:srgbClr val="0070C0"/>
                </a:solidFill>
              </a:rPr>
              <a:t> :</a:t>
            </a:r>
            <a:r>
              <a:rPr lang="en-US" dirty="0"/>
              <a:t>= </a:t>
            </a:r>
            <a:r>
              <a:rPr lang="en-US" dirty="0" err="1"/>
              <a:t>trunc</a:t>
            </a:r>
            <a:r>
              <a:rPr lang="en-US" dirty="0"/>
              <a:t> ( </a:t>
            </a:r>
            <a:r>
              <a:rPr lang="en-US" dirty="0" err="1"/>
              <a:t>months_between</a:t>
            </a:r>
            <a:r>
              <a:rPr lang="en-US" dirty="0"/>
              <a:t> (</a:t>
            </a:r>
            <a:r>
              <a:rPr lang="en-US" dirty="0" err="1"/>
              <a:t>sysdate</a:t>
            </a:r>
            <a:r>
              <a:rPr lang="en-US" dirty="0"/>
              <a:t>, </a:t>
            </a:r>
            <a:r>
              <a:rPr lang="en-US" dirty="0" err="1"/>
              <a:t>hdate</a:t>
            </a:r>
            <a:r>
              <a:rPr lang="en-US" dirty="0"/>
              <a:t>)*4 ,0);</a:t>
            </a:r>
          </a:p>
          <a:p>
            <a:r>
              <a:rPr lang="en-US" dirty="0">
                <a:solidFill>
                  <a:srgbClr val="FF0000"/>
                </a:solidFill>
              </a:rPr>
              <a:t>return</a:t>
            </a:r>
            <a:r>
              <a:rPr lang="en-US" dirty="0"/>
              <a:t> years ;</a:t>
            </a:r>
          </a:p>
          <a:p>
            <a:r>
              <a:rPr lang="en-US" dirty="0">
                <a:solidFill>
                  <a:srgbClr val="FF0000"/>
                </a:solidFill>
              </a:rPr>
              <a:t>end;</a:t>
            </a:r>
          </a:p>
          <a:p>
            <a:r>
              <a:rPr lang="en-US" dirty="0"/>
              <a:t>/</a:t>
            </a:r>
            <a:endParaRPr lang="ar-SA" dirty="0"/>
          </a:p>
        </p:txBody>
      </p:sp>
      <p:sp>
        <p:nvSpPr>
          <p:cNvPr id="4" name="Rectangle 3"/>
          <p:cNvSpPr/>
          <p:nvPr/>
        </p:nvSpPr>
        <p:spPr>
          <a:xfrm>
            <a:off x="990600" y="4196477"/>
            <a:ext cx="7543800" cy="2585323"/>
          </a:xfrm>
          <a:prstGeom prst="rect">
            <a:avLst/>
          </a:prstGeom>
          <a:solidFill>
            <a:schemeClr val="accent2">
              <a:lumMod val="20000"/>
              <a:lumOff val="80000"/>
            </a:schemeClr>
          </a:solidFill>
        </p:spPr>
        <p:txBody>
          <a:bodyPr wrap="square">
            <a:spAutoFit/>
          </a:bodyPr>
          <a:lstStyle/>
          <a:p>
            <a:r>
              <a:rPr lang="en-US" dirty="0"/>
              <a:t>declare</a:t>
            </a:r>
          </a:p>
          <a:p>
            <a:r>
              <a:rPr lang="en-US" dirty="0" err="1"/>
              <a:t>noofweaks</a:t>
            </a:r>
            <a:r>
              <a:rPr lang="en-US" dirty="0"/>
              <a:t> number;  </a:t>
            </a:r>
            <a:r>
              <a:rPr lang="en-US" dirty="0" err="1"/>
              <a:t>returnvalue</a:t>
            </a:r>
            <a:r>
              <a:rPr lang="en-US" dirty="0"/>
              <a:t> number;</a:t>
            </a:r>
          </a:p>
          <a:p>
            <a:r>
              <a:rPr lang="en-US" dirty="0"/>
              <a:t>begin</a:t>
            </a:r>
          </a:p>
          <a:p>
            <a:r>
              <a:rPr lang="en-US" dirty="0" err="1"/>
              <a:t>returnvalue</a:t>
            </a:r>
            <a:r>
              <a:rPr lang="en-US" dirty="0"/>
              <a:t>:= </a:t>
            </a:r>
            <a:r>
              <a:rPr lang="en-US" dirty="0" err="1"/>
              <a:t>service_years</a:t>
            </a:r>
            <a:r>
              <a:rPr lang="en-US" dirty="0"/>
              <a:t> (</a:t>
            </a:r>
            <a:r>
              <a:rPr lang="en-US" dirty="0" err="1"/>
              <a:t>to_date</a:t>
            </a:r>
            <a:r>
              <a:rPr lang="en-US" dirty="0"/>
              <a:t>('03/08/1981','dd/mm/</a:t>
            </a:r>
            <a:r>
              <a:rPr lang="en-US" dirty="0" err="1"/>
              <a:t>yyyy</a:t>
            </a:r>
            <a:r>
              <a:rPr lang="en-US" dirty="0"/>
              <a:t>')</a:t>
            </a:r>
          </a:p>
          <a:p>
            <a:r>
              <a:rPr lang="en-US" dirty="0"/>
              <a:t>,</a:t>
            </a:r>
            <a:r>
              <a:rPr lang="en-US" dirty="0" err="1"/>
              <a:t>noofweaks</a:t>
            </a:r>
            <a:r>
              <a:rPr lang="en-US" dirty="0"/>
              <a:t>) ;</a:t>
            </a:r>
          </a:p>
          <a:p>
            <a:r>
              <a:rPr lang="en-US" dirty="0" err="1"/>
              <a:t>dbms_output.put_line</a:t>
            </a:r>
            <a:r>
              <a:rPr lang="en-US" dirty="0"/>
              <a:t> (</a:t>
            </a:r>
            <a:r>
              <a:rPr lang="en-US" dirty="0" err="1"/>
              <a:t>returnvalue</a:t>
            </a:r>
            <a:r>
              <a:rPr lang="en-US" dirty="0"/>
              <a:t>);</a:t>
            </a:r>
          </a:p>
          <a:p>
            <a:r>
              <a:rPr lang="en-US" dirty="0" err="1"/>
              <a:t>dbms_output.put_line</a:t>
            </a:r>
            <a:r>
              <a:rPr lang="en-US" dirty="0"/>
              <a:t> (</a:t>
            </a:r>
            <a:r>
              <a:rPr lang="en-US" dirty="0" err="1"/>
              <a:t>noofweaks</a:t>
            </a:r>
            <a:r>
              <a:rPr lang="en-US" dirty="0"/>
              <a:t> );</a:t>
            </a:r>
          </a:p>
          <a:p>
            <a:r>
              <a:rPr lang="en-US" dirty="0"/>
              <a:t>end;</a:t>
            </a:r>
          </a:p>
          <a:p>
            <a:r>
              <a:rPr lang="en-US" dirty="0"/>
              <a:t>/</a:t>
            </a:r>
            <a:endParaRPr lang="ar-SA" dirty="0"/>
          </a:p>
        </p:txBody>
      </p:sp>
      <p:sp>
        <p:nvSpPr>
          <p:cNvPr id="5" name="Title 1"/>
          <p:cNvSpPr>
            <a:spLocks noGrp="1"/>
          </p:cNvSpPr>
          <p:nvPr>
            <p:ph type="title"/>
          </p:nvPr>
        </p:nvSpPr>
        <p:spPr>
          <a:xfrm>
            <a:off x="914400" y="0"/>
            <a:ext cx="6324600" cy="533400"/>
          </a:xfrm>
        </p:spPr>
        <p:txBody>
          <a:bodyPr>
            <a:normAutofit fontScale="90000"/>
          </a:bodyPr>
          <a:lstStyle/>
          <a:p>
            <a:r>
              <a:rPr lang="en-US" sz="3200" dirty="0"/>
              <a:t>Functions With Parameters</a:t>
            </a:r>
            <a:endParaRPr lang="ar-SA" sz="3200" dirty="0"/>
          </a:p>
        </p:txBody>
      </p:sp>
      <p:sp>
        <p:nvSpPr>
          <p:cNvPr id="6" name="TextBox 5"/>
          <p:cNvSpPr txBox="1"/>
          <p:nvPr/>
        </p:nvSpPr>
        <p:spPr>
          <a:xfrm>
            <a:off x="990600" y="457200"/>
            <a:ext cx="8153400" cy="923330"/>
          </a:xfrm>
          <a:prstGeom prst="rect">
            <a:avLst/>
          </a:prstGeom>
          <a:noFill/>
        </p:spPr>
        <p:txBody>
          <a:bodyPr wrap="square" rtlCol="1">
            <a:spAutoFit/>
          </a:bodyPr>
          <a:lstStyle/>
          <a:p>
            <a:r>
              <a:rPr lang="en-US" b="1" dirty="0">
                <a:solidFill>
                  <a:srgbClr val="FF0000"/>
                </a:solidFill>
              </a:rPr>
              <a:t>Problem</a:t>
            </a:r>
          </a:p>
          <a:p>
            <a:r>
              <a:rPr lang="en-US" dirty="0"/>
              <a:t>Create Function that accepts the hire date and returns  The Employee Experience in </a:t>
            </a:r>
            <a:r>
              <a:rPr lang="en-US" dirty="0">
                <a:solidFill>
                  <a:srgbClr val="FF0000"/>
                </a:solidFill>
              </a:rPr>
              <a:t>Years</a:t>
            </a:r>
            <a:r>
              <a:rPr lang="en-US" dirty="0"/>
              <a:t>  and  in </a:t>
            </a:r>
            <a:r>
              <a:rPr lang="en-US" dirty="0">
                <a:solidFill>
                  <a:srgbClr val="FF0000"/>
                </a:solidFill>
              </a:rPr>
              <a:t>weeks</a:t>
            </a:r>
            <a:r>
              <a:rPr lang="en-US" dirty="0"/>
              <a:t>.</a:t>
            </a:r>
            <a:endParaRPr lang="ar-SA"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838200"/>
            <a:ext cx="7924800" cy="2862322"/>
          </a:xfrm>
          <a:prstGeom prst="rect">
            <a:avLst/>
          </a:prstGeom>
        </p:spPr>
        <p:txBody>
          <a:bodyPr wrap="square">
            <a:spAutoFit/>
          </a:bodyPr>
          <a:lstStyle/>
          <a:p>
            <a:pPr marL="457200" indent="-457200">
              <a:buFont typeface="+mj-lt"/>
              <a:buAutoNum type="arabicPeriod"/>
            </a:pPr>
            <a:r>
              <a:rPr lang="en-US" sz="2000" b="1" i="1" dirty="0"/>
              <a:t>when a function is called from within a query or DML statement, the function cannot  Have OUT or IN OUT parameters.</a:t>
            </a:r>
          </a:p>
          <a:p>
            <a:pPr marL="457200" indent="-457200">
              <a:buFont typeface="+mj-lt"/>
              <a:buAutoNum type="arabicPeriod"/>
            </a:pPr>
            <a:endParaRPr lang="en-US" sz="2000" dirty="0"/>
          </a:p>
          <a:p>
            <a:pPr marL="457200" indent="-457200">
              <a:buFont typeface="+mj-lt"/>
              <a:buAutoNum type="arabicPeriod"/>
            </a:pPr>
            <a:r>
              <a:rPr lang="en-US" sz="2000" b="1" i="1" dirty="0"/>
              <a:t>When used in SELECT statement they cannot contain DML – </a:t>
            </a:r>
          </a:p>
          <a:p>
            <a:pPr marL="457200" indent="-457200">
              <a:buFont typeface="+mj-lt"/>
              <a:buAutoNum type="arabicPeriod"/>
            </a:pPr>
            <a:endParaRPr lang="en-US" sz="2000" b="1" i="1" dirty="0"/>
          </a:p>
          <a:p>
            <a:pPr marL="457200" indent="-457200">
              <a:buFont typeface="+mj-lt"/>
              <a:buAutoNum type="arabicPeriod"/>
            </a:pPr>
            <a:r>
              <a:rPr lang="en-US" sz="2000" b="1" i="1" dirty="0"/>
              <a:t>When used in UPDATE or DELETE they cannot SELECT or perform DML on the same table </a:t>
            </a:r>
            <a:br>
              <a:rPr lang="en-US" sz="2000" dirty="0"/>
            </a:br>
            <a:br>
              <a:rPr lang="en-US" sz="2000" dirty="0"/>
            </a:br>
            <a:endParaRPr lang="ar-SA" sz="2000" dirty="0"/>
          </a:p>
        </p:txBody>
      </p:sp>
      <p:sp>
        <p:nvSpPr>
          <p:cNvPr id="4" name="Title 1"/>
          <p:cNvSpPr>
            <a:spLocks noGrp="1"/>
          </p:cNvSpPr>
          <p:nvPr>
            <p:ph type="title"/>
          </p:nvPr>
        </p:nvSpPr>
        <p:spPr>
          <a:xfrm>
            <a:off x="1066800" y="76200"/>
            <a:ext cx="6324600" cy="533400"/>
          </a:xfrm>
        </p:spPr>
        <p:txBody>
          <a:bodyPr>
            <a:normAutofit fontScale="90000"/>
          </a:bodyPr>
          <a:lstStyle/>
          <a:p>
            <a:r>
              <a:rPr lang="en-US" sz="3200" dirty="0"/>
              <a:t>Restrictions with Stored Functions </a:t>
            </a:r>
            <a:endParaRPr lang="ar-S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0"/>
            <a:ext cx="7943088" cy="1143000"/>
          </a:xfrm>
        </p:spPr>
        <p:txBody>
          <a:bodyPr>
            <a:normAutofit/>
          </a:bodyPr>
          <a:lstStyle/>
          <a:p>
            <a:r>
              <a:rPr lang="en-AU" sz="3900" dirty="0"/>
              <a:t>PL/SQL Syntax – Variables Declaration</a:t>
            </a:r>
          </a:p>
        </p:txBody>
      </p:sp>
      <p:sp>
        <p:nvSpPr>
          <p:cNvPr id="6147" name="Rectangle 3"/>
          <p:cNvSpPr>
            <a:spLocks noGrp="1" noChangeArrowheads="1"/>
          </p:cNvSpPr>
          <p:nvPr>
            <p:ph type="body" idx="1"/>
          </p:nvPr>
        </p:nvSpPr>
        <p:spPr>
          <a:xfrm>
            <a:off x="914400" y="1295400"/>
            <a:ext cx="8077200" cy="4800600"/>
          </a:xfrm>
        </p:spPr>
        <p:txBody>
          <a:bodyPr>
            <a:normAutofit/>
          </a:bodyPr>
          <a:lstStyle/>
          <a:p>
            <a:pPr>
              <a:lnSpc>
                <a:spcPct val="90000"/>
              </a:lnSpc>
            </a:pPr>
            <a:r>
              <a:rPr lang="en-AU" sz="2400" dirty="0"/>
              <a:t>Variables are declared in the declarative section of the block.</a:t>
            </a:r>
          </a:p>
          <a:p>
            <a:pPr>
              <a:lnSpc>
                <a:spcPct val="90000"/>
              </a:lnSpc>
            </a:pPr>
            <a:endParaRPr lang="en-AU" sz="2400" dirty="0"/>
          </a:p>
          <a:p>
            <a:pPr>
              <a:lnSpc>
                <a:spcPct val="90000"/>
              </a:lnSpc>
            </a:pPr>
            <a:r>
              <a:rPr lang="en-AU" sz="2400" dirty="0"/>
              <a:t>Variable declaration examples:</a:t>
            </a:r>
          </a:p>
          <a:p>
            <a:pPr>
              <a:lnSpc>
                <a:spcPct val="90000"/>
              </a:lnSpc>
              <a:buNone/>
            </a:pPr>
            <a:endParaRPr lang="en-AU" sz="2400" dirty="0"/>
          </a:p>
          <a:p>
            <a:pPr>
              <a:lnSpc>
                <a:spcPct val="90000"/>
              </a:lnSpc>
              <a:buFontTx/>
              <a:buNone/>
            </a:pPr>
            <a:r>
              <a:rPr lang="en-AU" sz="2400" dirty="0"/>
              <a:t>		</a:t>
            </a:r>
            <a:r>
              <a:rPr lang="en-AU" sz="2400" dirty="0" err="1"/>
              <a:t>v_student_id</a:t>
            </a:r>
            <a:r>
              <a:rPr lang="en-AU" sz="2400" dirty="0"/>
              <a:t>  CHAR(8);</a:t>
            </a:r>
          </a:p>
          <a:p>
            <a:pPr>
              <a:lnSpc>
                <a:spcPct val="90000"/>
              </a:lnSpc>
              <a:buFontTx/>
              <a:buNone/>
            </a:pPr>
            <a:r>
              <a:rPr lang="en-AU" sz="2400" dirty="0"/>
              <a:t>		</a:t>
            </a:r>
            <a:r>
              <a:rPr lang="en-AU" sz="2400" dirty="0" err="1"/>
              <a:t>v_lastname</a:t>
            </a:r>
            <a:r>
              <a:rPr lang="en-AU" sz="2400" dirty="0"/>
              <a:t>     VARCHAR2(25);</a:t>
            </a:r>
          </a:p>
          <a:p>
            <a:pPr>
              <a:lnSpc>
                <a:spcPct val="90000"/>
              </a:lnSpc>
              <a:buFontTx/>
              <a:buNone/>
            </a:pPr>
            <a:r>
              <a:rPr lang="en-AU" sz="2400" dirty="0"/>
              <a:t>		</a:t>
            </a:r>
            <a:r>
              <a:rPr lang="en-AU" sz="2400" dirty="0" err="1"/>
              <a:t>v_capacity</a:t>
            </a:r>
            <a:r>
              <a:rPr lang="en-AU" sz="2400" dirty="0"/>
              <a:t>      NUMBER(3) </a:t>
            </a:r>
            <a:r>
              <a:rPr lang="en-AU" sz="2400" dirty="0">
                <a:solidFill>
                  <a:srgbClr val="0000FF"/>
                </a:solidFill>
              </a:rPr>
              <a:t>:=</a:t>
            </a:r>
            <a:r>
              <a:rPr lang="en-AU" sz="2400" dirty="0"/>
              <a:t> 200;</a:t>
            </a:r>
          </a:p>
          <a:p>
            <a:pPr>
              <a:lnSpc>
                <a:spcPct val="90000"/>
              </a:lnSpc>
              <a:buFontTx/>
              <a:buNone/>
            </a:pPr>
            <a:endParaRPr lang="en-AU" sz="2400" i="1" dirty="0">
              <a:solidFill>
                <a:srgbClr val="CC3300"/>
              </a:solidFill>
            </a:endParaRPr>
          </a:p>
          <a:p>
            <a:pPr>
              <a:lnSpc>
                <a:spcPct val="90000"/>
              </a:lnSpc>
              <a:buFontTx/>
              <a:buNone/>
            </a:pPr>
            <a:r>
              <a:rPr lang="en-AU" sz="2400" i="1" dirty="0">
                <a:solidFill>
                  <a:srgbClr val="CC3300"/>
                </a:solidFill>
              </a:rPr>
              <a:t>( </a:t>
            </a:r>
            <a:r>
              <a:rPr lang="en-AU" sz="2400" i="1" dirty="0">
                <a:solidFill>
                  <a:srgbClr val="0000FF"/>
                </a:solidFill>
              </a:rPr>
              <a:t>:=</a:t>
            </a:r>
            <a:r>
              <a:rPr lang="en-AU" sz="2400" i="1" dirty="0">
                <a:solidFill>
                  <a:srgbClr val="CC3300"/>
                </a:solidFill>
              </a:rPr>
              <a:t> is used to initialize variables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2819400" cy="685800"/>
          </a:xfrm>
        </p:spPr>
        <p:txBody>
          <a:bodyPr>
            <a:normAutofit fontScale="90000"/>
          </a:bodyPr>
          <a:lstStyle/>
          <a:p>
            <a:r>
              <a:rPr lang="en-US" dirty="0"/>
              <a:t>Packages</a:t>
            </a:r>
            <a:endParaRPr lang="ar-SA" dirty="0"/>
          </a:p>
        </p:txBody>
      </p:sp>
      <p:sp>
        <p:nvSpPr>
          <p:cNvPr id="3" name="Rectangle 2"/>
          <p:cNvSpPr/>
          <p:nvPr/>
        </p:nvSpPr>
        <p:spPr>
          <a:xfrm>
            <a:off x="1066800" y="914400"/>
            <a:ext cx="7848600" cy="1754326"/>
          </a:xfrm>
          <a:prstGeom prst="rect">
            <a:avLst/>
          </a:prstGeom>
        </p:spPr>
        <p:txBody>
          <a:bodyPr wrap="square">
            <a:spAutoFit/>
          </a:bodyPr>
          <a:lstStyle/>
          <a:p>
            <a:pPr>
              <a:buFont typeface="Arial" pitchFamily="34" charset="0"/>
              <a:buChar char="•"/>
            </a:pPr>
            <a:r>
              <a:rPr lang="en-US" dirty="0"/>
              <a:t>A Package is an encapsulated collection of related procedures, functions, and other program objects stored together in the database.</a:t>
            </a:r>
          </a:p>
          <a:p>
            <a:endParaRPr lang="en-US" dirty="0"/>
          </a:p>
          <a:p>
            <a:pPr>
              <a:buFont typeface="Arial" pitchFamily="34" charset="0"/>
              <a:buChar char="•"/>
            </a:pPr>
            <a:r>
              <a:rPr lang="en-US" dirty="0"/>
              <a:t>A package is a schema object that groups logically related PL/SQL types, items and subprograms.</a:t>
            </a:r>
            <a:br>
              <a:rPr lang="en-US" dirty="0"/>
            </a:br>
            <a:endParaRPr lang="ar-SA" dirty="0"/>
          </a:p>
        </p:txBody>
      </p:sp>
      <p:sp>
        <p:nvSpPr>
          <p:cNvPr id="4" name="Rectangle 3"/>
          <p:cNvSpPr/>
          <p:nvPr/>
        </p:nvSpPr>
        <p:spPr>
          <a:xfrm>
            <a:off x="990600" y="2895600"/>
            <a:ext cx="8077200" cy="2400657"/>
          </a:xfrm>
          <a:prstGeom prst="rect">
            <a:avLst/>
          </a:prstGeom>
        </p:spPr>
        <p:txBody>
          <a:bodyPr wrap="square">
            <a:spAutoFit/>
          </a:bodyPr>
          <a:lstStyle/>
          <a:p>
            <a:r>
              <a:rPr lang="en-US" b="1" dirty="0"/>
              <a:t>Packages usually have two parts :</a:t>
            </a:r>
          </a:p>
          <a:p>
            <a:endParaRPr lang="en-US" dirty="0"/>
          </a:p>
          <a:p>
            <a:r>
              <a:rPr lang="en-US" dirty="0"/>
              <a:t>1- </a:t>
            </a:r>
            <a:r>
              <a:rPr lang="en-US" sz="2000" b="1" dirty="0">
                <a:solidFill>
                  <a:srgbClr val="FF0000"/>
                </a:solidFill>
              </a:rPr>
              <a:t>specification : </a:t>
            </a:r>
            <a:r>
              <a:rPr lang="en-US" dirty="0"/>
              <a:t>Is the interface to the package. It declares the types, variables, constants, exceptions, cursors, and subprograms that can be referenced from outside the package </a:t>
            </a:r>
          </a:p>
          <a:p>
            <a:endParaRPr lang="en-US" dirty="0"/>
          </a:p>
          <a:p>
            <a:r>
              <a:rPr lang="en-US" dirty="0"/>
              <a:t>2-</a:t>
            </a:r>
            <a:r>
              <a:rPr lang="en-US" sz="2000" b="1" dirty="0">
                <a:solidFill>
                  <a:srgbClr val="FF0000"/>
                </a:solidFill>
              </a:rPr>
              <a:t>body (Unnecessary):   </a:t>
            </a:r>
            <a:r>
              <a:rPr lang="en-US" sz="2000" dirty="0"/>
              <a:t>defines the queries for the cursors and the code for the subprograms.</a:t>
            </a:r>
            <a:endParaRPr lang="ar-SA" sz="2000" b="1"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2819400" cy="685800"/>
          </a:xfrm>
        </p:spPr>
        <p:txBody>
          <a:bodyPr>
            <a:normAutofit fontScale="90000"/>
          </a:bodyPr>
          <a:lstStyle/>
          <a:p>
            <a:r>
              <a:rPr lang="en-US" dirty="0"/>
              <a:t>Packages</a:t>
            </a:r>
            <a:endParaRPr lang="ar-SA" dirty="0"/>
          </a:p>
        </p:txBody>
      </p:sp>
      <p:sp>
        <p:nvSpPr>
          <p:cNvPr id="4" name="Rectangle 3"/>
          <p:cNvSpPr/>
          <p:nvPr/>
        </p:nvSpPr>
        <p:spPr>
          <a:xfrm>
            <a:off x="1066800" y="838200"/>
            <a:ext cx="8077200" cy="4247317"/>
          </a:xfrm>
          <a:prstGeom prst="rect">
            <a:avLst/>
          </a:prstGeom>
        </p:spPr>
        <p:txBody>
          <a:bodyPr wrap="square">
            <a:spAutoFit/>
          </a:bodyPr>
          <a:lstStyle/>
          <a:p>
            <a:r>
              <a:rPr lang="en-US" sz="2000" b="1" u="sng" dirty="0">
                <a:solidFill>
                  <a:srgbClr val="FF0000"/>
                </a:solidFill>
              </a:rPr>
              <a:t>Reasons to use packages</a:t>
            </a:r>
          </a:p>
          <a:p>
            <a:endParaRPr lang="en-US" dirty="0"/>
          </a:p>
          <a:p>
            <a:pPr algn="just"/>
            <a:r>
              <a:rPr lang="en-US" sz="2000" b="1" dirty="0">
                <a:solidFill>
                  <a:srgbClr val="FF0000"/>
                </a:solidFill>
              </a:rPr>
              <a:t>1- Modularity:  </a:t>
            </a:r>
            <a:r>
              <a:rPr lang="en-US" dirty="0"/>
              <a:t>Packages let you encapsulate logically related types, variables, constants, subprograms, cursors, and exceptions in named PL/SQL modules. You can make each package easy to understand, and make the interfaces between packages simple, clear, and well defined. This practice aids application development.</a:t>
            </a:r>
          </a:p>
          <a:p>
            <a:endParaRPr lang="en-US" dirty="0"/>
          </a:p>
          <a:p>
            <a:r>
              <a:rPr lang="en-US" sz="2000" b="1" dirty="0">
                <a:solidFill>
                  <a:srgbClr val="FF0000"/>
                </a:solidFill>
              </a:rPr>
              <a:t>2- Easier Application Design :  </a:t>
            </a:r>
            <a:r>
              <a:rPr lang="en-US" sz="2000" dirty="0"/>
              <a:t>When designing an application, all you need initially is the interface information in the package specifications. You can code and compile specifications without their bodies. </a:t>
            </a:r>
            <a:r>
              <a:rPr lang="en-US" sz="2000" b="1" dirty="0">
                <a:solidFill>
                  <a:srgbClr val="FF0000"/>
                </a:solidFill>
              </a:rPr>
              <a:t>Next</a:t>
            </a:r>
            <a:r>
              <a:rPr lang="en-US" sz="2000" dirty="0"/>
              <a:t>, you can compile standalone subprograms that reference the packages. </a:t>
            </a:r>
          </a:p>
          <a:p>
            <a:endParaRPr lang="en-US" sz="2000" dirty="0"/>
          </a:p>
          <a:p>
            <a:r>
              <a:rPr lang="en-US" sz="2000" dirty="0"/>
              <a:t>You don’t need to fully define the package bodies until you are ready to complete the application.</a:t>
            </a:r>
            <a:endParaRPr lang="ar-SA" sz="2000" b="1"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838200"/>
            <a:ext cx="8077200" cy="4462760"/>
          </a:xfrm>
          <a:prstGeom prst="rect">
            <a:avLst/>
          </a:prstGeom>
        </p:spPr>
        <p:txBody>
          <a:bodyPr wrap="square">
            <a:spAutoFit/>
          </a:bodyPr>
          <a:lstStyle/>
          <a:p>
            <a:r>
              <a:rPr lang="en-US" sz="2000" b="1" u="sng" dirty="0">
                <a:solidFill>
                  <a:srgbClr val="FF0000"/>
                </a:solidFill>
              </a:rPr>
              <a:t>Reasons to use packages</a:t>
            </a:r>
          </a:p>
          <a:p>
            <a:endParaRPr lang="en-US" dirty="0"/>
          </a:p>
          <a:p>
            <a:pPr algn="just">
              <a:lnSpc>
                <a:spcPct val="150000"/>
              </a:lnSpc>
            </a:pPr>
            <a:r>
              <a:rPr lang="en-US" sz="2000" b="1" dirty="0">
                <a:solidFill>
                  <a:srgbClr val="FF0000"/>
                </a:solidFill>
              </a:rPr>
              <a:t>3- Better Performance:  </a:t>
            </a:r>
            <a:r>
              <a:rPr lang="en-US" dirty="0"/>
              <a:t>The first time you invoke a package subprogram, Oracle Database loads the whole package into memory. Subsequent invocations of other subprograms in same the package require no disk I/O.</a:t>
            </a:r>
          </a:p>
          <a:p>
            <a:pPr algn="just">
              <a:lnSpc>
                <a:spcPct val="150000"/>
              </a:lnSpc>
            </a:pPr>
            <a:endParaRPr lang="en-US" dirty="0"/>
          </a:p>
          <a:p>
            <a:pPr algn="just">
              <a:lnSpc>
                <a:spcPct val="150000"/>
              </a:lnSpc>
            </a:pPr>
            <a:r>
              <a:rPr lang="en-US" dirty="0"/>
              <a:t>- Packages prevent cascading dependencies and unnecessary recompiling . if you change the body of a package function, Oracle Database does not recompile other subprograms that invoke the function, because these subprograms depend only on the parameters and return value that are declared in the specification.</a:t>
            </a:r>
          </a:p>
          <a:p>
            <a:pPr algn="just">
              <a:lnSpc>
                <a:spcPct val="150000"/>
              </a:lnSpc>
            </a:pPr>
            <a:endParaRPr lang="en-US" dirty="0"/>
          </a:p>
        </p:txBody>
      </p:sp>
      <p:sp>
        <p:nvSpPr>
          <p:cNvPr id="4" name="Title 1"/>
          <p:cNvSpPr>
            <a:spLocks noGrp="1"/>
          </p:cNvSpPr>
          <p:nvPr>
            <p:ph type="title"/>
          </p:nvPr>
        </p:nvSpPr>
        <p:spPr>
          <a:xfrm>
            <a:off x="990600" y="0"/>
            <a:ext cx="2819400" cy="685800"/>
          </a:xfrm>
        </p:spPr>
        <p:txBody>
          <a:bodyPr>
            <a:normAutofit fontScale="90000"/>
          </a:bodyPr>
          <a:lstStyle/>
          <a:p>
            <a:r>
              <a:rPr lang="en-US" dirty="0"/>
              <a:t>Packages</a:t>
            </a:r>
            <a:endParaRPr lang="ar-SA"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0600" y="101600"/>
            <a:ext cx="2819400" cy="68580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Packages</a:t>
            </a:r>
            <a:endParaRPr kumimoji="0" lang="ar-SA"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4" name="TextBox 3"/>
          <p:cNvSpPr txBox="1"/>
          <p:nvPr/>
        </p:nvSpPr>
        <p:spPr>
          <a:xfrm>
            <a:off x="990600" y="914400"/>
            <a:ext cx="4800600" cy="369332"/>
          </a:xfrm>
          <a:prstGeom prst="rect">
            <a:avLst/>
          </a:prstGeom>
          <a:noFill/>
        </p:spPr>
        <p:txBody>
          <a:bodyPr wrap="square" rtlCol="1">
            <a:spAutoFit/>
          </a:bodyPr>
          <a:lstStyle/>
          <a:p>
            <a:r>
              <a:rPr lang="en-US" b="1" i="1" u="sng" dirty="0"/>
              <a:t>Syntax for creating Package Specs</a:t>
            </a:r>
            <a:endParaRPr lang="ar-SA" b="1" i="1" u="sng" dirty="0"/>
          </a:p>
        </p:txBody>
      </p:sp>
      <p:sp>
        <p:nvSpPr>
          <p:cNvPr id="5" name="Rectangle 4"/>
          <p:cNvSpPr/>
          <p:nvPr/>
        </p:nvSpPr>
        <p:spPr>
          <a:xfrm>
            <a:off x="1066800" y="1371600"/>
            <a:ext cx="5943600" cy="2031325"/>
          </a:xfrm>
          <a:prstGeom prst="rect">
            <a:avLst/>
          </a:prstGeom>
        </p:spPr>
        <p:txBody>
          <a:bodyPr wrap="square">
            <a:spAutoFit/>
          </a:bodyPr>
          <a:lstStyle/>
          <a:p>
            <a:r>
              <a:rPr lang="en-US" dirty="0">
                <a:solidFill>
                  <a:srgbClr val="FF0000"/>
                </a:solidFill>
              </a:rPr>
              <a:t>CREATE</a:t>
            </a:r>
            <a:r>
              <a:rPr lang="en-US" dirty="0"/>
              <a:t> [OR REPLACE] </a:t>
            </a:r>
            <a:r>
              <a:rPr lang="en-US" dirty="0">
                <a:solidFill>
                  <a:srgbClr val="FF0000"/>
                </a:solidFill>
              </a:rPr>
              <a:t>PACKAGE</a:t>
            </a:r>
            <a:r>
              <a:rPr lang="en-US" dirty="0"/>
              <a:t> </a:t>
            </a:r>
            <a:r>
              <a:rPr lang="en-US" dirty="0" err="1"/>
              <a:t>package_name</a:t>
            </a:r>
            <a:endParaRPr lang="en-US" dirty="0"/>
          </a:p>
          <a:p>
            <a:r>
              <a:rPr lang="en-US" dirty="0"/>
              <a:t>{ </a:t>
            </a:r>
            <a:r>
              <a:rPr lang="en-US" dirty="0">
                <a:solidFill>
                  <a:srgbClr val="FF0000"/>
                </a:solidFill>
              </a:rPr>
              <a:t>IS | AS </a:t>
            </a:r>
            <a:r>
              <a:rPr lang="en-US" dirty="0"/>
              <a:t>}</a:t>
            </a:r>
          </a:p>
          <a:p>
            <a:endParaRPr lang="en-US" dirty="0"/>
          </a:p>
          <a:p>
            <a:endParaRPr lang="en-US" dirty="0"/>
          </a:p>
          <a:p>
            <a:endParaRPr lang="en-US" dirty="0"/>
          </a:p>
          <a:p>
            <a:endParaRPr lang="en-US" dirty="0"/>
          </a:p>
          <a:p>
            <a:r>
              <a:rPr lang="en-US" dirty="0">
                <a:solidFill>
                  <a:srgbClr val="FF0000"/>
                </a:solidFill>
              </a:rPr>
              <a:t>End;</a:t>
            </a:r>
            <a:r>
              <a:rPr lang="en-US" dirty="0"/>
              <a:t>  [</a:t>
            </a:r>
            <a:r>
              <a:rPr lang="en-US" dirty="0" err="1"/>
              <a:t>package_name</a:t>
            </a:r>
            <a:r>
              <a:rPr lang="en-US" dirty="0"/>
              <a:t>]</a:t>
            </a:r>
            <a:endParaRPr lang="ar-SA" dirty="0"/>
          </a:p>
        </p:txBody>
      </p:sp>
      <p:sp>
        <p:nvSpPr>
          <p:cNvPr id="6" name="TextBox 5"/>
          <p:cNvSpPr txBox="1"/>
          <p:nvPr/>
        </p:nvSpPr>
        <p:spPr>
          <a:xfrm>
            <a:off x="990600" y="3886200"/>
            <a:ext cx="4800600" cy="369332"/>
          </a:xfrm>
          <a:prstGeom prst="rect">
            <a:avLst/>
          </a:prstGeom>
          <a:noFill/>
        </p:spPr>
        <p:txBody>
          <a:bodyPr wrap="square" rtlCol="1">
            <a:spAutoFit/>
          </a:bodyPr>
          <a:lstStyle/>
          <a:p>
            <a:r>
              <a:rPr lang="en-US" b="1" i="1" u="sng" dirty="0"/>
              <a:t>Syntax for creating Package Body</a:t>
            </a:r>
            <a:endParaRPr lang="ar-SA" b="1" i="1" u="sng" dirty="0"/>
          </a:p>
        </p:txBody>
      </p:sp>
      <p:sp>
        <p:nvSpPr>
          <p:cNvPr id="7" name="Rectangle 6"/>
          <p:cNvSpPr/>
          <p:nvPr/>
        </p:nvSpPr>
        <p:spPr>
          <a:xfrm>
            <a:off x="990600" y="4445675"/>
            <a:ext cx="5943600" cy="2031325"/>
          </a:xfrm>
          <a:prstGeom prst="rect">
            <a:avLst/>
          </a:prstGeom>
        </p:spPr>
        <p:txBody>
          <a:bodyPr wrap="square">
            <a:spAutoFit/>
          </a:bodyPr>
          <a:lstStyle/>
          <a:p>
            <a:r>
              <a:rPr lang="en-US" dirty="0">
                <a:solidFill>
                  <a:srgbClr val="FF0000"/>
                </a:solidFill>
              </a:rPr>
              <a:t>CREATE</a:t>
            </a:r>
            <a:r>
              <a:rPr lang="en-US" dirty="0"/>
              <a:t> [OR REPLACE] </a:t>
            </a:r>
            <a:r>
              <a:rPr lang="en-US" dirty="0">
                <a:solidFill>
                  <a:srgbClr val="FF0000"/>
                </a:solidFill>
              </a:rPr>
              <a:t>PACKAGE Body </a:t>
            </a:r>
            <a:r>
              <a:rPr lang="en-US" dirty="0" err="1"/>
              <a:t>package_name</a:t>
            </a:r>
            <a:endParaRPr lang="en-US" dirty="0"/>
          </a:p>
          <a:p>
            <a:r>
              <a:rPr lang="en-US" dirty="0"/>
              <a:t>{ </a:t>
            </a:r>
            <a:r>
              <a:rPr lang="en-US" dirty="0">
                <a:solidFill>
                  <a:srgbClr val="FF0000"/>
                </a:solidFill>
              </a:rPr>
              <a:t>IS | AS </a:t>
            </a:r>
            <a:r>
              <a:rPr lang="en-US" dirty="0"/>
              <a:t>}</a:t>
            </a:r>
          </a:p>
          <a:p>
            <a:endParaRPr lang="en-US" dirty="0"/>
          </a:p>
          <a:p>
            <a:endParaRPr lang="en-US" dirty="0"/>
          </a:p>
          <a:p>
            <a:endParaRPr lang="en-US" dirty="0"/>
          </a:p>
          <a:p>
            <a:endParaRPr lang="en-US" dirty="0"/>
          </a:p>
          <a:p>
            <a:r>
              <a:rPr lang="en-US" dirty="0">
                <a:solidFill>
                  <a:srgbClr val="FF0000"/>
                </a:solidFill>
              </a:rPr>
              <a:t>End;</a:t>
            </a:r>
            <a:r>
              <a:rPr lang="en-US" dirty="0"/>
              <a:t>  [</a:t>
            </a:r>
            <a:r>
              <a:rPr lang="en-US" dirty="0" err="1"/>
              <a:t>package_name</a:t>
            </a:r>
            <a:r>
              <a:rPr lang="en-US" dirty="0"/>
              <a:t>]</a:t>
            </a:r>
            <a:endParaRPr lang="ar-SA"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079480"/>
            <a:ext cx="7162800" cy="3831818"/>
          </a:xfrm>
          <a:prstGeom prst="rect">
            <a:avLst/>
          </a:prstGeom>
        </p:spPr>
        <p:txBody>
          <a:bodyPr wrap="square">
            <a:spAutoFit/>
          </a:bodyPr>
          <a:lstStyle/>
          <a:p>
            <a:pPr>
              <a:lnSpc>
                <a:spcPct val="150000"/>
              </a:lnSpc>
            </a:pPr>
            <a:r>
              <a:rPr lang="en-US" dirty="0"/>
              <a:t>create or replace package hr</a:t>
            </a:r>
          </a:p>
          <a:p>
            <a:pPr>
              <a:lnSpc>
                <a:spcPct val="150000"/>
              </a:lnSpc>
            </a:pPr>
            <a:r>
              <a:rPr lang="en-US" dirty="0"/>
              <a:t>is</a:t>
            </a:r>
          </a:p>
          <a:p>
            <a:pPr>
              <a:lnSpc>
                <a:spcPct val="150000"/>
              </a:lnSpc>
            </a:pPr>
            <a:r>
              <a:rPr lang="en-US" dirty="0"/>
              <a:t>TYPE  </a:t>
            </a:r>
            <a:r>
              <a:rPr lang="en-US" dirty="0" err="1"/>
              <a:t>EmpRecTyp</a:t>
            </a:r>
            <a:r>
              <a:rPr lang="en-US" dirty="0"/>
              <a:t> IS RECORD (</a:t>
            </a:r>
            <a:r>
              <a:rPr lang="en-US" dirty="0" err="1"/>
              <a:t>emp_id</a:t>
            </a:r>
            <a:r>
              <a:rPr lang="en-US" dirty="0"/>
              <a:t> NUMBER, </a:t>
            </a:r>
            <a:r>
              <a:rPr lang="en-US" dirty="0" err="1"/>
              <a:t>sal</a:t>
            </a:r>
            <a:r>
              <a:rPr lang="en-US" dirty="0"/>
              <a:t> NUMBER);</a:t>
            </a:r>
          </a:p>
          <a:p>
            <a:pPr>
              <a:lnSpc>
                <a:spcPct val="150000"/>
              </a:lnSpc>
            </a:pPr>
            <a:r>
              <a:rPr lang="en-US" dirty="0"/>
              <a:t>Function </a:t>
            </a:r>
            <a:r>
              <a:rPr lang="en-US" dirty="0" err="1"/>
              <a:t>GetEmpCount</a:t>
            </a:r>
            <a:r>
              <a:rPr lang="en-US" dirty="0"/>
              <a:t> (</a:t>
            </a:r>
            <a:r>
              <a:rPr lang="en-US" dirty="0" err="1"/>
              <a:t>dno</a:t>
            </a:r>
            <a:r>
              <a:rPr lang="en-US" dirty="0"/>
              <a:t> in number) return number;</a:t>
            </a:r>
          </a:p>
          <a:p>
            <a:pPr>
              <a:lnSpc>
                <a:spcPct val="150000"/>
              </a:lnSpc>
            </a:pPr>
            <a:r>
              <a:rPr lang="en-US" dirty="0"/>
              <a:t>Function </a:t>
            </a:r>
            <a:r>
              <a:rPr lang="en-US" dirty="0" err="1"/>
              <a:t>GetEmpName</a:t>
            </a:r>
            <a:r>
              <a:rPr lang="en-US" dirty="0"/>
              <a:t> (</a:t>
            </a:r>
            <a:r>
              <a:rPr lang="en-US" dirty="0" err="1"/>
              <a:t>empno</a:t>
            </a:r>
            <a:r>
              <a:rPr lang="en-US" dirty="0"/>
              <a:t> in number) return varchar2;</a:t>
            </a:r>
          </a:p>
          <a:p>
            <a:pPr>
              <a:lnSpc>
                <a:spcPct val="150000"/>
              </a:lnSpc>
            </a:pPr>
            <a:r>
              <a:rPr lang="en-US" dirty="0"/>
              <a:t>procedure </a:t>
            </a:r>
            <a:r>
              <a:rPr lang="en-US" dirty="0" err="1"/>
              <a:t>UpdateComm</a:t>
            </a:r>
            <a:r>
              <a:rPr lang="en-US" dirty="0"/>
              <a:t> (</a:t>
            </a:r>
            <a:r>
              <a:rPr lang="en-US" dirty="0" err="1"/>
              <a:t>eno</a:t>
            </a:r>
            <a:r>
              <a:rPr lang="en-US" dirty="0"/>
              <a:t> in number ,percent in number);</a:t>
            </a:r>
          </a:p>
          <a:p>
            <a:pPr>
              <a:lnSpc>
                <a:spcPct val="150000"/>
              </a:lnSpc>
            </a:pPr>
            <a:r>
              <a:rPr lang="en-US" dirty="0"/>
              <a:t>procedure </a:t>
            </a:r>
            <a:r>
              <a:rPr lang="en-US" dirty="0" err="1"/>
              <a:t>UpdateComm</a:t>
            </a:r>
            <a:r>
              <a:rPr lang="en-US" dirty="0"/>
              <a:t> (</a:t>
            </a:r>
            <a:r>
              <a:rPr lang="en-US" dirty="0" err="1"/>
              <a:t>dno</a:t>
            </a:r>
            <a:r>
              <a:rPr lang="en-US" dirty="0"/>
              <a:t> in number);</a:t>
            </a:r>
          </a:p>
          <a:p>
            <a:pPr>
              <a:lnSpc>
                <a:spcPct val="150000"/>
              </a:lnSpc>
            </a:pPr>
            <a:r>
              <a:rPr lang="en-US" dirty="0"/>
              <a:t>end;</a:t>
            </a:r>
          </a:p>
          <a:p>
            <a:pPr>
              <a:lnSpc>
                <a:spcPct val="150000"/>
              </a:lnSpc>
            </a:pPr>
            <a:r>
              <a:rPr lang="en-US" dirty="0"/>
              <a:t>/</a:t>
            </a:r>
            <a:endParaRPr lang="ar-SA" dirty="0"/>
          </a:p>
        </p:txBody>
      </p:sp>
      <p:sp>
        <p:nvSpPr>
          <p:cNvPr id="4" name="Title 1"/>
          <p:cNvSpPr txBox="1">
            <a:spLocks/>
          </p:cNvSpPr>
          <p:nvPr/>
        </p:nvSpPr>
        <p:spPr>
          <a:xfrm>
            <a:off x="990600" y="152400"/>
            <a:ext cx="2819400" cy="68580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Packages</a:t>
            </a:r>
            <a:endParaRPr kumimoji="0" lang="ar-SA"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TextBox 4"/>
          <p:cNvSpPr txBox="1"/>
          <p:nvPr/>
        </p:nvSpPr>
        <p:spPr>
          <a:xfrm>
            <a:off x="4419600" y="609600"/>
            <a:ext cx="3200400" cy="461665"/>
          </a:xfrm>
          <a:prstGeom prst="rect">
            <a:avLst/>
          </a:prstGeom>
        </p:spPr>
        <p:style>
          <a:lnRef idx="3">
            <a:schemeClr val="lt1"/>
          </a:lnRef>
          <a:fillRef idx="1">
            <a:schemeClr val="accent3"/>
          </a:fillRef>
          <a:effectRef idx="1">
            <a:schemeClr val="accent3"/>
          </a:effectRef>
          <a:fontRef idx="minor">
            <a:schemeClr val="lt1"/>
          </a:fontRef>
        </p:style>
        <p:txBody>
          <a:bodyPr wrap="square" rtlCol="1">
            <a:spAutoFit/>
          </a:bodyPr>
          <a:lstStyle/>
          <a:p>
            <a:r>
              <a:rPr lang="en-US" sz="2400" dirty="0"/>
              <a:t>Package Specifications</a:t>
            </a:r>
            <a:endParaRPr lang="ar-SA"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1066800" y="42505"/>
            <a:ext cx="7086600" cy="6740307"/>
          </a:xfrm>
          <a:prstGeom prst="rect">
            <a:avLst/>
          </a:prstGeom>
        </p:spPr>
        <p:txBody>
          <a:bodyPr wrap="square">
            <a:spAutoFit/>
          </a:bodyPr>
          <a:lstStyle/>
          <a:p>
            <a:r>
              <a:rPr lang="en-US" dirty="0"/>
              <a:t>create or replace </a:t>
            </a:r>
            <a:r>
              <a:rPr lang="en-US" dirty="0">
                <a:solidFill>
                  <a:srgbClr val="FF0000"/>
                </a:solidFill>
              </a:rPr>
              <a:t>package </a:t>
            </a:r>
            <a:r>
              <a:rPr lang="en-US" b="1" dirty="0">
                <a:solidFill>
                  <a:srgbClr val="FF0000"/>
                </a:solidFill>
              </a:rPr>
              <a:t>body</a:t>
            </a:r>
            <a:r>
              <a:rPr lang="en-US" dirty="0">
                <a:solidFill>
                  <a:srgbClr val="FF0000"/>
                </a:solidFill>
              </a:rPr>
              <a:t> </a:t>
            </a:r>
            <a:r>
              <a:rPr lang="en-US" dirty="0"/>
              <a:t>hr</a:t>
            </a:r>
          </a:p>
          <a:p>
            <a:r>
              <a:rPr lang="en-US" dirty="0"/>
              <a:t>as</a:t>
            </a:r>
          </a:p>
          <a:p>
            <a:r>
              <a:rPr lang="en-US" dirty="0"/>
              <a:t>function </a:t>
            </a:r>
            <a:r>
              <a:rPr lang="en-US" dirty="0" err="1"/>
              <a:t>GetEmpCount</a:t>
            </a:r>
            <a:r>
              <a:rPr lang="en-US" dirty="0"/>
              <a:t> (</a:t>
            </a:r>
            <a:r>
              <a:rPr lang="en-US" dirty="0" err="1"/>
              <a:t>dno</a:t>
            </a:r>
            <a:r>
              <a:rPr lang="en-US" dirty="0"/>
              <a:t> in number) return number</a:t>
            </a:r>
          </a:p>
          <a:p>
            <a:r>
              <a:rPr lang="en-US" dirty="0"/>
              <a:t>as</a:t>
            </a:r>
          </a:p>
          <a:p>
            <a:r>
              <a:rPr lang="en-US" dirty="0" err="1"/>
              <a:t>empcount</a:t>
            </a:r>
            <a:r>
              <a:rPr lang="en-US" dirty="0"/>
              <a:t> number;</a:t>
            </a:r>
          </a:p>
          <a:p>
            <a:r>
              <a:rPr lang="en-US" dirty="0"/>
              <a:t>begin</a:t>
            </a:r>
          </a:p>
          <a:p>
            <a:r>
              <a:rPr lang="en-US" dirty="0"/>
              <a:t>select count(*) into </a:t>
            </a:r>
            <a:r>
              <a:rPr lang="en-US" dirty="0" err="1"/>
              <a:t>empcount</a:t>
            </a:r>
            <a:r>
              <a:rPr lang="en-US" dirty="0"/>
              <a:t>  from </a:t>
            </a:r>
            <a:r>
              <a:rPr lang="en-US" dirty="0" err="1"/>
              <a:t>emp</a:t>
            </a:r>
            <a:r>
              <a:rPr lang="en-US" dirty="0"/>
              <a:t> where </a:t>
            </a:r>
            <a:r>
              <a:rPr lang="en-US" dirty="0" err="1"/>
              <a:t>deptno</a:t>
            </a:r>
            <a:r>
              <a:rPr lang="en-US" dirty="0"/>
              <a:t>=</a:t>
            </a:r>
            <a:r>
              <a:rPr lang="en-US" dirty="0" err="1"/>
              <a:t>dno</a:t>
            </a:r>
            <a:r>
              <a:rPr lang="en-US" dirty="0"/>
              <a:t>;</a:t>
            </a:r>
          </a:p>
          <a:p>
            <a:r>
              <a:rPr lang="en-US" dirty="0"/>
              <a:t>return </a:t>
            </a:r>
            <a:r>
              <a:rPr lang="en-US" dirty="0" err="1"/>
              <a:t>empcount</a:t>
            </a:r>
            <a:r>
              <a:rPr lang="en-US" dirty="0"/>
              <a:t>;</a:t>
            </a:r>
          </a:p>
          <a:p>
            <a:r>
              <a:rPr lang="en-US" dirty="0"/>
              <a:t>end;</a:t>
            </a:r>
          </a:p>
          <a:p>
            <a:endParaRPr lang="en-US" dirty="0"/>
          </a:p>
          <a:p>
            <a:r>
              <a:rPr lang="en-US" dirty="0"/>
              <a:t>function </a:t>
            </a:r>
            <a:r>
              <a:rPr lang="en-US" dirty="0" err="1"/>
              <a:t>GetEmpName</a:t>
            </a:r>
            <a:r>
              <a:rPr lang="en-US" dirty="0"/>
              <a:t>(</a:t>
            </a:r>
            <a:r>
              <a:rPr lang="en-US" dirty="0" err="1"/>
              <a:t>empno</a:t>
            </a:r>
            <a:r>
              <a:rPr lang="en-US" dirty="0"/>
              <a:t> in number) return varchar2</a:t>
            </a:r>
          </a:p>
          <a:p>
            <a:r>
              <a:rPr lang="en-US" dirty="0"/>
              <a:t>as</a:t>
            </a:r>
          </a:p>
          <a:p>
            <a:r>
              <a:rPr lang="en-US" dirty="0" err="1"/>
              <a:t>empname</a:t>
            </a:r>
            <a:r>
              <a:rPr lang="en-US" dirty="0"/>
              <a:t> varchar2 (20);</a:t>
            </a:r>
          </a:p>
          <a:p>
            <a:r>
              <a:rPr lang="en-US" dirty="0"/>
              <a:t>begin</a:t>
            </a:r>
          </a:p>
          <a:p>
            <a:r>
              <a:rPr lang="en-US" dirty="0"/>
              <a:t>select </a:t>
            </a:r>
            <a:r>
              <a:rPr lang="en-US" dirty="0" err="1"/>
              <a:t>ename</a:t>
            </a:r>
            <a:r>
              <a:rPr lang="en-US" dirty="0"/>
              <a:t> into </a:t>
            </a:r>
            <a:r>
              <a:rPr lang="en-US" dirty="0" err="1"/>
              <a:t>empname</a:t>
            </a:r>
            <a:r>
              <a:rPr lang="en-US" dirty="0"/>
              <a:t> from </a:t>
            </a:r>
            <a:r>
              <a:rPr lang="en-US" dirty="0" err="1"/>
              <a:t>emp</a:t>
            </a:r>
            <a:r>
              <a:rPr lang="en-US" dirty="0"/>
              <a:t> where </a:t>
            </a:r>
            <a:r>
              <a:rPr lang="en-US" dirty="0" err="1"/>
              <a:t>emp.empno</a:t>
            </a:r>
            <a:r>
              <a:rPr lang="en-US" dirty="0"/>
              <a:t>= </a:t>
            </a:r>
            <a:r>
              <a:rPr lang="en-US" dirty="0" err="1"/>
              <a:t>empno</a:t>
            </a:r>
            <a:r>
              <a:rPr lang="en-US" dirty="0"/>
              <a:t>;</a:t>
            </a:r>
          </a:p>
          <a:p>
            <a:r>
              <a:rPr lang="en-US" dirty="0"/>
              <a:t>return </a:t>
            </a:r>
            <a:r>
              <a:rPr lang="en-US" dirty="0" err="1"/>
              <a:t>empname</a:t>
            </a:r>
            <a:r>
              <a:rPr lang="en-US" dirty="0"/>
              <a:t> ;</a:t>
            </a:r>
          </a:p>
          <a:p>
            <a:r>
              <a:rPr lang="en-US" dirty="0"/>
              <a:t>end;</a:t>
            </a:r>
          </a:p>
          <a:p>
            <a:r>
              <a:rPr lang="en-US" dirty="0"/>
              <a:t> </a:t>
            </a:r>
          </a:p>
          <a:p>
            <a:r>
              <a:rPr lang="en-US" dirty="0"/>
              <a:t>procedure </a:t>
            </a:r>
            <a:r>
              <a:rPr lang="en-US" dirty="0" err="1"/>
              <a:t>UpdateComm</a:t>
            </a:r>
            <a:r>
              <a:rPr lang="en-US" dirty="0"/>
              <a:t> (</a:t>
            </a:r>
            <a:r>
              <a:rPr lang="en-US" dirty="0" err="1"/>
              <a:t>eno</a:t>
            </a:r>
            <a:r>
              <a:rPr lang="en-US" dirty="0"/>
              <a:t> in number ,percent in number)</a:t>
            </a:r>
          </a:p>
          <a:p>
            <a:r>
              <a:rPr lang="en-US" dirty="0"/>
              <a:t>as</a:t>
            </a:r>
          </a:p>
          <a:p>
            <a:r>
              <a:rPr lang="en-US" dirty="0"/>
              <a:t>begin</a:t>
            </a:r>
          </a:p>
          <a:p>
            <a:r>
              <a:rPr lang="en-US" dirty="0"/>
              <a:t>update </a:t>
            </a:r>
            <a:r>
              <a:rPr lang="en-US" dirty="0" err="1"/>
              <a:t>emp</a:t>
            </a:r>
            <a:endParaRPr lang="en-US" dirty="0"/>
          </a:p>
          <a:p>
            <a:r>
              <a:rPr lang="en-US" dirty="0"/>
              <a:t>set </a:t>
            </a:r>
            <a:r>
              <a:rPr lang="en-US" dirty="0" err="1"/>
              <a:t>comm</a:t>
            </a:r>
            <a:r>
              <a:rPr lang="en-US" dirty="0"/>
              <a:t> = </a:t>
            </a:r>
            <a:r>
              <a:rPr lang="en-US" dirty="0" err="1"/>
              <a:t>sal</a:t>
            </a:r>
            <a:r>
              <a:rPr lang="en-US" dirty="0"/>
              <a:t> * percent;</a:t>
            </a:r>
          </a:p>
          <a:p>
            <a:r>
              <a:rPr lang="en-US" dirty="0"/>
              <a:t>end;</a:t>
            </a:r>
          </a:p>
        </p:txBody>
      </p:sp>
      <p:sp>
        <p:nvSpPr>
          <p:cNvPr id="4" name="TextBox 3"/>
          <p:cNvSpPr txBox="1"/>
          <p:nvPr/>
        </p:nvSpPr>
        <p:spPr>
          <a:xfrm>
            <a:off x="5562600" y="990600"/>
            <a:ext cx="3200400" cy="461665"/>
          </a:xfrm>
          <a:prstGeom prst="rect">
            <a:avLst/>
          </a:prstGeom>
        </p:spPr>
        <p:style>
          <a:lnRef idx="3">
            <a:schemeClr val="lt1"/>
          </a:lnRef>
          <a:fillRef idx="1">
            <a:schemeClr val="accent3"/>
          </a:fillRef>
          <a:effectRef idx="1">
            <a:schemeClr val="accent3"/>
          </a:effectRef>
          <a:fontRef idx="minor">
            <a:schemeClr val="lt1"/>
          </a:fontRef>
        </p:style>
        <p:txBody>
          <a:bodyPr wrap="square" rtlCol="1">
            <a:spAutoFit/>
          </a:bodyPr>
          <a:lstStyle/>
          <a:p>
            <a:r>
              <a:rPr lang="en-US" sz="2400" dirty="0"/>
              <a:t>Package Body</a:t>
            </a:r>
            <a:endParaRPr lang="ar-SA"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762000"/>
          </a:xfrm>
        </p:spPr>
        <p:txBody>
          <a:bodyPr>
            <a:noAutofit/>
          </a:bodyPr>
          <a:lstStyle/>
          <a:p>
            <a:r>
              <a:rPr lang="en-US" sz="4200" dirty="0"/>
              <a:t>Referencing</a:t>
            </a:r>
            <a:r>
              <a:rPr lang="en-US" sz="2800" b="1" dirty="0"/>
              <a:t> </a:t>
            </a:r>
            <a:r>
              <a:rPr lang="en-US" sz="4200" dirty="0"/>
              <a:t>Package</a:t>
            </a:r>
            <a:r>
              <a:rPr lang="en-US" sz="2800" b="1" dirty="0"/>
              <a:t> </a:t>
            </a:r>
            <a:r>
              <a:rPr lang="en-US" sz="4200" dirty="0"/>
              <a:t>Contents</a:t>
            </a:r>
            <a:endParaRPr lang="ar-SA" sz="4200" dirty="0"/>
          </a:p>
        </p:txBody>
      </p:sp>
      <p:sp>
        <p:nvSpPr>
          <p:cNvPr id="3" name="Rectangle 2"/>
          <p:cNvSpPr/>
          <p:nvPr/>
        </p:nvSpPr>
        <p:spPr>
          <a:xfrm>
            <a:off x="1066800" y="2971800"/>
            <a:ext cx="5486400" cy="3693319"/>
          </a:xfrm>
          <a:prstGeom prst="rect">
            <a:avLst/>
          </a:prstGeom>
        </p:spPr>
        <p:txBody>
          <a:bodyPr wrap="square">
            <a:spAutoFit/>
          </a:bodyPr>
          <a:lstStyle/>
          <a:p>
            <a:r>
              <a:rPr lang="en-US" dirty="0"/>
              <a:t>Declare</a:t>
            </a:r>
          </a:p>
          <a:p>
            <a:r>
              <a:rPr lang="en-US" dirty="0" err="1">
                <a:solidFill>
                  <a:schemeClr val="accent2">
                    <a:lumMod val="75000"/>
                  </a:schemeClr>
                </a:solidFill>
              </a:rPr>
              <a:t>emprec</a:t>
            </a:r>
            <a:r>
              <a:rPr lang="en-US" dirty="0"/>
              <a:t> </a:t>
            </a:r>
            <a:r>
              <a:rPr lang="en-US" dirty="0" err="1"/>
              <a:t>hr.EmpRecTyp</a:t>
            </a:r>
            <a:r>
              <a:rPr lang="en-US" dirty="0"/>
              <a:t>;</a:t>
            </a:r>
          </a:p>
          <a:p>
            <a:r>
              <a:rPr lang="en-US" dirty="0" err="1"/>
              <a:t>Empcount</a:t>
            </a:r>
            <a:r>
              <a:rPr lang="en-US" dirty="0"/>
              <a:t>  number;</a:t>
            </a:r>
          </a:p>
          <a:p>
            <a:r>
              <a:rPr lang="en-US" dirty="0">
                <a:solidFill>
                  <a:srgbClr val="0070C0"/>
                </a:solidFill>
              </a:rPr>
              <a:t>Begin</a:t>
            </a:r>
          </a:p>
          <a:p>
            <a:r>
              <a:rPr lang="en-US" dirty="0"/>
              <a:t>select </a:t>
            </a:r>
            <a:r>
              <a:rPr lang="en-US" dirty="0" err="1"/>
              <a:t>empno</a:t>
            </a:r>
            <a:r>
              <a:rPr lang="en-US" dirty="0"/>
              <a:t> , </a:t>
            </a:r>
            <a:r>
              <a:rPr lang="en-US" dirty="0" err="1"/>
              <a:t>sal</a:t>
            </a:r>
            <a:r>
              <a:rPr lang="en-US" dirty="0"/>
              <a:t> into </a:t>
            </a:r>
            <a:r>
              <a:rPr lang="en-US" dirty="0" err="1">
                <a:solidFill>
                  <a:schemeClr val="accent2">
                    <a:lumMod val="75000"/>
                  </a:schemeClr>
                </a:solidFill>
              </a:rPr>
              <a:t>emprec</a:t>
            </a:r>
            <a:endParaRPr lang="en-US" dirty="0">
              <a:solidFill>
                <a:schemeClr val="accent2">
                  <a:lumMod val="75000"/>
                </a:schemeClr>
              </a:solidFill>
            </a:endParaRPr>
          </a:p>
          <a:p>
            <a:r>
              <a:rPr lang="en-US" dirty="0"/>
              <a:t>from </a:t>
            </a:r>
            <a:r>
              <a:rPr lang="en-US" dirty="0" err="1"/>
              <a:t>emp</a:t>
            </a:r>
            <a:r>
              <a:rPr lang="en-US" dirty="0"/>
              <a:t> where </a:t>
            </a:r>
            <a:r>
              <a:rPr lang="en-US" dirty="0" err="1"/>
              <a:t>empno</a:t>
            </a:r>
            <a:r>
              <a:rPr lang="en-US" dirty="0"/>
              <a:t>=7499;</a:t>
            </a:r>
          </a:p>
          <a:p>
            <a:r>
              <a:rPr lang="en-US" dirty="0" err="1"/>
              <a:t>dbms_output.put_line</a:t>
            </a:r>
            <a:r>
              <a:rPr lang="en-US" dirty="0"/>
              <a:t>(</a:t>
            </a:r>
            <a:r>
              <a:rPr lang="en-US" dirty="0" err="1">
                <a:solidFill>
                  <a:schemeClr val="accent2">
                    <a:lumMod val="75000"/>
                  </a:schemeClr>
                </a:solidFill>
              </a:rPr>
              <a:t>emprec</a:t>
            </a:r>
            <a:r>
              <a:rPr lang="en-US" dirty="0" err="1"/>
              <a:t>.emp_id</a:t>
            </a:r>
            <a:r>
              <a:rPr lang="en-US" dirty="0"/>
              <a:t>);</a:t>
            </a:r>
          </a:p>
          <a:p>
            <a:r>
              <a:rPr lang="en-US" dirty="0" err="1"/>
              <a:t>dbms_output.put_line</a:t>
            </a:r>
            <a:r>
              <a:rPr lang="en-US" dirty="0"/>
              <a:t>(</a:t>
            </a:r>
            <a:r>
              <a:rPr lang="en-US" dirty="0">
                <a:solidFill>
                  <a:schemeClr val="accent2">
                    <a:lumMod val="75000"/>
                  </a:schemeClr>
                </a:solidFill>
              </a:rPr>
              <a:t>emprec</a:t>
            </a:r>
            <a:r>
              <a:rPr lang="en-US" dirty="0"/>
              <a:t>.sal);</a:t>
            </a:r>
          </a:p>
          <a:p>
            <a:endParaRPr lang="en-US" dirty="0"/>
          </a:p>
          <a:p>
            <a:r>
              <a:rPr lang="en-US" dirty="0" err="1"/>
              <a:t>Empcount</a:t>
            </a:r>
            <a:r>
              <a:rPr lang="en-US" dirty="0"/>
              <a:t> := </a:t>
            </a:r>
            <a:r>
              <a:rPr lang="en-US" dirty="0" err="1">
                <a:solidFill>
                  <a:srgbClr val="FF0000"/>
                </a:solidFill>
              </a:rPr>
              <a:t>hr</a:t>
            </a:r>
            <a:r>
              <a:rPr lang="en-US" dirty="0" err="1"/>
              <a:t>.</a:t>
            </a:r>
            <a:r>
              <a:rPr lang="en-US" dirty="0" err="1">
                <a:solidFill>
                  <a:srgbClr val="FF0000"/>
                </a:solidFill>
              </a:rPr>
              <a:t>GetEmpCount</a:t>
            </a:r>
            <a:r>
              <a:rPr lang="en-US" dirty="0">
                <a:solidFill>
                  <a:srgbClr val="FF0000"/>
                </a:solidFill>
              </a:rPr>
              <a:t>(10)</a:t>
            </a:r>
            <a:r>
              <a:rPr lang="en-US" dirty="0"/>
              <a:t>;</a:t>
            </a:r>
          </a:p>
          <a:p>
            <a:r>
              <a:rPr lang="en-US" dirty="0" err="1"/>
              <a:t>dbms_output.put_line</a:t>
            </a:r>
            <a:r>
              <a:rPr lang="en-US" dirty="0"/>
              <a:t>(</a:t>
            </a:r>
            <a:r>
              <a:rPr lang="en-US" dirty="0" err="1"/>
              <a:t>Empcount</a:t>
            </a:r>
            <a:r>
              <a:rPr lang="en-US" dirty="0"/>
              <a:t> );</a:t>
            </a:r>
          </a:p>
          <a:p>
            <a:r>
              <a:rPr lang="en-US" dirty="0">
                <a:solidFill>
                  <a:srgbClr val="0070C0"/>
                </a:solidFill>
              </a:rPr>
              <a:t>end;</a:t>
            </a:r>
          </a:p>
          <a:p>
            <a:r>
              <a:rPr lang="en-US" dirty="0"/>
              <a:t>/</a:t>
            </a:r>
            <a:endParaRPr lang="ar-SA" dirty="0"/>
          </a:p>
        </p:txBody>
      </p:sp>
      <p:sp>
        <p:nvSpPr>
          <p:cNvPr id="4" name="Rectangle 3"/>
          <p:cNvSpPr/>
          <p:nvPr/>
        </p:nvSpPr>
        <p:spPr>
          <a:xfrm>
            <a:off x="990600" y="914400"/>
            <a:ext cx="8001000" cy="1785104"/>
          </a:xfrm>
          <a:prstGeom prst="rect">
            <a:avLst/>
          </a:prstGeom>
        </p:spPr>
        <p:txBody>
          <a:bodyPr wrap="square">
            <a:spAutoFit/>
          </a:bodyPr>
          <a:lstStyle/>
          <a:p>
            <a:r>
              <a:rPr lang="en-US" dirty="0"/>
              <a:t>To reference the types, items, subprograms, and call specs declared within a package spec, </a:t>
            </a:r>
            <a:r>
              <a:rPr lang="en-US" sz="2000" b="1" dirty="0">
                <a:solidFill>
                  <a:srgbClr val="FF0000"/>
                </a:solidFill>
              </a:rPr>
              <a:t>use dot notation</a:t>
            </a:r>
            <a:r>
              <a:rPr lang="en-US" dirty="0"/>
              <a:t>:</a:t>
            </a:r>
          </a:p>
          <a:p>
            <a:endParaRPr lang="en-US" dirty="0"/>
          </a:p>
          <a:p>
            <a:r>
              <a:rPr lang="en-US" dirty="0" err="1"/>
              <a:t>package_name.type_name</a:t>
            </a:r>
            <a:br>
              <a:rPr lang="en-US" dirty="0"/>
            </a:br>
            <a:r>
              <a:rPr lang="en-US" dirty="0" err="1"/>
              <a:t>package_name.item_name</a:t>
            </a:r>
            <a:br>
              <a:rPr lang="en-US" dirty="0"/>
            </a:br>
            <a:r>
              <a:rPr lang="en-US" dirty="0" err="1"/>
              <a:t>package_name.subprogram_name</a:t>
            </a:r>
            <a:endParaRPr lang="ar-SA"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315200" cy="609600"/>
          </a:xfrm>
        </p:spPr>
        <p:txBody>
          <a:bodyPr>
            <a:normAutofit fontScale="90000"/>
          </a:bodyPr>
          <a:lstStyle/>
          <a:p>
            <a:r>
              <a:rPr lang="en-US" dirty="0"/>
              <a:t>Selected Topics In SQL / PL SQL</a:t>
            </a:r>
            <a:endParaRPr lang="ar-SA" dirty="0"/>
          </a:p>
        </p:txBody>
      </p:sp>
      <p:sp>
        <p:nvSpPr>
          <p:cNvPr id="5" name="TextBox 4"/>
          <p:cNvSpPr txBox="1"/>
          <p:nvPr/>
        </p:nvSpPr>
        <p:spPr>
          <a:xfrm>
            <a:off x="914400" y="1923871"/>
            <a:ext cx="5791200" cy="1200329"/>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Condition Statements</a:t>
            </a:r>
          </a:p>
          <a:p>
            <a:pPr marL="971550" lvl="1" indent="-514350">
              <a:buFont typeface="+mj-lt"/>
              <a:buAutoNum type="romanUcPeriod"/>
            </a:pPr>
            <a:r>
              <a:rPr lang="en-US" sz="2400" b="1" dirty="0">
                <a:solidFill>
                  <a:srgbClr val="0070C0"/>
                </a:solidFill>
              </a:rPr>
              <a:t>IF – Then – Else</a:t>
            </a:r>
          </a:p>
          <a:p>
            <a:pPr marL="971550" lvl="1" indent="-514350">
              <a:buFont typeface="+mj-lt"/>
              <a:buAutoNum type="romanUcPeriod"/>
            </a:pPr>
            <a:r>
              <a:rPr lang="en-US" sz="2400" b="1" dirty="0">
                <a:solidFill>
                  <a:srgbClr val="0070C0"/>
                </a:solidFill>
              </a:rPr>
              <a:t>Case Statement </a:t>
            </a:r>
            <a:endParaRPr lang="ar-SA" sz="2400" b="1" dirty="0">
              <a:solidFill>
                <a:srgbClr val="0070C0"/>
              </a:solidFill>
            </a:endParaRPr>
          </a:p>
        </p:txBody>
      </p:sp>
      <p:sp>
        <p:nvSpPr>
          <p:cNvPr id="6" name="TextBox 5"/>
          <p:cNvSpPr txBox="1"/>
          <p:nvPr/>
        </p:nvSpPr>
        <p:spPr>
          <a:xfrm>
            <a:off x="914400" y="3230940"/>
            <a:ext cx="5791200" cy="1569660"/>
          </a:xfrm>
          <a:prstGeom prst="rect">
            <a:avLst/>
          </a:prstGeom>
          <a:noFill/>
        </p:spPr>
        <p:txBody>
          <a:bodyPr wrap="square" rtlCol="1">
            <a:spAutoFit/>
          </a:bodyPr>
          <a:lstStyle/>
          <a:p>
            <a:pPr>
              <a:buFont typeface="Wingdings" pitchFamily="2" charset="2"/>
              <a:buChar char="Ø"/>
            </a:pPr>
            <a:r>
              <a:rPr lang="en-US" sz="2400" b="1" dirty="0">
                <a:solidFill>
                  <a:srgbClr val="0070C0"/>
                </a:solidFill>
              </a:rPr>
              <a:t>PL SQL LOOPs </a:t>
            </a:r>
          </a:p>
          <a:p>
            <a:pPr marL="971550" lvl="1" indent="-514350">
              <a:buFont typeface="+mj-lt"/>
              <a:buAutoNum type="romanUcPeriod"/>
            </a:pPr>
            <a:r>
              <a:rPr lang="en-US" sz="2400" b="1" dirty="0">
                <a:solidFill>
                  <a:srgbClr val="0070C0"/>
                </a:solidFill>
              </a:rPr>
              <a:t>Loop Statement</a:t>
            </a:r>
          </a:p>
          <a:p>
            <a:pPr marL="971550" lvl="1" indent="-514350">
              <a:buFont typeface="+mj-lt"/>
              <a:buAutoNum type="romanUcPeriod"/>
            </a:pPr>
            <a:r>
              <a:rPr lang="en-US" sz="2400" b="1" dirty="0">
                <a:solidFill>
                  <a:srgbClr val="0070C0"/>
                </a:solidFill>
              </a:rPr>
              <a:t>While – Loop Statement</a:t>
            </a:r>
          </a:p>
          <a:p>
            <a:pPr marL="971550" lvl="1" indent="-514350">
              <a:buFont typeface="+mj-lt"/>
              <a:buAutoNum type="romanUcPeriod"/>
            </a:pPr>
            <a:r>
              <a:rPr lang="en-US" sz="2400" b="1" dirty="0">
                <a:solidFill>
                  <a:srgbClr val="0070C0"/>
                </a:solidFill>
              </a:rPr>
              <a:t>For – Loop Statement </a:t>
            </a:r>
            <a:endParaRPr lang="ar-SA" sz="2400" b="1" dirty="0">
              <a:solidFill>
                <a:srgbClr val="0070C0"/>
              </a:solidFill>
            </a:endParaRPr>
          </a:p>
        </p:txBody>
      </p:sp>
      <p:sp>
        <p:nvSpPr>
          <p:cNvPr id="7" name="TextBox 6"/>
          <p:cNvSpPr txBox="1"/>
          <p:nvPr/>
        </p:nvSpPr>
        <p:spPr>
          <a:xfrm>
            <a:off x="914400" y="5334000"/>
            <a:ext cx="45720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Procedures - Functions</a:t>
            </a:r>
            <a:endParaRPr lang="ar-SA" sz="2400" b="1" dirty="0">
              <a:solidFill>
                <a:srgbClr val="0070C0"/>
              </a:solidFill>
            </a:endParaRPr>
          </a:p>
        </p:txBody>
      </p:sp>
      <p:sp>
        <p:nvSpPr>
          <p:cNvPr id="8" name="TextBox 7"/>
          <p:cNvSpPr txBox="1"/>
          <p:nvPr/>
        </p:nvSpPr>
        <p:spPr>
          <a:xfrm>
            <a:off x="914400" y="58629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Packages</a:t>
            </a:r>
            <a:endParaRPr lang="ar-SA" sz="2400" b="1" dirty="0">
              <a:solidFill>
                <a:srgbClr val="0070C0"/>
              </a:solidFill>
            </a:endParaRPr>
          </a:p>
        </p:txBody>
      </p:sp>
      <p:sp>
        <p:nvSpPr>
          <p:cNvPr id="9" name="TextBox 8"/>
          <p:cNvSpPr txBox="1"/>
          <p:nvPr/>
        </p:nvSpPr>
        <p:spPr>
          <a:xfrm>
            <a:off x="914400" y="63963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SQL Triggers</a:t>
            </a:r>
            <a:endParaRPr lang="ar-SA" sz="2400" b="1" dirty="0">
              <a:solidFill>
                <a:srgbClr val="0070C0"/>
              </a:solidFill>
            </a:endParaRPr>
          </a:p>
        </p:txBody>
      </p:sp>
      <p:sp>
        <p:nvSpPr>
          <p:cNvPr id="10" name="TextBox 9"/>
          <p:cNvSpPr txBox="1"/>
          <p:nvPr/>
        </p:nvSpPr>
        <p:spPr>
          <a:xfrm>
            <a:off x="914400" y="4796135"/>
            <a:ext cx="32766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Cursors</a:t>
            </a:r>
            <a:endParaRPr lang="ar-SA" sz="2400" b="1" dirty="0">
              <a:solidFill>
                <a:srgbClr val="0070C0"/>
              </a:solidFill>
            </a:endParaRPr>
          </a:p>
        </p:txBody>
      </p:sp>
      <p:sp>
        <p:nvSpPr>
          <p:cNvPr id="14" name="TextBox 13"/>
          <p:cNvSpPr txBox="1"/>
          <p:nvPr/>
        </p:nvSpPr>
        <p:spPr>
          <a:xfrm>
            <a:off x="914400" y="1443335"/>
            <a:ext cx="5334000" cy="461665"/>
          </a:xfrm>
          <a:prstGeom prst="rect">
            <a:avLst/>
          </a:prstGeom>
          <a:noFill/>
        </p:spPr>
        <p:txBody>
          <a:bodyPr wrap="square" rtlCol="1">
            <a:spAutoFit/>
          </a:bodyPr>
          <a:lstStyle/>
          <a:p>
            <a:pPr>
              <a:buFont typeface="Wingdings" pitchFamily="2" charset="2"/>
              <a:buChar char="Ø"/>
            </a:pPr>
            <a:r>
              <a:rPr lang="en-US" sz="2400" b="1" dirty="0">
                <a:solidFill>
                  <a:srgbClr val="0070C0"/>
                </a:solidFill>
              </a:rPr>
              <a:t>Introduction to PL / SQL </a:t>
            </a:r>
            <a:endParaRPr lang="ar-SA" sz="2400" b="1" dirty="0">
              <a:solidFill>
                <a:srgbClr val="0070C0"/>
              </a:solidFill>
            </a:endParaRPr>
          </a:p>
        </p:txBody>
      </p:sp>
      <p:cxnSp>
        <p:nvCxnSpPr>
          <p:cNvPr id="15" name="Straight Connector 14"/>
          <p:cNvCxnSpPr/>
          <p:nvPr/>
        </p:nvCxnSpPr>
        <p:spPr>
          <a:xfrm>
            <a:off x="990600" y="1674167"/>
            <a:ext cx="3733800" cy="2233"/>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990600" y="2514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990600" y="2160896"/>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a:off x="990600" y="2895600"/>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a:off x="990600" y="3857625"/>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a:xfrm>
            <a:off x="990600" y="4219575"/>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p:nvPr/>
        </p:nvCxnSpPr>
        <p:spPr>
          <a:xfrm>
            <a:off x="990600" y="4582633"/>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p:nvCxnSpPr>
        <p:spPr>
          <a:xfrm>
            <a:off x="1066800" y="5599592"/>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a:xfrm>
            <a:off x="1066800" y="6144904"/>
            <a:ext cx="472440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heckerboard(across)">
                                      <p:cBhvr>
                                        <p:cTn id="11" dur="500"/>
                                        <p:tgtEl>
                                          <p:spTgt spid="1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heckerboard(across)">
                                      <p:cBhvr>
                                        <p:cTn id="19" dur="500"/>
                                        <p:tgtEl>
                                          <p:spTgt spid="18"/>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heckerboard(across)">
                                      <p:cBhvr>
                                        <p:cTn id="23" dur="500"/>
                                        <p:tgtEl>
                                          <p:spTgt spid="1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heckerboard(across)">
                                      <p:cBhvr>
                                        <p:cTn id="31" dur="500"/>
                                        <p:tgtEl>
                                          <p:spTgt spid="21"/>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checkerboard(across)">
                                      <p:cBhvr>
                                        <p:cTn id="35" dur="500"/>
                                        <p:tgtEl>
                                          <p:spTgt spid="22"/>
                                        </p:tgtEl>
                                      </p:cBhvr>
                                    </p:animEffect>
                                  </p:childTnLst>
                                </p:cTn>
                              </p:par>
                            </p:childTnLst>
                          </p:cTn>
                        </p:par>
                        <p:par>
                          <p:cTn id="36" fill="hold">
                            <p:stCondLst>
                              <p:cond delay="4000"/>
                            </p:stCondLst>
                            <p:childTnLst>
                              <p:par>
                                <p:cTn id="37" presetID="5" presetClass="entr" presetSubtype="10"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checkerboard(across)">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239000" cy="685800"/>
          </a:xfrm>
        </p:spPr>
        <p:txBody>
          <a:bodyPr>
            <a:normAutofit fontScale="90000"/>
          </a:bodyPr>
          <a:lstStyle/>
          <a:p>
            <a:r>
              <a:rPr lang="en-US" dirty="0"/>
              <a:t>Database Triggers</a:t>
            </a:r>
            <a:endParaRPr lang="ar-SA" dirty="0"/>
          </a:p>
        </p:txBody>
      </p:sp>
      <p:sp>
        <p:nvSpPr>
          <p:cNvPr id="3" name="Rectangle 2"/>
          <p:cNvSpPr/>
          <p:nvPr/>
        </p:nvSpPr>
        <p:spPr>
          <a:xfrm>
            <a:off x="990600" y="1148880"/>
            <a:ext cx="8001000" cy="1289520"/>
          </a:xfrm>
          <a:prstGeom prst="rect">
            <a:avLst/>
          </a:prstGeom>
        </p:spPr>
        <p:txBody>
          <a:bodyPr wrap="square">
            <a:spAutoFit/>
          </a:bodyPr>
          <a:lstStyle/>
          <a:p>
            <a:pPr>
              <a:lnSpc>
                <a:spcPct val="150000"/>
              </a:lnSpc>
            </a:pPr>
            <a:r>
              <a:rPr lang="en-US" dirty="0"/>
              <a:t>A </a:t>
            </a:r>
            <a:r>
              <a:rPr lang="en-US" b="1" dirty="0"/>
              <a:t>database trigger</a:t>
            </a:r>
            <a:r>
              <a:rPr lang="en-US" dirty="0"/>
              <a:t> is </a:t>
            </a:r>
            <a:r>
              <a:rPr lang="en-US" dirty="0">
                <a:hlinkClick r:id="rId2" tooltip="Procedural code"/>
              </a:rPr>
              <a:t>procedural code</a:t>
            </a:r>
            <a:r>
              <a:rPr lang="en-US" dirty="0"/>
              <a:t> that is automatically executed in response to certain events(an INSERT, UPDATE, or DELETE) on a particular </a:t>
            </a:r>
            <a:r>
              <a:rPr lang="en-US" dirty="0">
                <a:hlinkClick r:id="rId3" tooltip="Table (database)"/>
              </a:rPr>
              <a:t>table</a:t>
            </a:r>
            <a:r>
              <a:rPr lang="en-US" dirty="0"/>
              <a:t> or </a:t>
            </a:r>
            <a:r>
              <a:rPr lang="en-US" dirty="0">
                <a:hlinkClick r:id="rId4" tooltip="View (database)"/>
              </a:rPr>
              <a:t>view</a:t>
            </a:r>
            <a:r>
              <a:rPr lang="en-US" dirty="0"/>
              <a:t> in a </a:t>
            </a:r>
            <a:r>
              <a:rPr lang="en-US" dirty="0">
                <a:hlinkClick r:id="rId5" tooltip="Database"/>
              </a:rPr>
              <a:t>database</a:t>
            </a:r>
            <a:r>
              <a:rPr lang="en-US" dirty="0"/>
              <a:t>.</a:t>
            </a:r>
            <a:endParaRPr lang="ar-SA" dirty="0"/>
          </a:p>
        </p:txBody>
      </p:sp>
      <p:sp>
        <p:nvSpPr>
          <p:cNvPr id="6" name="Rectangle 5"/>
          <p:cNvSpPr/>
          <p:nvPr/>
        </p:nvSpPr>
        <p:spPr>
          <a:xfrm>
            <a:off x="952500" y="2667000"/>
            <a:ext cx="8280600" cy="2862322"/>
          </a:xfrm>
          <a:prstGeom prst="rect">
            <a:avLst/>
          </a:prstGeom>
        </p:spPr>
        <p:txBody>
          <a:bodyPr wrap="none">
            <a:spAutoFit/>
          </a:bodyPr>
          <a:lstStyle/>
          <a:p>
            <a:r>
              <a:rPr lang="en-US" dirty="0"/>
              <a:t>Triggers are similar to stored procedures. However, procedures and triggers differ in</a:t>
            </a:r>
          </a:p>
          <a:p>
            <a:r>
              <a:rPr lang="en-US" dirty="0"/>
              <a:t> the way that they are invoked.</a:t>
            </a:r>
          </a:p>
          <a:p>
            <a:endParaRPr lang="en-US" dirty="0"/>
          </a:p>
          <a:p>
            <a:pPr>
              <a:buFont typeface="Wingdings" pitchFamily="2" charset="2"/>
              <a:buChar char="Ø"/>
            </a:pPr>
            <a:r>
              <a:rPr lang="en-US" dirty="0"/>
              <a:t> A procedure is explicitly executed by a user, application, or trigger.</a:t>
            </a:r>
          </a:p>
          <a:p>
            <a:endParaRPr lang="en-US" dirty="0"/>
          </a:p>
          <a:p>
            <a:pPr algn="just">
              <a:lnSpc>
                <a:spcPct val="150000"/>
              </a:lnSpc>
              <a:buFont typeface="Wingdings" pitchFamily="2" charset="2"/>
              <a:buChar char="Ø"/>
            </a:pPr>
            <a:r>
              <a:rPr lang="en-US" dirty="0"/>
              <a:t> Triggers are implicitly fired (executed) by Oracle when a triggering INSERT, UPDATE</a:t>
            </a:r>
          </a:p>
          <a:p>
            <a:pPr algn="just">
              <a:lnSpc>
                <a:spcPct val="150000"/>
              </a:lnSpc>
            </a:pPr>
            <a:r>
              <a:rPr lang="en-US" dirty="0"/>
              <a:t>, or DELETE statement is issued.</a:t>
            </a:r>
          </a:p>
          <a:p>
            <a:endParaRPr lang="en-US" dirty="0"/>
          </a:p>
          <a:p>
            <a:pPr>
              <a:buFont typeface="Wingdings" pitchFamily="2" charset="2"/>
              <a:buChar char="Ø"/>
            </a:pPr>
            <a:r>
              <a:rPr lang="en-US" dirty="0"/>
              <a:t>Triggers do not accept parameters or arguments.</a:t>
            </a:r>
            <a:endParaRPr lang="ar-SA"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325806" y="685800"/>
          <a:ext cx="3084394" cy="1828800"/>
        </p:xfrm>
        <a:graphic>
          <a:graphicData uri="http://schemas.openxmlformats.org/drawingml/2006/table">
            <a:tbl>
              <a:tblPr rtl="1" firstRow="1" bandRow="1">
                <a:tableStyleId>{5C22544A-7EE6-4342-B048-85BDC9FD1C3A}</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855544">
                  <a:extLst>
                    <a:ext uri="{9D8B030D-6E8A-4147-A177-3AD203B41FA5}">
                      <a16:colId xmlns:a16="http://schemas.microsoft.com/office/drawing/2014/main" val="20003"/>
                    </a:ext>
                  </a:extLst>
                </a:gridCol>
              </a:tblGrid>
              <a:tr h="284480">
                <a:tc>
                  <a:txBody>
                    <a:bodyPr/>
                    <a:lstStyle/>
                    <a:p>
                      <a:pPr rtl="1"/>
                      <a:r>
                        <a:rPr lang="en-US" dirty="0"/>
                        <a:t>Qty</a:t>
                      </a:r>
                      <a:endParaRPr lang="ar-SA" dirty="0"/>
                    </a:p>
                  </a:txBody>
                  <a:tcPr/>
                </a:tc>
                <a:tc>
                  <a:txBody>
                    <a:bodyPr/>
                    <a:lstStyle/>
                    <a:p>
                      <a:pPr rtl="1"/>
                      <a:r>
                        <a:rPr lang="en-US" dirty="0"/>
                        <a:t>Item</a:t>
                      </a:r>
                      <a:endParaRPr lang="ar-SA" dirty="0"/>
                    </a:p>
                  </a:txBody>
                  <a:tcPr/>
                </a:tc>
                <a:tc>
                  <a:txBody>
                    <a:bodyPr/>
                    <a:lstStyle/>
                    <a:p>
                      <a:pPr rtl="1"/>
                      <a:r>
                        <a:rPr lang="en-US" dirty="0"/>
                        <a:t>Date</a:t>
                      </a:r>
                      <a:endParaRPr lang="ar-SA" dirty="0"/>
                    </a:p>
                  </a:txBody>
                  <a:tcPr/>
                </a:tc>
                <a:tc>
                  <a:txBody>
                    <a:bodyPr/>
                    <a:lstStyle/>
                    <a:p>
                      <a:pPr rtl="1"/>
                      <a:r>
                        <a:rPr lang="en-US" dirty="0" err="1"/>
                        <a:t>Ord</a:t>
                      </a:r>
                      <a:r>
                        <a:rPr lang="en-US" dirty="0"/>
                        <a:t> #</a:t>
                      </a:r>
                      <a:endParaRPr lang="ar-SA" dirty="0"/>
                    </a:p>
                  </a:txBody>
                  <a:tcPr/>
                </a:tc>
                <a:extLst>
                  <a:ext uri="{0D108BD9-81ED-4DB2-BD59-A6C34878D82A}">
                    <a16:rowId xmlns:a16="http://schemas.microsoft.com/office/drawing/2014/main" val="10000"/>
                  </a:ext>
                </a:extLst>
              </a:tr>
              <a:tr h="284480">
                <a:tc>
                  <a:txBody>
                    <a:bodyPr/>
                    <a:lstStyle/>
                    <a:p>
                      <a:pPr rtl="1"/>
                      <a:endParaRPr lang="ar-SA"/>
                    </a:p>
                  </a:txBody>
                  <a:tcPr/>
                </a:tc>
                <a:tc>
                  <a:txBody>
                    <a:bodyPr/>
                    <a:lstStyle/>
                    <a:p>
                      <a:pPr rtl="1"/>
                      <a:endParaRPr lang="ar-SA" dirty="0"/>
                    </a:p>
                  </a:txBody>
                  <a:tcPr/>
                </a:tc>
                <a:tc>
                  <a:txBody>
                    <a:bodyPr/>
                    <a:lstStyle/>
                    <a:p>
                      <a:pPr rtl="1"/>
                      <a:endParaRPr lang="ar-SA" dirty="0"/>
                    </a:p>
                  </a:txBody>
                  <a:tcPr/>
                </a:tc>
                <a:tc>
                  <a:txBody>
                    <a:bodyPr/>
                    <a:lstStyle/>
                    <a:p>
                      <a:pPr rtl="1"/>
                      <a:endParaRPr lang="ar-SA" dirty="0"/>
                    </a:p>
                  </a:txBody>
                  <a:tcPr/>
                </a:tc>
                <a:extLst>
                  <a:ext uri="{0D108BD9-81ED-4DB2-BD59-A6C34878D82A}">
                    <a16:rowId xmlns:a16="http://schemas.microsoft.com/office/drawing/2014/main" val="10001"/>
                  </a:ext>
                </a:extLst>
              </a:tr>
              <a:tr h="284480">
                <a:tc>
                  <a:txBody>
                    <a:bodyPr/>
                    <a:lstStyle/>
                    <a:p>
                      <a:pPr rtl="1"/>
                      <a:endParaRPr lang="ar-SA" dirty="0"/>
                    </a:p>
                  </a:txBody>
                  <a:tcPr/>
                </a:tc>
                <a:tc>
                  <a:txBody>
                    <a:bodyPr/>
                    <a:lstStyle/>
                    <a:p>
                      <a:pPr rtl="1"/>
                      <a:endParaRPr lang="ar-SA" dirty="0"/>
                    </a:p>
                  </a:txBody>
                  <a:tcPr/>
                </a:tc>
                <a:tc>
                  <a:txBody>
                    <a:bodyPr/>
                    <a:lstStyle/>
                    <a:p>
                      <a:pPr rtl="1"/>
                      <a:endParaRPr lang="ar-SA" dirty="0"/>
                    </a:p>
                  </a:txBody>
                  <a:tcPr/>
                </a:tc>
                <a:tc>
                  <a:txBody>
                    <a:bodyPr/>
                    <a:lstStyle/>
                    <a:p>
                      <a:pPr rtl="1"/>
                      <a:endParaRPr lang="ar-SA"/>
                    </a:p>
                  </a:txBody>
                  <a:tcPr/>
                </a:tc>
                <a:extLst>
                  <a:ext uri="{0D108BD9-81ED-4DB2-BD59-A6C34878D82A}">
                    <a16:rowId xmlns:a16="http://schemas.microsoft.com/office/drawing/2014/main" val="10002"/>
                  </a:ext>
                </a:extLst>
              </a:tr>
              <a:tr h="284480">
                <a:tc>
                  <a:txBody>
                    <a:bodyPr/>
                    <a:lstStyle/>
                    <a:p>
                      <a:pPr rtl="1"/>
                      <a:endParaRPr lang="ar-SA"/>
                    </a:p>
                  </a:txBody>
                  <a:tcPr/>
                </a:tc>
                <a:tc>
                  <a:txBody>
                    <a:bodyPr/>
                    <a:lstStyle/>
                    <a:p>
                      <a:pPr rtl="1"/>
                      <a:endParaRPr lang="ar-SA"/>
                    </a:p>
                  </a:txBody>
                  <a:tcPr/>
                </a:tc>
                <a:tc>
                  <a:txBody>
                    <a:bodyPr/>
                    <a:lstStyle/>
                    <a:p>
                      <a:pPr rtl="1"/>
                      <a:endParaRPr lang="ar-SA" dirty="0"/>
                    </a:p>
                  </a:txBody>
                  <a:tcPr/>
                </a:tc>
                <a:tc>
                  <a:txBody>
                    <a:bodyPr/>
                    <a:lstStyle/>
                    <a:p>
                      <a:pPr rtl="1"/>
                      <a:endParaRPr lang="ar-SA"/>
                    </a:p>
                  </a:txBody>
                  <a:tcPr/>
                </a:tc>
                <a:extLst>
                  <a:ext uri="{0D108BD9-81ED-4DB2-BD59-A6C34878D82A}">
                    <a16:rowId xmlns:a16="http://schemas.microsoft.com/office/drawing/2014/main" val="10003"/>
                  </a:ext>
                </a:extLst>
              </a:tr>
              <a:tr h="284480">
                <a:tc>
                  <a:txBody>
                    <a:bodyPr/>
                    <a:lstStyle/>
                    <a:p>
                      <a:pPr rtl="1"/>
                      <a:endParaRPr lang="ar-SA"/>
                    </a:p>
                  </a:txBody>
                  <a:tcPr/>
                </a:tc>
                <a:tc>
                  <a:txBody>
                    <a:bodyPr/>
                    <a:lstStyle/>
                    <a:p>
                      <a:pPr rtl="1"/>
                      <a:endParaRPr lang="ar-SA"/>
                    </a:p>
                  </a:txBody>
                  <a:tcPr/>
                </a:tc>
                <a:tc>
                  <a:txBody>
                    <a:bodyPr/>
                    <a:lstStyle/>
                    <a:p>
                      <a:pPr rtl="1"/>
                      <a:endParaRPr lang="ar-SA"/>
                    </a:p>
                  </a:txBody>
                  <a:tcPr/>
                </a:tc>
                <a:tc>
                  <a:txBody>
                    <a:bodyPr/>
                    <a:lstStyle/>
                    <a:p>
                      <a:pPr rtl="1"/>
                      <a:endParaRPr lang="ar-SA" dirty="0"/>
                    </a:p>
                  </a:txBody>
                  <a:tcPr/>
                </a:tc>
                <a:extLst>
                  <a:ext uri="{0D108BD9-81ED-4DB2-BD59-A6C34878D82A}">
                    <a16:rowId xmlns:a16="http://schemas.microsoft.com/office/drawing/2014/main" val="10004"/>
                  </a:ext>
                </a:extLst>
              </a:tr>
            </a:tbl>
          </a:graphicData>
        </a:graphic>
      </p:graphicFrame>
      <p:graphicFrame>
        <p:nvGraphicFramePr>
          <p:cNvPr id="4" name="Diagram 3"/>
          <p:cNvGraphicFramePr/>
          <p:nvPr/>
        </p:nvGraphicFramePr>
        <p:xfrm>
          <a:off x="-304800" y="3810000"/>
          <a:ext cx="25908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Arrow 4"/>
          <p:cNvSpPr/>
          <p:nvPr/>
        </p:nvSpPr>
        <p:spPr>
          <a:xfrm>
            <a:off x="5486400" y="914400"/>
            <a:ext cx="3581400" cy="1371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Event (Insert –Update- Delete )</a:t>
            </a:r>
            <a:endParaRPr lang="ar-SA" dirty="0"/>
          </a:p>
        </p:txBody>
      </p:sp>
      <p:sp>
        <p:nvSpPr>
          <p:cNvPr id="7" name="Bent Arrow 6"/>
          <p:cNvSpPr/>
          <p:nvPr/>
        </p:nvSpPr>
        <p:spPr>
          <a:xfrm rot="16200000" flipH="1">
            <a:off x="190500" y="1638300"/>
            <a:ext cx="2362200" cy="1828800"/>
          </a:xfrm>
          <a:prstGeom prst="bentArrow">
            <a:avLst>
              <a:gd name="adj1" fmla="val 25000"/>
              <a:gd name="adj2" fmla="val 24627"/>
              <a:gd name="adj3" fmla="val 25000"/>
              <a:gd name="adj4" fmla="val 4452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chemeClr val="tx1"/>
              </a:solidFill>
            </a:endParaRPr>
          </a:p>
        </p:txBody>
      </p:sp>
      <p:sp>
        <p:nvSpPr>
          <p:cNvPr id="8" name="Right Arrow 7"/>
          <p:cNvSpPr/>
          <p:nvPr/>
        </p:nvSpPr>
        <p:spPr>
          <a:xfrm>
            <a:off x="1600200" y="4019264"/>
            <a:ext cx="1066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aphicFrame>
        <p:nvGraphicFramePr>
          <p:cNvPr id="9" name="Table 8"/>
          <p:cNvGraphicFramePr>
            <a:graphicFrameLocks noGrp="1"/>
          </p:cNvGraphicFramePr>
          <p:nvPr/>
        </p:nvGraphicFramePr>
        <p:xfrm>
          <a:off x="2743200" y="3657600"/>
          <a:ext cx="2246194" cy="1828800"/>
        </p:xfrm>
        <a:graphic>
          <a:graphicData uri="http://schemas.openxmlformats.org/drawingml/2006/table">
            <a:tbl>
              <a:tblPr rtl="1" firstRow="1" bandRow="1">
                <a:tableStyleId>{5C22544A-7EE6-4342-B048-85BDC9FD1C3A}</a:tableStyleId>
              </a:tblPr>
              <a:tblGrid>
                <a:gridCol w="1043989">
                  <a:extLst>
                    <a:ext uri="{9D8B030D-6E8A-4147-A177-3AD203B41FA5}">
                      <a16:colId xmlns:a16="http://schemas.microsoft.com/office/drawing/2014/main" val="20000"/>
                    </a:ext>
                  </a:extLst>
                </a:gridCol>
                <a:gridCol w="1202205">
                  <a:extLst>
                    <a:ext uri="{9D8B030D-6E8A-4147-A177-3AD203B41FA5}">
                      <a16:colId xmlns:a16="http://schemas.microsoft.com/office/drawing/2014/main" val="20001"/>
                    </a:ext>
                  </a:extLst>
                </a:gridCol>
              </a:tblGrid>
              <a:tr h="284480">
                <a:tc>
                  <a:txBody>
                    <a:bodyPr/>
                    <a:lstStyle/>
                    <a:p>
                      <a:pPr algn="ctr" rtl="1"/>
                      <a:r>
                        <a:rPr lang="en-US" dirty="0"/>
                        <a:t>Qty</a:t>
                      </a:r>
                      <a:endParaRPr lang="ar-SA" dirty="0"/>
                    </a:p>
                  </a:txBody>
                  <a:tcPr/>
                </a:tc>
                <a:tc>
                  <a:txBody>
                    <a:bodyPr/>
                    <a:lstStyle/>
                    <a:p>
                      <a:pPr algn="ctr" rtl="1"/>
                      <a:r>
                        <a:rPr lang="en-US" dirty="0"/>
                        <a:t>Item #</a:t>
                      </a:r>
                      <a:endParaRPr lang="ar-SA" dirty="0"/>
                    </a:p>
                  </a:txBody>
                  <a:tcPr/>
                </a:tc>
                <a:extLst>
                  <a:ext uri="{0D108BD9-81ED-4DB2-BD59-A6C34878D82A}">
                    <a16:rowId xmlns:a16="http://schemas.microsoft.com/office/drawing/2014/main" val="10000"/>
                  </a:ext>
                </a:extLst>
              </a:tr>
              <a:tr h="284480">
                <a:tc>
                  <a:txBody>
                    <a:bodyPr/>
                    <a:lstStyle/>
                    <a:p>
                      <a:pPr algn="ctr" rtl="1"/>
                      <a:endParaRPr lang="ar-SA" dirty="0"/>
                    </a:p>
                  </a:txBody>
                  <a:tcPr/>
                </a:tc>
                <a:tc>
                  <a:txBody>
                    <a:bodyPr/>
                    <a:lstStyle/>
                    <a:p>
                      <a:pPr algn="ctr" rtl="1"/>
                      <a:endParaRPr lang="ar-SA" dirty="0"/>
                    </a:p>
                  </a:txBody>
                  <a:tcPr/>
                </a:tc>
                <a:extLst>
                  <a:ext uri="{0D108BD9-81ED-4DB2-BD59-A6C34878D82A}">
                    <a16:rowId xmlns:a16="http://schemas.microsoft.com/office/drawing/2014/main" val="10001"/>
                  </a:ext>
                </a:extLst>
              </a:tr>
              <a:tr h="284480">
                <a:tc>
                  <a:txBody>
                    <a:bodyPr/>
                    <a:lstStyle/>
                    <a:p>
                      <a:pPr algn="ctr" rtl="1"/>
                      <a:r>
                        <a:rPr lang="ar-SA" dirty="0"/>
                        <a:t>30</a:t>
                      </a:r>
                    </a:p>
                  </a:txBody>
                  <a:tcPr/>
                </a:tc>
                <a:tc>
                  <a:txBody>
                    <a:bodyPr/>
                    <a:lstStyle/>
                    <a:p>
                      <a:pPr algn="ctr" rtl="1"/>
                      <a:r>
                        <a:rPr lang="ar-SA" dirty="0"/>
                        <a:t>2</a:t>
                      </a:r>
                    </a:p>
                  </a:txBody>
                  <a:tcPr/>
                </a:tc>
                <a:extLst>
                  <a:ext uri="{0D108BD9-81ED-4DB2-BD59-A6C34878D82A}">
                    <a16:rowId xmlns:a16="http://schemas.microsoft.com/office/drawing/2014/main" val="10002"/>
                  </a:ext>
                </a:extLst>
              </a:tr>
              <a:tr h="284480">
                <a:tc>
                  <a:txBody>
                    <a:bodyPr/>
                    <a:lstStyle/>
                    <a:p>
                      <a:pPr algn="ctr" rtl="1"/>
                      <a:r>
                        <a:rPr lang="ar-SA" dirty="0"/>
                        <a:t>15</a:t>
                      </a:r>
                    </a:p>
                  </a:txBody>
                  <a:tcPr/>
                </a:tc>
                <a:tc>
                  <a:txBody>
                    <a:bodyPr/>
                    <a:lstStyle/>
                    <a:p>
                      <a:pPr algn="ctr" rtl="1"/>
                      <a:r>
                        <a:rPr lang="ar-SA" dirty="0"/>
                        <a:t>3</a:t>
                      </a:r>
                    </a:p>
                  </a:txBody>
                  <a:tcPr/>
                </a:tc>
                <a:extLst>
                  <a:ext uri="{0D108BD9-81ED-4DB2-BD59-A6C34878D82A}">
                    <a16:rowId xmlns:a16="http://schemas.microsoft.com/office/drawing/2014/main" val="10003"/>
                  </a:ext>
                </a:extLst>
              </a:tr>
              <a:tr h="284480">
                <a:tc>
                  <a:txBody>
                    <a:bodyPr/>
                    <a:lstStyle/>
                    <a:p>
                      <a:pPr algn="ctr" rtl="1"/>
                      <a:endParaRPr lang="ar-SA"/>
                    </a:p>
                  </a:txBody>
                  <a:tcPr/>
                </a:tc>
                <a:tc>
                  <a:txBody>
                    <a:bodyPr/>
                    <a:lstStyle/>
                    <a:p>
                      <a:pPr algn="ctr" rtl="1"/>
                      <a:endParaRPr lang="ar-SA" dirty="0"/>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2340592" y="304800"/>
            <a:ext cx="11430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1">
            <a:spAutoFit/>
          </a:bodyPr>
          <a:lstStyle/>
          <a:p>
            <a:r>
              <a:rPr lang="en-US" b="1" dirty="0"/>
              <a:t>Orders</a:t>
            </a:r>
            <a:endParaRPr lang="ar-SA" b="1" dirty="0"/>
          </a:p>
        </p:txBody>
      </p:sp>
      <p:sp>
        <p:nvSpPr>
          <p:cNvPr id="11" name="TextBox 10"/>
          <p:cNvSpPr txBox="1"/>
          <p:nvPr/>
        </p:nvSpPr>
        <p:spPr>
          <a:xfrm>
            <a:off x="2743200" y="3276600"/>
            <a:ext cx="1447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1">
            <a:spAutoFit/>
          </a:bodyPr>
          <a:lstStyle/>
          <a:p>
            <a:r>
              <a:rPr lang="en-US" b="1" dirty="0"/>
              <a:t>Inventory</a:t>
            </a:r>
            <a:endParaRPr lang="ar-SA" b="1" dirty="0"/>
          </a:p>
        </p:txBody>
      </p:sp>
      <p:graphicFrame>
        <p:nvGraphicFramePr>
          <p:cNvPr id="13" name="Table 12"/>
          <p:cNvGraphicFramePr>
            <a:graphicFrameLocks noGrp="1"/>
          </p:cNvGraphicFramePr>
          <p:nvPr/>
        </p:nvGraphicFramePr>
        <p:xfrm>
          <a:off x="2334904" y="1066800"/>
          <a:ext cx="3084394" cy="365760"/>
        </p:xfrm>
        <a:graphic>
          <a:graphicData uri="http://schemas.openxmlformats.org/drawingml/2006/table">
            <a:tbl>
              <a:tblPr rtl="1" firstRow="1" bandRow="1">
                <a:tableStyleId>{00A15C55-8517-42AA-B614-E9B94910E393}</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855544">
                  <a:extLst>
                    <a:ext uri="{9D8B030D-6E8A-4147-A177-3AD203B41FA5}">
                      <a16:colId xmlns:a16="http://schemas.microsoft.com/office/drawing/2014/main" val="20003"/>
                    </a:ext>
                  </a:extLst>
                </a:gridCol>
              </a:tblGrid>
              <a:tr h="284480">
                <a:tc>
                  <a:txBody>
                    <a:bodyPr/>
                    <a:lstStyle/>
                    <a:p>
                      <a:pPr algn="ctr" rtl="1"/>
                      <a:r>
                        <a:rPr lang="en-US" dirty="0"/>
                        <a:t>5</a:t>
                      </a:r>
                      <a:endParaRPr lang="ar-SA" dirty="0"/>
                    </a:p>
                  </a:txBody>
                  <a:tcPr/>
                </a:tc>
                <a:tc>
                  <a:txBody>
                    <a:bodyPr/>
                    <a:lstStyle/>
                    <a:p>
                      <a:pPr algn="ctr" rtl="1"/>
                      <a:r>
                        <a:rPr lang="en-US" dirty="0"/>
                        <a:t>1</a:t>
                      </a:r>
                      <a:endParaRPr lang="ar-SA" dirty="0"/>
                    </a:p>
                  </a:txBody>
                  <a:tcPr/>
                </a:tc>
                <a:tc>
                  <a:txBody>
                    <a:bodyPr/>
                    <a:lstStyle/>
                    <a:p>
                      <a:pPr algn="ctr" rtl="1"/>
                      <a:r>
                        <a:rPr lang="en-US" dirty="0"/>
                        <a:t>12/1</a:t>
                      </a:r>
                      <a:endParaRPr lang="ar-SA" dirty="0"/>
                    </a:p>
                  </a:txBody>
                  <a:tcPr/>
                </a:tc>
                <a:tc>
                  <a:txBody>
                    <a:bodyPr/>
                    <a:lstStyle/>
                    <a:p>
                      <a:pPr algn="ctr" rtl="1"/>
                      <a:r>
                        <a:rPr lang="en-US" dirty="0"/>
                        <a:t>135</a:t>
                      </a:r>
                      <a:endParaRPr lang="ar-SA" dirty="0"/>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2743200" y="4038600"/>
          <a:ext cx="2246194" cy="365760"/>
        </p:xfrm>
        <a:graphic>
          <a:graphicData uri="http://schemas.openxmlformats.org/drawingml/2006/table">
            <a:tbl>
              <a:tblPr rtl="1" firstRow="1" bandRow="1">
                <a:tableStyleId>{5C22544A-7EE6-4342-B048-85BDC9FD1C3A}</a:tableStyleId>
              </a:tblPr>
              <a:tblGrid>
                <a:gridCol w="1043989">
                  <a:extLst>
                    <a:ext uri="{9D8B030D-6E8A-4147-A177-3AD203B41FA5}">
                      <a16:colId xmlns:a16="http://schemas.microsoft.com/office/drawing/2014/main" val="20000"/>
                    </a:ext>
                  </a:extLst>
                </a:gridCol>
                <a:gridCol w="1202205">
                  <a:extLst>
                    <a:ext uri="{9D8B030D-6E8A-4147-A177-3AD203B41FA5}">
                      <a16:colId xmlns:a16="http://schemas.microsoft.com/office/drawing/2014/main" val="20001"/>
                    </a:ext>
                  </a:extLst>
                </a:gridCol>
              </a:tblGrid>
              <a:tr h="284480">
                <a:tc>
                  <a:txBody>
                    <a:bodyPr/>
                    <a:lstStyle/>
                    <a:p>
                      <a:pPr algn="ctr" rtl="1"/>
                      <a:r>
                        <a:rPr lang="ar-SA" dirty="0"/>
                        <a:t>25</a:t>
                      </a:r>
                    </a:p>
                  </a:txBody>
                  <a:tcPr/>
                </a:tc>
                <a:tc>
                  <a:txBody>
                    <a:bodyPr/>
                    <a:lstStyle/>
                    <a:p>
                      <a:pPr algn="ctr" rtl="1"/>
                      <a:r>
                        <a:rPr lang="ar-SA" dirty="0"/>
                        <a:t>1</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2743200" y="4038600"/>
          <a:ext cx="2246194" cy="365760"/>
        </p:xfrm>
        <a:graphic>
          <a:graphicData uri="http://schemas.openxmlformats.org/drawingml/2006/table">
            <a:tbl>
              <a:tblPr rtl="1" firstRow="1" bandRow="1">
                <a:tableStyleId>{00A15C55-8517-42AA-B614-E9B94910E393}</a:tableStyleId>
              </a:tblPr>
              <a:tblGrid>
                <a:gridCol w="1043989">
                  <a:extLst>
                    <a:ext uri="{9D8B030D-6E8A-4147-A177-3AD203B41FA5}">
                      <a16:colId xmlns:a16="http://schemas.microsoft.com/office/drawing/2014/main" val="20000"/>
                    </a:ext>
                  </a:extLst>
                </a:gridCol>
                <a:gridCol w="1202205">
                  <a:extLst>
                    <a:ext uri="{9D8B030D-6E8A-4147-A177-3AD203B41FA5}">
                      <a16:colId xmlns:a16="http://schemas.microsoft.com/office/drawing/2014/main" val="20001"/>
                    </a:ext>
                  </a:extLst>
                </a:gridCol>
              </a:tblGrid>
              <a:tr h="284480">
                <a:tc>
                  <a:txBody>
                    <a:bodyPr/>
                    <a:lstStyle/>
                    <a:p>
                      <a:pPr algn="ctr" rtl="1"/>
                      <a:r>
                        <a:rPr lang="ar-SA" dirty="0"/>
                        <a:t>20</a:t>
                      </a:r>
                    </a:p>
                  </a:txBody>
                  <a:tcPr/>
                </a:tc>
                <a:tc>
                  <a:txBody>
                    <a:bodyPr/>
                    <a:lstStyle/>
                    <a:p>
                      <a:pPr algn="ctr" rtl="1"/>
                      <a:r>
                        <a:rPr lang="ar-SA" dirty="0"/>
                        <a:t>1</a:t>
                      </a:r>
                    </a:p>
                  </a:txBody>
                  <a:tcPr/>
                </a:tc>
                <a:extLst>
                  <a:ext uri="{0D108BD9-81ED-4DB2-BD59-A6C34878D82A}">
                    <a16:rowId xmlns:a16="http://schemas.microsoft.com/office/drawing/2014/main" val="10000"/>
                  </a:ext>
                </a:extLst>
              </a:tr>
            </a:tbl>
          </a:graphicData>
        </a:graphic>
      </p:graphicFrame>
      <p:grpSp>
        <p:nvGrpSpPr>
          <p:cNvPr id="18" name="Group 17"/>
          <p:cNvGrpSpPr/>
          <p:nvPr/>
        </p:nvGrpSpPr>
        <p:grpSpPr>
          <a:xfrm>
            <a:off x="6019800" y="1981200"/>
            <a:ext cx="2743200" cy="1636931"/>
            <a:chOff x="6019800" y="1981200"/>
            <a:chExt cx="2743200" cy="1636931"/>
          </a:xfrm>
        </p:grpSpPr>
        <p:sp>
          <p:nvSpPr>
            <p:cNvPr id="16" name="TextBox 15"/>
            <p:cNvSpPr txBox="1"/>
            <p:nvPr/>
          </p:nvSpPr>
          <p:spPr>
            <a:xfrm>
              <a:off x="6019800" y="2971800"/>
              <a:ext cx="274320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1">
              <a:spAutoFit/>
            </a:bodyPr>
            <a:lstStyle/>
            <a:p>
              <a:r>
                <a:rPr lang="en-US" b="1" dirty="0"/>
                <a:t>Insert into orders</a:t>
              </a:r>
            </a:p>
            <a:p>
              <a:r>
                <a:rPr lang="en-US" b="1" dirty="0"/>
                <a:t>Values  (135,’12/1’,1,5);</a:t>
              </a:r>
              <a:endParaRPr lang="ar-SA" b="1" dirty="0"/>
            </a:p>
          </p:txBody>
        </p:sp>
        <p:sp>
          <p:nvSpPr>
            <p:cNvPr id="17" name="Down Arrow 16"/>
            <p:cNvSpPr/>
            <p:nvPr/>
          </p:nvSpPr>
          <p:spPr>
            <a:xfrm>
              <a:off x="6781800" y="1981200"/>
              <a:ext cx="990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20" name="Group 19"/>
          <p:cNvGrpSpPr/>
          <p:nvPr/>
        </p:nvGrpSpPr>
        <p:grpSpPr>
          <a:xfrm>
            <a:off x="6019800" y="1981200"/>
            <a:ext cx="2743200" cy="1636931"/>
            <a:chOff x="6019800" y="1981200"/>
            <a:chExt cx="2743200" cy="1636931"/>
          </a:xfrm>
        </p:grpSpPr>
        <p:sp>
          <p:nvSpPr>
            <p:cNvPr id="21" name="TextBox 20"/>
            <p:cNvSpPr txBox="1"/>
            <p:nvPr/>
          </p:nvSpPr>
          <p:spPr>
            <a:xfrm>
              <a:off x="6019800" y="2971800"/>
              <a:ext cx="274320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1">
              <a:spAutoFit/>
            </a:bodyPr>
            <a:lstStyle/>
            <a:p>
              <a:r>
                <a:rPr lang="en-US" b="1" dirty="0"/>
                <a:t>Delete from orders</a:t>
              </a:r>
            </a:p>
            <a:p>
              <a:r>
                <a:rPr lang="en-US" b="1" dirty="0"/>
                <a:t>Where  </a:t>
              </a:r>
              <a:r>
                <a:rPr lang="en-US" b="1" dirty="0" err="1"/>
                <a:t>ordno</a:t>
              </a:r>
              <a:r>
                <a:rPr lang="en-US" b="1" dirty="0"/>
                <a:t>=135;</a:t>
              </a:r>
              <a:endParaRPr lang="ar-SA" b="1" dirty="0"/>
            </a:p>
          </p:txBody>
        </p:sp>
        <p:sp>
          <p:nvSpPr>
            <p:cNvPr id="22" name="Down Arrow 21"/>
            <p:cNvSpPr/>
            <p:nvPr/>
          </p:nvSpPr>
          <p:spPr>
            <a:xfrm>
              <a:off x="6781800" y="1981200"/>
              <a:ext cx="990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aphicFrame>
        <p:nvGraphicFramePr>
          <p:cNvPr id="23" name="Table 22"/>
          <p:cNvGraphicFramePr>
            <a:graphicFrameLocks noGrp="1"/>
          </p:cNvGraphicFramePr>
          <p:nvPr/>
        </p:nvGraphicFramePr>
        <p:xfrm>
          <a:off x="2734102" y="4038600"/>
          <a:ext cx="2246194" cy="365760"/>
        </p:xfrm>
        <a:graphic>
          <a:graphicData uri="http://schemas.openxmlformats.org/drawingml/2006/table">
            <a:tbl>
              <a:tblPr rtl="1" firstRow="1" bandRow="1">
                <a:tableStyleId>{00A15C55-8517-42AA-B614-E9B94910E393}</a:tableStyleId>
              </a:tblPr>
              <a:tblGrid>
                <a:gridCol w="1043989">
                  <a:extLst>
                    <a:ext uri="{9D8B030D-6E8A-4147-A177-3AD203B41FA5}">
                      <a16:colId xmlns:a16="http://schemas.microsoft.com/office/drawing/2014/main" val="20000"/>
                    </a:ext>
                  </a:extLst>
                </a:gridCol>
                <a:gridCol w="1202205">
                  <a:extLst>
                    <a:ext uri="{9D8B030D-6E8A-4147-A177-3AD203B41FA5}">
                      <a16:colId xmlns:a16="http://schemas.microsoft.com/office/drawing/2014/main" val="20001"/>
                    </a:ext>
                  </a:extLst>
                </a:gridCol>
              </a:tblGrid>
              <a:tr h="284480">
                <a:tc>
                  <a:txBody>
                    <a:bodyPr/>
                    <a:lstStyle/>
                    <a:p>
                      <a:pPr algn="ctr" rtl="1"/>
                      <a:r>
                        <a:rPr lang="ar-SA" dirty="0">
                          <a:solidFill>
                            <a:srgbClr val="FF0000"/>
                          </a:solidFill>
                        </a:rPr>
                        <a:t>25</a:t>
                      </a:r>
                    </a:p>
                  </a:txBody>
                  <a:tcPr/>
                </a:tc>
                <a:tc>
                  <a:txBody>
                    <a:bodyPr/>
                    <a:lstStyle/>
                    <a:p>
                      <a:pPr algn="ctr" rtl="1"/>
                      <a:r>
                        <a:rPr lang="ar-SA" dirty="0"/>
                        <a:t>1</a:t>
                      </a: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par>
                          <p:cTn id="14" fill="hold">
                            <p:stCondLst>
                              <p:cond delay="500"/>
                            </p:stCondLst>
                            <p:childTnLst>
                              <p:par>
                                <p:cTn id="15" presetID="1" presetClass="entr" presetSubtype="0" fill="hold" grpId="1"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500"/>
                            </p:stCondLst>
                            <p:childTnLst>
                              <p:par>
                                <p:cTn id="18" presetID="8" presetClass="emph" presetSubtype="0" fill="hold" grpId="0" nodeType="afterEffect">
                                  <p:stCondLst>
                                    <p:cond delay="0"/>
                                  </p:stCondLst>
                                  <p:childTnLst>
                                    <p:animRot by="21600000">
                                      <p:cBhvr>
                                        <p:cTn id="19" dur="2000" fill="hold"/>
                                        <p:tgtEl>
                                          <p:spTgt spid="4"/>
                                        </p:tgtEl>
                                        <p:attrNameLst>
                                          <p:attrName>r</p:attrName>
                                        </p:attrNameLst>
                                      </p:cBhvr>
                                    </p:animRot>
                                  </p:childTnLst>
                                </p:cTn>
                              </p:par>
                            </p:childTnLst>
                          </p:cTn>
                        </p:par>
                        <p:par>
                          <p:cTn id="20" fill="hold">
                            <p:stCondLst>
                              <p:cond delay="2500"/>
                            </p:stCondLst>
                            <p:childTnLst>
                              <p:par>
                                <p:cTn id="21" presetID="3" presetClass="entr" presetSubtype="5"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par>
                          <p:cTn id="34" fill="hold">
                            <p:stCondLst>
                              <p:cond delay="500"/>
                            </p:stCondLst>
                            <p:childTnLst>
                              <p:par>
                                <p:cTn id="35" presetID="3" presetClass="entr" presetSubtype="10" fill="hold" grpId="1"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par>
                                <p:cTn id="38" presetID="8" presetClass="emph" presetSubtype="0" fill="hold" grpId="2" nodeType="withEffect">
                                  <p:stCondLst>
                                    <p:cond delay="0"/>
                                  </p:stCondLst>
                                  <p:childTnLst>
                                    <p:animRot by="21600000">
                                      <p:cBhvr>
                                        <p:cTn id="39" dur="2000" fill="hold"/>
                                        <p:tgtEl>
                                          <p:spTgt spid="4"/>
                                        </p:tgtEl>
                                        <p:attrNameLst>
                                          <p:attrName>r</p:attrName>
                                        </p:attrNameLst>
                                      </p:cBhvr>
                                    </p:animRot>
                                  </p:childTnLst>
                                </p:cTn>
                              </p:par>
                            </p:childTnLst>
                          </p:cTn>
                        </p:par>
                        <p:par>
                          <p:cTn id="40" fill="hold">
                            <p:stCondLst>
                              <p:cond delay="2500"/>
                            </p:stCondLst>
                            <p:childTnLst>
                              <p:par>
                                <p:cTn id="41" presetID="3" presetClass="entr" presetSubtype="10" fill="hold" grpId="1"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par>
                          <p:cTn id="44" fill="hold">
                            <p:stCondLst>
                              <p:cond delay="3000"/>
                            </p:stCondLst>
                            <p:childTnLst>
                              <p:par>
                                <p:cTn id="45" presetID="3" presetClass="entr" presetSubtype="1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nodeType="clickEffect">
                                  <p:stCondLst>
                                    <p:cond delay="0"/>
                                  </p:stCondLst>
                                  <p:childTnLst>
                                    <p:animEffect transition="out" filter="checkerboard(across)">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childTnLst>
                          </p:cTn>
                        </p:par>
                        <p:par>
                          <p:cTn id="58" fill="hold">
                            <p:stCondLst>
                              <p:cond delay="500"/>
                            </p:stCondLst>
                            <p:childTnLst>
                              <p:par>
                                <p:cTn id="59" presetID="3" presetClass="entr" presetSubtype="10" fill="hold" grpId="2"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blinds(horizontal)">
                                      <p:cBhvr>
                                        <p:cTn id="61" dur="500"/>
                                        <p:tgtEl>
                                          <p:spTgt spid="7"/>
                                        </p:tgtEl>
                                      </p:cBhvr>
                                    </p:animEffect>
                                  </p:childTnLst>
                                </p:cTn>
                              </p:par>
                              <p:par>
                                <p:cTn id="62" presetID="8" presetClass="emph" presetSubtype="0" fill="hold" grpId="3" nodeType="withEffect">
                                  <p:stCondLst>
                                    <p:cond delay="0"/>
                                  </p:stCondLst>
                                  <p:childTnLst>
                                    <p:animRot by="21600000">
                                      <p:cBhvr>
                                        <p:cTn id="63" dur="2000" fill="hold"/>
                                        <p:tgtEl>
                                          <p:spTgt spid="4"/>
                                        </p:tgtEl>
                                        <p:attrNameLst>
                                          <p:attrName>r</p:attrName>
                                        </p:attrNameLst>
                                      </p:cBhvr>
                                    </p:animRot>
                                  </p:childTnLst>
                                </p:cTn>
                              </p:par>
                            </p:childTnLst>
                          </p:cTn>
                        </p:par>
                        <p:par>
                          <p:cTn id="64" fill="hold">
                            <p:stCondLst>
                              <p:cond delay="2500"/>
                            </p:stCondLst>
                            <p:childTnLst>
                              <p:par>
                                <p:cTn id="65" presetID="3" presetClass="entr" presetSubtype="5" fill="hold" grpId="2"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linds(vertical)">
                                      <p:cBhvr>
                                        <p:cTn id="67" dur="500"/>
                                        <p:tgtEl>
                                          <p:spTgt spid="8"/>
                                        </p:tgtEl>
                                      </p:cBhvr>
                                    </p:animEffect>
                                  </p:childTnLst>
                                </p:cTn>
                              </p:par>
                            </p:childTnLst>
                          </p:cTn>
                        </p:par>
                        <p:par>
                          <p:cTn id="68" fill="hold">
                            <p:stCondLst>
                              <p:cond delay="3000"/>
                            </p:stCondLst>
                            <p:childTnLst>
                              <p:par>
                                <p:cTn id="69" presetID="3" presetClass="entr" presetSubtype="1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blinds(horizontal)">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Graphic spid="4" grpId="2">
        <p:bldAsOne/>
      </p:bldGraphic>
      <p:bldGraphic spid="4" grpId="3">
        <p:bldAsOne/>
      </p:bldGraphic>
      <p:bldP spid="5" grpId="0" animBg="1"/>
      <p:bldP spid="7" grpId="0" animBg="1"/>
      <p:bldP spid="7" grpId="1" animBg="1"/>
      <p:bldP spid="7" grpId="2" animBg="1"/>
      <p:bldP spid="8" grpId="0" animBg="1"/>
      <p:bldP spid="8" grpId="1" animBg="1"/>
      <p:bldP spid="8"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Input From User</a:t>
            </a:r>
          </a:p>
        </p:txBody>
      </p:sp>
      <p:sp>
        <p:nvSpPr>
          <p:cNvPr id="3" name="Content Placeholder 2"/>
          <p:cNvSpPr>
            <a:spLocks noGrp="1"/>
          </p:cNvSpPr>
          <p:nvPr>
            <p:ph idx="1"/>
          </p:nvPr>
        </p:nvSpPr>
        <p:spPr/>
        <p:txBody>
          <a:bodyPr/>
          <a:lstStyle/>
          <a:p>
            <a:r>
              <a:rPr lang="en-US" dirty="0"/>
              <a:t>Use the ampersand symbol (&amp;) with a dummy variable</a:t>
            </a:r>
          </a:p>
          <a:p>
            <a:endParaRPr lang="en-US" dirty="0"/>
          </a:p>
        </p:txBody>
      </p:sp>
      <p:sp>
        <p:nvSpPr>
          <p:cNvPr id="4" name="TextBox 3"/>
          <p:cNvSpPr txBox="1"/>
          <p:nvPr/>
        </p:nvSpPr>
        <p:spPr>
          <a:xfrm>
            <a:off x="3429000" y="3247072"/>
            <a:ext cx="2057400" cy="1477328"/>
          </a:xfrm>
          <a:prstGeom prst="rect">
            <a:avLst/>
          </a:prstGeom>
          <a:noFill/>
          <a:ln>
            <a:solidFill>
              <a:schemeClr val="accent1"/>
            </a:solidFill>
          </a:ln>
        </p:spPr>
        <p:txBody>
          <a:bodyPr wrap="square" rtlCol="0">
            <a:spAutoFit/>
          </a:bodyPr>
          <a:lstStyle/>
          <a:p>
            <a:r>
              <a:rPr lang="en-US" dirty="0">
                <a:latin typeface="MS Gothic" pitchFamily="49" charset="-128"/>
                <a:ea typeface="MS Gothic" pitchFamily="49" charset="-128"/>
              </a:rPr>
              <a:t>Declare</a:t>
            </a:r>
          </a:p>
          <a:p>
            <a:r>
              <a:rPr lang="en-US" dirty="0">
                <a:latin typeface="MS Gothic" pitchFamily="49" charset="-128"/>
                <a:ea typeface="MS Gothic" pitchFamily="49" charset="-128"/>
              </a:rPr>
              <a:t>    x number;</a:t>
            </a:r>
          </a:p>
          <a:p>
            <a:r>
              <a:rPr lang="en-US" dirty="0">
                <a:latin typeface="MS Gothic" pitchFamily="49" charset="-128"/>
                <a:ea typeface="MS Gothic" pitchFamily="49" charset="-128"/>
              </a:rPr>
              <a:t>Begin</a:t>
            </a:r>
          </a:p>
          <a:p>
            <a:r>
              <a:rPr lang="en-US" dirty="0">
                <a:latin typeface="MS Gothic" pitchFamily="49" charset="-128"/>
                <a:ea typeface="MS Gothic" pitchFamily="49" charset="-128"/>
              </a:rPr>
              <a:t>    x:= &amp;num;</a:t>
            </a:r>
          </a:p>
          <a:p>
            <a:r>
              <a:rPr lang="en-US" dirty="0">
                <a:latin typeface="MS Gothic" pitchFamily="49" charset="-128"/>
                <a:ea typeface="MS Gothic" pitchFamily="49" charset="-128"/>
              </a:rPr>
              <a:t>End;</a:t>
            </a:r>
          </a:p>
        </p:txBody>
      </p:sp>
    </p:spTree>
    <p:extLst>
      <p:ext uri="{BB962C8B-B14F-4D97-AF65-F5344CB8AC3E}">
        <p14:creationId xmlns:p14="http://schemas.microsoft.com/office/powerpoint/2010/main" val="19403354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26" name="AutoShape 2" descr="http://docs.oracle.com/cd/A57673_01/DOC/server/doc/SCN73/image062.gif"/>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ar-SA"/>
          </a:p>
        </p:txBody>
      </p:sp>
      <p:pic>
        <p:nvPicPr>
          <p:cNvPr id="1027" name="Picture 3"/>
          <p:cNvPicPr>
            <a:picLocks noChangeAspect="1" noChangeArrowheads="1"/>
          </p:cNvPicPr>
          <p:nvPr/>
        </p:nvPicPr>
        <p:blipFill>
          <a:blip r:embed="rId2" cstate="print"/>
          <a:srcRect/>
          <a:stretch>
            <a:fillRect/>
          </a:stretch>
        </p:blipFill>
        <p:spPr bwMode="auto">
          <a:xfrm>
            <a:off x="1447801" y="762001"/>
            <a:ext cx="6172199" cy="3749560"/>
          </a:xfrm>
          <a:prstGeom prst="rect">
            <a:avLst/>
          </a:prstGeom>
          <a:noFill/>
          <a:ln w="9525">
            <a:noFill/>
            <a:miter lim="800000"/>
            <a:headEnd/>
            <a:tailEnd/>
          </a:ln>
        </p:spPr>
      </p:pic>
      <p:sp>
        <p:nvSpPr>
          <p:cNvPr id="5" name="Title 1"/>
          <p:cNvSpPr>
            <a:spLocks noGrp="1"/>
          </p:cNvSpPr>
          <p:nvPr>
            <p:ph type="title"/>
          </p:nvPr>
        </p:nvSpPr>
        <p:spPr>
          <a:xfrm>
            <a:off x="76200" y="0"/>
            <a:ext cx="7239000" cy="685800"/>
          </a:xfrm>
        </p:spPr>
        <p:txBody>
          <a:bodyPr>
            <a:normAutofit fontScale="90000"/>
          </a:bodyPr>
          <a:lstStyle/>
          <a:p>
            <a:r>
              <a:rPr lang="en-US" dirty="0"/>
              <a:t>Database Triggers</a:t>
            </a:r>
            <a:endParaRPr lang="ar-SA" dirty="0"/>
          </a:p>
        </p:txBody>
      </p:sp>
      <p:sp>
        <p:nvSpPr>
          <p:cNvPr id="6" name="Rectangle 5"/>
          <p:cNvSpPr/>
          <p:nvPr/>
        </p:nvSpPr>
        <p:spPr>
          <a:xfrm>
            <a:off x="76200" y="4648200"/>
            <a:ext cx="7924800" cy="2031325"/>
          </a:xfrm>
          <a:prstGeom prst="rect">
            <a:avLst/>
          </a:prstGeom>
        </p:spPr>
        <p:txBody>
          <a:bodyPr wrap="square">
            <a:spAutoFit/>
          </a:bodyPr>
          <a:lstStyle/>
          <a:p>
            <a:pPr algn="just"/>
            <a:r>
              <a:rPr lang="en-US" b="1" u="sng" dirty="0">
                <a:solidFill>
                  <a:srgbClr val="FF0000"/>
                </a:solidFill>
              </a:rPr>
              <a:t>Notice 1 </a:t>
            </a:r>
            <a:r>
              <a:rPr lang="en-US" dirty="0"/>
              <a:t> That triggers are stored in the database </a:t>
            </a:r>
          </a:p>
          <a:p>
            <a:pPr algn="just"/>
            <a:r>
              <a:rPr lang="en-US" dirty="0"/>
              <a:t>separately from their associated tables. </a:t>
            </a:r>
          </a:p>
          <a:p>
            <a:endParaRPr lang="en-US" dirty="0"/>
          </a:p>
          <a:p>
            <a:pPr algn="just"/>
            <a:r>
              <a:rPr lang="en-US" b="1" u="sng" dirty="0">
                <a:solidFill>
                  <a:srgbClr val="FF0000"/>
                </a:solidFill>
              </a:rPr>
              <a:t>Notice 2 </a:t>
            </a:r>
            <a:r>
              <a:rPr lang="en-US" dirty="0"/>
              <a:t>Triggers can be defined only on tables, not on views. </a:t>
            </a:r>
          </a:p>
          <a:p>
            <a:pPr algn="just"/>
            <a:r>
              <a:rPr lang="en-US" dirty="0"/>
              <a:t>However, triggers on the base table(s) of a view are </a:t>
            </a:r>
          </a:p>
          <a:p>
            <a:pPr algn="just"/>
            <a:r>
              <a:rPr lang="en-US" dirty="0"/>
              <a:t>fired if an INSERT, UPDATE, or DELETE statement </a:t>
            </a:r>
          </a:p>
          <a:p>
            <a:pPr algn="just"/>
            <a:r>
              <a:rPr lang="en-US" dirty="0"/>
              <a:t>is issued against a view.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553200" cy="685800"/>
          </a:xfrm>
        </p:spPr>
        <p:txBody>
          <a:bodyPr>
            <a:normAutofit fontScale="90000"/>
          </a:bodyPr>
          <a:lstStyle/>
          <a:p>
            <a:r>
              <a:rPr lang="en-US" b="1" dirty="0"/>
              <a:t>How Triggers Are Used ?</a:t>
            </a:r>
            <a:endParaRPr lang="ar-SA" dirty="0"/>
          </a:p>
        </p:txBody>
      </p:sp>
      <p:sp>
        <p:nvSpPr>
          <p:cNvPr id="3" name="Rectangle 2"/>
          <p:cNvSpPr/>
          <p:nvPr/>
        </p:nvSpPr>
        <p:spPr>
          <a:xfrm>
            <a:off x="1066800" y="1232386"/>
            <a:ext cx="7620000" cy="3877985"/>
          </a:xfrm>
          <a:prstGeom prst="rect">
            <a:avLst/>
          </a:prstGeom>
        </p:spPr>
        <p:txBody>
          <a:bodyPr wrap="square">
            <a:spAutoFit/>
          </a:bodyPr>
          <a:lstStyle/>
          <a:p>
            <a:pPr>
              <a:lnSpc>
                <a:spcPct val="150000"/>
              </a:lnSpc>
            </a:pPr>
            <a:r>
              <a:rPr lang="en-US" sz="2000" b="1" dirty="0"/>
              <a:t>Triggers are commonly used to :</a:t>
            </a:r>
          </a:p>
          <a:p>
            <a:pPr>
              <a:lnSpc>
                <a:spcPct val="200000"/>
              </a:lnSpc>
              <a:buFontTx/>
              <a:buChar char="-"/>
            </a:pPr>
            <a:r>
              <a:rPr lang="en-US" dirty="0"/>
              <a:t>Automatically generate derived column values.</a:t>
            </a:r>
          </a:p>
          <a:p>
            <a:pPr>
              <a:lnSpc>
                <a:spcPct val="200000"/>
              </a:lnSpc>
              <a:buFontTx/>
              <a:buChar char="-"/>
            </a:pPr>
            <a:r>
              <a:rPr lang="en-US" dirty="0"/>
              <a:t> Prevent invalid transactions.</a:t>
            </a:r>
          </a:p>
          <a:p>
            <a:pPr>
              <a:lnSpc>
                <a:spcPct val="200000"/>
              </a:lnSpc>
            </a:pPr>
            <a:r>
              <a:rPr lang="en-US" dirty="0"/>
              <a:t>-Enforce complex security authorizations.</a:t>
            </a:r>
          </a:p>
          <a:p>
            <a:pPr>
              <a:lnSpc>
                <a:spcPct val="200000"/>
              </a:lnSpc>
            </a:pPr>
            <a:r>
              <a:rPr lang="en-US" dirty="0"/>
              <a:t>-Enforce complex business rules </a:t>
            </a:r>
          </a:p>
          <a:p>
            <a:pPr>
              <a:lnSpc>
                <a:spcPct val="200000"/>
              </a:lnSpc>
            </a:pPr>
            <a:r>
              <a:rPr lang="en-US" dirty="0"/>
              <a:t>-Provide sophisticated auditing </a:t>
            </a:r>
          </a:p>
          <a:p>
            <a:pPr>
              <a:lnSpc>
                <a:spcPct val="200000"/>
              </a:lnSpc>
            </a:pPr>
            <a:r>
              <a:rPr lang="en-US" dirty="0"/>
              <a:t>-Gather statistics on table access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762000"/>
          </a:xfrm>
        </p:spPr>
        <p:txBody>
          <a:bodyPr>
            <a:noAutofit/>
          </a:bodyPr>
          <a:lstStyle/>
          <a:p>
            <a:r>
              <a:rPr lang="en-US" sz="2800" b="1" dirty="0"/>
              <a:t>Triggers vs. Declarative Integrity Constraints</a:t>
            </a:r>
            <a:endParaRPr lang="ar-SA" sz="2800" dirty="0"/>
          </a:p>
        </p:txBody>
      </p:sp>
      <p:sp>
        <p:nvSpPr>
          <p:cNvPr id="3" name="Rectangle 2"/>
          <p:cNvSpPr/>
          <p:nvPr/>
        </p:nvSpPr>
        <p:spPr>
          <a:xfrm>
            <a:off x="990600" y="1210270"/>
            <a:ext cx="8153400" cy="923330"/>
          </a:xfrm>
          <a:prstGeom prst="rect">
            <a:avLst/>
          </a:prstGeom>
        </p:spPr>
        <p:txBody>
          <a:bodyPr wrap="square">
            <a:spAutoFit/>
          </a:bodyPr>
          <a:lstStyle/>
          <a:p>
            <a:r>
              <a:rPr lang="en-US" dirty="0"/>
              <a:t>Triggers and declarative integrity constraints can both be used to constrain data input. </a:t>
            </a:r>
          </a:p>
          <a:p>
            <a:endParaRPr lang="en-US" dirty="0"/>
          </a:p>
          <a:p>
            <a:r>
              <a:rPr lang="en-US" b="1" dirty="0"/>
              <a:t>However, triggers and integrity constraints have significant differences. </a:t>
            </a:r>
            <a:endParaRPr lang="ar-SA" b="1" dirty="0"/>
          </a:p>
        </p:txBody>
      </p:sp>
      <p:sp>
        <p:nvSpPr>
          <p:cNvPr id="4" name="Rectangle 3"/>
          <p:cNvSpPr/>
          <p:nvPr/>
        </p:nvSpPr>
        <p:spPr>
          <a:xfrm>
            <a:off x="1066800" y="3429000"/>
            <a:ext cx="8077200" cy="646331"/>
          </a:xfrm>
          <a:prstGeom prst="rect">
            <a:avLst/>
          </a:prstGeom>
        </p:spPr>
        <p:txBody>
          <a:bodyPr wrap="square">
            <a:spAutoFit/>
          </a:bodyPr>
          <a:lstStyle/>
          <a:p>
            <a:pPr>
              <a:buFont typeface="Wingdings" pitchFamily="2" charset="2"/>
              <a:buChar char="Ø"/>
            </a:pPr>
            <a:r>
              <a:rPr lang="en-US" dirty="0"/>
              <a:t> A constraint applies to existing data in the table and any statement that manipulates the table. </a:t>
            </a:r>
          </a:p>
        </p:txBody>
      </p:sp>
      <p:sp>
        <p:nvSpPr>
          <p:cNvPr id="6" name="Rectangle 5"/>
          <p:cNvSpPr/>
          <p:nvPr/>
        </p:nvSpPr>
        <p:spPr>
          <a:xfrm>
            <a:off x="990600" y="2438400"/>
            <a:ext cx="7772400" cy="646331"/>
          </a:xfrm>
          <a:prstGeom prst="rect">
            <a:avLst/>
          </a:prstGeom>
        </p:spPr>
        <p:txBody>
          <a:bodyPr wrap="square">
            <a:spAutoFit/>
          </a:bodyPr>
          <a:lstStyle/>
          <a:p>
            <a:pPr>
              <a:buFont typeface="Wingdings" pitchFamily="2" charset="2"/>
              <a:buChar char="Ø"/>
            </a:pPr>
            <a:r>
              <a:rPr lang="en-US" dirty="0"/>
              <a:t>A trigger does not apply to data loaded before the definition of the trigger. Therefore, it does not guarantee all data in a table conforms to its rules. </a:t>
            </a:r>
            <a:endParaRPr lang="ar-SA"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4572000" cy="685800"/>
          </a:xfrm>
        </p:spPr>
        <p:txBody>
          <a:bodyPr>
            <a:normAutofit fontScale="90000"/>
          </a:bodyPr>
          <a:lstStyle/>
          <a:p>
            <a:r>
              <a:rPr lang="en-US" b="1" dirty="0"/>
              <a:t>Parts of a Trigger</a:t>
            </a:r>
            <a:endParaRPr lang="ar-SA" dirty="0"/>
          </a:p>
        </p:txBody>
      </p:sp>
      <p:sp>
        <p:nvSpPr>
          <p:cNvPr id="3" name="Rectangle 2"/>
          <p:cNvSpPr/>
          <p:nvPr/>
        </p:nvSpPr>
        <p:spPr>
          <a:xfrm>
            <a:off x="990600" y="1157168"/>
            <a:ext cx="8077200" cy="3262432"/>
          </a:xfrm>
          <a:prstGeom prst="rect">
            <a:avLst/>
          </a:prstGeom>
        </p:spPr>
        <p:txBody>
          <a:bodyPr wrap="square">
            <a:spAutoFit/>
          </a:bodyPr>
          <a:lstStyle/>
          <a:p>
            <a:r>
              <a:rPr lang="en-US" sz="2400" b="1" dirty="0"/>
              <a:t>A trigger has three basic parts: </a:t>
            </a:r>
          </a:p>
          <a:p>
            <a:endParaRPr lang="en-US" dirty="0"/>
          </a:p>
          <a:p>
            <a:r>
              <a:rPr lang="en-US" sz="2000" b="1" dirty="0"/>
              <a:t>1-</a:t>
            </a:r>
            <a:r>
              <a:rPr lang="en-US" sz="2000" b="1" u="sng" dirty="0"/>
              <a:t> A Triggering Event Or Statement </a:t>
            </a:r>
            <a:r>
              <a:rPr lang="en-US" dirty="0"/>
              <a:t>: The SQL statement that causes a trigger to be fired.  A triggering event can be an INSERT, UPDATE, or DELETE statement on a table. </a:t>
            </a:r>
          </a:p>
          <a:p>
            <a:endParaRPr lang="en-US" dirty="0"/>
          </a:p>
          <a:p>
            <a:r>
              <a:rPr lang="en-US" dirty="0"/>
              <a:t>A triggering event can specify multiple DML statements, as  INSERT OR UPDATE OR DELETE</a:t>
            </a:r>
          </a:p>
          <a:p>
            <a:pPr algn="just">
              <a:lnSpc>
                <a:spcPct val="150000"/>
              </a:lnSpc>
            </a:pPr>
            <a:r>
              <a:rPr lang="en-US" b="1" u="sng" dirty="0">
                <a:solidFill>
                  <a:srgbClr val="FF0000"/>
                </a:solidFill>
              </a:rPr>
              <a:t>Note</a:t>
            </a:r>
            <a:r>
              <a:rPr lang="en-US" dirty="0"/>
              <a:t> that when the triggering event is an UPDATE statement, you can include a column list to identify which columns must be updated to fire the trigger.</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006495"/>
            <a:ext cx="8001000" cy="1508105"/>
          </a:xfrm>
          <a:prstGeom prst="rect">
            <a:avLst/>
          </a:prstGeom>
        </p:spPr>
        <p:txBody>
          <a:bodyPr wrap="square">
            <a:spAutoFit/>
          </a:bodyPr>
          <a:lstStyle/>
          <a:p>
            <a:r>
              <a:rPr lang="en-US" sz="2000" b="1" u="sng" dirty="0"/>
              <a:t>2- A Trigger Restriction (Optional) : </a:t>
            </a:r>
            <a:r>
              <a:rPr lang="en-US" dirty="0"/>
              <a:t>specifies a Boolean (logical) expression that must be TRUE for the trigger to fire.</a:t>
            </a:r>
          </a:p>
          <a:p>
            <a:endParaRPr lang="en-US" dirty="0"/>
          </a:p>
          <a:p>
            <a:r>
              <a:rPr lang="en-US" dirty="0"/>
              <a:t>The trigger action is not executed if the trigger restriction evaluates to FALSE or UNKNOWN</a:t>
            </a:r>
          </a:p>
        </p:txBody>
      </p:sp>
      <p:sp>
        <p:nvSpPr>
          <p:cNvPr id="4" name="Title 1"/>
          <p:cNvSpPr>
            <a:spLocks noGrp="1"/>
          </p:cNvSpPr>
          <p:nvPr>
            <p:ph type="title"/>
          </p:nvPr>
        </p:nvSpPr>
        <p:spPr>
          <a:xfrm>
            <a:off x="990600" y="198120"/>
            <a:ext cx="5257800" cy="563880"/>
          </a:xfrm>
        </p:spPr>
        <p:txBody>
          <a:bodyPr>
            <a:normAutofit fontScale="90000"/>
          </a:bodyPr>
          <a:lstStyle/>
          <a:p>
            <a:r>
              <a:rPr lang="en-US" b="1" dirty="0"/>
              <a:t>Parts of a Trigger</a:t>
            </a:r>
            <a:endParaRPr lang="ar-SA" dirty="0"/>
          </a:p>
        </p:txBody>
      </p:sp>
      <p:sp>
        <p:nvSpPr>
          <p:cNvPr id="5" name="Rectangle 4"/>
          <p:cNvSpPr/>
          <p:nvPr/>
        </p:nvSpPr>
        <p:spPr>
          <a:xfrm>
            <a:off x="990600" y="2855893"/>
            <a:ext cx="8001000" cy="954107"/>
          </a:xfrm>
          <a:prstGeom prst="rect">
            <a:avLst/>
          </a:prstGeom>
        </p:spPr>
        <p:txBody>
          <a:bodyPr wrap="square">
            <a:spAutoFit/>
          </a:bodyPr>
          <a:lstStyle/>
          <a:p>
            <a:r>
              <a:rPr lang="en-US" b="1" u="sng" dirty="0"/>
              <a:t>3- A Trigger Action </a:t>
            </a:r>
            <a:r>
              <a:rPr lang="en-US" dirty="0"/>
              <a:t>is the procedure (PL/SQL block) that contains the SQL statements and PL/SQL code to be executed when a triggering statement is issued and the trigger restriction evaluates to TRUE.</a:t>
            </a:r>
            <a:endParaRPr lang="ar-SA"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3124200" cy="609600"/>
          </a:xfrm>
        </p:spPr>
        <p:txBody>
          <a:bodyPr>
            <a:normAutofit/>
          </a:bodyPr>
          <a:lstStyle/>
          <a:p>
            <a:r>
              <a:rPr lang="en-US" sz="2800" b="1" dirty="0"/>
              <a:t>Types of Triggers</a:t>
            </a:r>
            <a:endParaRPr lang="ar-SA" sz="2800" dirty="0"/>
          </a:p>
        </p:txBody>
      </p:sp>
      <p:sp>
        <p:nvSpPr>
          <p:cNvPr id="3" name="Rectangle 2"/>
          <p:cNvSpPr/>
          <p:nvPr/>
        </p:nvSpPr>
        <p:spPr>
          <a:xfrm>
            <a:off x="990600" y="1143000"/>
            <a:ext cx="7924800" cy="2400657"/>
          </a:xfrm>
          <a:prstGeom prst="rect">
            <a:avLst/>
          </a:prstGeom>
        </p:spPr>
        <p:txBody>
          <a:bodyPr wrap="square">
            <a:spAutoFit/>
          </a:bodyPr>
          <a:lstStyle/>
          <a:p>
            <a:r>
              <a:rPr lang="en-US" sz="2400" b="1" u="sng" dirty="0"/>
              <a:t>1- Row Level Triggers </a:t>
            </a:r>
          </a:p>
          <a:p>
            <a:endParaRPr lang="en-US" b="1" dirty="0"/>
          </a:p>
          <a:p>
            <a:r>
              <a:rPr lang="en-US" dirty="0"/>
              <a:t>A row trigger is fired each time the table is affected by the triggering statement. </a:t>
            </a:r>
          </a:p>
          <a:p>
            <a:endParaRPr lang="en-US" dirty="0"/>
          </a:p>
          <a:p>
            <a:r>
              <a:rPr lang="en-US" dirty="0"/>
              <a:t>For example, if an UPDATE statement updates multiple rows of a table, a row trigger is fired once for each row affected by the UPDATE statement. </a:t>
            </a:r>
          </a:p>
          <a:p>
            <a:endParaRPr lang="en-US" dirty="0"/>
          </a:p>
          <a:p>
            <a:r>
              <a:rPr lang="en-US" dirty="0"/>
              <a:t>If a triggering statement affects no rows, a row trigger is not executed at all. </a:t>
            </a:r>
          </a:p>
        </p:txBody>
      </p:sp>
      <p:sp>
        <p:nvSpPr>
          <p:cNvPr id="4" name="Rectangle 3"/>
          <p:cNvSpPr/>
          <p:nvPr/>
        </p:nvSpPr>
        <p:spPr>
          <a:xfrm>
            <a:off x="990600" y="3697069"/>
            <a:ext cx="8153400" cy="646331"/>
          </a:xfrm>
          <a:prstGeom prst="rect">
            <a:avLst/>
          </a:prstGeom>
        </p:spPr>
        <p:txBody>
          <a:bodyPr wrap="square">
            <a:spAutoFit/>
          </a:bodyPr>
          <a:lstStyle/>
          <a:p>
            <a:r>
              <a:rPr lang="en-US" dirty="0">
                <a:solidFill>
                  <a:srgbClr val="FF0000"/>
                </a:solidFill>
              </a:rPr>
              <a:t>Row triggers are useful if</a:t>
            </a:r>
            <a:r>
              <a:rPr lang="en-US" dirty="0"/>
              <a:t> the code in the trigger action depends on data provided by the triggering statement or rows that are affected</a:t>
            </a:r>
            <a:endParaRPr lang="ar-SA"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083945"/>
            <a:ext cx="7924800" cy="2954655"/>
          </a:xfrm>
          <a:prstGeom prst="rect">
            <a:avLst/>
          </a:prstGeom>
        </p:spPr>
        <p:txBody>
          <a:bodyPr wrap="square">
            <a:spAutoFit/>
          </a:bodyPr>
          <a:lstStyle/>
          <a:p>
            <a:pPr algn="just"/>
            <a:r>
              <a:rPr lang="en-US" sz="2400" b="1" u="sng" dirty="0"/>
              <a:t>2- Statement  Triggers </a:t>
            </a:r>
          </a:p>
          <a:p>
            <a:pPr algn="just"/>
            <a:endParaRPr lang="en-US" b="1" dirty="0"/>
          </a:p>
          <a:p>
            <a:pPr algn="just"/>
            <a:r>
              <a:rPr lang="en-US" dirty="0"/>
              <a:t>A statement trigger is fired once on behalf of the triggering statement, regardless of the number of the number of rows affected.(even if no rows are affected). </a:t>
            </a:r>
          </a:p>
          <a:p>
            <a:pPr algn="just"/>
            <a:endParaRPr lang="en-US" dirty="0"/>
          </a:p>
          <a:p>
            <a:pPr algn="just"/>
            <a:r>
              <a:rPr lang="en-US" b="1" dirty="0"/>
              <a:t>For example</a:t>
            </a:r>
            <a:r>
              <a:rPr lang="en-US" dirty="0"/>
              <a:t>, if a DELETE statement deletes several rows from a table, a statement-level DELETE trigger is fired only once, regardless of how many rows are deleted from the table.</a:t>
            </a:r>
          </a:p>
          <a:p>
            <a:pPr algn="just"/>
            <a:endParaRPr lang="en-US" dirty="0"/>
          </a:p>
          <a:p>
            <a:pPr algn="just"/>
            <a:endParaRPr lang="en-US" dirty="0"/>
          </a:p>
        </p:txBody>
      </p:sp>
      <p:sp>
        <p:nvSpPr>
          <p:cNvPr id="4" name="Title 1"/>
          <p:cNvSpPr>
            <a:spLocks noGrp="1"/>
          </p:cNvSpPr>
          <p:nvPr>
            <p:ph type="title"/>
          </p:nvPr>
        </p:nvSpPr>
        <p:spPr>
          <a:xfrm>
            <a:off x="990600" y="304800"/>
            <a:ext cx="3124200" cy="609600"/>
          </a:xfrm>
        </p:spPr>
        <p:txBody>
          <a:bodyPr>
            <a:normAutofit/>
          </a:bodyPr>
          <a:lstStyle/>
          <a:p>
            <a:r>
              <a:rPr lang="en-US" sz="2800" b="1" dirty="0"/>
              <a:t>Types of Triggers</a:t>
            </a:r>
            <a:endParaRPr lang="ar-SA" sz="2800" dirty="0"/>
          </a:p>
        </p:txBody>
      </p:sp>
      <p:sp>
        <p:nvSpPr>
          <p:cNvPr id="5" name="Rectangle 4"/>
          <p:cNvSpPr/>
          <p:nvPr/>
        </p:nvSpPr>
        <p:spPr>
          <a:xfrm>
            <a:off x="990600" y="3429000"/>
            <a:ext cx="8001000" cy="1754326"/>
          </a:xfrm>
          <a:prstGeom prst="rect">
            <a:avLst/>
          </a:prstGeom>
        </p:spPr>
        <p:txBody>
          <a:bodyPr wrap="square">
            <a:spAutoFit/>
          </a:bodyPr>
          <a:lstStyle/>
          <a:p>
            <a:r>
              <a:rPr lang="en-US" dirty="0"/>
              <a:t>Are useful if the code in the trigger action does not depend on the data provided by the triggering statement or the rows affected. </a:t>
            </a:r>
          </a:p>
          <a:p>
            <a:endParaRPr lang="en-US" dirty="0"/>
          </a:p>
          <a:p>
            <a:r>
              <a:rPr lang="en-US" b="1" dirty="0"/>
              <a:t>For example</a:t>
            </a:r>
            <a:r>
              <a:rPr lang="en-US" dirty="0"/>
              <a:t>, if a trigger makes a complex security check on the current time or user, or if a trigger generates a single audit record based on the type of triggering statement, a statement trigger is used. </a:t>
            </a:r>
            <a:endParaRPr lang="ar-SA"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304800"/>
            <a:ext cx="3535680" cy="685800"/>
          </a:xfrm>
        </p:spPr>
        <p:txBody>
          <a:bodyPr>
            <a:normAutofit fontScale="90000"/>
          </a:bodyPr>
          <a:lstStyle/>
          <a:p>
            <a:r>
              <a:rPr lang="en-US" dirty="0"/>
              <a:t>Trigger Timing</a:t>
            </a:r>
            <a:endParaRPr lang="ar-SA" dirty="0"/>
          </a:p>
        </p:txBody>
      </p:sp>
      <p:sp>
        <p:nvSpPr>
          <p:cNvPr id="3" name="Rectangle 2"/>
          <p:cNvSpPr/>
          <p:nvPr/>
        </p:nvSpPr>
        <p:spPr>
          <a:xfrm>
            <a:off x="990600" y="1143000"/>
            <a:ext cx="8001000" cy="1846659"/>
          </a:xfrm>
          <a:prstGeom prst="rect">
            <a:avLst/>
          </a:prstGeom>
        </p:spPr>
        <p:txBody>
          <a:bodyPr wrap="square">
            <a:spAutoFit/>
          </a:bodyPr>
          <a:lstStyle/>
          <a:p>
            <a:r>
              <a:rPr lang="en-US" dirty="0"/>
              <a:t>When defining a trigger, you can specify the </a:t>
            </a:r>
            <a:r>
              <a:rPr lang="en-US" i="1" dirty="0"/>
              <a:t>trigger timing. </a:t>
            </a:r>
            <a:r>
              <a:rPr lang="en-US" dirty="0"/>
              <a:t>That is, </a:t>
            </a:r>
          </a:p>
          <a:p>
            <a:endParaRPr lang="en-US" dirty="0"/>
          </a:p>
          <a:p>
            <a:r>
              <a:rPr lang="en-US" dirty="0"/>
              <a:t>you can specify whether the </a:t>
            </a:r>
            <a:r>
              <a:rPr lang="en-US" b="1" dirty="0">
                <a:solidFill>
                  <a:srgbClr val="FF0000"/>
                </a:solidFill>
              </a:rPr>
              <a:t>trigger action</a:t>
            </a:r>
            <a:r>
              <a:rPr lang="en-US" dirty="0"/>
              <a:t> is to be executed </a:t>
            </a:r>
            <a:r>
              <a:rPr lang="en-US" sz="2400" b="1" i="1" dirty="0">
                <a:solidFill>
                  <a:srgbClr val="FF0000"/>
                </a:solidFill>
              </a:rPr>
              <a:t>before</a:t>
            </a:r>
            <a:r>
              <a:rPr lang="en-US" dirty="0"/>
              <a:t> or </a:t>
            </a:r>
            <a:r>
              <a:rPr lang="en-US" sz="2400" b="1" i="1" dirty="0">
                <a:solidFill>
                  <a:srgbClr val="FF0000"/>
                </a:solidFill>
              </a:rPr>
              <a:t>after </a:t>
            </a:r>
            <a:r>
              <a:rPr lang="en-US" dirty="0"/>
              <a:t>the triggering statement. </a:t>
            </a:r>
          </a:p>
          <a:p>
            <a:endParaRPr lang="en-US" dirty="0"/>
          </a:p>
          <a:p>
            <a:r>
              <a:rPr lang="en-US" dirty="0"/>
              <a:t>BEFORE and AFTER apply to both statement and row triggers. </a:t>
            </a:r>
            <a:endParaRPr lang="ar-SA" dirty="0"/>
          </a:p>
        </p:txBody>
      </p:sp>
      <p:sp>
        <p:nvSpPr>
          <p:cNvPr id="4" name="Rectangle 3"/>
          <p:cNvSpPr/>
          <p:nvPr/>
        </p:nvSpPr>
        <p:spPr>
          <a:xfrm>
            <a:off x="1002475" y="3059875"/>
            <a:ext cx="8077200" cy="369332"/>
          </a:xfrm>
          <a:prstGeom prst="rect">
            <a:avLst/>
          </a:prstGeom>
        </p:spPr>
        <p:txBody>
          <a:bodyPr wrap="square">
            <a:spAutoFit/>
          </a:bodyPr>
          <a:lstStyle/>
          <a:p>
            <a:r>
              <a:rPr lang="en-US" b="1" dirty="0"/>
              <a:t>BEFORE Triggers :</a:t>
            </a:r>
            <a:r>
              <a:rPr lang="en-US" dirty="0"/>
              <a:t> Execute the trigger action before the triggering statement.</a:t>
            </a:r>
          </a:p>
        </p:txBody>
      </p:sp>
      <p:sp>
        <p:nvSpPr>
          <p:cNvPr id="5" name="Rectangle 4"/>
          <p:cNvSpPr/>
          <p:nvPr/>
        </p:nvSpPr>
        <p:spPr>
          <a:xfrm>
            <a:off x="990600" y="3733800"/>
            <a:ext cx="7924800" cy="646331"/>
          </a:xfrm>
          <a:prstGeom prst="rect">
            <a:avLst/>
          </a:prstGeom>
        </p:spPr>
        <p:txBody>
          <a:bodyPr wrap="square">
            <a:spAutoFit/>
          </a:bodyPr>
          <a:lstStyle/>
          <a:p>
            <a:r>
              <a:rPr lang="en-US" b="1" dirty="0"/>
              <a:t>AFTER Triggers:  </a:t>
            </a:r>
            <a:r>
              <a:rPr lang="en-US" dirty="0"/>
              <a:t>Execute the trigger action after the triggering statement is executed</a:t>
            </a:r>
            <a:endParaRPr lang="ar-SA"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475" y="321625"/>
            <a:ext cx="6465125" cy="516575"/>
          </a:xfrm>
        </p:spPr>
        <p:txBody>
          <a:bodyPr>
            <a:normAutofit fontScale="90000"/>
          </a:bodyPr>
          <a:lstStyle/>
          <a:p>
            <a:r>
              <a:rPr lang="en-US" b="1" dirty="0"/>
              <a:t>Tips in Designing Triggers</a:t>
            </a:r>
            <a:endParaRPr lang="ar-SA" dirty="0"/>
          </a:p>
        </p:txBody>
      </p:sp>
      <p:sp>
        <p:nvSpPr>
          <p:cNvPr id="3" name="Rectangle 2"/>
          <p:cNvSpPr/>
          <p:nvPr/>
        </p:nvSpPr>
        <p:spPr>
          <a:xfrm>
            <a:off x="926275" y="1135082"/>
            <a:ext cx="8153400" cy="3385542"/>
          </a:xfrm>
          <a:prstGeom prst="rect">
            <a:avLst/>
          </a:prstGeom>
        </p:spPr>
        <p:txBody>
          <a:bodyPr wrap="square">
            <a:spAutoFit/>
          </a:bodyPr>
          <a:lstStyle/>
          <a:p>
            <a:pPr algn="just"/>
            <a:r>
              <a:rPr lang="en-US" sz="1600" dirty="0"/>
              <a:t>1- Use triggers to guarantee that when a specific operation is performed, related actions are performed.</a:t>
            </a:r>
          </a:p>
          <a:p>
            <a:pPr algn="just"/>
            <a:endParaRPr lang="en-US" sz="1600" dirty="0"/>
          </a:p>
          <a:p>
            <a:pPr algn="just"/>
            <a:r>
              <a:rPr lang="en-US" sz="1600" dirty="0"/>
              <a:t>2- Use database triggers only for centralized, global operations that should be fired for the triggering statement, regardless of which user or database application issues the statement.</a:t>
            </a:r>
          </a:p>
          <a:p>
            <a:pPr algn="just"/>
            <a:endParaRPr lang="en-US" sz="1600" dirty="0"/>
          </a:p>
          <a:p>
            <a:pPr algn="just"/>
            <a:r>
              <a:rPr lang="en-US" sz="1600" dirty="0"/>
              <a:t>3- Do not define triggers that duplicate the functionality already built into Oracle. For example, do not define triggers to enforce data integrity rules that can be easily enforced using declarative integrity constraints. </a:t>
            </a:r>
          </a:p>
          <a:p>
            <a:pPr algn="just"/>
            <a:endParaRPr lang="en-US" sz="1600" dirty="0"/>
          </a:p>
          <a:p>
            <a:pPr algn="just"/>
            <a:r>
              <a:rPr lang="en-US" sz="1600" dirty="0"/>
              <a:t>4- Limit the size of triggers (60 lines or fewer is a good guideline). If the logic for your trigger requires much more than 60 lines of PL/SQL code, it is better to include most of the code in a stored procedure, and call the procedure from the trigger.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5257800" cy="685800"/>
          </a:xfrm>
        </p:spPr>
        <p:txBody>
          <a:bodyPr>
            <a:normAutofit fontScale="90000"/>
          </a:bodyPr>
          <a:lstStyle/>
          <a:p>
            <a:r>
              <a:rPr lang="en-US" b="1" dirty="0"/>
              <a:t>Creating Triggers</a:t>
            </a:r>
            <a:endParaRPr lang="ar-SA" dirty="0"/>
          </a:p>
        </p:txBody>
      </p:sp>
      <p:sp>
        <p:nvSpPr>
          <p:cNvPr id="2050" name="Rectangle 2"/>
          <p:cNvSpPr>
            <a:spLocks noChangeArrowheads="1"/>
          </p:cNvSpPr>
          <p:nvPr/>
        </p:nvSpPr>
        <p:spPr bwMode="auto">
          <a:xfrm>
            <a:off x="990600" y="962933"/>
            <a:ext cx="60198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CREATE</a:t>
            </a:r>
            <a:r>
              <a:rPr kumimoji="0" lang="en-US" sz="2000" b="1" i="0" u="none" strike="noStrike" cap="none" normalizeH="0" baseline="0" dirty="0">
                <a:ln>
                  <a:noFill/>
                </a:ln>
                <a:solidFill>
                  <a:srgbClr val="7F0055"/>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[OR REPLACE] </a:t>
            </a:r>
            <a:r>
              <a:rPr lang="en-US" sz="2000" b="1" dirty="0">
                <a:solidFill>
                  <a:srgbClr val="FF0000"/>
                </a:solidFill>
                <a:latin typeface="Times New Roman" pitchFamily="18" charset="0"/>
                <a:ea typeface="Times New Roman" pitchFamily="18" charset="0"/>
                <a:cs typeface="Times New Roman" pitchFamily="18" charset="0"/>
              </a:rPr>
              <a:t>TRIGGER </a:t>
            </a: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trigger_name</a:t>
            </a:r>
            <a:b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lang="en-US" sz="2000" b="1" dirty="0">
                <a:solidFill>
                  <a:srgbClr val="FF0000"/>
                </a:solidFill>
                <a:latin typeface="Times New Roman" pitchFamily="18" charset="0"/>
                <a:ea typeface="Times New Roman" pitchFamily="18" charset="0"/>
                <a:cs typeface="Times New Roman" pitchFamily="18" charset="0"/>
              </a:rPr>
              <a:t>{</a:t>
            </a:r>
            <a:r>
              <a:rPr lang="en-US" sz="2000" b="1" dirty="0">
                <a:solidFill>
                  <a:srgbClr val="0070C0"/>
                </a:solidFill>
                <a:latin typeface="Times New Roman" pitchFamily="18" charset="0"/>
                <a:ea typeface="Times New Roman" pitchFamily="18" charset="0"/>
                <a:cs typeface="Times New Roman" pitchFamily="18" charset="0"/>
              </a:rPr>
              <a:t>BEFORE | AFTER </a:t>
            </a:r>
            <a:r>
              <a:rPr lang="en-US" sz="2000" b="1" dirty="0">
                <a:solidFill>
                  <a:srgbClr val="FF0000"/>
                </a:solidFill>
                <a:latin typeface="Times New Roman" pitchFamily="18" charset="0"/>
                <a:ea typeface="Times New Roman" pitchFamily="18" charset="0"/>
                <a:cs typeface="Times New Roman" pitchFamily="18" charset="0"/>
              </a:rPr>
              <a:t>}</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lang="en-US" sz="2000" b="1" dirty="0" err="1">
                <a:solidFill>
                  <a:srgbClr val="FF0000"/>
                </a:solidFill>
                <a:latin typeface="Times New Roman" pitchFamily="18" charset="0"/>
                <a:ea typeface="Times New Roman" pitchFamily="18" charset="0"/>
                <a:cs typeface="Times New Roman" pitchFamily="18" charset="0"/>
              </a:rPr>
              <a:t>trigger_event</a:t>
            </a:r>
            <a:b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lang="en-US" sz="2000" b="1" dirty="0">
                <a:solidFill>
                  <a:srgbClr val="FF0000"/>
                </a:solidFill>
                <a:latin typeface="Times New Roman" pitchFamily="18" charset="0"/>
                <a:ea typeface="Times New Roman" pitchFamily="18" charset="0"/>
                <a:cs typeface="Times New Roman" pitchFamily="18" charset="0"/>
              </a:rPr>
              <a:t>ON</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table_name</a:t>
            </a:r>
            <a:b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[FOR EACH ROW [WHEN </a:t>
            </a: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trigger_condition</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b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lang="en-US" sz="2000" b="1" dirty="0">
                <a:solidFill>
                  <a:srgbClr val="FF0000"/>
                </a:solidFill>
                <a:latin typeface="Times New Roman" pitchFamily="18" charset="0"/>
                <a:ea typeface="Times New Roman" pitchFamily="18" charset="0"/>
                <a:cs typeface="Times New Roman" pitchFamily="18" charset="0"/>
              </a:rPr>
              <a:t>BEGIN</a:t>
            </a:r>
            <a:b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kumimoji="0" lang="en-US" sz="2000" b="0" i="0" u="none" strike="noStrike" cap="none" normalizeH="0" baseline="0" dirty="0">
                <a:ln>
                  <a:noFill/>
                </a:ln>
                <a:solidFill>
                  <a:srgbClr val="FFFFFF"/>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trigger_body</a:t>
            </a:r>
            <a:b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br>
            <a:r>
              <a:rPr lang="en-US" sz="2000" b="1" dirty="0">
                <a:solidFill>
                  <a:srgbClr val="FF0000"/>
                </a:solidFill>
                <a:latin typeface="Times New Roman" pitchFamily="18" charset="0"/>
                <a:ea typeface="Times New Roman" pitchFamily="18" charset="0"/>
                <a:cs typeface="Times New Roman" pitchFamily="18" charset="0"/>
              </a:rPr>
              <a:t>END</a:t>
            </a:r>
            <a:r>
              <a:rPr kumimoji="0" lang="en-US" sz="2000" b="1" i="0" u="none" strike="noStrike" cap="none" normalizeH="0" baseline="0" dirty="0">
                <a:ln>
                  <a:noFill/>
                </a:ln>
                <a:solidFill>
                  <a:srgbClr val="7F0055"/>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trigger_name</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051" name="Rectangle 3"/>
          <p:cNvSpPr>
            <a:spLocks noChangeArrowheads="1"/>
          </p:cNvSpPr>
          <p:nvPr/>
        </p:nvSpPr>
        <p:spPr bwMode="auto">
          <a:xfrm>
            <a:off x="990600" y="4403229"/>
            <a:ext cx="4006225"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eaLnBrk="1" fontAlgn="base" latinLnBrk="0" hangingPunct="1">
              <a:lnSpc>
                <a:spcPct val="100000"/>
              </a:lnSpc>
              <a:spcBef>
                <a:spcPct val="0"/>
              </a:spcBef>
              <a:spcAft>
                <a:spcPct val="0"/>
              </a:spcAft>
              <a:buClrTx/>
              <a:buSzTx/>
              <a:buFontTx/>
              <a:buChar char="•"/>
              <a:tabLst/>
            </a:pPr>
            <a:r>
              <a:rPr kumimoji="0" lang="en-US" sz="1600" b="1" i="0" u="sng" strike="noStrike" cap="none" normalizeH="0" baseline="0" dirty="0">
                <a:ln>
                  <a:noFill/>
                </a:ln>
                <a:solidFill>
                  <a:srgbClr val="FF0000"/>
                </a:solidFill>
                <a:effectLst/>
                <a:latin typeface="Arial" pitchFamily="34" charset="0"/>
                <a:cs typeface="Arial" pitchFamily="34" charset="0"/>
              </a:rPr>
              <a:t>Notice :</a:t>
            </a:r>
          </a:p>
          <a:p>
            <a:pPr marL="0" marR="0" lvl="0" indent="0" algn="just" defTabSz="914400" eaLnBrk="1" fontAlgn="base" latinLnBrk="0" hangingPunct="1">
              <a:lnSpc>
                <a:spcPct val="100000"/>
              </a:lnSpc>
              <a:spcBef>
                <a:spcPct val="0"/>
              </a:spcBef>
              <a:spcAft>
                <a:spcPct val="0"/>
              </a:spcAft>
              <a:buClrTx/>
              <a:buSzTx/>
              <a:buFontTx/>
              <a:buChar char="•"/>
              <a:tabLst/>
            </a:pPr>
            <a:endParaRPr lang="en-US" sz="1600" b="1" u="sng" dirty="0">
              <a:solidFill>
                <a:srgbClr val="FF0000"/>
              </a:solidFill>
              <a:latin typeface="Arial" pitchFamily="34" charset="0"/>
              <a:cs typeface="Arial" pitchFamily="34" charset="0"/>
            </a:endParaRPr>
          </a:p>
          <a:p>
            <a:pPr marL="0" marR="0" lvl="0" indent="0" algn="just" defTabSz="914400" eaLnBrk="1" fontAlgn="base" latinLnBrk="0" hangingPunct="1">
              <a:lnSpc>
                <a:spcPct val="100000"/>
              </a:lnSpc>
              <a:spcBef>
                <a:spcPct val="0"/>
              </a:spcBef>
              <a:spcAft>
                <a:spcPct val="0"/>
              </a:spcAft>
              <a:buClrTx/>
              <a:buSzTx/>
              <a:tabLst/>
            </a:pPr>
            <a:r>
              <a:rPr kumimoji="0" lang="ar-SA" sz="1600" b="1" i="0" u="sng" strike="noStrike" cap="none" normalizeH="0" baseline="0" dirty="0">
                <a:ln>
                  <a:noFill/>
                </a:ln>
                <a:solidFill>
                  <a:srgbClr val="0070C0"/>
                </a:solidFill>
                <a:effectLst/>
                <a:latin typeface="Arial" pitchFamily="34" charset="0"/>
                <a:cs typeface="Arial" pitchFamily="34" charset="0"/>
              </a:rPr>
              <a:t>FOR EACH ROW</a:t>
            </a:r>
            <a:r>
              <a:rPr kumimoji="0" lang="ar-SA" sz="1600" b="1" i="0" strike="noStrike" cap="none" normalizeH="0" baseline="0" dirty="0">
                <a:ln>
                  <a:noFill/>
                </a:ln>
                <a:solidFill>
                  <a:srgbClr val="0070C0"/>
                </a:solidFill>
                <a:effectLst/>
                <a:latin typeface="Arial" pitchFamily="34" charset="0"/>
                <a:cs typeface="Arial" pitchFamily="34" charset="0"/>
              </a:rPr>
              <a:t> </a:t>
            </a:r>
            <a:endParaRPr kumimoji="0" lang="en-US" sz="1600" b="1" i="0" strike="noStrike" cap="none" normalizeH="0" baseline="0" dirty="0">
              <a:ln>
                <a:noFill/>
              </a:ln>
              <a:solidFill>
                <a:srgbClr val="0070C0"/>
              </a:solidFill>
              <a:effectLst/>
              <a:latin typeface="Arial" pitchFamily="34" charset="0"/>
              <a:cs typeface="Arial" pitchFamily="34" charset="0"/>
            </a:endParaRPr>
          </a:p>
          <a:p>
            <a:pPr marL="0" marR="0" lvl="0" indent="0" algn="just" defTabSz="914400" eaLnBrk="1" fontAlgn="base" latinLnBrk="0" hangingPunct="1">
              <a:lnSpc>
                <a:spcPct val="100000"/>
              </a:lnSpc>
              <a:spcBef>
                <a:spcPct val="0"/>
              </a:spcBef>
              <a:spcAft>
                <a:spcPct val="0"/>
              </a:spcAft>
              <a:buClrTx/>
              <a:buSzTx/>
              <a:tabLst/>
            </a:pPr>
            <a:endParaRPr lang="en-US" sz="1600" b="1" dirty="0">
              <a:solidFill>
                <a:srgbClr val="0070C0"/>
              </a:solidFill>
              <a:latin typeface="Arial" pitchFamily="34" charset="0"/>
              <a:cs typeface="Arial" pitchFamily="34" charset="0"/>
            </a:endParaRPr>
          </a:p>
          <a:p>
            <a:pPr marL="0" marR="0" lvl="0" indent="0" algn="just" defTabSz="914400" eaLnBrk="1" fontAlgn="base" latinLnBrk="0" hangingPunct="1">
              <a:lnSpc>
                <a:spcPct val="100000"/>
              </a:lnSpc>
              <a:spcBef>
                <a:spcPct val="0"/>
              </a:spcBef>
              <a:spcAft>
                <a:spcPct val="0"/>
              </a:spcAft>
              <a:buClrTx/>
              <a:buSzTx/>
              <a:tabLst/>
            </a:pPr>
            <a:r>
              <a:rPr kumimoji="0" lang="en-US" sz="1600" b="1" i="0" strike="noStrike" cap="none" normalizeH="0" baseline="0" dirty="0">
                <a:ln>
                  <a:noFill/>
                </a:ln>
                <a:solidFill>
                  <a:srgbClr val="0070C0"/>
                </a:solidFill>
                <a:effectLst/>
                <a:latin typeface="Arial" pitchFamily="34" charset="0"/>
                <a:cs typeface="Arial" pitchFamily="34" charset="0"/>
              </a:rPr>
              <a:t> </a:t>
            </a:r>
            <a:r>
              <a:rPr lang="en-US" sz="1600" dirty="0">
                <a:latin typeface="Arial" pitchFamily="34" charset="0"/>
                <a:cs typeface="Arial" pitchFamily="34" charset="0"/>
              </a:rPr>
              <a:t>S</a:t>
            </a:r>
            <a:r>
              <a:rPr kumimoji="0" lang="ar-SA" sz="1600" b="0" i="0" u="none" strike="noStrike" cap="none" normalizeH="0" baseline="0" dirty="0">
                <a:ln>
                  <a:noFill/>
                </a:ln>
                <a:solidFill>
                  <a:schemeClr val="tx1"/>
                </a:solidFill>
                <a:effectLst/>
                <a:latin typeface="Arial" pitchFamily="34" charset="0"/>
                <a:cs typeface="Arial" pitchFamily="34" charset="0"/>
              </a:rPr>
              <a:t>pecifies the trigger is a row-level trigger.</a:t>
            </a:r>
          </a:p>
          <a:p>
            <a:pPr marL="0" marR="0" lvl="0" indent="0" algn="just" defTabSz="914400" eaLnBrk="1" fontAlgn="base" latinLnBrk="0" hangingPunct="1">
              <a:lnSpc>
                <a:spcPct val="100000"/>
              </a:lnSpc>
              <a:spcBef>
                <a:spcPct val="0"/>
              </a:spcBef>
              <a:spcAft>
                <a:spcPct val="0"/>
              </a:spcAft>
              <a:buClrTx/>
              <a:buSzTx/>
              <a:tabLst/>
            </a:pPr>
            <a:r>
              <a:rPr kumimoji="0" lang="en-US" sz="1600" b="0" i="0" u="none" strike="noStrike" cap="none" normalizeH="0" baseline="0" dirty="0">
                <a:ln>
                  <a:noFill/>
                </a:ln>
                <a:solidFill>
                  <a:schemeClr val="tx1"/>
                </a:solidFill>
                <a:effectLst/>
                <a:latin typeface="Arial" pitchFamily="34" charset="0"/>
                <a:cs typeface="Arial" pitchFamily="34" charset="0"/>
              </a:rPr>
              <a:t>-</a:t>
            </a:r>
            <a:r>
              <a:rPr kumimoji="0" lang="ar-SA" sz="1600" b="0" i="0" u="none" strike="noStrike" cap="none" normalizeH="0" baseline="0" dirty="0">
                <a:ln>
                  <a:noFill/>
                </a:ln>
                <a:solidFill>
                  <a:schemeClr val="tx1"/>
                </a:solidFill>
                <a:effectLst/>
                <a:latin typeface="Arial" pitchFamily="34" charset="0"/>
                <a:cs typeface="Arial" pitchFamily="34" charset="0"/>
              </a:rPr>
              <a:t>If you omit FOR EACH ROW, the trigger </a:t>
            </a:r>
          </a:p>
          <a:p>
            <a:pPr marL="0" marR="0" lvl="0" indent="0" algn="just" defTabSz="914400" eaLnBrk="1" fontAlgn="base" latinLnBrk="0" hangingPunct="1">
              <a:lnSpc>
                <a:spcPct val="100000"/>
              </a:lnSpc>
              <a:spcBef>
                <a:spcPct val="0"/>
              </a:spcBef>
              <a:spcAft>
                <a:spcPct val="0"/>
              </a:spcAft>
              <a:buClrTx/>
              <a:buSzTx/>
              <a:tabLst/>
            </a:pPr>
            <a:r>
              <a:rPr kumimoji="0" lang="ar-SA" sz="1600" b="0" i="0" u="none" strike="noStrike" cap="none" normalizeH="0" baseline="0" dirty="0">
                <a:ln>
                  <a:noFill/>
                </a:ln>
                <a:solidFill>
                  <a:schemeClr val="tx1"/>
                </a:solidFill>
                <a:effectLst/>
                <a:latin typeface="Arial" pitchFamily="34" charset="0"/>
                <a:cs typeface="Arial" pitchFamily="34" charset="0"/>
              </a:rPr>
              <a:t>is a statement-level trigger. </a:t>
            </a:r>
          </a:p>
        </p:txBody>
      </p:sp>
      <p:sp>
        <p:nvSpPr>
          <p:cNvPr id="6" name="Oval Callout 5"/>
          <p:cNvSpPr/>
          <p:nvPr/>
        </p:nvSpPr>
        <p:spPr>
          <a:xfrm>
            <a:off x="6629400" y="914400"/>
            <a:ext cx="2362200" cy="1447800"/>
          </a:xfrm>
          <a:prstGeom prst="wedgeEllipseCallout">
            <a:avLst>
              <a:gd name="adj1" fmla="val -118454"/>
              <a:gd name="adj2" fmla="val 13901"/>
            </a:avLst>
          </a:prstGeom>
        </p:spPr>
        <p:style>
          <a:lnRef idx="3">
            <a:schemeClr val="lt1"/>
          </a:lnRef>
          <a:fillRef idx="1">
            <a:schemeClr val="accent3"/>
          </a:fillRef>
          <a:effectRef idx="1">
            <a:schemeClr val="accent3"/>
          </a:effectRef>
          <a:fontRef idx="minor">
            <a:schemeClr val="lt1"/>
          </a:fontRef>
        </p:style>
        <p:txBody>
          <a:bodyPr rtlCol="1" anchor="ctr"/>
          <a:lstStyle/>
          <a:p>
            <a:pPr algn="ctr"/>
            <a:r>
              <a:rPr lang="en-US" b="1" dirty="0"/>
              <a:t>Insert , Update , Delete</a:t>
            </a:r>
            <a:endParaRPr lang="ar-SA" b="1" dirty="0"/>
          </a:p>
        </p:txBody>
      </p:sp>
      <p:sp>
        <p:nvSpPr>
          <p:cNvPr id="7" name="Oval Callout 6"/>
          <p:cNvSpPr/>
          <p:nvPr/>
        </p:nvSpPr>
        <p:spPr>
          <a:xfrm>
            <a:off x="5257800" y="3200400"/>
            <a:ext cx="2362200" cy="1447800"/>
          </a:xfrm>
          <a:prstGeom prst="wedgeEllipseCallout">
            <a:avLst>
              <a:gd name="adj1" fmla="val -185474"/>
              <a:gd name="adj2" fmla="val -80365"/>
            </a:avLst>
          </a:prstGeom>
        </p:spPr>
        <p:style>
          <a:lnRef idx="3">
            <a:schemeClr val="lt1"/>
          </a:lnRef>
          <a:fillRef idx="1">
            <a:schemeClr val="accent3"/>
          </a:fillRef>
          <a:effectRef idx="1">
            <a:schemeClr val="accent3"/>
          </a:effectRef>
          <a:fontRef idx="minor">
            <a:schemeClr val="lt1"/>
          </a:fontRef>
        </p:style>
        <p:txBody>
          <a:bodyPr rtlCol="1" anchor="ctr"/>
          <a:lstStyle/>
          <a:p>
            <a:pPr algn="ctr"/>
            <a:r>
              <a:rPr lang="en-US" b="1" dirty="0"/>
              <a:t>Row Level Trigger</a:t>
            </a:r>
            <a:endParaRPr lang="ar-SA"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Write PL SQL code to take two numbers from user and print their summation</a:t>
            </a:r>
          </a:p>
          <a:p>
            <a:endParaRPr lang="en-US" dirty="0"/>
          </a:p>
        </p:txBody>
      </p:sp>
      <p:sp>
        <p:nvSpPr>
          <p:cNvPr id="4" name="TextBox 3"/>
          <p:cNvSpPr txBox="1"/>
          <p:nvPr/>
        </p:nvSpPr>
        <p:spPr>
          <a:xfrm>
            <a:off x="1981200" y="3048000"/>
            <a:ext cx="5638800" cy="2862322"/>
          </a:xfrm>
          <a:prstGeom prst="rect">
            <a:avLst/>
          </a:prstGeom>
          <a:noFill/>
          <a:ln>
            <a:solidFill>
              <a:schemeClr val="accent1"/>
            </a:solidFill>
          </a:ln>
        </p:spPr>
        <p:txBody>
          <a:bodyPr wrap="square" rtlCol="0">
            <a:spAutoFit/>
          </a:bodyPr>
          <a:lstStyle/>
          <a:p>
            <a:r>
              <a:rPr lang="en-US" dirty="0">
                <a:latin typeface="MS Gothic" pitchFamily="49" charset="-128"/>
                <a:ea typeface="MS Gothic" pitchFamily="49" charset="-128"/>
              </a:rPr>
              <a:t>Declare</a:t>
            </a:r>
          </a:p>
          <a:p>
            <a:r>
              <a:rPr lang="en-US" dirty="0">
                <a:latin typeface="MS Gothic" pitchFamily="49" charset="-128"/>
                <a:ea typeface="MS Gothic" pitchFamily="49" charset="-128"/>
              </a:rPr>
              <a:t>    x number;</a:t>
            </a:r>
          </a:p>
          <a:p>
            <a:r>
              <a:rPr lang="en-US" dirty="0">
                <a:latin typeface="MS Gothic" pitchFamily="49" charset="-128"/>
                <a:ea typeface="MS Gothic" pitchFamily="49" charset="-128"/>
              </a:rPr>
              <a:t>    y number;</a:t>
            </a:r>
          </a:p>
          <a:p>
            <a:r>
              <a:rPr lang="en-US" dirty="0">
                <a:latin typeface="MS Gothic" pitchFamily="49" charset="-128"/>
                <a:ea typeface="MS Gothic" pitchFamily="49" charset="-128"/>
              </a:rPr>
              <a:t>    z number;</a:t>
            </a:r>
          </a:p>
          <a:p>
            <a:r>
              <a:rPr lang="en-US" dirty="0">
                <a:latin typeface="MS Gothic" pitchFamily="49" charset="-128"/>
                <a:ea typeface="MS Gothic" pitchFamily="49" charset="-128"/>
              </a:rPr>
              <a:t>Begin</a:t>
            </a:r>
          </a:p>
          <a:p>
            <a:r>
              <a:rPr lang="en-US" dirty="0">
                <a:latin typeface="MS Gothic" pitchFamily="49" charset="-128"/>
                <a:ea typeface="MS Gothic" pitchFamily="49" charset="-128"/>
              </a:rPr>
              <a:t>    x:= &amp;num;</a:t>
            </a:r>
          </a:p>
          <a:p>
            <a:r>
              <a:rPr lang="en-US" dirty="0">
                <a:latin typeface="MS Gothic" pitchFamily="49" charset="-128"/>
                <a:ea typeface="MS Gothic" pitchFamily="49" charset="-128"/>
              </a:rPr>
              <a:t>    y:= &amp;num;</a:t>
            </a:r>
          </a:p>
          <a:p>
            <a:r>
              <a:rPr lang="en-US" dirty="0">
                <a:latin typeface="MS Gothic" pitchFamily="49" charset="-128"/>
                <a:ea typeface="MS Gothic" pitchFamily="49" charset="-128"/>
              </a:rPr>
              <a:t>    z:= </a:t>
            </a:r>
            <a:r>
              <a:rPr lang="en-US" dirty="0" err="1">
                <a:latin typeface="MS Gothic" pitchFamily="49" charset="-128"/>
                <a:ea typeface="MS Gothic" pitchFamily="49" charset="-128"/>
              </a:rPr>
              <a:t>x+y</a:t>
            </a:r>
            <a:r>
              <a:rPr lang="en-US" dirty="0">
                <a:latin typeface="MS Gothic" pitchFamily="49" charset="-128"/>
                <a:ea typeface="MS Gothic" pitchFamily="49" charset="-128"/>
              </a:rPr>
              <a:t>;</a:t>
            </a:r>
          </a:p>
          <a:p>
            <a:r>
              <a:rPr lang="en-US" dirty="0">
                <a:latin typeface="MS Gothic" pitchFamily="49" charset="-128"/>
                <a:ea typeface="MS Gothic" pitchFamily="49" charset="-128"/>
              </a:rPr>
              <a:t>    </a:t>
            </a:r>
            <a:r>
              <a:rPr lang="en-US" dirty="0" err="1">
                <a:latin typeface="MS Gothic" pitchFamily="49" charset="-128"/>
                <a:ea typeface="MS Gothic" pitchFamily="49" charset="-128"/>
              </a:rPr>
              <a:t>dbms_output.put_line</a:t>
            </a:r>
            <a:r>
              <a:rPr lang="en-US" dirty="0">
                <a:latin typeface="MS Gothic" pitchFamily="49" charset="-128"/>
                <a:ea typeface="MS Gothic" pitchFamily="49" charset="-128"/>
              </a:rPr>
              <a:t>('Sum = ' || z);</a:t>
            </a:r>
          </a:p>
          <a:p>
            <a:r>
              <a:rPr lang="en-US" dirty="0">
                <a:latin typeface="MS Gothic" pitchFamily="49" charset="-128"/>
                <a:ea typeface="MS Gothic" pitchFamily="49" charset="-128"/>
              </a:rPr>
              <a:t>end;</a:t>
            </a:r>
          </a:p>
        </p:txBody>
      </p:sp>
    </p:spTree>
    <p:extLst>
      <p:ext uri="{BB962C8B-B14F-4D97-AF65-F5344CB8AC3E}">
        <p14:creationId xmlns:p14="http://schemas.microsoft.com/office/powerpoint/2010/main" val="5373161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24800" cy="838200"/>
          </a:xfrm>
        </p:spPr>
        <p:txBody>
          <a:bodyPr>
            <a:noAutofit/>
          </a:bodyPr>
          <a:lstStyle/>
          <a:p>
            <a:r>
              <a:rPr lang="en-US" sz="2800" b="1" dirty="0"/>
              <a:t>Accessing Column Values in Row Triggers </a:t>
            </a:r>
            <a:endParaRPr lang="ar-SA" sz="2800" dirty="0"/>
          </a:p>
        </p:txBody>
      </p:sp>
      <p:sp>
        <p:nvSpPr>
          <p:cNvPr id="4" name="Rectangle 3"/>
          <p:cNvSpPr/>
          <p:nvPr/>
        </p:nvSpPr>
        <p:spPr>
          <a:xfrm>
            <a:off x="950025" y="838200"/>
            <a:ext cx="8077200" cy="923330"/>
          </a:xfrm>
          <a:prstGeom prst="rect">
            <a:avLst/>
          </a:prstGeom>
        </p:spPr>
        <p:txBody>
          <a:bodyPr wrap="square">
            <a:spAutoFit/>
          </a:bodyPr>
          <a:lstStyle/>
          <a:p>
            <a:pPr algn="just"/>
            <a:r>
              <a:rPr lang="en-US" dirty="0"/>
              <a:t>Within a trigger body of a row trigger, the PL/SQL code and SQL statements have access to the old and new column values of the current row affected by the triggering statement.</a:t>
            </a:r>
            <a:endParaRPr lang="ar-SA" dirty="0"/>
          </a:p>
        </p:txBody>
      </p:sp>
      <p:sp>
        <p:nvSpPr>
          <p:cNvPr id="5" name="Rectangle 4"/>
          <p:cNvSpPr/>
          <p:nvPr/>
        </p:nvSpPr>
        <p:spPr>
          <a:xfrm>
            <a:off x="1066800" y="1981200"/>
            <a:ext cx="8077200" cy="1477328"/>
          </a:xfrm>
          <a:prstGeom prst="rect">
            <a:avLst/>
          </a:prstGeom>
        </p:spPr>
        <p:txBody>
          <a:bodyPr wrap="square">
            <a:spAutoFit/>
          </a:bodyPr>
          <a:lstStyle/>
          <a:p>
            <a:pPr>
              <a:buFont typeface="Wingdings" pitchFamily="2" charset="2"/>
              <a:buChar char="Ø"/>
            </a:pPr>
            <a:r>
              <a:rPr lang="en-US" dirty="0"/>
              <a:t> The new column values are referenced using the </a:t>
            </a:r>
            <a:r>
              <a:rPr lang="en-US" b="1" dirty="0">
                <a:solidFill>
                  <a:srgbClr val="0070C0"/>
                </a:solidFill>
              </a:rPr>
              <a:t>:NEW</a:t>
            </a:r>
            <a:r>
              <a:rPr lang="en-US" dirty="0"/>
              <a:t> qualifier before the column name, </a:t>
            </a:r>
          </a:p>
          <a:p>
            <a:endParaRPr lang="en-US" dirty="0"/>
          </a:p>
          <a:p>
            <a:pPr>
              <a:buFont typeface="Wingdings" pitchFamily="2" charset="2"/>
              <a:buChar char="Ø"/>
            </a:pPr>
            <a:r>
              <a:rPr lang="en-US" dirty="0"/>
              <a:t> while the old column values are referenced using the </a:t>
            </a:r>
            <a:r>
              <a:rPr lang="en-US" b="1" dirty="0">
                <a:solidFill>
                  <a:srgbClr val="0070C0"/>
                </a:solidFill>
              </a:rPr>
              <a:t>:OLD</a:t>
            </a:r>
            <a:r>
              <a:rPr lang="en-US" dirty="0"/>
              <a:t> qualifier before the column name.</a:t>
            </a:r>
            <a:endParaRPr lang="ar-SA" dirty="0"/>
          </a:p>
        </p:txBody>
      </p:sp>
      <p:sp>
        <p:nvSpPr>
          <p:cNvPr id="6" name="Rectangle 5"/>
          <p:cNvSpPr/>
          <p:nvPr/>
        </p:nvSpPr>
        <p:spPr>
          <a:xfrm>
            <a:off x="990600" y="4038600"/>
            <a:ext cx="6934200" cy="1754326"/>
          </a:xfrm>
          <a:prstGeom prst="rect">
            <a:avLst/>
          </a:prstGeom>
        </p:spPr>
        <p:txBody>
          <a:bodyPr wrap="square">
            <a:spAutoFit/>
          </a:bodyPr>
          <a:lstStyle/>
          <a:p>
            <a:r>
              <a:rPr lang="en-US" dirty="0"/>
              <a:t>create or replace Trigger </a:t>
            </a:r>
            <a:r>
              <a:rPr lang="en-US" dirty="0" err="1"/>
              <a:t>emp_name_changes</a:t>
            </a:r>
            <a:endParaRPr lang="en-US" dirty="0"/>
          </a:p>
          <a:p>
            <a:r>
              <a:rPr lang="en-US" dirty="0"/>
              <a:t>BEFORE INSERT OR UPDATE ON </a:t>
            </a:r>
            <a:r>
              <a:rPr lang="en-US" dirty="0" err="1"/>
              <a:t>emp</a:t>
            </a:r>
            <a:endParaRPr lang="en-US" dirty="0"/>
          </a:p>
          <a:p>
            <a:r>
              <a:rPr lang="en-US" dirty="0"/>
              <a:t>for each row</a:t>
            </a:r>
          </a:p>
          <a:p>
            <a:r>
              <a:rPr lang="en-US" dirty="0"/>
              <a:t>begin</a:t>
            </a:r>
          </a:p>
          <a:p>
            <a:r>
              <a:rPr lang="en-US" dirty="0"/>
              <a:t>:</a:t>
            </a:r>
            <a:r>
              <a:rPr lang="en-US" dirty="0" err="1"/>
              <a:t>new.ename</a:t>
            </a:r>
            <a:r>
              <a:rPr lang="en-US" dirty="0"/>
              <a:t> :=Upper(:</a:t>
            </a:r>
            <a:r>
              <a:rPr lang="en-US" dirty="0" err="1"/>
              <a:t>new.ename</a:t>
            </a:r>
            <a:r>
              <a:rPr lang="en-US" dirty="0"/>
              <a:t>);</a:t>
            </a:r>
          </a:p>
          <a:p>
            <a:r>
              <a:rPr lang="en-US" dirty="0"/>
              <a:t>end;</a:t>
            </a:r>
            <a:endParaRPr lang="ar-SA" dirty="0"/>
          </a:p>
        </p:txBody>
      </p:sp>
      <p:sp>
        <p:nvSpPr>
          <p:cNvPr id="7" name="TextBox 6"/>
          <p:cNvSpPr txBox="1"/>
          <p:nvPr/>
        </p:nvSpPr>
        <p:spPr>
          <a:xfrm>
            <a:off x="1066800" y="3657600"/>
            <a:ext cx="1905000" cy="369332"/>
          </a:xfrm>
          <a:prstGeom prst="rect">
            <a:avLst/>
          </a:prstGeom>
          <a:noFill/>
        </p:spPr>
        <p:txBody>
          <a:bodyPr wrap="square" rtlCol="1">
            <a:spAutoFit/>
          </a:bodyPr>
          <a:lstStyle/>
          <a:p>
            <a:r>
              <a:rPr lang="en-US" dirty="0">
                <a:solidFill>
                  <a:srgbClr val="FF0000"/>
                </a:solidFill>
              </a:rPr>
              <a:t>For Example :</a:t>
            </a:r>
            <a:endParaRPr lang="ar-SA" dirty="0">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335206" y="1066800"/>
          <a:ext cx="3084394" cy="2194560"/>
        </p:xfrm>
        <a:graphic>
          <a:graphicData uri="http://schemas.openxmlformats.org/drawingml/2006/table">
            <a:tbl>
              <a:tblPr rtl="1" firstRow="1" bandRow="1">
                <a:tableStyleId>{5C22544A-7EE6-4342-B048-85BDC9FD1C3A}</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855544">
                  <a:extLst>
                    <a:ext uri="{9D8B030D-6E8A-4147-A177-3AD203B41FA5}">
                      <a16:colId xmlns:a16="http://schemas.microsoft.com/office/drawing/2014/main" val="20003"/>
                    </a:ext>
                  </a:extLst>
                </a:gridCol>
              </a:tblGrid>
              <a:tr h="284480">
                <a:tc>
                  <a:txBody>
                    <a:bodyPr/>
                    <a:lstStyle/>
                    <a:p>
                      <a:pPr rtl="1"/>
                      <a:r>
                        <a:rPr lang="en-US" dirty="0"/>
                        <a:t>Qty</a:t>
                      </a:r>
                      <a:endParaRPr lang="ar-SA" dirty="0"/>
                    </a:p>
                  </a:txBody>
                  <a:tcPr/>
                </a:tc>
                <a:tc>
                  <a:txBody>
                    <a:bodyPr/>
                    <a:lstStyle/>
                    <a:p>
                      <a:pPr rtl="1"/>
                      <a:r>
                        <a:rPr lang="en-US" dirty="0"/>
                        <a:t>Item</a:t>
                      </a:r>
                      <a:endParaRPr lang="ar-SA" dirty="0"/>
                    </a:p>
                  </a:txBody>
                  <a:tcPr/>
                </a:tc>
                <a:tc>
                  <a:txBody>
                    <a:bodyPr/>
                    <a:lstStyle/>
                    <a:p>
                      <a:pPr rtl="1"/>
                      <a:r>
                        <a:rPr lang="en-US" dirty="0"/>
                        <a:t>Date</a:t>
                      </a:r>
                      <a:endParaRPr lang="ar-SA" dirty="0"/>
                    </a:p>
                  </a:txBody>
                  <a:tcPr/>
                </a:tc>
                <a:tc>
                  <a:txBody>
                    <a:bodyPr/>
                    <a:lstStyle/>
                    <a:p>
                      <a:pPr rtl="1"/>
                      <a:r>
                        <a:rPr lang="en-US" dirty="0" err="1"/>
                        <a:t>Ord</a:t>
                      </a:r>
                      <a:r>
                        <a:rPr lang="en-US" dirty="0"/>
                        <a:t> #</a:t>
                      </a:r>
                      <a:endParaRPr lang="ar-SA" dirty="0"/>
                    </a:p>
                  </a:txBody>
                  <a:tcPr/>
                </a:tc>
                <a:extLst>
                  <a:ext uri="{0D108BD9-81ED-4DB2-BD59-A6C34878D82A}">
                    <a16:rowId xmlns:a16="http://schemas.microsoft.com/office/drawing/2014/main" val="10000"/>
                  </a:ext>
                </a:extLst>
              </a:tr>
              <a:tr h="284480">
                <a:tc>
                  <a:txBody>
                    <a:bodyPr/>
                    <a:lstStyle/>
                    <a:p>
                      <a:pPr rtl="1"/>
                      <a:endParaRPr lang="ar-SA"/>
                    </a:p>
                  </a:txBody>
                  <a:tcPr/>
                </a:tc>
                <a:tc>
                  <a:txBody>
                    <a:bodyPr/>
                    <a:lstStyle/>
                    <a:p>
                      <a:pPr rtl="1"/>
                      <a:endParaRPr lang="ar-SA" dirty="0"/>
                    </a:p>
                  </a:txBody>
                  <a:tcPr/>
                </a:tc>
                <a:tc>
                  <a:txBody>
                    <a:bodyPr/>
                    <a:lstStyle/>
                    <a:p>
                      <a:pPr rtl="1"/>
                      <a:endParaRPr lang="ar-SA" dirty="0"/>
                    </a:p>
                  </a:txBody>
                  <a:tcPr/>
                </a:tc>
                <a:tc>
                  <a:txBody>
                    <a:bodyPr/>
                    <a:lstStyle/>
                    <a:p>
                      <a:pPr rtl="1"/>
                      <a:endParaRPr lang="ar-SA" dirty="0"/>
                    </a:p>
                  </a:txBody>
                  <a:tcPr/>
                </a:tc>
                <a:extLst>
                  <a:ext uri="{0D108BD9-81ED-4DB2-BD59-A6C34878D82A}">
                    <a16:rowId xmlns:a16="http://schemas.microsoft.com/office/drawing/2014/main" val="10001"/>
                  </a:ext>
                </a:extLst>
              </a:tr>
              <a:tr h="284480">
                <a:tc>
                  <a:txBody>
                    <a:bodyPr/>
                    <a:lstStyle/>
                    <a:p>
                      <a:pPr rtl="1"/>
                      <a:endParaRPr lang="ar-SA" dirty="0"/>
                    </a:p>
                  </a:txBody>
                  <a:tcPr/>
                </a:tc>
                <a:tc>
                  <a:txBody>
                    <a:bodyPr/>
                    <a:lstStyle/>
                    <a:p>
                      <a:pPr rtl="1"/>
                      <a:endParaRPr lang="ar-SA" dirty="0"/>
                    </a:p>
                  </a:txBody>
                  <a:tcPr/>
                </a:tc>
                <a:tc>
                  <a:txBody>
                    <a:bodyPr/>
                    <a:lstStyle/>
                    <a:p>
                      <a:pPr rtl="1"/>
                      <a:endParaRPr lang="ar-SA" dirty="0"/>
                    </a:p>
                  </a:txBody>
                  <a:tcPr/>
                </a:tc>
                <a:tc>
                  <a:txBody>
                    <a:bodyPr/>
                    <a:lstStyle/>
                    <a:p>
                      <a:pPr rtl="1"/>
                      <a:endParaRPr lang="ar-SA"/>
                    </a:p>
                  </a:txBody>
                  <a:tcPr/>
                </a:tc>
                <a:extLst>
                  <a:ext uri="{0D108BD9-81ED-4DB2-BD59-A6C34878D82A}">
                    <a16:rowId xmlns:a16="http://schemas.microsoft.com/office/drawing/2014/main" val="10002"/>
                  </a:ext>
                </a:extLst>
              </a:tr>
              <a:tr h="284480">
                <a:tc>
                  <a:txBody>
                    <a:bodyPr/>
                    <a:lstStyle/>
                    <a:p>
                      <a:pPr rtl="1"/>
                      <a:endParaRPr lang="ar-SA"/>
                    </a:p>
                  </a:txBody>
                  <a:tcPr/>
                </a:tc>
                <a:tc>
                  <a:txBody>
                    <a:bodyPr/>
                    <a:lstStyle/>
                    <a:p>
                      <a:pPr rtl="1"/>
                      <a:endParaRPr lang="ar-SA"/>
                    </a:p>
                  </a:txBody>
                  <a:tcPr/>
                </a:tc>
                <a:tc>
                  <a:txBody>
                    <a:bodyPr/>
                    <a:lstStyle/>
                    <a:p>
                      <a:pPr rtl="1"/>
                      <a:endParaRPr lang="ar-SA" dirty="0"/>
                    </a:p>
                  </a:txBody>
                  <a:tcPr/>
                </a:tc>
                <a:tc>
                  <a:txBody>
                    <a:bodyPr/>
                    <a:lstStyle/>
                    <a:p>
                      <a:pPr rtl="1"/>
                      <a:endParaRPr lang="ar-SA"/>
                    </a:p>
                  </a:txBody>
                  <a:tcPr/>
                </a:tc>
                <a:extLst>
                  <a:ext uri="{0D108BD9-81ED-4DB2-BD59-A6C34878D82A}">
                    <a16:rowId xmlns:a16="http://schemas.microsoft.com/office/drawing/2014/main" val="10003"/>
                  </a:ext>
                </a:extLst>
              </a:tr>
              <a:tr h="284480">
                <a:tc>
                  <a:txBody>
                    <a:bodyPr/>
                    <a:lstStyle/>
                    <a:p>
                      <a:pPr rtl="1"/>
                      <a:endParaRPr lang="ar-SA" dirty="0"/>
                    </a:p>
                  </a:txBody>
                  <a:tcPr/>
                </a:tc>
                <a:tc>
                  <a:txBody>
                    <a:bodyPr/>
                    <a:lstStyle/>
                    <a:p>
                      <a:pPr rtl="1"/>
                      <a:endParaRPr lang="ar-SA" dirty="0"/>
                    </a:p>
                  </a:txBody>
                  <a:tcPr/>
                </a:tc>
                <a:tc>
                  <a:txBody>
                    <a:bodyPr/>
                    <a:lstStyle/>
                    <a:p>
                      <a:pPr rtl="1"/>
                      <a:endParaRPr lang="ar-SA" dirty="0"/>
                    </a:p>
                  </a:txBody>
                  <a:tcPr/>
                </a:tc>
                <a:tc>
                  <a:txBody>
                    <a:bodyPr/>
                    <a:lstStyle/>
                    <a:p>
                      <a:pPr rtl="1"/>
                      <a:endParaRPr lang="ar-SA" dirty="0"/>
                    </a:p>
                  </a:txBody>
                  <a:tcPr/>
                </a:tc>
                <a:extLst>
                  <a:ext uri="{0D108BD9-81ED-4DB2-BD59-A6C34878D82A}">
                    <a16:rowId xmlns:a16="http://schemas.microsoft.com/office/drawing/2014/main" val="10004"/>
                  </a:ext>
                </a:extLst>
              </a:tr>
              <a:tr h="284480">
                <a:tc>
                  <a:txBody>
                    <a:bodyPr/>
                    <a:lstStyle/>
                    <a:p>
                      <a:pPr rtl="1"/>
                      <a:endParaRPr lang="ar-SA" dirty="0"/>
                    </a:p>
                  </a:txBody>
                  <a:tcPr/>
                </a:tc>
                <a:tc>
                  <a:txBody>
                    <a:bodyPr/>
                    <a:lstStyle/>
                    <a:p>
                      <a:pPr rtl="1"/>
                      <a:endParaRPr lang="ar-SA" dirty="0"/>
                    </a:p>
                  </a:txBody>
                  <a:tcPr/>
                </a:tc>
                <a:tc>
                  <a:txBody>
                    <a:bodyPr/>
                    <a:lstStyle/>
                    <a:p>
                      <a:pPr rtl="1"/>
                      <a:endParaRPr lang="ar-SA" dirty="0"/>
                    </a:p>
                  </a:txBody>
                  <a:tcPr/>
                </a:tc>
                <a:tc>
                  <a:txBody>
                    <a:bodyPr/>
                    <a:lstStyle/>
                    <a:p>
                      <a:pPr rtl="1"/>
                      <a:endParaRPr lang="ar-SA" dirty="0"/>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1349992" y="685800"/>
            <a:ext cx="11430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1">
            <a:spAutoFit/>
          </a:bodyPr>
          <a:lstStyle/>
          <a:p>
            <a:r>
              <a:rPr lang="en-US" b="1" dirty="0"/>
              <a:t>Orders</a:t>
            </a:r>
            <a:endParaRPr lang="ar-SA" b="1" dirty="0"/>
          </a:p>
        </p:txBody>
      </p:sp>
      <p:graphicFrame>
        <p:nvGraphicFramePr>
          <p:cNvPr id="13" name="Table 12"/>
          <p:cNvGraphicFramePr>
            <a:graphicFrameLocks noGrp="1"/>
          </p:cNvGraphicFramePr>
          <p:nvPr/>
        </p:nvGraphicFramePr>
        <p:xfrm>
          <a:off x="1344304" y="3444240"/>
          <a:ext cx="3084394" cy="365760"/>
        </p:xfrm>
        <a:graphic>
          <a:graphicData uri="http://schemas.openxmlformats.org/drawingml/2006/table">
            <a:tbl>
              <a:tblPr rtl="1" firstRow="1" bandRow="1">
                <a:tableStyleId>{00A15C55-8517-42AA-B614-E9B94910E393}</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855544">
                  <a:extLst>
                    <a:ext uri="{9D8B030D-6E8A-4147-A177-3AD203B41FA5}">
                      <a16:colId xmlns:a16="http://schemas.microsoft.com/office/drawing/2014/main" val="20003"/>
                    </a:ext>
                  </a:extLst>
                </a:gridCol>
              </a:tblGrid>
              <a:tr h="284480">
                <a:tc>
                  <a:txBody>
                    <a:bodyPr/>
                    <a:lstStyle/>
                    <a:p>
                      <a:pPr algn="ctr" rtl="1"/>
                      <a:r>
                        <a:rPr lang="en-US" dirty="0"/>
                        <a:t>5</a:t>
                      </a:r>
                      <a:endParaRPr lang="ar-SA" dirty="0"/>
                    </a:p>
                  </a:txBody>
                  <a:tcPr/>
                </a:tc>
                <a:tc>
                  <a:txBody>
                    <a:bodyPr/>
                    <a:lstStyle/>
                    <a:p>
                      <a:pPr algn="ctr" rtl="1"/>
                      <a:r>
                        <a:rPr lang="en-US" dirty="0"/>
                        <a:t>1</a:t>
                      </a:r>
                      <a:endParaRPr lang="ar-SA" dirty="0"/>
                    </a:p>
                  </a:txBody>
                  <a:tcPr/>
                </a:tc>
                <a:tc>
                  <a:txBody>
                    <a:bodyPr/>
                    <a:lstStyle/>
                    <a:p>
                      <a:pPr algn="ctr" rtl="1"/>
                      <a:r>
                        <a:rPr lang="en-US" dirty="0"/>
                        <a:t>12/1</a:t>
                      </a:r>
                      <a:endParaRPr lang="ar-SA" dirty="0"/>
                    </a:p>
                  </a:txBody>
                  <a:tcPr/>
                </a:tc>
                <a:tc>
                  <a:txBody>
                    <a:bodyPr/>
                    <a:lstStyle/>
                    <a:p>
                      <a:pPr algn="ctr" rtl="1"/>
                      <a:r>
                        <a:rPr lang="en-US" dirty="0"/>
                        <a:t>135</a:t>
                      </a:r>
                      <a:endParaRPr lang="ar-SA" dirty="0"/>
                    </a:p>
                  </a:txBody>
                  <a:tcPr/>
                </a:tc>
                <a:extLst>
                  <a:ext uri="{0D108BD9-81ED-4DB2-BD59-A6C34878D82A}">
                    <a16:rowId xmlns:a16="http://schemas.microsoft.com/office/drawing/2014/main" val="10000"/>
                  </a:ext>
                </a:extLst>
              </a:tr>
            </a:tbl>
          </a:graphicData>
        </a:graphic>
      </p:graphicFrame>
      <p:sp>
        <p:nvSpPr>
          <p:cNvPr id="16" name="TextBox 15"/>
          <p:cNvSpPr txBox="1"/>
          <p:nvPr/>
        </p:nvSpPr>
        <p:spPr>
          <a:xfrm>
            <a:off x="4495800" y="3276600"/>
            <a:ext cx="274320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1">
            <a:spAutoFit/>
          </a:bodyPr>
          <a:lstStyle/>
          <a:p>
            <a:r>
              <a:rPr lang="en-US" b="1" dirty="0"/>
              <a:t>Insert into orders</a:t>
            </a:r>
          </a:p>
          <a:p>
            <a:r>
              <a:rPr lang="en-US" b="1" dirty="0"/>
              <a:t>Values  (135,’12/1’,1,5);</a:t>
            </a:r>
            <a:endParaRPr lang="ar-SA" b="1" dirty="0"/>
          </a:p>
        </p:txBody>
      </p:sp>
      <p:sp>
        <p:nvSpPr>
          <p:cNvPr id="21" name="TextBox 20"/>
          <p:cNvSpPr txBox="1"/>
          <p:nvPr/>
        </p:nvSpPr>
        <p:spPr>
          <a:xfrm>
            <a:off x="4495800" y="6135469"/>
            <a:ext cx="274320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1">
            <a:spAutoFit/>
          </a:bodyPr>
          <a:lstStyle/>
          <a:p>
            <a:r>
              <a:rPr lang="en-US" b="1" dirty="0"/>
              <a:t>Delete from orders</a:t>
            </a:r>
          </a:p>
          <a:p>
            <a:r>
              <a:rPr lang="en-US" b="1" dirty="0"/>
              <a:t>Where  </a:t>
            </a:r>
            <a:r>
              <a:rPr lang="en-US" b="1" dirty="0" err="1"/>
              <a:t>ordno</a:t>
            </a:r>
            <a:r>
              <a:rPr lang="en-US" b="1" dirty="0"/>
              <a:t>=135;</a:t>
            </a:r>
            <a:endParaRPr lang="ar-SA" b="1" dirty="0"/>
          </a:p>
        </p:txBody>
      </p:sp>
      <p:sp>
        <p:nvSpPr>
          <p:cNvPr id="24" name="TextBox 23"/>
          <p:cNvSpPr txBox="1"/>
          <p:nvPr/>
        </p:nvSpPr>
        <p:spPr>
          <a:xfrm>
            <a:off x="4495800" y="4563070"/>
            <a:ext cx="2743200"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1">
            <a:spAutoFit/>
          </a:bodyPr>
          <a:lstStyle/>
          <a:p>
            <a:r>
              <a:rPr lang="en-US" b="1" dirty="0"/>
              <a:t>Update  orders</a:t>
            </a:r>
          </a:p>
          <a:p>
            <a:r>
              <a:rPr lang="en-US" b="1" dirty="0"/>
              <a:t>Set qty = 12 where </a:t>
            </a:r>
          </a:p>
          <a:p>
            <a:r>
              <a:rPr lang="en-US" b="1" dirty="0"/>
              <a:t>order _id =135;</a:t>
            </a:r>
            <a:endParaRPr lang="ar-SA" b="1" dirty="0"/>
          </a:p>
        </p:txBody>
      </p:sp>
      <p:sp>
        <p:nvSpPr>
          <p:cNvPr id="26" name="TextBox 25"/>
          <p:cNvSpPr txBox="1"/>
          <p:nvPr/>
        </p:nvSpPr>
        <p:spPr>
          <a:xfrm>
            <a:off x="152400" y="3429000"/>
            <a:ext cx="990600" cy="369332"/>
          </a:xfrm>
          <a:prstGeom prst="rect">
            <a:avLst/>
          </a:prstGeom>
          <a:noFill/>
        </p:spPr>
        <p:txBody>
          <a:bodyPr wrap="square" rtlCol="1">
            <a:spAutoFit/>
          </a:bodyPr>
          <a:lstStyle/>
          <a:p>
            <a:r>
              <a:rPr lang="en-US" b="1" dirty="0">
                <a:solidFill>
                  <a:srgbClr val="002060"/>
                </a:solidFill>
              </a:rPr>
              <a:t>:NEW</a:t>
            </a:r>
            <a:endParaRPr lang="ar-SA" b="1" dirty="0">
              <a:solidFill>
                <a:srgbClr val="002060"/>
              </a:solidFill>
            </a:endParaRPr>
          </a:p>
        </p:txBody>
      </p:sp>
      <p:sp>
        <p:nvSpPr>
          <p:cNvPr id="27" name="TextBox 26"/>
          <p:cNvSpPr txBox="1"/>
          <p:nvPr/>
        </p:nvSpPr>
        <p:spPr>
          <a:xfrm>
            <a:off x="228600" y="4419600"/>
            <a:ext cx="1828800" cy="369332"/>
          </a:xfrm>
          <a:prstGeom prst="rect">
            <a:avLst/>
          </a:prstGeom>
          <a:noFill/>
        </p:spPr>
        <p:txBody>
          <a:bodyPr wrap="square" rtlCol="1">
            <a:spAutoFit/>
          </a:bodyPr>
          <a:lstStyle/>
          <a:p>
            <a:r>
              <a:rPr lang="en-US" b="1" dirty="0">
                <a:solidFill>
                  <a:srgbClr val="FF0000"/>
                </a:solidFill>
              </a:rPr>
              <a:t>:</a:t>
            </a:r>
            <a:r>
              <a:rPr lang="en-US" b="1" dirty="0" err="1">
                <a:solidFill>
                  <a:srgbClr val="FF0000"/>
                </a:solidFill>
              </a:rPr>
              <a:t>NEW</a:t>
            </a:r>
            <a:r>
              <a:rPr lang="en-US" b="1" dirty="0" err="1">
                <a:solidFill>
                  <a:srgbClr val="002060"/>
                </a:solidFill>
              </a:rPr>
              <a:t>.Qty</a:t>
            </a:r>
            <a:r>
              <a:rPr lang="en-US" b="1" dirty="0">
                <a:solidFill>
                  <a:srgbClr val="002060"/>
                </a:solidFill>
              </a:rPr>
              <a:t> = 12</a:t>
            </a:r>
            <a:endParaRPr lang="ar-SA" b="1" dirty="0">
              <a:solidFill>
                <a:srgbClr val="002060"/>
              </a:solidFill>
            </a:endParaRPr>
          </a:p>
        </p:txBody>
      </p:sp>
      <p:sp>
        <p:nvSpPr>
          <p:cNvPr id="28" name="TextBox 27"/>
          <p:cNvSpPr txBox="1"/>
          <p:nvPr/>
        </p:nvSpPr>
        <p:spPr>
          <a:xfrm>
            <a:off x="228600" y="5269468"/>
            <a:ext cx="1752600" cy="369332"/>
          </a:xfrm>
          <a:prstGeom prst="rect">
            <a:avLst/>
          </a:prstGeom>
          <a:noFill/>
        </p:spPr>
        <p:txBody>
          <a:bodyPr wrap="square" rtlCol="1">
            <a:spAutoFit/>
          </a:bodyPr>
          <a:lstStyle/>
          <a:p>
            <a:r>
              <a:rPr lang="en-US" b="1" dirty="0">
                <a:solidFill>
                  <a:srgbClr val="FF0000"/>
                </a:solidFill>
              </a:rPr>
              <a:t>:</a:t>
            </a:r>
            <a:r>
              <a:rPr lang="en-US" b="1" dirty="0" err="1">
                <a:solidFill>
                  <a:srgbClr val="FF0000"/>
                </a:solidFill>
              </a:rPr>
              <a:t>OLD</a:t>
            </a:r>
            <a:r>
              <a:rPr lang="en-US" b="1" dirty="0" err="1">
                <a:solidFill>
                  <a:srgbClr val="002060"/>
                </a:solidFill>
              </a:rPr>
              <a:t>.Qty</a:t>
            </a:r>
            <a:r>
              <a:rPr lang="en-US" b="1" dirty="0">
                <a:solidFill>
                  <a:srgbClr val="002060"/>
                </a:solidFill>
              </a:rPr>
              <a:t>  =  5</a:t>
            </a:r>
            <a:endParaRPr lang="ar-SA" b="1" dirty="0">
              <a:solidFill>
                <a:srgbClr val="002060"/>
              </a:solidFill>
            </a:endParaRPr>
          </a:p>
        </p:txBody>
      </p:sp>
      <p:graphicFrame>
        <p:nvGraphicFramePr>
          <p:cNvPr id="29" name="Table 28"/>
          <p:cNvGraphicFramePr>
            <a:graphicFrameLocks noGrp="1"/>
          </p:cNvGraphicFramePr>
          <p:nvPr/>
        </p:nvGraphicFramePr>
        <p:xfrm>
          <a:off x="1335206" y="4876800"/>
          <a:ext cx="3084394" cy="365760"/>
        </p:xfrm>
        <a:graphic>
          <a:graphicData uri="http://schemas.openxmlformats.org/drawingml/2006/table">
            <a:tbl>
              <a:tblPr rtl="1" firstRow="1" bandRow="1">
                <a:tableStyleId>{00A15C55-8517-42AA-B614-E9B94910E393}</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855544">
                  <a:extLst>
                    <a:ext uri="{9D8B030D-6E8A-4147-A177-3AD203B41FA5}">
                      <a16:colId xmlns:a16="http://schemas.microsoft.com/office/drawing/2014/main" val="20003"/>
                    </a:ext>
                  </a:extLst>
                </a:gridCol>
              </a:tblGrid>
              <a:tr h="284480">
                <a:tc>
                  <a:txBody>
                    <a:bodyPr/>
                    <a:lstStyle/>
                    <a:p>
                      <a:pPr algn="ctr" rtl="1"/>
                      <a:r>
                        <a:rPr lang="en-US" dirty="0"/>
                        <a:t>5</a:t>
                      </a:r>
                      <a:endParaRPr lang="ar-SA" dirty="0"/>
                    </a:p>
                  </a:txBody>
                  <a:tcPr/>
                </a:tc>
                <a:tc>
                  <a:txBody>
                    <a:bodyPr/>
                    <a:lstStyle/>
                    <a:p>
                      <a:pPr algn="ctr" rtl="1"/>
                      <a:r>
                        <a:rPr lang="en-US" dirty="0"/>
                        <a:t>1</a:t>
                      </a:r>
                      <a:endParaRPr lang="ar-SA" dirty="0"/>
                    </a:p>
                  </a:txBody>
                  <a:tcPr/>
                </a:tc>
                <a:tc>
                  <a:txBody>
                    <a:bodyPr/>
                    <a:lstStyle/>
                    <a:p>
                      <a:pPr algn="ctr" rtl="1"/>
                      <a:r>
                        <a:rPr lang="en-US" dirty="0"/>
                        <a:t>12/1</a:t>
                      </a:r>
                      <a:endParaRPr lang="ar-SA" dirty="0"/>
                    </a:p>
                  </a:txBody>
                  <a:tcPr/>
                </a:tc>
                <a:tc>
                  <a:txBody>
                    <a:bodyPr/>
                    <a:lstStyle/>
                    <a:p>
                      <a:pPr algn="ctr" rtl="1"/>
                      <a:r>
                        <a:rPr lang="en-US" dirty="0"/>
                        <a:t>135</a:t>
                      </a:r>
                      <a:endParaRPr lang="ar-SA" dirty="0"/>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3676650" y="4876800"/>
          <a:ext cx="742950" cy="365760"/>
        </p:xfrm>
        <a:graphic>
          <a:graphicData uri="http://schemas.openxmlformats.org/drawingml/2006/table">
            <a:tbl>
              <a:tblPr rtl="1" firstRow="1" bandRow="1">
                <a:tableStyleId>{93296810-A885-4BE3-A3E7-6D5BEEA58F35}</a:tableStyleId>
              </a:tblPr>
              <a:tblGrid>
                <a:gridCol w="742950">
                  <a:extLst>
                    <a:ext uri="{9D8B030D-6E8A-4147-A177-3AD203B41FA5}">
                      <a16:colId xmlns:a16="http://schemas.microsoft.com/office/drawing/2014/main" val="20000"/>
                    </a:ext>
                  </a:extLst>
                </a:gridCol>
              </a:tblGrid>
              <a:tr h="284480">
                <a:tc>
                  <a:txBody>
                    <a:bodyPr/>
                    <a:lstStyle/>
                    <a:p>
                      <a:pPr algn="ctr" rtl="1"/>
                      <a:r>
                        <a:rPr lang="ar-SA" dirty="0"/>
                        <a:t>12</a:t>
                      </a:r>
                    </a:p>
                  </a:txBody>
                  <a:tcPr/>
                </a:tc>
                <a:extLst>
                  <a:ext uri="{0D108BD9-81ED-4DB2-BD59-A6C34878D82A}">
                    <a16:rowId xmlns:a16="http://schemas.microsoft.com/office/drawing/2014/main" val="10000"/>
                  </a:ext>
                </a:extLst>
              </a:tr>
            </a:tbl>
          </a:graphicData>
        </a:graphic>
      </p:graphicFrame>
      <p:sp>
        <p:nvSpPr>
          <p:cNvPr id="33" name="TextBox 32"/>
          <p:cNvSpPr txBox="1"/>
          <p:nvPr/>
        </p:nvSpPr>
        <p:spPr>
          <a:xfrm>
            <a:off x="304800" y="6248400"/>
            <a:ext cx="1752600" cy="369332"/>
          </a:xfrm>
          <a:prstGeom prst="rect">
            <a:avLst/>
          </a:prstGeom>
          <a:noFill/>
        </p:spPr>
        <p:txBody>
          <a:bodyPr wrap="square" rtlCol="1">
            <a:spAutoFit/>
          </a:bodyPr>
          <a:lstStyle/>
          <a:p>
            <a:r>
              <a:rPr lang="en-US" b="1" dirty="0">
                <a:solidFill>
                  <a:srgbClr val="FF0000"/>
                </a:solidFill>
              </a:rPr>
              <a:t>:OLD</a:t>
            </a:r>
            <a:endParaRPr lang="ar-SA" b="1" dirty="0">
              <a:solidFill>
                <a:srgbClr val="002060"/>
              </a:solidFill>
            </a:endParaRPr>
          </a:p>
        </p:txBody>
      </p:sp>
      <p:graphicFrame>
        <p:nvGraphicFramePr>
          <p:cNvPr id="34" name="Table 33"/>
          <p:cNvGraphicFramePr>
            <a:graphicFrameLocks noGrp="1"/>
          </p:cNvGraphicFramePr>
          <p:nvPr/>
        </p:nvGraphicFramePr>
        <p:xfrm>
          <a:off x="1330656" y="1434152"/>
          <a:ext cx="3084394" cy="365760"/>
        </p:xfrm>
        <a:graphic>
          <a:graphicData uri="http://schemas.openxmlformats.org/drawingml/2006/table">
            <a:tbl>
              <a:tblPr rtl="1" firstRow="1" bandRow="1">
                <a:tableStyleId>{16D9F66E-5EB9-4882-86FB-DCBF35E3C3E4}</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855544">
                  <a:extLst>
                    <a:ext uri="{9D8B030D-6E8A-4147-A177-3AD203B41FA5}">
                      <a16:colId xmlns:a16="http://schemas.microsoft.com/office/drawing/2014/main" val="20003"/>
                    </a:ext>
                  </a:extLst>
                </a:gridCol>
              </a:tblGrid>
              <a:tr h="284480">
                <a:tc>
                  <a:txBody>
                    <a:bodyPr/>
                    <a:lstStyle/>
                    <a:p>
                      <a:pPr algn="ctr" rtl="1"/>
                      <a:r>
                        <a:rPr lang="en-US" dirty="0"/>
                        <a:t>5</a:t>
                      </a:r>
                      <a:endParaRPr lang="ar-SA" dirty="0"/>
                    </a:p>
                  </a:txBody>
                  <a:tcPr/>
                </a:tc>
                <a:tc>
                  <a:txBody>
                    <a:bodyPr/>
                    <a:lstStyle/>
                    <a:p>
                      <a:pPr algn="ctr" rtl="1"/>
                      <a:r>
                        <a:rPr lang="en-US" dirty="0"/>
                        <a:t>1</a:t>
                      </a:r>
                      <a:endParaRPr lang="ar-SA" dirty="0"/>
                    </a:p>
                  </a:txBody>
                  <a:tcPr/>
                </a:tc>
                <a:tc>
                  <a:txBody>
                    <a:bodyPr/>
                    <a:lstStyle/>
                    <a:p>
                      <a:pPr algn="ctr" rtl="1"/>
                      <a:r>
                        <a:rPr lang="en-US" dirty="0"/>
                        <a:t>12/1</a:t>
                      </a:r>
                      <a:endParaRPr lang="ar-SA" dirty="0"/>
                    </a:p>
                  </a:txBody>
                  <a:tcPr/>
                </a:tc>
                <a:tc>
                  <a:txBody>
                    <a:bodyPr/>
                    <a:lstStyle/>
                    <a:p>
                      <a:pPr algn="ctr" rtl="1"/>
                      <a:r>
                        <a:rPr lang="en-US" dirty="0"/>
                        <a:t>135</a:t>
                      </a:r>
                      <a:endParaRPr lang="ar-SA" dirty="0"/>
                    </a:p>
                  </a:txBody>
                  <a:tcPr/>
                </a:tc>
                <a:extLst>
                  <a:ext uri="{0D108BD9-81ED-4DB2-BD59-A6C34878D82A}">
                    <a16:rowId xmlns:a16="http://schemas.microsoft.com/office/drawing/2014/main" val="10000"/>
                  </a:ext>
                </a:extLst>
              </a:tr>
            </a:tbl>
          </a:graphicData>
        </a:graphic>
      </p:graphicFrame>
      <p:sp>
        <p:nvSpPr>
          <p:cNvPr id="35" name="TextBox 34"/>
          <p:cNvSpPr txBox="1"/>
          <p:nvPr/>
        </p:nvSpPr>
        <p:spPr>
          <a:xfrm>
            <a:off x="7543800" y="3272135"/>
            <a:ext cx="914400" cy="461665"/>
          </a:xfrm>
          <a:prstGeom prst="rect">
            <a:avLst/>
          </a:prstGeom>
          <a:noFill/>
        </p:spPr>
        <p:txBody>
          <a:bodyPr wrap="square" rtlCol="1">
            <a:spAutoFit/>
          </a:bodyPr>
          <a:lstStyle/>
          <a:p>
            <a:r>
              <a:rPr lang="en-US" sz="2400" b="1" dirty="0">
                <a:solidFill>
                  <a:srgbClr val="FF0000"/>
                </a:solidFill>
              </a:rPr>
              <a:t>(1)</a:t>
            </a:r>
            <a:endParaRPr lang="ar-SA" sz="2400" b="1" dirty="0">
              <a:solidFill>
                <a:srgbClr val="FF0000"/>
              </a:solidFill>
            </a:endParaRPr>
          </a:p>
        </p:txBody>
      </p:sp>
      <p:sp>
        <p:nvSpPr>
          <p:cNvPr id="36" name="TextBox 35"/>
          <p:cNvSpPr txBox="1"/>
          <p:nvPr/>
        </p:nvSpPr>
        <p:spPr>
          <a:xfrm>
            <a:off x="7543800" y="4643735"/>
            <a:ext cx="914400" cy="461665"/>
          </a:xfrm>
          <a:prstGeom prst="rect">
            <a:avLst/>
          </a:prstGeom>
          <a:noFill/>
        </p:spPr>
        <p:txBody>
          <a:bodyPr wrap="square" rtlCol="1">
            <a:spAutoFit/>
          </a:bodyPr>
          <a:lstStyle/>
          <a:p>
            <a:r>
              <a:rPr lang="en-US" sz="2400" b="1" dirty="0">
                <a:solidFill>
                  <a:srgbClr val="FF0000"/>
                </a:solidFill>
              </a:rPr>
              <a:t>(2)</a:t>
            </a:r>
            <a:endParaRPr lang="ar-SA" sz="2400" b="1" dirty="0">
              <a:solidFill>
                <a:srgbClr val="FF0000"/>
              </a:solidFill>
            </a:endParaRPr>
          </a:p>
        </p:txBody>
      </p:sp>
      <p:sp>
        <p:nvSpPr>
          <p:cNvPr id="37" name="TextBox 36"/>
          <p:cNvSpPr txBox="1"/>
          <p:nvPr/>
        </p:nvSpPr>
        <p:spPr>
          <a:xfrm>
            <a:off x="7543800" y="6167735"/>
            <a:ext cx="914400" cy="461665"/>
          </a:xfrm>
          <a:prstGeom prst="rect">
            <a:avLst/>
          </a:prstGeom>
          <a:noFill/>
        </p:spPr>
        <p:txBody>
          <a:bodyPr wrap="square" rtlCol="1">
            <a:spAutoFit/>
          </a:bodyPr>
          <a:lstStyle/>
          <a:p>
            <a:r>
              <a:rPr lang="en-US" sz="2400" b="1" dirty="0">
                <a:solidFill>
                  <a:srgbClr val="FF0000"/>
                </a:solidFill>
              </a:rPr>
              <a:t>(3)</a:t>
            </a:r>
            <a:endParaRPr lang="ar-SA" sz="2400" b="1" dirty="0">
              <a:solidFill>
                <a:srgbClr val="FF0000"/>
              </a:solidFill>
            </a:endParaRPr>
          </a:p>
        </p:txBody>
      </p:sp>
      <p:sp>
        <p:nvSpPr>
          <p:cNvPr id="38" name="Title 1"/>
          <p:cNvSpPr>
            <a:spLocks noGrp="1"/>
          </p:cNvSpPr>
          <p:nvPr>
            <p:ph type="title"/>
          </p:nvPr>
        </p:nvSpPr>
        <p:spPr>
          <a:xfrm>
            <a:off x="0" y="0"/>
            <a:ext cx="6629400" cy="381000"/>
          </a:xfrm>
        </p:spPr>
        <p:txBody>
          <a:bodyPr>
            <a:noAutofit/>
          </a:bodyPr>
          <a:lstStyle/>
          <a:p>
            <a:r>
              <a:rPr lang="en-US" sz="2000" b="1" dirty="0"/>
              <a:t>Accessing Column Values in Row Triggers </a:t>
            </a:r>
            <a:endParaRPr lang="ar-SA"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vertical)">
                                      <p:cBhvr>
                                        <p:cTn id="12" dur="500"/>
                                        <p:tgtEl>
                                          <p:spTgt spid="13"/>
                                        </p:tgtEl>
                                      </p:cBhvr>
                                    </p:animEffect>
                                  </p:childTnLst>
                                </p:cTn>
                              </p:par>
                              <p:par>
                                <p:cTn id="13" presetID="3" presetClass="entr" presetSubtype="5" fill="hold" grpId="1"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1.66667E-6 -1.72063E-6 L 0.00104 -0.29533 " pathEditMode="relative" rAng="0" ptsTypes="AA">
                                      <p:cBhvr>
                                        <p:cTn id="19" dur="2000" fill="hold"/>
                                        <p:tgtEl>
                                          <p:spTgt spid="13"/>
                                        </p:tgtEl>
                                        <p:attrNameLst>
                                          <p:attrName>ppt_x</p:attrName>
                                          <p:attrName>ppt_y</p:attrName>
                                        </p:attrNameLst>
                                      </p:cBhvr>
                                      <p:rCtr x="100" y="-14800"/>
                                    </p:animMotion>
                                  </p:childTnLst>
                                </p:cTn>
                              </p:par>
                              <p:par>
                                <p:cTn id="20" presetID="64" presetClass="path" presetSubtype="0" accel="50000" decel="50000" fill="hold" grpId="0" nodeType="withEffect">
                                  <p:stCondLst>
                                    <p:cond delay="0"/>
                                  </p:stCondLst>
                                  <p:childTnLst>
                                    <p:animMotion origin="layout" path="M 3.33333E-6 -3.14524E-7 L -0.00417 -0.29325 " pathEditMode="relative" rAng="0" ptsTypes="AA">
                                      <p:cBhvr>
                                        <p:cTn id="21" dur="2000" fill="hold"/>
                                        <p:tgtEl>
                                          <p:spTgt spid="26"/>
                                        </p:tgtEl>
                                        <p:attrNameLst>
                                          <p:attrName>ppt_x</p:attrName>
                                          <p:attrName>ppt_y</p:attrName>
                                        </p:attrNameLst>
                                      </p:cBhvr>
                                      <p:rCtr x="-200" y="-14700"/>
                                    </p:animMotion>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checkerboard(across)">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linds(horizontal)">
                                      <p:cBhvr>
                                        <p:cTn id="31" dur="500"/>
                                        <p:tgtEl>
                                          <p:spTgt spid="2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strips(downLef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checkerboard(across)">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0.0026 -0.00439 L 0.00521 0.70167 " pathEditMode="relative" rAng="0" ptsTypes="AA">
                                      <p:cBhvr>
                                        <p:cTn id="55" dur="2000" fill="hold"/>
                                        <p:tgtEl>
                                          <p:spTgt spid="34"/>
                                        </p:tgtEl>
                                        <p:attrNameLst>
                                          <p:attrName>ppt_x</p:attrName>
                                          <p:attrName>ppt_y</p:attrName>
                                        </p:attrNameLst>
                                      </p:cBhvr>
                                      <p:rCtr x="100" y="35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4" grpId="0" animBg="1"/>
      <p:bldP spid="26" grpId="0"/>
      <p:bldP spid="26" grpId="1"/>
      <p:bldP spid="27" grpId="0"/>
      <p:bldP spid="2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24800" cy="685800"/>
          </a:xfrm>
        </p:spPr>
        <p:txBody>
          <a:bodyPr>
            <a:noAutofit/>
          </a:bodyPr>
          <a:lstStyle/>
          <a:p>
            <a:r>
              <a:rPr lang="en-US" sz="2800" dirty="0"/>
              <a:t>Trigger Examples (</a:t>
            </a:r>
            <a:r>
              <a:rPr lang="en-US" sz="2800" b="1" dirty="0"/>
              <a:t>Row Level Trigger</a:t>
            </a:r>
            <a:r>
              <a:rPr lang="ar-SA" sz="2800" b="1" dirty="0"/>
              <a:t> </a:t>
            </a:r>
            <a:r>
              <a:rPr lang="en-US" sz="2800" dirty="0"/>
              <a:t>)</a:t>
            </a:r>
            <a:endParaRPr lang="ar-SA" sz="2800" dirty="0"/>
          </a:p>
        </p:txBody>
      </p:sp>
      <p:sp>
        <p:nvSpPr>
          <p:cNvPr id="7170" name="Rectangle 2"/>
          <p:cNvSpPr>
            <a:spLocks noChangeArrowheads="1"/>
          </p:cNvSpPr>
          <p:nvPr/>
        </p:nvSpPr>
        <p:spPr bwMode="auto">
          <a:xfrm>
            <a:off x="1066800" y="1219200"/>
            <a:ext cx="5410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CREATE TABLE </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orders</a:t>
            </a:r>
            <a:endParaRPr kumimoji="0" lang="en-US" sz="14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order_id</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number(5),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Item_no</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number(4),  quantity number(4), </a:t>
            </a:r>
            <a:endParaRPr kumimoji="0" lang="en-US" sz="14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cost_per_unit</a:t>
            </a:r>
            <a:r>
              <a:rPr kumimoji="0" lang="en-US" sz="140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number(6,2),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total_cost</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number(8,2),</a:t>
            </a:r>
            <a:endParaRPr kumimoji="0" lang="en-US" sz="14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create_date</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date</a:t>
            </a: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40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 name="TextBox 5"/>
          <p:cNvSpPr txBox="1"/>
          <p:nvPr/>
        </p:nvSpPr>
        <p:spPr>
          <a:xfrm>
            <a:off x="990600" y="838200"/>
            <a:ext cx="3657600" cy="369332"/>
          </a:xfrm>
          <a:prstGeom prst="rect">
            <a:avLst/>
          </a:prstGeom>
          <a:noFill/>
        </p:spPr>
        <p:txBody>
          <a:bodyPr wrap="square" rtlCol="1">
            <a:spAutoFit/>
          </a:bodyPr>
          <a:lstStyle/>
          <a:p>
            <a:r>
              <a:rPr lang="en-US" dirty="0"/>
              <a:t>Suppose we have the following table :</a:t>
            </a:r>
            <a:endParaRPr lang="ar-SA" dirty="0"/>
          </a:p>
        </p:txBody>
      </p:sp>
      <p:sp>
        <p:nvSpPr>
          <p:cNvPr id="7" name="TextBox 6"/>
          <p:cNvSpPr txBox="1"/>
          <p:nvPr/>
        </p:nvSpPr>
        <p:spPr>
          <a:xfrm>
            <a:off x="914400" y="2971800"/>
            <a:ext cx="8153400" cy="646331"/>
          </a:xfrm>
          <a:prstGeom prst="rect">
            <a:avLst/>
          </a:prstGeom>
          <a:noFill/>
        </p:spPr>
        <p:txBody>
          <a:bodyPr wrap="square" rtlCol="1">
            <a:spAutoFit/>
          </a:bodyPr>
          <a:lstStyle/>
          <a:p>
            <a:r>
              <a:rPr lang="en-US" dirty="0">
                <a:solidFill>
                  <a:srgbClr val="FF0000"/>
                </a:solidFill>
              </a:rPr>
              <a:t>We want to create trigger that  automatically set the total cost , </a:t>
            </a:r>
            <a:r>
              <a:rPr lang="en-US" dirty="0" err="1">
                <a:solidFill>
                  <a:srgbClr val="FF0000"/>
                </a:solidFill>
              </a:rPr>
              <a:t>create_date</a:t>
            </a:r>
            <a:r>
              <a:rPr lang="en-US" dirty="0">
                <a:solidFill>
                  <a:srgbClr val="FF0000"/>
                </a:solidFill>
              </a:rPr>
              <a:t>  columns.</a:t>
            </a:r>
            <a:endParaRPr lang="ar-SA" dirty="0">
              <a:solidFill>
                <a:srgbClr val="FF0000"/>
              </a:solidFill>
            </a:endParaRPr>
          </a:p>
        </p:txBody>
      </p:sp>
      <p:sp>
        <p:nvSpPr>
          <p:cNvPr id="7171" name="Rectangle 3"/>
          <p:cNvSpPr>
            <a:spLocks noChangeArrowheads="1"/>
          </p:cNvSpPr>
          <p:nvPr/>
        </p:nvSpPr>
        <p:spPr bwMode="auto">
          <a:xfrm>
            <a:off x="990600" y="3761363"/>
            <a:ext cx="8285858" cy="176971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CREATE OR REPLACE TRIGGER </a:t>
            </a:r>
            <a:r>
              <a:rPr lang="en-US" sz="1400" dirty="0" err="1">
                <a:latin typeface="Times New Roman" pitchFamily="18" charset="0"/>
                <a:ea typeface="Times New Roman" pitchFamily="18" charset="0"/>
                <a:cs typeface="Times New Roman" pitchFamily="18" charset="0"/>
              </a:rPr>
              <a:t>orders_before_insert</a:t>
            </a:r>
            <a:r>
              <a:rPr lang="en-US" sz="1400" dirty="0">
                <a:latin typeface="Times New Roman" pitchFamily="18" charset="0"/>
                <a:ea typeface="Times New Roman" pitchFamily="18" charset="0"/>
                <a:cs typeface="Times New Roman" pitchFamily="18" charset="0"/>
              </a:rPr>
              <a:t> </a:t>
            </a:r>
            <a:r>
              <a:rPr lang="en-US" sz="1400" dirty="0">
                <a:solidFill>
                  <a:srgbClr val="0070C0"/>
                </a:solidFill>
                <a:latin typeface="Times New Roman" pitchFamily="18" charset="0"/>
                <a:ea typeface="Times New Roman" pitchFamily="18" charset="0"/>
                <a:cs typeface="Times New Roman" pitchFamily="18" charset="0"/>
              </a:rPr>
              <a:t>BEFORE  INSERT</a:t>
            </a:r>
            <a:r>
              <a:rPr lang="en-US" sz="1400" dirty="0">
                <a:latin typeface="Times New Roman" pitchFamily="18" charset="0"/>
                <a:ea typeface="Times New Roman" pitchFamily="18" charset="0"/>
                <a:cs typeface="Times New Roman" pitchFamily="18" charset="0"/>
              </a:rPr>
              <a:t>   </a:t>
            </a:r>
            <a:r>
              <a:rPr lang="en-US" sz="1400" dirty="0">
                <a:solidFill>
                  <a:srgbClr val="0070C0"/>
                </a:solidFill>
                <a:latin typeface="Times New Roman" pitchFamily="18" charset="0"/>
                <a:ea typeface="Times New Roman" pitchFamily="18" charset="0"/>
                <a:cs typeface="Times New Roman" pitchFamily="18" charset="0"/>
              </a:rPr>
              <a:t>ON</a:t>
            </a:r>
            <a:r>
              <a:rPr lang="en-US" sz="1400" dirty="0">
                <a:latin typeface="Times New Roman" pitchFamily="18" charset="0"/>
                <a:ea typeface="Times New Roman" pitchFamily="18" charset="0"/>
                <a:cs typeface="Times New Roman" pitchFamily="18" charset="0"/>
              </a:rPr>
              <a:t> orders   </a:t>
            </a:r>
            <a:r>
              <a:rPr lang="en-US" sz="1400" dirty="0">
                <a:solidFill>
                  <a:srgbClr val="0070C0"/>
                </a:solidFill>
                <a:latin typeface="Times New Roman" pitchFamily="18" charset="0"/>
                <a:ea typeface="Times New Roman" pitchFamily="18" charset="0"/>
                <a:cs typeface="Times New Roman" pitchFamily="18" charset="0"/>
              </a:rPr>
              <a:t>FOR EACH ROW   </a:t>
            </a:r>
          </a:p>
          <a:p>
            <a:pPr marL="0" marR="0" lvl="0" indent="0" defTabSz="914400" eaLnBrk="1" fontAlgn="base" latinLnBrk="0" hangingPunct="1">
              <a:lnSpc>
                <a:spcPct val="100000"/>
              </a:lnSpc>
              <a:spcBef>
                <a:spcPct val="0"/>
              </a:spcBef>
              <a:spcAft>
                <a:spcPct val="0"/>
              </a:spcAft>
              <a:buClrTx/>
              <a:buSzTx/>
              <a:buFontTx/>
              <a:buNone/>
              <a:tabLst/>
            </a:pPr>
            <a:endParaRPr lang="en-US" sz="1400"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BEGIN   </a:t>
            </a:r>
          </a:p>
          <a:p>
            <a:pPr marL="0" marR="0" lvl="0" indent="0" defTabSz="914400" eaLnBrk="1" fontAlgn="base" latinLnBrk="0" hangingPunct="1">
              <a:lnSpc>
                <a:spcPct val="100000"/>
              </a:lnSpc>
              <a:spcBef>
                <a:spcPct val="0"/>
              </a:spcBef>
              <a:spcAft>
                <a:spcPct val="0"/>
              </a:spcAft>
              <a:buClrTx/>
              <a:buSzTx/>
              <a:buFontTx/>
              <a:buNone/>
              <a:tabLst/>
            </a:pPr>
            <a:endParaRPr lang="en-US" sz="1400"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 </a:t>
            </a:r>
            <a:r>
              <a:rPr lang="en-US" sz="1400" dirty="0">
                <a:solidFill>
                  <a:srgbClr val="0070C0"/>
                </a:solidFill>
                <a:latin typeface="Times New Roman" pitchFamily="18" charset="0"/>
                <a:ea typeface="Times New Roman" pitchFamily="18" charset="0"/>
                <a:cs typeface="Times New Roman" pitchFamily="18" charset="0"/>
              </a:rPr>
              <a:t>  :</a:t>
            </a:r>
            <a:r>
              <a:rPr lang="en-US" sz="1400" dirty="0" err="1">
                <a:solidFill>
                  <a:srgbClr val="0070C0"/>
                </a:solidFill>
                <a:latin typeface="Times New Roman" pitchFamily="18" charset="0"/>
                <a:ea typeface="Times New Roman" pitchFamily="18" charset="0"/>
                <a:cs typeface="Times New Roman" pitchFamily="18" charset="0"/>
              </a:rPr>
              <a:t>new.</a:t>
            </a:r>
            <a:r>
              <a:rPr lang="en-US" sz="1400" dirty="0" err="1">
                <a:latin typeface="Times New Roman" pitchFamily="18" charset="0"/>
                <a:ea typeface="Times New Roman" pitchFamily="18" charset="0"/>
                <a:cs typeface="Times New Roman" pitchFamily="18" charset="0"/>
              </a:rPr>
              <a:t>total_cost</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new.quantity</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new.cost_per_unit</a:t>
            </a:r>
            <a:r>
              <a:rPr lang="en-US" sz="1400" dirty="0">
                <a:latin typeface="Times New Roman" pitchFamily="18" charset="0"/>
                <a:ea typeface="Times New Roman" pitchFamily="18" charset="0"/>
                <a:cs typeface="Times New Roman" pitchFamily="18" charset="0"/>
              </a:rPr>
              <a:t>; </a:t>
            </a: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 </a:t>
            </a:r>
            <a:r>
              <a:rPr lang="en-US" sz="1400" dirty="0">
                <a:solidFill>
                  <a:srgbClr val="0070C0"/>
                </a:solidFill>
                <a:latin typeface="Times New Roman" pitchFamily="18" charset="0"/>
                <a:ea typeface="Times New Roman" pitchFamily="18" charset="0"/>
                <a:cs typeface="Times New Roman" pitchFamily="18" charset="0"/>
              </a:rPr>
              <a:t> :</a:t>
            </a:r>
            <a:r>
              <a:rPr lang="en-US" sz="1400" dirty="0" err="1">
                <a:solidFill>
                  <a:srgbClr val="0070C0"/>
                </a:solidFill>
                <a:latin typeface="Times New Roman" pitchFamily="18" charset="0"/>
                <a:ea typeface="Times New Roman" pitchFamily="18" charset="0"/>
                <a:cs typeface="Times New Roman" pitchFamily="18" charset="0"/>
              </a:rPr>
              <a:t>new</a:t>
            </a:r>
            <a:r>
              <a:rPr lang="en-US" sz="1400" dirty="0" err="1">
                <a:latin typeface="Times New Roman" pitchFamily="18" charset="0"/>
                <a:ea typeface="Times New Roman" pitchFamily="18" charset="0"/>
                <a:cs typeface="Times New Roman" pitchFamily="18" charset="0"/>
              </a:rPr>
              <a:t>.create_date</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sysdate</a:t>
            </a:r>
            <a:r>
              <a:rPr lang="en-US" sz="1400" dirty="0">
                <a:latin typeface="Times New Roman" pitchFamily="18" charset="0"/>
                <a:ea typeface="Times New Roman" pitchFamily="18" charset="0"/>
                <a:cs typeface="Times New Roman" pitchFamily="18" charset="0"/>
              </a:rPr>
              <a:t>;      </a:t>
            </a: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  </a:t>
            </a: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END;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24800" cy="685800"/>
          </a:xfrm>
        </p:spPr>
        <p:txBody>
          <a:bodyPr>
            <a:noAutofit/>
          </a:bodyPr>
          <a:lstStyle/>
          <a:p>
            <a:r>
              <a:rPr lang="en-US" sz="2800" dirty="0"/>
              <a:t>Trigger Examples (</a:t>
            </a:r>
            <a:r>
              <a:rPr lang="en-US" sz="2800" b="1" dirty="0"/>
              <a:t>Row Level Trigger</a:t>
            </a:r>
            <a:r>
              <a:rPr lang="ar-SA" sz="2800" b="1" dirty="0"/>
              <a:t> </a:t>
            </a:r>
            <a:r>
              <a:rPr lang="en-US" sz="2800" dirty="0"/>
              <a:t>)</a:t>
            </a:r>
            <a:endParaRPr lang="ar-SA" sz="2800" dirty="0"/>
          </a:p>
        </p:txBody>
      </p:sp>
      <p:sp>
        <p:nvSpPr>
          <p:cNvPr id="7170" name="Rectangle 2"/>
          <p:cNvSpPr>
            <a:spLocks noChangeArrowheads="1"/>
          </p:cNvSpPr>
          <p:nvPr/>
        </p:nvSpPr>
        <p:spPr bwMode="auto">
          <a:xfrm>
            <a:off x="1066800" y="1272570"/>
            <a:ext cx="541020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CREATE TABLE </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Inventory</a:t>
            </a:r>
            <a:endParaRPr kumimoji="0" lang="en-US" sz="14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Item_no</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number(4) primary key,  </a:t>
            </a:r>
            <a:r>
              <a:rPr kumimoji="0" lang="en-US" sz="140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available_qty</a:t>
            </a:r>
            <a:r>
              <a:rPr kumimoji="0" lang="en-US" sz="14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number(4) );</a:t>
            </a:r>
            <a:endParaRPr kumimoji="0" lang="en-US" sz="140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 name="TextBox 5"/>
          <p:cNvSpPr txBox="1"/>
          <p:nvPr/>
        </p:nvSpPr>
        <p:spPr>
          <a:xfrm>
            <a:off x="990600" y="838200"/>
            <a:ext cx="3657600" cy="369332"/>
          </a:xfrm>
          <a:prstGeom prst="rect">
            <a:avLst/>
          </a:prstGeom>
          <a:noFill/>
        </p:spPr>
        <p:txBody>
          <a:bodyPr wrap="square" rtlCol="1">
            <a:spAutoFit/>
          </a:bodyPr>
          <a:lstStyle/>
          <a:p>
            <a:r>
              <a:rPr lang="en-US" dirty="0"/>
              <a:t>Suppose we have the following table :</a:t>
            </a:r>
            <a:endParaRPr lang="ar-SA" dirty="0"/>
          </a:p>
        </p:txBody>
      </p:sp>
      <p:sp>
        <p:nvSpPr>
          <p:cNvPr id="7" name="TextBox 6"/>
          <p:cNvSpPr txBox="1"/>
          <p:nvPr/>
        </p:nvSpPr>
        <p:spPr>
          <a:xfrm>
            <a:off x="990600" y="2057400"/>
            <a:ext cx="7848600" cy="646331"/>
          </a:xfrm>
          <a:prstGeom prst="rect">
            <a:avLst/>
          </a:prstGeom>
          <a:noFill/>
        </p:spPr>
        <p:txBody>
          <a:bodyPr wrap="square" rtlCol="1">
            <a:spAutoFit/>
          </a:bodyPr>
          <a:lstStyle/>
          <a:p>
            <a:r>
              <a:rPr lang="en-US" dirty="0">
                <a:solidFill>
                  <a:srgbClr val="FF0000"/>
                </a:solidFill>
              </a:rPr>
              <a:t>We want to create trigger that  automatically  subtract the ordered quantity  from the available Quantity.</a:t>
            </a:r>
            <a:endParaRPr lang="ar-SA" dirty="0">
              <a:solidFill>
                <a:srgbClr val="FF0000"/>
              </a:solidFill>
            </a:endParaRPr>
          </a:p>
        </p:txBody>
      </p:sp>
      <p:sp>
        <p:nvSpPr>
          <p:cNvPr id="7171" name="Rectangle 3"/>
          <p:cNvSpPr>
            <a:spLocks noChangeArrowheads="1"/>
          </p:cNvSpPr>
          <p:nvPr/>
        </p:nvSpPr>
        <p:spPr bwMode="auto">
          <a:xfrm>
            <a:off x="990600" y="3128189"/>
            <a:ext cx="5928995" cy="2739211"/>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pPr>
            <a:r>
              <a:rPr lang="en-US" sz="1400" b="1" dirty="0">
                <a:latin typeface="Times New Roman" pitchFamily="18" charset="0"/>
                <a:ea typeface="Times New Roman" pitchFamily="18" charset="0"/>
                <a:cs typeface="Times New Roman" pitchFamily="18" charset="0"/>
              </a:rPr>
              <a:t>CREATE OR REPLACE TRIGGER </a:t>
            </a:r>
            <a:r>
              <a:rPr lang="en-US" sz="1400" b="1" dirty="0" err="1">
                <a:latin typeface="Times New Roman" pitchFamily="18" charset="0"/>
                <a:ea typeface="Times New Roman" pitchFamily="18" charset="0"/>
                <a:cs typeface="Times New Roman" pitchFamily="18" charset="0"/>
              </a:rPr>
              <a:t>orders_After_insert</a:t>
            </a:r>
            <a:r>
              <a:rPr lang="en-US" sz="1400" b="1" dirty="0">
                <a:latin typeface="Times New Roman" pitchFamily="18" charset="0"/>
                <a:ea typeface="Times New Roman" pitchFamily="18" charset="0"/>
                <a:cs typeface="Times New Roman" pitchFamily="18" charset="0"/>
              </a:rPr>
              <a:t>  </a:t>
            </a:r>
            <a:r>
              <a:rPr lang="en-US" sz="1400" b="1" dirty="0">
                <a:solidFill>
                  <a:srgbClr val="0070C0"/>
                </a:solidFill>
                <a:latin typeface="Times New Roman" pitchFamily="18" charset="0"/>
                <a:ea typeface="Times New Roman" pitchFamily="18" charset="0"/>
                <a:cs typeface="Times New Roman" pitchFamily="18" charset="0"/>
              </a:rPr>
              <a:t>After INSERT</a:t>
            </a:r>
            <a:r>
              <a:rPr lang="en-US" sz="1400" b="1" dirty="0">
                <a:latin typeface="Times New Roman" pitchFamily="18" charset="0"/>
                <a:ea typeface="Times New Roman" pitchFamily="18" charset="0"/>
                <a:cs typeface="Times New Roman" pitchFamily="18" charset="0"/>
              </a:rPr>
              <a:t>   </a:t>
            </a:r>
          </a:p>
          <a:p>
            <a:pPr marL="0" marR="0" lvl="0" indent="0" defTabSz="914400" eaLnBrk="1" fontAlgn="base" latinLnBrk="0" hangingPunct="1">
              <a:lnSpc>
                <a:spcPct val="100000"/>
              </a:lnSpc>
              <a:spcBef>
                <a:spcPct val="0"/>
              </a:spcBef>
              <a:spcAft>
                <a:spcPct val="0"/>
              </a:spcAft>
              <a:buClrTx/>
              <a:buSzTx/>
              <a:buFontTx/>
              <a:buNone/>
              <a:tabLst/>
            </a:pPr>
            <a:endParaRPr lang="en-US" sz="1400" b="1" dirty="0">
              <a:solidFill>
                <a:srgbClr val="0070C0"/>
              </a:solidFill>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b="1" dirty="0">
                <a:solidFill>
                  <a:srgbClr val="0070C0"/>
                </a:solidFill>
                <a:latin typeface="Times New Roman" pitchFamily="18" charset="0"/>
                <a:ea typeface="Times New Roman" pitchFamily="18" charset="0"/>
                <a:cs typeface="Times New Roman" pitchFamily="18" charset="0"/>
              </a:rPr>
              <a:t>ON</a:t>
            </a:r>
            <a:r>
              <a:rPr lang="en-US" sz="1400" b="1" dirty="0">
                <a:latin typeface="Times New Roman" pitchFamily="18" charset="0"/>
                <a:ea typeface="Times New Roman" pitchFamily="18" charset="0"/>
                <a:cs typeface="Times New Roman" pitchFamily="18" charset="0"/>
              </a:rPr>
              <a:t> orders   </a:t>
            </a:r>
            <a:r>
              <a:rPr lang="en-US" sz="1400" b="1" dirty="0">
                <a:solidFill>
                  <a:srgbClr val="0070C0"/>
                </a:solidFill>
                <a:latin typeface="Times New Roman" pitchFamily="18" charset="0"/>
                <a:ea typeface="Times New Roman" pitchFamily="18" charset="0"/>
                <a:cs typeface="Times New Roman" pitchFamily="18" charset="0"/>
              </a:rPr>
              <a:t>FOR EACH ROW   </a:t>
            </a:r>
          </a:p>
          <a:p>
            <a:pPr marL="0" marR="0" lvl="0" indent="0" defTabSz="914400" eaLnBrk="1" fontAlgn="base" latinLnBrk="0" hangingPunct="1">
              <a:lnSpc>
                <a:spcPct val="100000"/>
              </a:lnSpc>
              <a:spcBef>
                <a:spcPct val="0"/>
              </a:spcBef>
              <a:spcAft>
                <a:spcPct val="0"/>
              </a:spcAft>
              <a:buClrTx/>
              <a:buSzTx/>
              <a:buFontTx/>
              <a:buNone/>
              <a:tabLst/>
            </a:pPr>
            <a:endParaRPr lang="en-US" sz="1400" b="1"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b="1" dirty="0">
                <a:latin typeface="Times New Roman" pitchFamily="18" charset="0"/>
                <a:ea typeface="Times New Roman" pitchFamily="18" charset="0"/>
                <a:cs typeface="Times New Roman" pitchFamily="18" charset="0"/>
              </a:rPr>
              <a:t>BEGIN   </a:t>
            </a:r>
          </a:p>
          <a:p>
            <a:pPr marL="0" marR="0" lvl="0" indent="0" defTabSz="914400" eaLnBrk="1" fontAlgn="base" latinLnBrk="0" hangingPunct="1">
              <a:lnSpc>
                <a:spcPct val="100000"/>
              </a:lnSpc>
              <a:spcBef>
                <a:spcPct val="0"/>
              </a:spcBef>
              <a:spcAft>
                <a:spcPct val="0"/>
              </a:spcAft>
              <a:buClrTx/>
              <a:buSzTx/>
              <a:buFontTx/>
              <a:buNone/>
              <a:tabLst/>
            </a:pPr>
            <a:endParaRPr lang="en-US" sz="1400" b="1"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50000"/>
              </a:lnSpc>
              <a:spcBef>
                <a:spcPct val="0"/>
              </a:spcBef>
              <a:spcAft>
                <a:spcPct val="0"/>
              </a:spcAft>
              <a:buClrTx/>
              <a:buSzTx/>
              <a:buFontTx/>
              <a:buNone/>
              <a:tabLst/>
            </a:pPr>
            <a:r>
              <a:rPr lang="en-US" sz="1400" b="1" dirty="0">
                <a:latin typeface="Times New Roman" pitchFamily="18" charset="0"/>
                <a:ea typeface="Times New Roman" pitchFamily="18" charset="0"/>
                <a:cs typeface="Times New Roman" pitchFamily="18" charset="0"/>
              </a:rPr>
              <a:t>Update inventory</a:t>
            </a:r>
          </a:p>
          <a:p>
            <a:pPr lvl="0"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Set  </a:t>
            </a:r>
            <a:r>
              <a:rPr lang="en-US" sz="1400" b="1" dirty="0" err="1">
                <a:latin typeface="Times New Roman" pitchFamily="18" charset="0"/>
                <a:ea typeface="Times New Roman" pitchFamily="18" charset="0"/>
                <a:cs typeface="Times New Roman" pitchFamily="18" charset="0"/>
              </a:rPr>
              <a:t>available_qty</a:t>
            </a:r>
            <a:r>
              <a:rPr lang="en-US" sz="1400" b="1" dirty="0">
                <a:latin typeface="Times New Roman" pitchFamily="18" charset="0"/>
                <a:ea typeface="Times New Roman" pitchFamily="18" charset="0"/>
                <a:cs typeface="Times New Roman" pitchFamily="18" charset="0"/>
              </a:rPr>
              <a:t> = </a:t>
            </a:r>
            <a:r>
              <a:rPr lang="en-US" sz="1400" b="1" dirty="0" err="1">
                <a:latin typeface="Times New Roman" pitchFamily="18" charset="0"/>
                <a:ea typeface="Times New Roman" pitchFamily="18" charset="0"/>
                <a:cs typeface="Times New Roman" pitchFamily="18" charset="0"/>
              </a:rPr>
              <a:t>available_qty</a:t>
            </a:r>
            <a:r>
              <a:rPr lang="en-US" sz="1400" b="1" dirty="0">
                <a:latin typeface="Times New Roman" pitchFamily="18" charset="0"/>
                <a:ea typeface="Times New Roman" pitchFamily="18" charset="0"/>
                <a:cs typeface="Times New Roman" pitchFamily="18" charset="0"/>
              </a:rPr>
              <a:t>  -  :</a:t>
            </a:r>
            <a:r>
              <a:rPr lang="en-US" sz="1400" b="1" dirty="0" err="1">
                <a:latin typeface="Times New Roman" pitchFamily="18" charset="0"/>
                <a:ea typeface="Times New Roman" pitchFamily="18" charset="0"/>
                <a:cs typeface="Times New Roman" pitchFamily="18" charset="0"/>
              </a:rPr>
              <a:t>new.quantity</a:t>
            </a:r>
            <a:r>
              <a:rPr lang="en-US" sz="1400" b="1" dirty="0">
                <a:latin typeface="Times New Roman" pitchFamily="18" charset="0"/>
                <a:ea typeface="Times New Roman" pitchFamily="18" charset="0"/>
                <a:cs typeface="Times New Roman" pitchFamily="18" charset="0"/>
              </a:rPr>
              <a:t>  </a:t>
            </a:r>
          </a:p>
          <a:p>
            <a:pPr lvl="0"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where  </a:t>
            </a:r>
            <a:r>
              <a:rPr lang="en-US" sz="1400" b="1" dirty="0" err="1">
                <a:latin typeface="Times New Roman" pitchFamily="18" charset="0"/>
                <a:ea typeface="Times New Roman" pitchFamily="18" charset="0"/>
                <a:cs typeface="Times New Roman" pitchFamily="18" charset="0"/>
              </a:rPr>
              <a:t>item_no</a:t>
            </a:r>
            <a:r>
              <a:rPr lang="en-US" sz="1400" b="1" dirty="0">
                <a:latin typeface="Times New Roman" pitchFamily="18" charset="0"/>
                <a:ea typeface="Times New Roman" pitchFamily="18" charset="0"/>
                <a:cs typeface="Times New Roman" pitchFamily="18" charset="0"/>
              </a:rPr>
              <a:t> = :</a:t>
            </a:r>
            <a:r>
              <a:rPr lang="en-US" sz="1400" b="1" dirty="0" err="1">
                <a:latin typeface="Times New Roman" pitchFamily="18" charset="0"/>
                <a:ea typeface="Times New Roman" pitchFamily="18" charset="0"/>
                <a:cs typeface="Times New Roman" pitchFamily="18" charset="0"/>
              </a:rPr>
              <a:t>new.item_no</a:t>
            </a:r>
            <a:r>
              <a:rPr lang="en-US" sz="1400" b="1" dirty="0">
                <a:latin typeface="Times New Roman" pitchFamily="18" charset="0"/>
                <a:ea typeface="Times New Roman" pitchFamily="18" charset="0"/>
                <a:cs typeface="Times New Roman" pitchFamily="18" charset="0"/>
              </a:rPr>
              <a:t>;</a:t>
            </a:r>
          </a:p>
          <a:p>
            <a:pPr marL="0" marR="0" lvl="0" indent="0" defTabSz="914400" eaLnBrk="1" fontAlgn="base" latinLnBrk="0" hangingPunct="1">
              <a:lnSpc>
                <a:spcPct val="100000"/>
              </a:lnSpc>
              <a:spcBef>
                <a:spcPct val="0"/>
              </a:spcBef>
              <a:spcAft>
                <a:spcPct val="0"/>
              </a:spcAft>
              <a:buClrTx/>
              <a:buSzTx/>
              <a:buFontTx/>
              <a:buNone/>
              <a:tabLst/>
            </a:pPr>
            <a:endParaRPr lang="en-US" sz="1400" b="1"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b="1" dirty="0">
                <a:latin typeface="Times New Roman" pitchFamily="18" charset="0"/>
                <a:ea typeface="Times New Roman" pitchFamily="18" charset="0"/>
                <a:cs typeface="Times New Roman" pitchFamily="18" charset="0"/>
              </a:rPr>
              <a:t>END;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24800" cy="685800"/>
          </a:xfrm>
        </p:spPr>
        <p:txBody>
          <a:bodyPr>
            <a:noAutofit/>
          </a:bodyPr>
          <a:lstStyle/>
          <a:p>
            <a:r>
              <a:rPr lang="en-US" sz="2800" dirty="0"/>
              <a:t>Trigger Examples (</a:t>
            </a:r>
            <a:r>
              <a:rPr lang="en-US" sz="2800" b="1" dirty="0"/>
              <a:t>Row Level Trigger</a:t>
            </a:r>
            <a:r>
              <a:rPr lang="ar-SA" sz="2800" b="1" dirty="0"/>
              <a:t> </a:t>
            </a:r>
            <a:r>
              <a:rPr lang="en-US" sz="2800" dirty="0"/>
              <a:t>)</a:t>
            </a:r>
            <a:endParaRPr lang="ar-SA" sz="2800" dirty="0"/>
          </a:p>
        </p:txBody>
      </p:sp>
      <p:sp>
        <p:nvSpPr>
          <p:cNvPr id="7171" name="Rectangle 3"/>
          <p:cNvSpPr>
            <a:spLocks noChangeArrowheads="1"/>
          </p:cNvSpPr>
          <p:nvPr/>
        </p:nvSpPr>
        <p:spPr bwMode="auto">
          <a:xfrm>
            <a:off x="1026225" y="1066800"/>
            <a:ext cx="6301149" cy="2477601"/>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CREATE OR REPLACE TRIGGER </a:t>
            </a:r>
            <a:r>
              <a:rPr lang="en-US" sz="1400" dirty="0" err="1">
                <a:latin typeface="Times New Roman" pitchFamily="18" charset="0"/>
                <a:ea typeface="Times New Roman" pitchFamily="18" charset="0"/>
                <a:cs typeface="Times New Roman" pitchFamily="18" charset="0"/>
              </a:rPr>
              <a:t>orders_After_insert</a:t>
            </a:r>
            <a:r>
              <a:rPr lang="en-US" sz="1400" dirty="0">
                <a:latin typeface="Times New Roman" pitchFamily="18" charset="0"/>
                <a:ea typeface="Times New Roman" pitchFamily="18" charset="0"/>
                <a:cs typeface="Times New Roman" pitchFamily="18" charset="0"/>
              </a:rPr>
              <a:t>  </a:t>
            </a:r>
            <a:r>
              <a:rPr lang="en-US" sz="1400" dirty="0">
                <a:solidFill>
                  <a:srgbClr val="0070C0"/>
                </a:solidFill>
                <a:latin typeface="Times New Roman" pitchFamily="18" charset="0"/>
                <a:ea typeface="Times New Roman" pitchFamily="18" charset="0"/>
                <a:cs typeface="Times New Roman" pitchFamily="18" charset="0"/>
              </a:rPr>
              <a:t>After INSERT </a:t>
            </a:r>
            <a:r>
              <a:rPr lang="en-US" b="1" dirty="0">
                <a:solidFill>
                  <a:srgbClr val="FF0000"/>
                </a:solidFill>
                <a:latin typeface="Times New Roman" pitchFamily="18" charset="0"/>
                <a:ea typeface="Times New Roman" pitchFamily="18" charset="0"/>
                <a:cs typeface="Times New Roman" pitchFamily="18" charset="0"/>
              </a:rPr>
              <a:t>or</a:t>
            </a:r>
            <a:r>
              <a:rPr lang="en-US" sz="1400" dirty="0">
                <a:solidFill>
                  <a:srgbClr val="0070C0"/>
                </a:solidFill>
                <a:latin typeface="Times New Roman" pitchFamily="18" charset="0"/>
                <a:ea typeface="Times New Roman" pitchFamily="18" charset="0"/>
                <a:cs typeface="Times New Roman" pitchFamily="18" charset="0"/>
              </a:rPr>
              <a:t> Update</a:t>
            </a:r>
            <a:r>
              <a:rPr lang="en-US" sz="1400" dirty="0">
                <a:latin typeface="Times New Roman" pitchFamily="18" charset="0"/>
                <a:ea typeface="Times New Roman" pitchFamily="18" charset="0"/>
                <a:cs typeface="Times New Roman" pitchFamily="18" charset="0"/>
              </a:rPr>
              <a:t>  </a:t>
            </a: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 </a:t>
            </a:r>
            <a:r>
              <a:rPr lang="en-US" sz="1400" dirty="0">
                <a:solidFill>
                  <a:srgbClr val="0070C0"/>
                </a:solidFill>
                <a:latin typeface="Times New Roman" pitchFamily="18" charset="0"/>
                <a:ea typeface="Times New Roman" pitchFamily="18" charset="0"/>
                <a:cs typeface="Times New Roman" pitchFamily="18" charset="0"/>
              </a:rPr>
              <a:t>ON</a:t>
            </a:r>
            <a:r>
              <a:rPr lang="en-US" sz="1400" dirty="0">
                <a:latin typeface="Times New Roman" pitchFamily="18" charset="0"/>
                <a:ea typeface="Times New Roman" pitchFamily="18" charset="0"/>
                <a:cs typeface="Times New Roman" pitchFamily="18" charset="0"/>
              </a:rPr>
              <a:t> orders   </a:t>
            </a:r>
          </a:p>
          <a:p>
            <a:pPr marL="0" marR="0" lvl="0" indent="0" defTabSz="914400" eaLnBrk="1" fontAlgn="base" latinLnBrk="0" hangingPunct="1">
              <a:lnSpc>
                <a:spcPct val="100000"/>
              </a:lnSpc>
              <a:spcBef>
                <a:spcPct val="0"/>
              </a:spcBef>
              <a:spcAft>
                <a:spcPct val="0"/>
              </a:spcAft>
              <a:buClrTx/>
              <a:buSzTx/>
              <a:buFontTx/>
              <a:buNone/>
              <a:tabLst/>
            </a:pPr>
            <a:endParaRPr lang="en-US" sz="1400" dirty="0">
              <a:solidFill>
                <a:srgbClr val="0070C0"/>
              </a:solidFill>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dirty="0">
                <a:solidFill>
                  <a:srgbClr val="0070C0"/>
                </a:solidFill>
                <a:latin typeface="Times New Roman" pitchFamily="18" charset="0"/>
                <a:ea typeface="Times New Roman" pitchFamily="18" charset="0"/>
                <a:cs typeface="Times New Roman" pitchFamily="18" charset="0"/>
              </a:rPr>
              <a:t>FOR EACH ROW   </a:t>
            </a:r>
          </a:p>
          <a:p>
            <a:pPr marL="0" marR="0" lvl="0" indent="0" defTabSz="914400" eaLnBrk="1" fontAlgn="base" latinLnBrk="0" hangingPunct="1">
              <a:lnSpc>
                <a:spcPct val="100000"/>
              </a:lnSpc>
              <a:spcBef>
                <a:spcPct val="0"/>
              </a:spcBef>
              <a:spcAft>
                <a:spcPct val="0"/>
              </a:spcAft>
              <a:buClrTx/>
              <a:buSzTx/>
              <a:buFontTx/>
              <a:buNone/>
              <a:tabLst/>
            </a:pPr>
            <a:endParaRPr lang="en-US" sz="1400"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BEGIN   </a:t>
            </a:r>
          </a:p>
          <a:p>
            <a:pPr marL="0" marR="0" lvl="0" indent="0" defTabSz="914400" eaLnBrk="1" fontAlgn="base" latinLnBrk="0" hangingPunct="1">
              <a:lnSpc>
                <a:spcPct val="100000"/>
              </a:lnSpc>
              <a:spcBef>
                <a:spcPct val="0"/>
              </a:spcBef>
              <a:spcAft>
                <a:spcPct val="0"/>
              </a:spcAft>
              <a:buClrTx/>
              <a:buSzTx/>
              <a:buFontTx/>
              <a:buNone/>
              <a:tabLst/>
            </a:pPr>
            <a:endParaRPr lang="en-US" sz="1400"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 Update inventory</a:t>
            </a:r>
          </a:p>
          <a:p>
            <a:pPr lvl="0" fontAlgn="base">
              <a:spcBef>
                <a:spcPct val="0"/>
              </a:spcBef>
              <a:spcAft>
                <a:spcPct val="0"/>
              </a:spcAft>
            </a:pPr>
            <a:r>
              <a:rPr lang="en-US" sz="1400" dirty="0">
                <a:latin typeface="Times New Roman" pitchFamily="18" charset="0"/>
                <a:ea typeface="Times New Roman" pitchFamily="18" charset="0"/>
                <a:cs typeface="Times New Roman" pitchFamily="18" charset="0"/>
              </a:rPr>
              <a:t>Set </a:t>
            </a:r>
            <a:r>
              <a:rPr lang="en-US" sz="1400" b="1" dirty="0" err="1">
                <a:latin typeface="Times New Roman" pitchFamily="18" charset="0"/>
                <a:ea typeface="Times New Roman" pitchFamily="18" charset="0"/>
                <a:cs typeface="Times New Roman" pitchFamily="18" charset="0"/>
              </a:rPr>
              <a:t>available_qty</a:t>
            </a:r>
            <a:r>
              <a:rPr lang="en-US" sz="1400" b="1" dirty="0">
                <a:latin typeface="Times New Roman" pitchFamily="18" charset="0"/>
                <a:ea typeface="Times New Roman" pitchFamily="18" charset="0"/>
                <a:cs typeface="Times New Roman" pitchFamily="18" charset="0"/>
              </a:rPr>
              <a:t> </a:t>
            </a:r>
            <a:r>
              <a:rPr lang="en-US" sz="1400" dirty="0">
                <a:latin typeface="Times New Roman" pitchFamily="18" charset="0"/>
                <a:ea typeface="Times New Roman" pitchFamily="18" charset="0"/>
                <a:cs typeface="Times New Roman" pitchFamily="18" charset="0"/>
              </a:rPr>
              <a:t>= </a:t>
            </a:r>
            <a:r>
              <a:rPr lang="en-US" sz="1400" b="1" dirty="0" err="1">
                <a:latin typeface="Times New Roman" pitchFamily="18" charset="0"/>
                <a:ea typeface="Times New Roman" pitchFamily="18" charset="0"/>
                <a:cs typeface="Times New Roman" pitchFamily="18" charset="0"/>
              </a:rPr>
              <a:t>available_qty</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new.quantity</a:t>
            </a:r>
            <a:r>
              <a:rPr lang="en-US" sz="1400" dirty="0">
                <a:latin typeface="Times New Roman" pitchFamily="18" charset="0"/>
                <a:ea typeface="Times New Roman" pitchFamily="18" charset="0"/>
                <a:cs typeface="Times New Roman" pitchFamily="18" charset="0"/>
              </a:rPr>
              <a:t>  where  </a:t>
            </a:r>
            <a:r>
              <a:rPr lang="en-US" sz="1400" dirty="0" err="1">
                <a:latin typeface="Times New Roman" pitchFamily="18" charset="0"/>
                <a:ea typeface="Times New Roman" pitchFamily="18" charset="0"/>
                <a:cs typeface="Times New Roman" pitchFamily="18" charset="0"/>
              </a:rPr>
              <a:t>item_no</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new.item_no</a:t>
            </a:r>
            <a:r>
              <a:rPr lang="en-US" sz="1400" dirty="0">
                <a:latin typeface="Times New Roman" pitchFamily="18" charset="0"/>
                <a:ea typeface="Times New Roman" pitchFamily="18" charset="0"/>
                <a:cs typeface="Times New Roman" pitchFamily="18" charset="0"/>
              </a:rPr>
              <a:t>;</a:t>
            </a:r>
          </a:p>
          <a:p>
            <a:pPr marL="0" marR="0" lvl="0" indent="0" defTabSz="914400" eaLnBrk="1" fontAlgn="base" latinLnBrk="0" hangingPunct="1">
              <a:lnSpc>
                <a:spcPct val="100000"/>
              </a:lnSpc>
              <a:spcBef>
                <a:spcPct val="0"/>
              </a:spcBef>
              <a:spcAft>
                <a:spcPct val="0"/>
              </a:spcAft>
              <a:buClrTx/>
              <a:buSzTx/>
              <a:buFontTx/>
              <a:buNone/>
              <a:tabLst/>
            </a:pPr>
            <a:endParaRPr lang="en-US" sz="1400" dirty="0">
              <a:latin typeface="Times New Roman" pitchFamily="18" charset="0"/>
              <a:ea typeface="Times New Roman" pitchFamily="18" charset="0"/>
              <a:cs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END;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924800" cy="685800"/>
          </a:xfrm>
        </p:spPr>
        <p:txBody>
          <a:bodyPr>
            <a:noAutofit/>
          </a:bodyPr>
          <a:lstStyle/>
          <a:p>
            <a:r>
              <a:rPr lang="en-US" sz="2800" dirty="0"/>
              <a:t>Trigger Examples (</a:t>
            </a:r>
            <a:r>
              <a:rPr lang="en-US" sz="2800" b="1" dirty="0"/>
              <a:t>Row Level Trigger</a:t>
            </a:r>
            <a:r>
              <a:rPr lang="ar-SA" sz="2800" b="1" dirty="0"/>
              <a:t> </a:t>
            </a:r>
            <a:r>
              <a:rPr lang="en-US" sz="2800" dirty="0"/>
              <a:t>)</a:t>
            </a:r>
            <a:endParaRPr lang="ar-SA" sz="2800" dirty="0"/>
          </a:p>
        </p:txBody>
      </p:sp>
      <p:sp>
        <p:nvSpPr>
          <p:cNvPr id="7171" name="Rectangle 3"/>
          <p:cNvSpPr>
            <a:spLocks noChangeArrowheads="1"/>
          </p:cNvSpPr>
          <p:nvPr/>
        </p:nvSpPr>
        <p:spPr bwMode="auto">
          <a:xfrm>
            <a:off x="990600" y="1981200"/>
            <a:ext cx="5984175" cy="4893647"/>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CREATE OR REPLACE TRIGGER </a:t>
            </a:r>
            <a:r>
              <a:rPr lang="en-US" sz="1400" dirty="0" err="1">
                <a:latin typeface="Times New Roman" pitchFamily="18" charset="0"/>
                <a:ea typeface="Times New Roman" pitchFamily="18" charset="0"/>
                <a:cs typeface="Times New Roman" pitchFamily="18" charset="0"/>
              </a:rPr>
              <a:t>orders_before_delete</a:t>
            </a:r>
            <a:endParaRPr lang="en-US" sz="1400" dirty="0">
              <a:latin typeface="Times New Roman" pitchFamily="18" charset="0"/>
              <a:ea typeface="Times New Roman" pitchFamily="18" charset="0"/>
              <a:cs typeface="Times New Roman" pitchFamily="18" charset="0"/>
            </a:endParaRP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 </a:t>
            </a:r>
            <a:r>
              <a:rPr lang="en-US" sz="1400" b="1" dirty="0">
                <a:solidFill>
                  <a:srgbClr val="FF0000"/>
                </a:solidFill>
                <a:latin typeface="Times New Roman" pitchFamily="18" charset="0"/>
                <a:ea typeface="Times New Roman" pitchFamily="18" charset="0"/>
                <a:cs typeface="Times New Roman" pitchFamily="18" charset="0"/>
              </a:rPr>
              <a:t>BEFORE Delete </a:t>
            </a:r>
            <a:r>
              <a:rPr lang="en-US" sz="1400" dirty="0">
                <a:latin typeface="Times New Roman" pitchFamily="18" charset="0"/>
                <a:ea typeface="Times New Roman" pitchFamily="18" charset="0"/>
                <a:cs typeface="Times New Roman" pitchFamily="18" charset="0"/>
              </a:rPr>
              <a:t>ON orders   FOR EACH ROW</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DECLARE</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   </a:t>
            </a:r>
            <a:r>
              <a:rPr lang="en-US" sz="1400" dirty="0" err="1">
                <a:latin typeface="Times New Roman" pitchFamily="18" charset="0"/>
                <a:ea typeface="Times New Roman" pitchFamily="18" charset="0"/>
                <a:cs typeface="Times New Roman" pitchFamily="18" charset="0"/>
              </a:rPr>
              <a:t>v_daysaftersale</a:t>
            </a:r>
            <a:r>
              <a:rPr lang="en-US" sz="1400" dirty="0">
                <a:latin typeface="Times New Roman" pitchFamily="18" charset="0"/>
                <a:ea typeface="Times New Roman" pitchFamily="18" charset="0"/>
                <a:cs typeface="Times New Roman" pitchFamily="18" charset="0"/>
              </a:rPr>
              <a:t> number;</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BEGIN</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select  floor (</a:t>
            </a:r>
            <a:r>
              <a:rPr lang="en-US" sz="1400" dirty="0" err="1">
                <a:latin typeface="Times New Roman" pitchFamily="18" charset="0"/>
                <a:ea typeface="Times New Roman" pitchFamily="18" charset="0"/>
                <a:cs typeface="Times New Roman" pitchFamily="18" charset="0"/>
              </a:rPr>
              <a:t>sysdate</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old.create_date</a:t>
            </a:r>
            <a:r>
              <a:rPr lang="en-US" sz="1400" dirty="0">
                <a:latin typeface="Times New Roman" pitchFamily="18" charset="0"/>
                <a:ea typeface="Times New Roman" pitchFamily="18" charset="0"/>
                <a:cs typeface="Times New Roman" pitchFamily="18" charset="0"/>
              </a:rPr>
              <a:t>) into </a:t>
            </a:r>
            <a:r>
              <a:rPr lang="en-US" sz="1400" dirty="0" err="1">
                <a:latin typeface="Times New Roman" pitchFamily="18" charset="0"/>
                <a:ea typeface="Times New Roman" pitchFamily="18" charset="0"/>
                <a:cs typeface="Times New Roman" pitchFamily="18" charset="0"/>
              </a:rPr>
              <a:t>v_daysaftersale</a:t>
            </a:r>
            <a:r>
              <a:rPr lang="en-US" sz="1400" dirty="0">
                <a:latin typeface="Times New Roman" pitchFamily="18" charset="0"/>
                <a:ea typeface="Times New Roman" pitchFamily="18" charset="0"/>
                <a:cs typeface="Times New Roman" pitchFamily="18" charset="0"/>
              </a:rPr>
              <a:t> from dual;</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if  ( </a:t>
            </a:r>
            <a:r>
              <a:rPr lang="en-US" sz="1400" dirty="0" err="1">
                <a:latin typeface="Times New Roman" pitchFamily="18" charset="0"/>
                <a:ea typeface="Times New Roman" pitchFamily="18" charset="0"/>
                <a:cs typeface="Times New Roman" pitchFamily="18" charset="0"/>
              </a:rPr>
              <a:t>v_daysaftersale</a:t>
            </a:r>
            <a:r>
              <a:rPr lang="en-US" sz="1400" dirty="0">
                <a:latin typeface="Times New Roman" pitchFamily="18" charset="0"/>
                <a:ea typeface="Times New Roman" pitchFamily="18" charset="0"/>
                <a:cs typeface="Times New Roman" pitchFamily="18" charset="0"/>
              </a:rPr>
              <a:t> &gt; 2) then</a:t>
            </a:r>
          </a:p>
          <a:p>
            <a:pPr lvl="0" fontAlgn="base">
              <a:lnSpc>
                <a:spcPct val="150000"/>
              </a:lnSpc>
              <a:spcBef>
                <a:spcPct val="0"/>
              </a:spcBef>
              <a:spcAft>
                <a:spcPct val="0"/>
              </a:spcAft>
            </a:pPr>
            <a:r>
              <a:rPr lang="en-US" sz="1400" dirty="0">
                <a:solidFill>
                  <a:srgbClr val="FF0000"/>
                </a:solidFill>
                <a:latin typeface="Times New Roman" pitchFamily="18" charset="0"/>
                <a:ea typeface="Times New Roman" pitchFamily="18" charset="0"/>
                <a:cs typeface="Times New Roman" pitchFamily="18" charset="0"/>
              </a:rPr>
              <a:t> </a:t>
            </a:r>
            <a:r>
              <a:rPr lang="en-US" sz="1400" dirty="0" err="1">
                <a:solidFill>
                  <a:srgbClr val="FF0000"/>
                </a:solidFill>
                <a:latin typeface="Times New Roman" pitchFamily="18" charset="0"/>
                <a:ea typeface="Times New Roman" pitchFamily="18" charset="0"/>
                <a:cs typeface="Times New Roman" pitchFamily="18" charset="0"/>
              </a:rPr>
              <a:t>raise_application_error</a:t>
            </a:r>
            <a:r>
              <a:rPr lang="en-US" sz="1400" dirty="0">
                <a:solidFill>
                  <a:srgbClr val="FF0000"/>
                </a:solidFill>
                <a:latin typeface="Times New Roman" pitchFamily="18" charset="0"/>
                <a:ea typeface="Times New Roman" pitchFamily="18" charset="0"/>
                <a:cs typeface="Times New Roman" pitchFamily="18" charset="0"/>
              </a:rPr>
              <a:t> </a:t>
            </a:r>
            <a:r>
              <a:rPr lang="en-US" sz="1400" dirty="0">
                <a:latin typeface="Times New Roman" pitchFamily="18" charset="0"/>
                <a:ea typeface="Times New Roman" pitchFamily="18" charset="0"/>
                <a:cs typeface="Times New Roman" pitchFamily="18" charset="0"/>
              </a:rPr>
              <a:t>(-20007,'Orders can be cancelled within 2 days only');</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else</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Update inventory</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Set </a:t>
            </a:r>
            <a:r>
              <a:rPr lang="en-US" sz="1400" dirty="0" err="1">
                <a:latin typeface="Times New Roman" pitchFamily="18" charset="0"/>
                <a:ea typeface="Times New Roman" pitchFamily="18" charset="0"/>
                <a:cs typeface="Times New Roman" pitchFamily="18" charset="0"/>
              </a:rPr>
              <a:t>available_quantity</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available_quantity</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old.quantity</a:t>
            </a:r>
            <a:r>
              <a:rPr lang="en-US" sz="1400" dirty="0">
                <a:latin typeface="Times New Roman" pitchFamily="18" charset="0"/>
                <a:ea typeface="Times New Roman" pitchFamily="18" charset="0"/>
                <a:cs typeface="Times New Roman" pitchFamily="18" charset="0"/>
              </a:rPr>
              <a:t>  where  </a:t>
            </a:r>
            <a:r>
              <a:rPr lang="en-US" sz="1400" dirty="0" err="1">
                <a:latin typeface="Times New Roman" pitchFamily="18" charset="0"/>
                <a:ea typeface="Times New Roman" pitchFamily="18" charset="0"/>
                <a:cs typeface="Times New Roman" pitchFamily="18" charset="0"/>
              </a:rPr>
              <a:t>item_no</a:t>
            </a:r>
            <a:r>
              <a:rPr lang="en-US" sz="1400" dirty="0">
                <a:latin typeface="Times New Roman" pitchFamily="18" charset="0"/>
                <a:ea typeface="Times New Roman" pitchFamily="18" charset="0"/>
                <a:cs typeface="Times New Roman" pitchFamily="18" charset="0"/>
              </a:rPr>
              <a:t> = :</a:t>
            </a:r>
            <a:r>
              <a:rPr lang="en-US" sz="1400" dirty="0" err="1">
                <a:latin typeface="Times New Roman" pitchFamily="18" charset="0"/>
                <a:ea typeface="Times New Roman" pitchFamily="18" charset="0"/>
                <a:cs typeface="Times New Roman" pitchFamily="18" charset="0"/>
              </a:rPr>
              <a:t>old.item_no</a:t>
            </a:r>
            <a:r>
              <a:rPr lang="en-US" sz="1400" dirty="0">
                <a:latin typeface="Times New Roman" pitchFamily="18" charset="0"/>
                <a:ea typeface="Times New Roman" pitchFamily="18" charset="0"/>
                <a:cs typeface="Times New Roman" pitchFamily="18" charset="0"/>
              </a:rPr>
              <a:t>;</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end if;</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END;</a:t>
            </a:r>
          </a:p>
          <a:p>
            <a:pPr lvl="0" fontAlgn="base">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a:t>
            </a:r>
          </a:p>
        </p:txBody>
      </p:sp>
      <p:sp>
        <p:nvSpPr>
          <p:cNvPr id="4" name="TextBox 3"/>
          <p:cNvSpPr txBox="1"/>
          <p:nvPr/>
        </p:nvSpPr>
        <p:spPr>
          <a:xfrm>
            <a:off x="990600" y="762000"/>
            <a:ext cx="8153400" cy="1200329"/>
          </a:xfrm>
          <a:prstGeom prst="rect">
            <a:avLst/>
          </a:prstGeom>
          <a:noFill/>
        </p:spPr>
        <p:txBody>
          <a:bodyPr wrap="square" rtlCol="1">
            <a:spAutoFit/>
          </a:bodyPr>
          <a:lstStyle/>
          <a:p>
            <a:r>
              <a:rPr lang="en-US" b="1" dirty="0">
                <a:solidFill>
                  <a:srgbClr val="FF0000"/>
                </a:solidFill>
              </a:rPr>
              <a:t>Write a trigger that prevent the cancelation of orders that is older than </a:t>
            </a:r>
          </a:p>
          <a:p>
            <a:r>
              <a:rPr lang="en-US" b="1" dirty="0">
                <a:solidFill>
                  <a:srgbClr val="FF0000"/>
                </a:solidFill>
              </a:rPr>
              <a:t> 2 days .  </a:t>
            </a:r>
          </a:p>
          <a:p>
            <a:r>
              <a:rPr lang="en-US" b="1" dirty="0">
                <a:solidFill>
                  <a:srgbClr val="FF0000"/>
                </a:solidFill>
              </a:rPr>
              <a:t>And in case of cancelation increase the available quantity in the inventory table with the canceled quantity</a:t>
            </a:r>
            <a:endParaRPr lang="ar-SA" b="1" dirty="0">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
            <a:ext cx="6489192" cy="716280"/>
          </a:xfrm>
        </p:spPr>
        <p:txBody>
          <a:bodyPr>
            <a:normAutofit fontScale="90000"/>
          </a:bodyPr>
          <a:lstStyle/>
          <a:p>
            <a:r>
              <a:rPr lang="en-US" dirty="0"/>
              <a:t>Error Handling in Triggers</a:t>
            </a:r>
            <a:endParaRPr lang="ar-SA" dirty="0"/>
          </a:p>
        </p:txBody>
      </p:sp>
      <p:sp>
        <p:nvSpPr>
          <p:cNvPr id="3" name="Rectangle 2"/>
          <p:cNvSpPr/>
          <p:nvPr/>
        </p:nvSpPr>
        <p:spPr>
          <a:xfrm>
            <a:off x="990600" y="990600"/>
            <a:ext cx="8153400" cy="4616648"/>
          </a:xfrm>
          <a:prstGeom prst="rect">
            <a:avLst/>
          </a:prstGeom>
        </p:spPr>
        <p:txBody>
          <a:bodyPr wrap="square">
            <a:spAutoFit/>
          </a:bodyPr>
          <a:lstStyle/>
          <a:p>
            <a:r>
              <a:rPr lang="en-US" dirty="0"/>
              <a:t> The Oracle engine provides a procedure named </a:t>
            </a:r>
            <a:r>
              <a:rPr lang="en-US" sz="2400" b="1" dirty="0" err="1">
                <a:solidFill>
                  <a:srgbClr val="FF0000"/>
                </a:solidFill>
              </a:rPr>
              <a:t>raise_application_error</a:t>
            </a:r>
            <a:r>
              <a:rPr lang="en-US" dirty="0"/>
              <a:t> that allows programmers to issue user-defined error  messages. </a:t>
            </a:r>
          </a:p>
          <a:p>
            <a:endParaRPr lang="en-US" dirty="0"/>
          </a:p>
          <a:p>
            <a:r>
              <a:rPr lang="en-US" b="1" dirty="0">
                <a:solidFill>
                  <a:srgbClr val="FF0000"/>
                </a:solidFill>
              </a:rPr>
              <a:t>Syntax: </a:t>
            </a:r>
          </a:p>
          <a:p>
            <a:endParaRPr lang="en-US" dirty="0"/>
          </a:p>
          <a:p>
            <a:r>
              <a:rPr lang="en-US" dirty="0"/>
              <a:t>RAISE_APPLICATION_ERROR (</a:t>
            </a:r>
            <a:r>
              <a:rPr lang="en-US" dirty="0" err="1"/>
              <a:t>error_number</a:t>
            </a:r>
            <a:r>
              <a:rPr lang="en-US" dirty="0"/>
              <a:t>, message); </a:t>
            </a:r>
          </a:p>
          <a:p>
            <a:endParaRPr lang="en-US" dirty="0"/>
          </a:p>
          <a:p>
            <a:r>
              <a:rPr lang="en-US" dirty="0">
                <a:solidFill>
                  <a:srgbClr val="002060"/>
                </a:solidFill>
              </a:rPr>
              <a:t>Here: </a:t>
            </a:r>
          </a:p>
          <a:p>
            <a:endParaRPr lang="en-US" dirty="0"/>
          </a:p>
          <a:p>
            <a:r>
              <a:rPr lang="en-US" dirty="0" err="1">
                <a:solidFill>
                  <a:srgbClr val="002060"/>
                </a:solidFill>
              </a:rPr>
              <a:t>error_number</a:t>
            </a:r>
            <a:r>
              <a:rPr lang="en-US" dirty="0">
                <a:solidFill>
                  <a:srgbClr val="002060"/>
                </a:solidFill>
              </a:rPr>
              <a:t> </a:t>
            </a:r>
            <a:r>
              <a:rPr lang="en-US" dirty="0"/>
              <a:t> :  It is a negative integer in the range-20000 to –20999 </a:t>
            </a:r>
          </a:p>
          <a:p>
            <a:endParaRPr lang="en-US" dirty="0"/>
          </a:p>
          <a:p>
            <a:r>
              <a:rPr lang="en-US" dirty="0">
                <a:solidFill>
                  <a:srgbClr val="002060"/>
                </a:solidFill>
              </a:rPr>
              <a:t>Message</a:t>
            </a:r>
            <a:r>
              <a:rPr lang="en-US" dirty="0"/>
              <a:t> : It is a character string up to 2048 bytes in length .</a:t>
            </a:r>
          </a:p>
          <a:p>
            <a:endParaRPr lang="en-US" dirty="0"/>
          </a:p>
          <a:p>
            <a:r>
              <a:rPr lang="en-US" dirty="0"/>
              <a:t>This procedure terminates procedure execution, </a:t>
            </a:r>
          </a:p>
          <a:p>
            <a:r>
              <a:rPr lang="en-US" dirty="0"/>
              <a:t>rolls back any effects of the procedure, </a:t>
            </a:r>
          </a:p>
          <a:p>
            <a:r>
              <a:rPr lang="en-US" dirty="0"/>
              <a:t>and returns a user-specified error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924800" cy="838200"/>
          </a:xfrm>
        </p:spPr>
        <p:txBody>
          <a:bodyPr>
            <a:noAutofit/>
          </a:bodyPr>
          <a:lstStyle/>
          <a:p>
            <a:r>
              <a:rPr lang="en-US" sz="2800" dirty="0"/>
              <a:t>Trigger Examples (</a:t>
            </a:r>
            <a:r>
              <a:rPr lang="en-US" sz="2800" b="1" dirty="0"/>
              <a:t>Statement Level Trigger</a:t>
            </a:r>
            <a:r>
              <a:rPr lang="ar-SA" sz="2800" b="1" dirty="0"/>
              <a:t> </a:t>
            </a:r>
            <a:r>
              <a:rPr lang="en-US" sz="2800" dirty="0"/>
              <a:t>)</a:t>
            </a:r>
            <a:endParaRPr lang="ar-SA" sz="2800" dirty="0"/>
          </a:p>
        </p:txBody>
      </p:sp>
      <p:sp>
        <p:nvSpPr>
          <p:cNvPr id="3" name="Rectangle 2"/>
          <p:cNvSpPr/>
          <p:nvPr/>
        </p:nvSpPr>
        <p:spPr>
          <a:xfrm>
            <a:off x="1066800" y="1182469"/>
            <a:ext cx="7848600" cy="646331"/>
          </a:xfrm>
          <a:prstGeom prst="rect">
            <a:avLst/>
          </a:prstGeom>
        </p:spPr>
        <p:txBody>
          <a:bodyPr wrap="square">
            <a:spAutoFit/>
          </a:bodyPr>
          <a:lstStyle/>
          <a:p>
            <a:r>
              <a:rPr lang="en-US" dirty="0">
                <a:solidFill>
                  <a:srgbClr val="FF0000"/>
                </a:solidFill>
              </a:rPr>
              <a:t>To Create a trigger so that no operation can be performed on </a:t>
            </a:r>
            <a:r>
              <a:rPr lang="en-US" dirty="0" err="1">
                <a:solidFill>
                  <a:srgbClr val="FF0000"/>
                </a:solidFill>
              </a:rPr>
              <a:t>emp</a:t>
            </a:r>
            <a:r>
              <a:rPr lang="en-US" dirty="0">
                <a:solidFill>
                  <a:srgbClr val="FF0000"/>
                </a:solidFill>
              </a:rPr>
              <a:t> table </a:t>
            </a:r>
          </a:p>
          <a:p>
            <a:r>
              <a:rPr lang="en-US" dirty="0">
                <a:solidFill>
                  <a:srgbClr val="FF0000"/>
                </a:solidFill>
              </a:rPr>
              <a:t>on Sunday</a:t>
            </a:r>
          </a:p>
        </p:txBody>
      </p:sp>
      <p:sp>
        <p:nvSpPr>
          <p:cNvPr id="4" name="Rectangle 3"/>
          <p:cNvSpPr/>
          <p:nvPr/>
        </p:nvSpPr>
        <p:spPr>
          <a:xfrm>
            <a:off x="990600" y="1905000"/>
            <a:ext cx="6477000" cy="3782510"/>
          </a:xfrm>
          <a:prstGeom prst="rect">
            <a:avLst/>
          </a:prstGeom>
        </p:spPr>
        <p:txBody>
          <a:bodyPr wrap="square">
            <a:spAutoFit/>
          </a:bodyPr>
          <a:lstStyle/>
          <a:p>
            <a:pPr>
              <a:lnSpc>
                <a:spcPct val="150000"/>
              </a:lnSpc>
            </a:pPr>
            <a:r>
              <a:rPr lang="en-US" dirty="0"/>
              <a:t>CREATE OR REPLACE TRIGGER </a:t>
            </a:r>
            <a:r>
              <a:rPr lang="en-US" dirty="0" err="1"/>
              <a:t>Orders_SUNDAY</a:t>
            </a:r>
            <a:endParaRPr lang="en-US" dirty="0"/>
          </a:p>
          <a:p>
            <a:pPr>
              <a:lnSpc>
                <a:spcPct val="150000"/>
              </a:lnSpc>
            </a:pPr>
            <a:r>
              <a:rPr lang="en-US" dirty="0"/>
              <a:t>BEFORE INSERT OR UPDATE OR DELETE ON orders</a:t>
            </a:r>
          </a:p>
          <a:p>
            <a:pPr>
              <a:lnSpc>
                <a:spcPct val="150000"/>
              </a:lnSpc>
            </a:pPr>
            <a:r>
              <a:rPr lang="en-US" dirty="0"/>
              <a:t>BEGIN</a:t>
            </a:r>
          </a:p>
          <a:p>
            <a:pPr>
              <a:lnSpc>
                <a:spcPct val="150000"/>
              </a:lnSpc>
            </a:pPr>
            <a:r>
              <a:rPr lang="en-US" dirty="0"/>
              <a:t>IF RTRIM(UPPER(TO_CHAR(SYSDATE,'DAY')))=</a:t>
            </a:r>
            <a:r>
              <a:rPr lang="en-US" dirty="0">
                <a:solidFill>
                  <a:srgbClr val="FF0000"/>
                </a:solidFill>
              </a:rPr>
              <a:t>'SUNDAY'</a:t>
            </a:r>
            <a:r>
              <a:rPr lang="en-US" dirty="0"/>
              <a:t> THEN</a:t>
            </a:r>
          </a:p>
          <a:p>
            <a:pPr>
              <a:lnSpc>
                <a:spcPct val="150000"/>
              </a:lnSpc>
            </a:pPr>
            <a:r>
              <a:rPr lang="en-US" dirty="0"/>
              <a:t>RAISE_APPLICATION_ERROR(-20022,'NO OPERARTION CAN BE</a:t>
            </a:r>
          </a:p>
          <a:p>
            <a:pPr>
              <a:lnSpc>
                <a:spcPct val="150000"/>
              </a:lnSpc>
            </a:pPr>
            <a:r>
              <a:rPr lang="en-US" dirty="0"/>
              <a:t>PERFORMED ON SUNDAY');</a:t>
            </a:r>
          </a:p>
          <a:p>
            <a:pPr>
              <a:lnSpc>
                <a:spcPct val="150000"/>
              </a:lnSpc>
            </a:pPr>
            <a:r>
              <a:rPr lang="en-US" dirty="0"/>
              <a:t>END IF;</a:t>
            </a:r>
          </a:p>
          <a:p>
            <a:pPr>
              <a:lnSpc>
                <a:spcPct val="150000"/>
              </a:lnSpc>
            </a:pPr>
            <a:r>
              <a:rPr lang="en-US" dirty="0"/>
              <a:t>End;</a:t>
            </a:r>
            <a:endParaRPr lang="ar-SA"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162883"/>
            <a:ext cx="7924800" cy="5016758"/>
          </a:xfrm>
          <a:prstGeom prst="rect">
            <a:avLst/>
          </a:prstGeom>
        </p:spPr>
        <p:txBody>
          <a:bodyPr wrap="square">
            <a:spAutoFit/>
          </a:bodyPr>
          <a:lstStyle/>
          <a:p>
            <a:r>
              <a:rPr lang="en-US" sz="1600" dirty="0"/>
              <a:t>CREATE OR REPLACE TRIGGER </a:t>
            </a:r>
            <a:r>
              <a:rPr lang="en-US" sz="1600" dirty="0" err="1"/>
              <a:t>Orders_AUDIT</a:t>
            </a:r>
            <a:r>
              <a:rPr lang="en-US" sz="1600" dirty="0"/>
              <a:t>  AFTER INSERT OR UPDATE OR DELETE ON Orders</a:t>
            </a:r>
          </a:p>
          <a:p>
            <a:endParaRPr lang="en-US" sz="1600" dirty="0"/>
          </a:p>
          <a:p>
            <a:r>
              <a:rPr lang="en-US" sz="1600" dirty="0"/>
              <a:t>declare</a:t>
            </a:r>
          </a:p>
          <a:p>
            <a:r>
              <a:rPr lang="en-US" sz="1600" dirty="0" err="1"/>
              <a:t>v_user</a:t>
            </a:r>
            <a:r>
              <a:rPr lang="en-US" sz="1600" dirty="0"/>
              <a:t> varchar2(20);</a:t>
            </a:r>
          </a:p>
          <a:p>
            <a:endParaRPr lang="en-US" sz="1600" dirty="0"/>
          </a:p>
          <a:p>
            <a:r>
              <a:rPr lang="en-US" sz="1600" dirty="0"/>
              <a:t>BEGIN</a:t>
            </a:r>
          </a:p>
          <a:p>
            <a:r>
              <a:rPr lang="en-US" sz="1600" dirty="0"/>
              <a:t>select user into </a:t>
            </a:r>
            <a:r>
              <a:rPr lang="en-US" sz="1600" dirty="0" err="1"/>
              <a:t>v_user</a:t>
            </a:r>
            <a:r>
              <a:rPr lang="en-US" sz="1600" dirty="0"/>
              <a:t> from dual;</a:t>
            </a:r>
          </a:p>
          <a:p>
            <a:r>
              <a:rPr lang="en-US" sz="1600" dirty="0"/>
              <a:t>IF </a:t>
            </a:r>
            <a:r>
              <a:rPr lang="en-US" sz="1600" dirty="0">
                <a:solidFill>
                  <a:srgbClr val="FF0000"/>
                </a:solidFill>
              </a:rPr>
              <a:t>INSERTING</a:t>
            </a:r>
            <a:r>
              <a:rPr lang="en-US" sz="1600" dirty="0"/>
              <a:t> THEN</a:t>
            </a:r>
          </a:p>
          <a:p>
            <a:r>
              <a:rPr lang="en-US" sz="1600" dirty="0"/>
              <a:t>INSERT INTO AUDITOR VALUES(</a:t>
            </a:r>
            <a:r>
              <a:rPr lang="en-US" sz="1600" dirty="0" err="1"/>
              <a:t>v_user,'INSERT</a:t>
            </a:r>
            <a:r>
              <a:rPr lang="en-US" sz="1600" dirty="0"/>
              <a:t>');</a:t>
            </a:r>
          </a:p>
          <a:p>
            <a:endParaRPr lang="en-US" sz="1600" dirty="0"/>
          </a:p>
          <a:p>
            <a:r>
              <a:rPr lang="en-US" sz="1600" dirty="0"/>
              <a:t>ELSIF </a:t>
            </a:r>
            <a:r>
              <a:rPr lang="en-US" sz="1600" dirty="0">
                <a:solidFill>
                  <a:srgbClr val="FF0000"/>
                </a:solidFill>
              </a:rPr>
              <a:t>UPDATING</a:t>
            </a:r>
            <a:r>
              <a:rPr lang="en-US" sz="1600" dirty="0"/>
              <a:t> THEN</a:t>
            </a:r>
          </a:p>
          <a:p>
            <a:r>
              <a:rPr lang="en-US" sz="1600" dirty="0"/>
              <a:t>INSERT INTO AUDITOR VALUES(</a:t>
            </a:r>
            <a:r>
              <a:rPr lang="en-US" sz="1600" dirty="0" err="1"/>
              <a:t>v_user,'UPDATE</a:t>
            </a:r>
            <a:r>
              <a:rPr lang="en-US" sz="1600" dirty="0"/>
              <a:t>');</a:t>
            </a:r>
          </a:p>
          <a:p>
            <a:endParaRPr lang="en-US" sz="1600" dirty="0"/>
          </a:p>
          <a:p>
            <a:r>
              <a:rPr lang="en-US" sz="1600" dirty="0"/>
              <a:t>ELSIF </a:t>
            </a:r>
            <a:r>
              <a:rPr lang="en-US" sz="1600" dirty="0">
                <a:solidFill>
                  <a:srgbClr val="FF0000"/>
                </a:solidFill>
              </a:rPr>
              <a:t>DELETING</a:t>
            </a:r>
            <a:r>
              <a:rPr lang="en-US" sz="1600" dirty="0"/>
              <a:t> THEN</a:t>
            </a:r>
          </a:p>
          <a:p>
            <a:r>
              <a:rPr lang="en-US" sz="1600" dirty="0"/>
              <a:t>INSERT INTO AUDITOR VALUES(</a:t>
            </a:r>
            <a:r>
              <a:rPr lang="en-US" sz="1600" dirty="0" err="1"/>
              <a:t>v_user,'DELETE</a:t>
            </a:r>
            <a:r>
              <a:rPr lang="en-US" sz="1600" dirty="0"/>
              <a:t>');</a:t>
            </a:r>
          </a:p>
          <a:p>
            <a:endParaRPr lang="en-US" sz="1600" dirty="0"/>
          </a:p>
          <a:p>
            <a:r>
              <a:rPr lang="en-US" sz="1600" dirty="0"/>
              <a:t>END IF;</a:t>
            </a:r>
          </a:p>
          <a:p>
            <a:endParaRPr lang="en-US" sz="1600"/>
          </a:p>
          <a:p>
            <a:r>
              <a:rPr lang="en-US" sz="1600"/>
              <a:t>end </a:t>
            </a:r>
            <a:r>
              <a:rPr lang="en-US" sz="1600" dirty="0"/>
              <a:t>;</a:t>
            </a:r>
            <a:endParaRPr lang="ar-SA" sz="1600" dirty="0"/>
          </a:p>
        </p:txBody>
      </p:sp>
      <p:sp>
        <p:nvSpPr>
          <p:cNvPr id="4" name="Title 1"/>
          <p:cNvSpPr>
            <a:spLocks noGrp="1"/>
          </p:cNvSpPr>
          <p:nvPr>
            <p:ph type="title"/>
          </p:nvPr>
        </p:nvSpPr>
        <p:spPr>
          <a:xfrm>
            <a:off x="1066800" y="152400"/>
            <a:ext cx="7924800" cy="838200"/>
          </a:xfrm>
        </p:spPr>
        <p:txBody>
          <a:bodyPr>
            <a:noAutofit/>
          </a:bodyPr>
          <a:lstStyle/>
          <a:p>
            <a:r>
              <a:rPr lang="en-US" sz="2800" dirty="0"/>
              <a:t>Trigger Examples (</a:t>
            </a:r>
            <a:r>
              <a:rPr lang="en-US" sz="2800" b="1" dirty="0"/>
              <a:t>Statement Level Trigger</a:t>
            </a:r>
            <a:r>
              <a:rPr lang="ar-SA" sz="2800" b="1" dirty="0"/>
              <a:t> </a:t>
            </a:r>
            <a:r>
              <a:rPr lang="en-US" sz="2800" dirty="0"/>
              <a:t>)</a:t>
            </a:r>
            <a:endParaRPr lang="ar-SA"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1143000"/>
          </a:xfrm>
        </p:spPr>
        <p:txBody>
          <a:bodyPr>
            <a:noAutofit/>
          </a:bodyPr>
          <a:lstStyle/>
          <a:p>
            <a:r>
              <a:rPr lang="en-US" sz="3200" dirty="0"/>
              <a:t>Enabling and Disabling - Dropping Triggers</a:t>
            </a:r>
            <a:endParaRPr lang="ar-SA" sz="3200" dirty="0"/>
          </a:p>
        </p:txBody>
      </p:sp>
      <p:sp>
        <p:nvSpPr>
          <p:cNvPr id="3" name="Rectangle 2"/>
          <p:cNvSpPr/>
          <p:nvPr/>
        </p:nvSpPr>
        <p:spPr>
          <a:xfrm>
            <a:off x="990600" y="1524000"/>
            <a:ext cx="7010400" cy="369332"/>
          </a:xfrm>
          <a:prstGeom prst="rect">
            <a:avLst/>
          </a:prstGeom>
        </p:spPr>
        <p:txBody>
          <a:bodyPr wrap="square">
            <a:spAutoFit/>
          </a:bodyPr>
          <a:lstStyle/>
          <a:p>
            <a:r>
              <a:rPr lang="en-US" dirty="0"/>
              <a:t>We can disable / enable the trigger by the following syntax</a:t>
            </a:r>
            <a:endParaRPr lang="ar-SA" dirty="0"/>
          </a:p>
        </p:txBody>
      </p:sp>
      <p:sp>
        <p:nvSpPr>
          <p:cNvPr id="4" name="Rectangle 3"/>
          <p:cNvSpPr/>
          <p:nvPr/>
        </p:nvSpPr>
        <p:spPr>
          <a:xfrm>
            <a:off x="1295400" y="2438400"/>
            <a:ext cx="6705600" cy="369332"/>
          </a:xfrm>
          <a:prstGeom prst="rect">
            <a:avLst/>
          </a:prstGeom>
        </p:spPr>
        <p:txBody>
          <a:bodyPr wrap="square">
            <a:spAutoFit/>
          </a:bodyPr>
          <a:lstStyle/>
          <a:p>
            <a:r>
              <a:rPr lang="en-US" dirty="0"/>
              <a:t>ALTER  TRIGGER &lt;trigger name&gt; DISABLE / ENAMBLE</a:t>
            </a:r>
            <a:endParaRPr lang="ar-SA" dirty="0"/>
          </a:p>
        </p:txBody>
      </p:sp>
      <p:sp>
        <p:nvSpPr>
          <p:cNvPr id="5" name="Rectangle 4"/>
          <p:cNvSpPr/>
          <p:nvPr/>
        </p:nvSpPr>
        <p:spPr>
          <a:xfrm>
            <a:off x="1066800" y="3581400"/>
            <a:ext cx="7010400" cy="369332"/>
          </a:xfrm>
          <a:prstGeom prst="rect">
            <a:avLst/>
          </a:prstGeom>
        </p:spPr>
        <p:txBody>
          <a:bodyPr wrap="square">
            <a:spAutoFit/>
          </a:bodyPr>
          <a:lstStyle/>
          <a:p>
            <a:r>
              <a:rPr lang="en-US" dirty="0"/>
              <a:t>We can Drop the trigger by the following syntax</a:t>
            </a:r>
            <a:endParaRPr lang="ar-SA" dirty="0"/>
          </a:p>
        </p:txBody>
      </p:sp>
      <p:sp>
        <p:nvSpPr>
          <p:cNvPr id="6" name="Rectangle 5"/>
          <p:cNvSpPr/>
          <p:nvPr/>
        </p:nvSpPr>
        <p:spPr>
          <a:xfrm>
            <a:off x="1600200" y="4419600"/>
            <a:ext cx="3187668" cy="369332"/>
          </a:xfrm>
          <a:prstGeom prst="rect">
            <a:avLst/>
          </a:prstGeom>
        </p:spPr>
        <p:txBody>
          <a:bodyPr wrap="none">
            <a:spAutoFit/>
          </a:bodyPr>
          <a:lstStyle/>
          <a:p>
            <a:r>
              <a:rPr lang="en-US" dirty="0"/>
              <a:t>DROP  TRIGGER </a:t>
            </a:r>
            <a:r>
              <a:rPr lang="en-US" dirty="0" err="1"/>
              <a:t>trigger_name</a:t>
            </a:r>
            <a:r>
              <a:rPr lang="en-US" dirty="0"/>
              <a:t>;</a:t>
            </a:r>
            <a:endParaRPr lang="ar-S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22398</TotalTime>
  <Words>8336</Words>
  <Application>Microsoft Office PowerPoint</Application>
  <PresentationFormat>On-screen Show (4:3)</PresentationFormat>
  <Paragraphs>1306</Paragraphs>
  <Slides>104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104</vt:i4>
      </vt:variant>
    </vt:vector>
  </HeadingPairs>
  <TitlesOfParts>
    <vt:vector size="114" baseType="lpstr">
      <vt:lpstr>MS Gothic</vt:lpstr>
      <vt:lpstr>Arial</vt:lpstr>
      <vt:lpstr>Calibri</vt:lpstr>
      <vt:lpstr>Gill Sans MT</vt:lpstr>
      <vt:lpstr>Lucida Grande</vt:lpstr>
      <vt:lpstr>Times New Roman</vt:lpstr>
      <vt:lpstr>Verdana</vt:lpstr>
      <vt:lpstr>Wingdings</vt:lpstr>
      <vt:lpstr>Wingdings 2</vt:lpstr>
      <vt:lpstr>Solstice</vt:lpstr>
      <vt:lpstr>PLSQL </vt:lpstr>
      <vt:lpstr>PL SQL</vt:lpstr>
      <vt:lpstr>Purpose of PL/SQL</vt:lpstr>
      <vt:lpstr>PL/SQL Block</vt:lpstr>
      <vt:lpstr>PL/SQL Block Structure</vt:lpstr>
      <vt:lpstr>PL/SQL Block Structure</vt:lpstr>
      <vt:lpstr>PL/SQL Syntax – Variables Declaration</vt:lpstr>
      <vt:lpstr>Taking Input From User</vt:lpstr>
      <vt:lpstr>Example</vt:lpstr>
      <vt:lpstr>Selected Topics In SQL / PL SQL</vt:lpstr>
      <vt:lpstr>IF-THEN-ELSE Statement</vt:lpstr>
      <vt:lpstr>IF-THEN </vt:lpstr>
      <vt:lpstr>IF-THEN-ELSE Statement</vt:lpstr>
      <vt:lpstr>IF-THEN-ELSE Statement</vt:lpstr>
      <vt:lpstr>IF-THEN-ELSIF Statement</vt:lpstr>
      <vt:lpstr>And – Or Conditions</vt:lpstr>
      <vt:lpstr>Selected Topics In SQL / PL SQL</vt:lpstr>
      <vt:lpstr>Case Statement</vt:lpstr>
      <vt:lpstr>Case Statement : Simple </vt:lpstr>
      <vt:lpstr>Case Statement : Searched Case </vt:lpstr>
      <vt:lpstr>Case Statement : Searched Case </vt:lpstr>
      <vt:lpstr>Case Statement : Within Select Statement</vt:lpstr>
      <vt:lpstr>1. Use the IF-THEN statement to test whether the date provided by the user falls on the weekend (in other words, if the day is Saturday or Sunday)</vt:lpstr>
      <vt:lpstr>Case Statement</vt:lpstr>
      <vt:lpstr>Selected Topics In SQL / PL SQL</vt:lpstr>
      <vt:lpstr>Loops: 1- Loop Statement</vt:lpstr>
      <vt:lpstr>Loops: 1- Loop Statement</vt:lpstr>
      <vt:lpstr>Loops: 1- Loop Statement</vt:lpstr>
      <vt:lpstr>Loops: 1- Loop Statement</vt:lpstr>
      <vt:lpstr>Selected Topics In SQL / PL SQL</vt:lpstr>
      <vt:lpstr>Loops: 2- While Loop Statement</vt:lpstr>
      <vt:lpstr>Loops: 2- While Loop Statement</vt:lpstr>
      <vt:lpstr>Loops: 2- While Loop Statement</vt:lpstr>
      <vt:lpstr>Selected Topics In SQL / PL SQL</vt:lpstr>
      <vt:lpstr>Loops: 3- For Loop Statement</vt:lpstr>
      <vt:lpstr>Loops: 3- For Loop Statement</vt:lpstr>
      <vt:lpstr>Loops: 3- For Loop Statement</vt:lpstr>
      <vt:lpstr>Loops: 2- For Loop Statement with Reverse</vt:lpstr>
      <vt:lpstr>Selected Topics In SQL / PL SQL</vt:lpstr>
      <vt:lpstr>What Is Cursor ?</vt:lpstr>
      <vt:lpstr>Cursors: Implicit Cursors</vt:lpstr>
      <vt:lpstr>Cursors: Implicit Cursors</vt:lpstr>
      <vt:lpstr>SQL/PL SQL : Explicit Cursors</vt:lpstr>
      <vt:lpstr>Explicit Cursors : Declare Statement</vt:lpstr>
      <vt:lpstr>Explicit Cursor: Open Statement</vt:lpstr>
      <vt:lpstr>Explicit Cursors: Fetch Statement</vt:lpstr>
      <vt:lpstr>Explicit Cursors: Close Statement</vt:lpstr>
      <vt:lpstr>%Type and %RowType Attributes</vt:lpstr>
      <vt:lpstr>%Type and %RowType Attributes</vt:lpstr>
      <vt:lpstr>%Type and %RowType Attributes</vt:lpstr>
      <vt:lpstr>Explicit Cursors Attributes</vt:lpstr>
      <vt:lpstr>Explicit Cursors: Working with Cursor Row Set using Loops.</vt:lpstr>
      <vt:lpstr>Explicit Cursors: Working with Cursor Row Set using Loops.</vt:lpstr>
      <vt:lpstr>Stored Program Units</vt:lpstr>
      <vt:lpstr>PowerPoint Presentation</vt:lpstr>
      <vt:lpstr>Stored Procedure</vt:lpstr>
      <vt:lpstr>Stored Procedure</vt:lpstr>
      <vt:lpstr>Stored Procedure</vt:lpstr>
      <vt:lpstr>Stored Procedure With Parameters</vt:lpstr>
      <vt:lpstr>Stored Procedure With Parameters</vt:lpstr>
      <vt:lpstr>Stored Procedure With Parameters</vt:lpstr>
      <vt:lpstr>Stored Procedure With Parameters</vt:lpstr>
      <vt:lpstr>Stored Procedures</vt:lpstr>
      <vt:lpstr>Stored Program Units</vt:lpstr>
      <vt:lpstr>Functions</vt:lpstr>
      <vt:lpstr>Functions With Parameters</vt:lpstr>
      <vt:lpstr>Functions With Parameters</vt:lpstr>
      <vt:lpstr>Functions With Parameters</vt:lpstr>
      <vt:lpstr>Restrictions with Stored Functions </vt:lpstr>
      <vt:lpstr>Packages</vt:lpstr>
      <vt:lpstr>Packages</vt:lpstr>
      <vt:lpstr>Packages</vt:lpstr>
      <vt:lpstr>PowerPoint Presentation</vt:lpstr>
      <vt:lpstr>PowerPoint Presentation</vt:lpstr>
      <vt:lpstr>PowerPoint Presentation</vt:lpstr>
      <vt:lpstr>Referencing Package Contents</vt:lpstr>
      <vt:lpstr>Selected Topics In SQL / PL SQL</vt:lpstr>
      <vt:lpstr>Database Triggers</vt:lpstr>
      <vt:lpstr>PowerPoint Presentation</vt:lpstr>
      <vt:lpstr>Database Triggers</vt:lpstr>
      <vt:lpstr>How Triggers Are Used ?</vt:lpstr>
      <vt:lpstr>Triggers vs. Declarative Integrity Constraints</vt:lpstr>
      <vt:lpstr>Parts of a Trigger</vt:lpstr>
      <vt:lpstr>Parts of a Trigger</vt:lpstr>
      <vt:lpstr>Types of Triggers</vt:lpstr>
      <vt:lpstr>Types of Triggers</vt:lpstr>
      <vt:lpstr>Trigger Timing</vt:lpstr>
      <vt:lpstr>Tips in Designing Triggers</vt:lpstr>
      <vt:lpstr>Creating Triggers</vt:lpstr>
      <vt:lpstr>Accessing Column Values in Row Triggers </vt:lpstr>
      <vt:lpstr>Accessing Column Values in Row Triggers </vt:lpstr>
      <vt:lpstr>Trigger Examples (Row Level Trigger )</vt:lpstr>
      <vt:lpstr>Trigger Examples (Row Level Trigger )</vt:lpstr>
      <vt:lpstr>Trigger Examples (Row Level Trigger )</vt:lpstr>
      <vt:lpstr>Trigger Examples (Row Level Trigger )</vt:lpstr>
      <vt:lpstr>Error Handling in Triggers</vt:lpstr>
      <vt:lpstr>Trigger Examples (Statement Level Trigger )</vt:lpstr>
      <vt:lpstr>Trigger Examples (Statement Level Trigger )</vt:lpstr>
      <vt:lpstr>Enabling and Disabling - Dropping Triggers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CREATE TABLE Statement</dc:title>
  <dc:creator>MDesouki</dc:creator>
  <cp:lastModifiedBy>gjfgj jgfjgjf</cp:lastModifiedBy>
  <cp:revision>793</cp:revision>
  <dcterms:created xsi:type="dcterms:W3CDTF">2011-12-04T08:45:00Z</dcterms:created>
  <dcterms:modified xsi:type="dcterms:W3CDTF">2020-05-07T06:49:04Z</dcterms:modified>
</cp:coreProperties>
</file>