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 id="2147483660" r:id="rId2"/>
    <p:sldMasterId id="2147483672" r:id="rId3"/>
    <p:sldMasterId id="2147483685" r:id="rId4"/>
    <p:sldMasterId id="2147483697" r:id="rId5"/>
    <p:sldMasterId id="2147483709" r:id="rId6"/>
  </p:sldMasterIdLst>
  <p:notesMasterIdLst>
    <p:notesMasterId r:id="rId174"/>
  </p:notesMasterIdLst>
  <p:sldIdLst>
    <p:sldId id="256" r:id="rId7"/>
    <p:sldId id="303" r:id="rId8"/>
    <p:sldId id="271" r:id="rId9"/>
    <p:sldId id="289" r:id="rId10"/>
    <p:sldId id="272" r:id="rId11"/>
    <p:sldId id="280" r:id="rId12"/>
    <p:sldId id="276" r:id="rId13"/>
    <p:sldId id="277" r:id="rId14"/>
    <p:sldId id="279" r:id="rId15"/>
    <p:sldId id="298" r:id="rId16"/>
    <p:sldId id="300" r:id="rId17"/>
    <p:sldId id="301" r:id="rId18"/>
    <p:sldId id="273" r:id="rId19"/>
    <p:sldId id="274" r:id="rId20"/>
    <p:sldId id="281" r:id="rId21"/>
    <p:sldId id="294" r:id="rId22"/>
    <p:sldId id="282" r:id="rId23"/>
    <p:sldId id="296" r:id="rId24"/>
    <p:sldId id="278" r:id="rId25"/>
    <p:sldId id="341" r:id="rId26"/>
    <p:sldId id="345" r:id="rId27"/>
    <p:sldId id="346" r:id="rId28"/>
    <p:sldId id="315" r:id="rId29"/>
    <p:sldId id="336" r:id="rId30"/>
    <p:sldId id="337" r:id="rId31"/>
    <p:sldId id="338" r:id="rId32"/>
    <p:sldId id="339" r:id="rId33"/>
    <p:sldId id="340" r:id="rId34"/>
    <p:sldId id="342" r:id="rId35"/>
    <p:sldId id="343" r:id="rId36"/>
    <p:sldId id="344" r:id="rId37"/>
    <p:sldId id="347" r:id="rId38"/>
    <p:sldId id="348" r:id="rId39"/>
    <p:sldId id="324" r:id="rId40"/>
    <p:sldId id="327" r:id="rId41"/>
    <p:sldId id="328" r:id="rId42"/>
    <p:sldId id="329" r:id="rId43"/>
    <p:sldId id="330" r:id="rId44"/>
    <p:sldId id="331" r:id="rId45"/>
    <p:sldId id="332" r:id="rId46"/>
    <p:sldId id="333" r:id="rId47"/>
    <p:sldId id="385" r:id="rId48"/>
    <p:sldId id="334" r:id="rId49"/>
    <p:sldId id="386" r:id="rId50"/>
    <p:sldId id="387" r:id="rId51"/>
    <p:sldId id="388" r:id="rId52"/>
    <p:sldId id="389" r:id="rId53"/>
    <p:sldId id="382" r:id="rId54"/>
    <p:sldId id="383" r:id="rId55"/>
    <p:sldId id="390" r:id="rId56"/>
    <p:sldId id="391" r:id="rId57"/>
    <p:sldId id="392" r:id="rId58"/>
    <p:sldId id="393" r:id="rId59"/>
    <p:sldId id="394" r:id="rId60"/>
    <p:sldId id="395" r:id="rId61"/>
    <p:sldId id="396" r:id="rId62"/>
    <p:sldId id="349" r:id="rId63"/>
    <p:sldId id="350" r:id="rId64"/>
    <p:sldId id="351" r:id="rId65"/>
    <p:sldId id="352" r:id="rId66"/>
    <p:sldId id="353" r:id="rId67"/>
    <p:sldId id="403" r:id="rId68"/>
    <p:sldId id="404" r:id="rId69"/>
    <p:sldId id="355" r:id="rId70"/>
    <p:sldId id="405" r:id="rId71"/>
    <p:sldId id="356" r:id="rId72"/>
    <p:sldId id="406" r:id="rId73"/>
    <p:sldId id="357" r:id="rId74"/>
    <p:sldId id="407" r:id="rId75"/>
    <p:sldId id="408" r:id="rId76"/>
    <p:sldId id="358" r:id="rId77"/>
    <p:sldId id="409" r:id="rId78"/>
    <p:sldId id="359" r:id="rId79"/>
    <p:sldId id="360" r:id="rId80"/>
    <p:sldId id="410" r:id="rId81"/>
    <p:sldId id="411" r:id="rId82"/>
    <p:sldId id="412" r:id="rId83"/>
    <p:sldId id="402" r:id="rId84"/>
    <p:sldId id="361" r:id="rId85"/>
    <p:sldId id="362" r:id="rId86"/>
    <p:sldId id="368" r:id="rId87"/>
    <p:sldId id="413" r:id="rId88"/>
    <p:sldId id="369" r:id="rId89"/>
    <p:sldId id="370" r:id="rId90"/>
    <p:sldId id="371" r:id="rId91"/>
    <p:sldId id="397" r:id="rId92"/>
    <p:sldId id="398" r:id="rId93"/>
    <p:sldId id="372" r:id="rId94"/>
    <p:sldId id="399" r:id="rId95"/>
    <p:sldId id="401" r:id="rId96"/>
    <p:sldId id="384" r:id="rId97"/>
    <p:sldId id="414" r:id="rId98"/>
    <p:sldId id="415" r:id="rId99"/>
    <p:sldId id="416" r:id="rId100"/>
    <p:sldId id="417" r:id="rId101"/>
    <p:sldId id="418" r:id="rId102"/>
    <p:sldId id="419" r:id="rId103"/>
    <p:sldId id="420" r:id="rId104"/>
    <p:sldId id="421" r:id="rId105"/>
    <p:sldId id="422" r:id="rId106"/>
    <p:sldId id="423" r:id="rId107"/>
    <p:sldId id="354" r:id="rId108"/>
    <p:sldId id="424" r:id="rId109"/>
    <p:sldId id="425" r:id="rId110"/>
    <p:sldId id="426" r:id="rId111"/>
    <p:sldId id="427" r:id="rId112"/>
    <p:sldId id="428" r:id="rId113"/>
    <p:sldId id="429" r:id="rId114"/>
    <p:sldId id="430" r:id="rId115"/>
    <p:sldId id="431" r:id="rId116"/>
    <p:sldId id="432" r:id="rId117"/>
    <p:sldId id="433" r:id="rId118"/>
    <p:sldId id="434" r:id="rId119"/>
    <p:sldId id="435" r:id="rId120"/>
    <p:sldId id="363" r:id="rId121"/>
    <p:sldId id="364" r:id="rId122"/>
    <p:sldId id="365" r:id="rId123"/>
    <p:sldId id="436" r:id="rId124"/>
    <p:sldId id="366" r:id="rId125"/>
    <p:sldId id="437" r:id="rId126"/>
    <p:sldId id="438" r:id="rId127"/>
    <p:sldId id="367" r:id="rId128"/>
    <p:sldId id="439" r:id="rId129"/>
    <p:sldId id="440" r:id="rId130"/>
    <p:sldId id="441" r:id="rId131"/>
    <p:sldId id="442" r:id="rId132"/>
    <p:sldId id="443" r:id="rId133"/>
    <p:sldId id="444" r:id="rId134"/>
    <p:sldId id="373" r:id="rId135"/>
    <p:sldId id="445" r:id="rId136"/>
    <p:sldId id="379" r:id="rId137"/>
    <p:sldId id="446" r:id="rId138"/>
    <p:sldId id="377" r:id="rId139"/>
    <p:sldId id="374" r:id="rId140"/>
    <p:sldId id="376" r:id="rId141"/>
    <p:sldId id="375" r:id="rId142"/>
    <p:sldId id="378" r:id="rId143"/>
    <p:sldId id="335" r:id="rId144"/>
    <p:sldId id="447" r:id="rId145"/>
    <p:sldId id="257" r:id="rId146"/>
    <p:sldId id="448" r:id="rId147"/>
    <p:sldId id="449" r:id="rId148"/>
    <p:sldId id="450" r:id="rId149"/>
    <p:sldId id="258" r:id="rId150"/>
    <p:sldId id="259" r:id="rId151"/>
    <p:sldId id="451" r:id="rId152"/>
    <p:sldId id="260" r:id="rId153"/>
    <p:sldId id="261" r:id="rId154"/>
    <p:sldId id="262" r:id="rId155"/>
    <p:sldId id="263" r:id="rId156"/>
    <p:sldId id="264" r:id="rId157"/>
    <p:sldId id="316" r:id="rId158"/>
    <p:sldId id="266" r:id="rId159"/>
    <p:sldId id="267" r:id="rId160"/>
    <p:sldId id="268" r:id="rId161"/>
    <p:sldId id="269" r:id="rId162"/>
    <p:sldId id="270" r:id="rId163"/>
    <p:sldId id="452" r:id="rId164"/>
    <p:sldId id="453" r:id="rId165"/>
    <p:sldId id="454" r:id="rId166"/>
    <p:sldId id="455" r:id="rId167"/>
    <p:sldId id="275" r:id="rId168"/>
    <p:sldId id="456" r:id="rId169"/>
    <p:sldId id="457" r:id="rId170"/>
    <p:sldId id="458" r:id="rId171"/>
    <p:sldId id="459" r:id="rId172"/>
    <p:sldId id="460" r:id="rId173"/>
  </p:sldIdLst>
  <p:sldSz cx="12192000" cy="6858000"/>
  <p:notesSz cx="6858000" cy="9144000"/>
  <p:defaultTex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40" d="100"/>
          <a:sy n="40" d="100"/>
        </p:scale>
        <p:origin x="29" y="8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38" Type="http://schemas.openxmlformats.org/officeDocument/2006/relationships/slide" Target="slides/slide132.xml"/><Relationship Id="rId159" Type="http://schemas.openxmlformats.org/officeDocument/2006/relationships/slide" Target="slides/slide153.xml"/><Relationship Id="rId170" Type="http://schemas.openxmlformats.org/officeDocument/2006/relationships/slide" Target="slides/slide164.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53" Type="http://schemas.openxmlformats.org/officeDocument/2006/relationships/slide" Target="slides/slide47.xml"/><Relationship Id="rId74" Type="http://schemas.openxmlformats.org/officeDocument/2006/relationships/slide" Target="slides/slide68.xml"/><Relationship Id="rId128" Type="http://schemas.openxmlformats.org/officeDocument/2006/relationships/slide" Target="slides/slide122.xml"/><Relationship Id="rId149" Type="http://schemas.openxmlformats.org/officeDocument/2006/relationships/slide" Target="slides/slide143.xml"/><Relationship Id="rId5" Type="http://schemas.openxmlformats.org/officeDocument/2006/relationships/slideMaster" Target="slideMasters/slideMaster5.xml"/><Relationship Id="rId95" Type="http://schemas.openxmlformats.org/officeDocument/2006/relationships/slide" Target="slides/slide89.xml"/><Relationship Id="rId160" Type="http://schemas.openxmlformats.org/officeDocument/2006/relationships/slide" Target="slides/slide154.xml"/><Relationship Id="rId22" Type="http://schemas.openxmlformats.org/officeDocument/2006/relationships/slide" Target="slides/slide16.xml"/><Relationship Id="rId43" Type="http://schemas.openxmlformats.org/officeDocument/2006/relationships/slide" Target="slides/slide37.xml"/><Relationship Id="rId64" Type="http://schemas.openxmlformats.org/officeDocument/2006/relationships/slide" Target="slides/slide58.xml"/><Relationship Id="rId118" Type="http://schemas.openxmlformats.org/officeDocument/2006/relationships/slide" Target="slides/slide112.xml"/><Relationship Id="rId139" Type="http://schemas.openxmlformats.org/officeDocument/2006/relationships/slide" Target="slides/slide133.xml"/><Relationship Id="rId85" Type="http://schemas.openxmlformats.org/officeDocument/2006/relationships/slide" Target="slides/slide79.xml"/><Relationship Id="rId150" Type="http://schemas.openxmlformats.org/officeDocument/2006/relationships/slide" Target="slides/slide144.xml"/><Relationship Id="rId171" Type="http://schemas.openxmlformats.org/officeDocument/2006/relationships/slide" Target="slides/slide165.xml"/><Relationship Id="rId12" Type="http://schemas.openxmlformats.org/officeDocument/2006/relationships/slide" Target="slides/slide6.xml"/><Relationship Id="rId33" Type="http://schemas.openxmlformats.org/officeDocument/2006/relationships/slide" Target="slides/slide27.xml"/><Relationship Id="rId108" Type="http://schemas.openxmlformats.org/officeDocument/2006/relationships/slide" Target="slides/slide102.xml"/><Relationship Id="rId129" Type="http://schemas.openxmlformats.org/officeDocument/2006/relationships/slide" Target="slides/slide123.xml"/><Relationship Id="rId54" Type="http://schemas.openxmlformats.org/officeDocument/2006/relationships/slide" Target="slides/slide48.xml"/><Relationship Id="rId75" Type="http://schemas.openxmlformats.org/officeDocument/2006/relationships/slide" Target="slides/slide69.xml"/><Relationship Id="rId96" Type="http://schemas.openxmlformats.org/officeDocument/2006/relationships/slide" Target="slides/slide90.xml"/><Relationship Id="rId140" Type="http://schemas.openxmlformats.org/officeDocument/2006/relationships/slide" Target="slides/slide134.xml"/><Relationship Id="rId161" Type="http://schemas.openxmlformats.org/officeDocument/2006/relationships/slide" Target="slides/slide155.xml"/><Relationship Id="rId6" Type="http://schemas.openxmlformats.org/officeDocument/2006/relationships/slideMaster" Target="slideMasters/slideMaster6.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slide" Target="slides/slide124.xml"/><Relationship Id="rId135" Type="http://schemas.openxmlformats.org/officeDocument/2006/relationships/slide" Target="slides/slide129.xml"/><Relationship Id="rId151" Type="http://schemas.openxmlformats.org/officeDocument/2006/relationships/slide" Target="slides/slide145.xml"/><Relationship Id="rId156" Type="http://schemas.openxmlformats.org/officeDocument/2006/relationships/slide" Target="slides/slide150.xml"/><Relationship Id="rId177" Type="http://schemas.openxmlformats.org/officeDocument/2006/relationships/theme" Target="theme/theme1.xml"/><Relationship Id="rId172" Type="http://schemas.openxmlformats.org/officeDocument/2006/relationships/slide" Target="slides/slide166.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141" Type="http://schemas.openxmlformats.org/officeDocument/2006/relationships/slide" Target="slides/slide135.xml"/><Relationship Id="rId146" Type="http://schemas.openxmlformats.org/officeDocument/2006/relationships/slide" Target="slides/slide140.xml"/><Relationship Id="rId167" Type="http://schemas.openxmlformats.org/officeDocument/2006/relationships/slide" Target="slides/slide161.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162" Type="http://schemas.openxmlformats.org/officeDocument/2006/relationships/slide" Target="slides/slide15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slide" Target="slides/slide130.xml"/><Relationship Id="rId157" Type="http://schemas.openxmlformats.org/officeDocument/2006/relationships/slide" Target="slides/slide151.xml"/><Relationship Id="rId178" Type="http://schemas.openxmlformats.org/officeDocument/2006/relationships/tableStyles" Target="tableStyles.xml"/><Relationship Id="rId61" Type="http://schemas.openxmlformats.org/officeDocument/2006/relationships/slide" Target="slides/slide55.xml"/><Relationship Id="rId82" Type="http://schemas.openxmlformats.org/officeDocument/2006/relationships/slide" Target="slides/slide76.xml"/><Relationship Id="rId152" Type="http://schemas.openxmlformats.org/officeDocument/2006/relationships/slide" Target="slides/slide146.xml"/><Relationship Id="rId173" Type="http://schemas.openxmlformats.org/officeDocument/2006/relationships/slide" Target="slides/slide167.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147" Type="http://schemas.openxmlformats.org/officeDocument/2006/relationships/slide" Target="slides/slide141.xml"/><Relationship Id="rId168" Type="http://schemas.openxmlformats.org/officeDocument/2006/relationships/slide" Target="slides/slide162.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slide" Target="slides/slide136.xml"/><Relationship Id="rId163" Type="http://schemas.openxmlformats.org/officeDocument/2006/relationships/slide" Target="slides/slide157.xml"/><Relationship Id="rId3" Type="http://schemas.openxmlformats.org/officeDocument/2006/relationships/slideMaster" Target="slideMasters/slideMaster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slide" Target="slides/slide131.xml"/><Relationship Id="rId158" Type="http://schemas.openxmlformats.org/officeDocument/2006/relationships/slide" Target="slides/slide152.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3" Type="http://schemas.openxmlformats.org/officeDocument/2006/relationships/slide" Target="slides/slide147.xml"/><Relationship Id="rId174" Type="http://schemas.openxmlformats.org/officeDocument/2006/relationships/notesMaster" Target="notesMasters/notesMaster1.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43" Type="http://schemas.openxmlformats.org/officeDocument/2006/relationships/slide" Target="slides/slide137.xml"/><Relationship Id="rId148" Type="http://schemas.openxmlformats.org/officeDocument/2006/relationships/slide" Target="slides/slide142.xml"/><Relationship Id="rId164" Type="http://schemas.openxmlformats.org/officeDocument/2006/relationships/slide" Target="slides/slide158.xml"/><Relationship Id="rId169" Type="http://schemas.openxmlformats.org/officeDocument/2006/relationships/slide" Target="slides/slide163.xml"/><Relationship Id="rId4" Type="http://schemas.openxmlformats.org/officeDocument/2006/relationships/slideMaster" Target="slideMasters/slideMaster4.xml"/><Relationship Id="rId9" Type="http://schemas.openxmlformats.org/officeDocument/2006/relationships/slide" Target="slides/slide3.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54" Type="http://schemas.openxmlformats.org/officeDocument/2006/relationships/slide" Target="slides/slide148.xml"/><Relationship Id="rId175" Type="http://schemas.openxmlformats.org/officeDocument/2006/relationships/presProps" Target="presProps.xml"/><Relationship Id="rId16" Type="http://schemas.openxmlformats.org/officeDocument/2006/relationships/slide" Target="slides/slide10.xml"/><Relationship Id="rId37" Type="http://schemas.openxmlformats.org/officeDocument/2006/relationships/slide" Target="slides/slide31.xml"/><Relationship Id="rId58" Type="http://schemas.openxmlformats.org/officeDocument/2006/relationships/slide" Target="slides/slide52.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44" Type="http://schemas.openxmlformats.org/officeDocument/2006/relationships/slide" Target="slides/slide138.xml"/><Relationship Id="rId90" Type="http://schemas.openxmlformats.org/officeDocument/2006/relationships/slide" Target="slides/slide84.xml"/><Relationship Id="rId165" Type="http://schemas.openxmlformats.org/officeDocument/2006/relationships/slide" Target="slides/slide159.xml"/><Relationship Id="rId27" Type="http://schemas.openxmlformats.org/officeDocument/2006/relationships/slide" Target="slides/slide21.xml"/><Relationship Id="rId48" Type="http://schemas.openxmlformats.org/officeDocument/2006/relationships/slide" Target="slides/slide42.xml"/><Relationship Id="rId69" Type="http://schemas.openxmlformats.org/officeDocument/2006/relationships/slide" Target="slides/slide63.xml"/><Relationship Id="rId113" Type="http://schemas.openxmlformats.org/officeDocument/2006/relationships/slide" Target="slides/slide107.xml"/><Relationship Id="rId134" Type="http://schemas.openxmlformats.org/officeDocument/2006/relationships/slide" Target="slides/slide128.xml"/><Relationship Id="rId80" Type="http://schemas.openxmlformats.org/officeDocument/2006/relationships/slide" Target="slides/slide74.xml"/><Relationship Id="rId155" Type="http://schemas.openxmlformats.org/officeDocument/2006/relationships/slide" Target="slides/slide149.xml"/><Relationship Id="rId176" Type="http://schemas.openxmlformats.org/officeDocument/2006/relationships/viewProps" Target="viewProps.xml"/><Relationship Id="rId17" Type="http://schemas.openxmlformats.org/officeDocument/2006/relationships/slide" Target="slides/slide11.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24" Type="http://schemas.openxmlformats.org/officeDocument/2006/relationships/slide" Target="slides/slide118.xml"/><Relationship Id="rId70" Type="http://schemas.openxmlformats.org/officeDocument/2006/relationships/slide" Target="slides/slide64.xml"/><Relationship Id="rId91" Type="http://schemas.openxmlformats.org/officeDocument/2006/relationships/slide" Target="slides/slide85.xml"/><Relationship Id="rId145" Type="http://schemas.openxmlformats.org/officeDocument/2006/relationships/slide" Target="slides/slide139.xml"/><Relationship Id="rId166" Type="http://schemas.openxmlformats.org/officeDocument/2006/relationships/slide" Target="slides/slide160.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JO"/>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53C979F9-AA1A-428F-8854-3EA29108D261}" type="datetimeFigureOut">
              <a:rPr lang="ar-JO" smtClean="0"/>
              <a:t>16/01/1446</a:t>
            </a:fld>
            <a:endParaRPr lang="ar-JO"/>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JO"/>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JO"/>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C47A995B-12AF-408C-94B2-C507E301A35D}" type="slidenum">
              <a:rPr lang="ar-JO" smtClean="0"/>
              <a:t>‹#›</a:t>
            </a:fld>
            <a:endParaRPr lang="ar-JO"/>
          </a:p>
        </p:txBody>
      </p:sp>
    </p:spTree>
    <p:extLst>
      <p:ext uri="{BB962C8B-B14F-4D97-AF65-F5344CB8AC3E}">
        <p14:creationId xmlns:p14="http://schemas.microsoft.com/office/powerpoint/2010/main" val="3889546594"/>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C3B7FC73-D4A3-0154-5F16-5C38CB95A51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ABF670D-99DA-4EA5-8996-C450CB7AD023}" type="slidenum">
              <a:rPr kumimoji="0" lang="en-CA"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CA"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123" name="Rectangle 2">
            <a:extLst>
              <a:ext uri="{FF2B5EF4-FFF2-40B4-BE49-F238E27FC236}">
                <a16:creationId xmlns:a16="http://schemas.microsoft.com/office/drawing/2014/main" id="{D8381688-2C97-D915-793C-809E3FE847FC}"/>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94EC9FAC-52F7-4544-4FBB-988A83229D3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7FC9290-BD92-418D-98DF-CDDE1661AEB2}"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678914" name="Rectangle 2"/>
          <p:cNvSpPr>
            <a:spLocks noGrp="1" noRot="1" noChangeAspect="1" noChangeArrowheads="1" noTextEdit="1"/>
          </p:cNvSpPr>
          <p:nvPr>
            <p:ph type="sldImg"/>
          </p:nvPr>
        </p:nvSpPr>
        <p:spPr>
          <a:ln/>
        </p:spPr>
      </p:sp>
      <p:sp>
        <p:nvSpPr>
          <p:cNvPr id="678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903E024-AFFC-4346-8A00-5820FCBDE725}"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680962" name="Rectangle 2"/>
          <p:cNvSpPr>
            <a:spLocks noGrp="1" noRot="1" noChangeAspect="1" noChangeArrowheads="1" noTextEdit="1"/>
          </p:cNvSpPr>
          <p:nvPr>
            <p:ph type="sldImg"/>
          </p:nvPr>
        </p:nvSpPr>
        <p:spPr>
          <a:ln/>
        </p:spPr>
      </p:sp>
      <p:sp>
        <p:nvSpPr>
          <p:cNvPr id="6809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20DAE94-68CB-43FD-9807-D283876BED6F}"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683010" name="Rectangle 2"/>
          <p:cNvSpPr>
            <a:spLocks noGrp="1" noRot="1" noChangeAspect="1" noChangeArrowheads="1" noTextEdit="1"/>
          </p:cNvSpPr>
          <p:nvPr>
            <p:ph type="sldImg"/>
          </p:nvPr>
        </p:nvSpPr>
        <p:spPr>
          <a:ln/>
        </p:spPr>
      </p:sp>
      <p:sp>
        <p:nvSpPr>
          <p:cNvPr id="683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99CBA92-93AA-4849-80D6-4D4D06617644}"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685058" name="Rectangle 2"/>
          <p:cNvSpPr>
            <a:spLocks noGrp="1" noRot="1" noChangeAspect="1" noChangeArrowheads="1" noTextEdit="1"/>
          </p:cNvSpPr>
          <p:nvPr>
            <p:ph type="sldImg"/>
          </p:nvPr>
        </p:nvSpPr>
        <p:spPr>
          <a:ln/>
        </p:spPr>
      </p:sp>
      <p:sp>
        <p:nvSpPr>
          <p:cNvPr id="6850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D8E2BE8-C7EF-41DB-A506-D4A8E4717F32}"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689154" name="Rectangle 2"/>
          <p:cNvSpPr>
            <a:spLocks noGrp="1" noRot="1" noChangeAspect="1" noChangeArrowheads="1" noTextEdit="1"/>
          </p:cNvSpPr>
          <p:nvPr>
            <p:ph type="sldImg"/>
          </p:nvPr>
        </p:nvSpPr>
        <p:spPr>
          <a:ln/>
        </p:spPr>
      </p:sp>
      <p:sp>
        <p:nvSpPr>
          <p:cNvPr id="689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25ECC18-E5F2-401A-AFB3-2ACDDD0D1E19}"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BB48E3DB-7F44-43D5-B30D-912695A3D961}"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00080CA-F802-44E0-ABBC-691F19EC2FEC}"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695298" name="Rectangle 2"/>
          <p:cNvSpPr>
            <a:spLocks noGrp="1" noRot="1" noChangeAspect="1" noChangeArrowheads="1" noTextEdit="1"/>
          </p:cNvSpPr>
          <p:nvPr>
            <p:ph type="sldImg"/>
          </p:nvPr>
        </p:nvSpPr>
        <p:spPr>
          <a:ln/>
        </p:spPr>
      </p:sp>
      <p:sp>
        <p:nvSpPr>
          <p:cNvPr id="695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F477CDC-4F57-459C-9E1B-D9B7FC4D2FFB}"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93602" name="Rectangle 2"/>
          <p:cNvSpPr>
            <a:spLocks noGrp="1" noRot="1" noChangeAspect="1" noChangeArrowheads="1" noTextEdit="1"/>
          </p:cNvSpPr>
          <p:nvPr>
            <p:ph type="sldImg"/>
          </p:nvPr>
        </p:nvSpPr>
        <p:spPr>
          <a:ln/>
        </p:spPr>
      </p:sp>
      <p:sp>
        <p:nvSpPr>
          <p:cNvPr id="7936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D249738-A59D-472C-BD30-F06A23FED971}"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95650" name="Rectangle 2"/>
          <p:cNvSpPr>
            <a:spLocks noGrp="1" noRot="1" noChangeAspect="1" noChangeArrowheads="1" noTextEdit="1"/>
          </p:cNvSpPr>
          <p:nvPr>
            <p:ph type="sldImg"/>
          </p:nvPr>
        </p:nvSpPr>
        <p:spPr>
          <a:ln/>
        </p:spPr>
      </p:sp>
      <p:sp>
        <p:nvSpPr>
          <p:cNvPr id="7956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عنصر نائب لصورة الشريحة 1">
            <a:extLst>
              <a:ext uri="{FF2B5EF4-FFF2-40B4-BE49-F238E27FC236}">
                <a16:creationId xmlns:a16="http://schemas.microsoft.com/office/drawing/2014/main" id="{5DCEA56F-AAC0-55C4-D253-A5B96D846B6C}"/>
              </a:ext>
            </a:extLst>
          </p:cNvPr>
          <p:cNvSpPr>
            <a:spLocks noGrp="1" noRot="1" noChangeAspect="1" noChangeArrowheads="1" noTextEdit="1"/>
          </p:cNvSpPr>
          <p:nvPr>
            <p:ph type="sldImg"/>
          </p:nvPr>
        </p:nvSpPr>
        <p:spPr>
          <a:ln/>
        </p:spPr>
      </p:sp>
      <p:sp>
        <p:nvSpPr>
          <p:cNvPr id="15363" name="عنصر نائب للملاحظات 2">
            <a:extLst>
              <a:ext uri="{FF2B5EF4-FFF2-40B4-BE49-F238E27FC236}">
                <a16:creationId xmlns:a16="http://schemas.microsoft.com/office/drawing/2014/main" id="{8D25DF02-7A17-E816-8C4B-21DDDAE7D802}"/>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ar-JO"/>
          </a:p>
        </p:txBody>
      </p:sp>
      <p:sp>
        <p:nvSpPr>
          <p:cNvPr id="15364" name="عنصر نائب لرقم الشريحة 3">
            <a:extLst>
              <a:ext uri="{FF2B5EF4-FFF2-40B4-BE49-F238E27FC236}">
                <a16:creationId xmlns:a16="http://schemas.microsoft.com/office/drawing/2014/main" id="{D289F186-5343-DFC1-39BC-92809ADC3B50}"/>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588EB89-548A-46AE-9B94-4568B1F19B73}" type="slidenum">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4EA4587-36E7-49A2-8618-8D4CC09DBD25}"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50</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AE9F0A7-6D3A-462E-8F26-97AE90234F36}"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B25189F-EF9A-4136-AB22-2C670F046B43}"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815A50E-5FBF-43E3-8189-832951F62133}"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D34D9BE-8F1B-46E1-B01B-91B663CC3BBE}"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56FCD3D-EC86-4C73-A4EE-7B76FEBABF5C}"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D1853497-EF09-4D5F-9B78-66E1BD13D550}"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2FFBBE8-545B-4332-98F5-079F39639FBA}"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575C5B3-9AEE-4DE6-A124-B0894A09E669}"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9E924345-05D5-46A0-8285-9DD1042A04F3}"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19874" name="Rectangle 2"/>
          <p:cNvSpPr>
            <a:spLocks noGrp="1" noRot="1" noChangeAspect="1" noChangeArrowheads="1" noTextEdit="1"/>
          </p:cNvSpPr>
          <p:nvPr>
            <p:ph type="sldImg"/>
          </p:nvPr>
        </p:nvSpPr>
        <p:spPr>
          <a:ln/>
        </p:spPr>
      </p:sp>
      <p:sp>
        <p:nvSpPr>
          <p:cNvPr id="7198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عنصر نائب لصورة الشريحة 1">
            <a:extLst>
              <a:ext uri="{FF2B5EF4-FFF2-40B4-BE49-F238E27FC236}">
                <a16:creationId xmlns:a16="http://schemas.microsoft.com/office/drawing/2014/main" id="{1DB0E063-B35E-FD46-11E4-2DDC68F8F458}"/>
              </a:ext>
            </a:extLst>
          </p:cNvPr>
          <p:cNvSpPr>
            <a:spLocks noGrp="1" noRot="1" noChangeAspect="1" noChangeArrowheads="1" noTextEdit="1"/>
          </p:cNvSpPr>
          <p:nvPr>
            <p:ph type="sldImg"/>
          </p:nvPr>
        </p:nvSpPr>
        <p:spPr>
          <a:ln/>
        </p:spPr>
      </p:sp>
      <p:sp>
        <p:nvSpPr>
          <p:cNvPr id="17411" name="عنصر نائب للملاحظات 2">
            <a:extLst>
              <a:ext uri="{FF2B5EF4-FFF2-40B4-BE49-F238E27FC236}">
                <a16:creationId xmlns:a16="http://schemas.microsoft.com/office/drawing/2014/main" id="{FD9A2986-5C58-6FD9-FC4A-BA8F7D7E106D}"/>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ar-JO" altLang="ar-JO"/>
          </a:p>
        </p:txBody>
      </p:sp>
      <p:sp>
        <p:nvSpPr>
          <p:cNvPr id="17412" name="عنصر نائب لرقم الشريحة 3">
            <a:extLst>
              <a:ext uri="{FF2B5EF4-FFF2-40B4-BE49-F238E27FC236}">
                <a16:creationId xmlns:a16="http://schemas.microsoft.com/office/drawing/2014/main" id="{2373E71F-2727-20F4-A7E1-74E27D95998E}"/>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8811EE6-0C2A-4C16-A06A-CE47102C9C36}" type="slidenum">
              <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2DF53A8-91B9-4D56-A59E-4A8F48EA465E}"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21922" name="Rectangle 2"/>
          <p:cNvSpPr>
            <a:spLocks noGrp="1" noRot="1" noChangeAspect="1" noChangeArrowheads="1" noTextEdit="1"/>
          </p:cNvSpPr>
          <p:nvPr>
            <p:ph type="sldImg"/>
          </p:nvPr>
        </p:nvSpPr>
        <p:spPr>
          <a:ln/>
        </p:spPr>
      </p:sp>
      <p:sp>
        <p:nvSpPr>
          <p:cNvPr id="721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3C5C9EF-8CBF-4FFA-9EA4-9F25DE890ACC}"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23970" name="Rectangle 2"/>
          <p:cNvSpPr>
            <a:spLocks noGrp="1" noRot="1" noChangeAspect="1" noChangeArrowheads="1" noTextEdit="1"/>
          </p:cNvSpPr>
          <p:nvPr>
            <p:ph type="sldImg"/>
          </p:nvPr>
        </p:nvSpPr>
        <p:spPr>
          <a:ln/>
        </p:spPr>
      </p:sp>
      <p:sp>
        <p:nvSpPr>
          <p:cNvPr id="723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2F6BE1F-86A9-4756-A07A-2F23C49957CE}"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28066" name="Rectangle 2"/>
          <p:cNvSpPr>
            <a:spLocks noGrp="1" noRot="1" noChangeAspect="1" noChangeArrowheads="1" noTextEdit="1"/>
          </p:cNvSpPr>
          <p:nvPr>
            <p:ph type="sldImg"/>
          </p:nvPr>
        </p:nvSpPr>
        <p:spPr>
          <a:ln/>
        </p:spPr>
      </p:sp>
      <p:sp>
        <p:nvSpPr>
          <p:cNvPr id="728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4718D81-97DC-41E4-BA8D-1E20285CD579}"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66</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30114" name="Rectangle 2"/>
          <p:cNvSpPr>
            <a:spLocks noGrp="1" noRot="1" noChangeAspect="1" noChangeArrowheads="1" noTextEdit="1"/>
          </p:cNvSpPr>
          <p:nvPr>
            <p:ph type="sldImg"/>
          </p:nvPr>
        </p:nvSpPr>
        <p:spPr>
          <a:ln/>
        </p:spPr>
      </p:sp>
      <p:sp>
        <p:nvSpPr>
          <p:cNvPr id="730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29D3555-C4EB-4E81-BCB2-ACA28BD964EC}"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68</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32162" name="Rectangle 2"/>
          <p:cNvSpPr>
            <a:spLocks noGrp="1" noRot="1" noChangeAspect="1" noChangeArrowheads="1" noTextEdit="1"/>
          </p:cNvSpPr>
          <p:nvPr>
            <p:ph type="sldImg"/>
          </p:nvPr>
        </p:nvSpPr>
        <p:spPr>
          <a:ln/>
        </p:spPr>
      </p:sp>
      <p:sp>
        <p:nvSpPr>
          <p:cNvPr id="732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66C323A-3CE6-4911-8932-BBC384EAB429}"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34210" name="Rectangle 2"/>
          <p:cNvSpPr>
            <a:spLocks noGrp="1" noRot="1" noChangeAspect="1" noChangeArrowheads="1" noTextEdit="1"/>
          </p:cNvSpPr>
          <p:nvPr>
            <p:ph type="sldImg"/>
          </p:nvPr>
        </p:nvSpPr>
        <p:spPr>
          <a:ln/>
        </p:spPr>
      </p:sp>
      <p:sp>
        <p:nvSpPr>
          <p:cNvPr id="734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1310756-99FF-4BB1-A689-4870DC113FBC}"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36258" name="Rectangle 2"/>
          <p:cNvSpPr>
            <a:spLocks noGrp="1" noRot="1" noChangeAspect="1" noChangeArrowheads="1" noTextEdit="1"/>
          </p:cNvSpPr>
          <p:nvPr>
            <p:ph type="sldImg"/>
          </p:nvPr>
        </p:nvSpPr>
        <p:spPr>
          <a:ln/>
        </p:spPr>
      </p:sp>
      <p:sp>
        <p:nvSpPr>
          <p:cNvPr id="736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7CAEC99-79B0-4DFA-B5F0-7DC5D2EC955D}"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74</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38306" name="Rectangle 2"/>
          <p:cNvSpPr>
            <a:spLocks noGrp="1" noRot="1" noChangeAspect="1" noChangeArrowheads="1" noTextEdit="1"/>
          </p:cNvSpPr>
          <p:nvPr>
            <p:ph type="sldImg"/>
          </p:nvPr>
        </p:nvSpPr>
        <p:spPr>
          <a:ln/>
        </p:spPr>
      </p:sp>
      <p:sp>
        <p:nvSpPr>
          <p:cNvPr id="738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F1FED3-3C86-49A4-A85D-1EEB643613F9}"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79</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40354" name="Rectangle 2"/>
          <p:cNvSpPr>
            <a:spLocks noGrp="1" noRot="1" noChangeAspect="1" noChangeArrowheads="1" noTextEdit="1"/>
          </p:cNvSpPr>
          <p:nvPr>
            <p:ph type="sldImg"/>
          </p:nvPr>
        </p:nvSpPr>
        <p:spPr>
          <a:ln/>
        </p:spPr>
      </p:sp>
      <p:sp>
        <p:nvSpPr>
          <p:cNvPr id="740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60DBB0A-4543-48A1-8269-C69F9441C90B}"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80</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42402" name="Rectangle 2"/>
          <p:cNvSpPr>
            <a:spLocks noGrp="1" noRot="1" noChangeAspect="1" noChangeArrowheads="1" noTextEdit="1"/>
          </p:cNvSpPr>
          <p:nvPr>
            <p:ph type="sldImg"/>
          </p:nvPr>
        </p:nvSpPr>
        <p:spPr>
          <a:ln/>
        </p:spPr>
      </p:sp>
      <p:sp>
        <p:nvSpPr>
          <p:cNvPr id="742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122CA97-EFE6-4B79-B97F-7AE54B2B1313}"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63A5E36-1A1F-4D6B-B54D-F11C12C0CE0D}"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54690" name="Rectangle 2"/>
          <p:cNvSpPr>
            <a:spLocks noGrp="1" noRot="1" noChangeAspect="1" noChangeArrowheads="1" noTextEdit="1"/>
          </p:cNvSpPr>
          <p:nvPr>
            <p:ph type="sldImg"/>
          </p:nvPr>
        </p:nvSpPr>
        <p:spPr>
          <a:ln/>
        </p:spPr>
      </p:sp>
      <p:sp>
        <p:nvSpPr>
          <p:cNvPr id="754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CDE7CFE-5A41-46F9-968E-928FC2791E38}"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83</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56738" name="Rectangle 2"/>
          <p:cNvSpPr>
            <a:spLocks noGrp="1" noRot="1" noChangeAspect="1" noChangeArrowheads="1" noTextEdit="1"/>
          </p:cNvSpPr>
          <p:nvPr>
            <p:ph type="sldImg"/>
          </p:nvPr>
        </p:nvSpPr>
        <p:spPr>
          <a:ln/>
        </p:spPr>
      </p:sp>
      <p:sp>
        <p:nvSpPr>
          <p:cNvPr id="756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39D06A2-1E2D-4DE6-9776-3AEAD9A83EED}"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58786" name="Rectangle 2"/>
          <p:cNvSpPr>
            <a:spLocks noGrp="1" noRot="1" noChangeAspect="1" noChangeArrowheads="1" noTextEdit="1"/>
          </p:cNvSpPr>
          <p:nvPr>
            <p:ph type="sldImg"/>
          </p:nvPr>
        </p:nvSpPr>
        <p:spPr>
          <a:ln/>
        </p:spPr>
      </p:sp>
      <p:sp>
        <p:nvSpPr>
          <p:cNvPr id="758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134DB300-745F-4E43-9FE5-A844BCA014D5}"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60834" name="Rectangle 2"/>
          <p:cNvSpPr>
            <a:spLocks noGrp="1" noRot="1" noChangeAspect="1" noChangeArrowheads="1" noTextEdit="1"/>
          </p:cNvSpPr>
          <p:nvPr>
            <p:ph type="sldImg"/>
          </p:nvPr>
        </p:nvSpPr>
        <p:spPr>
          <a:ln/>
        </p:spPr>
      </p:sp>
      <p:sp>
        <p:nvSpPr>
          <p:cNvPr id="760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F53B98B-F89F-4032-975B-1C7F69DBA519}"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87</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66978" name="Rectangle 2"/>
          <p:cNvSpPr>
            <a:spLocks noGrp="1" noRot="1" noChangeAspect="1" noChangeArrowheads="1" noTextEdit="1"/>
          </p:cNvSpPr>
          <p:nvPr>
            <p:ph type="sldImg"/>
          </p:nvPr>
        </p:nvSpPr>
        <p:spPr>
          <a:ln/>
        </p:spPr>
      </p:sp>
      <p:sp>
        <p:nvSpPr>
          <p:cNvPr id="766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DB8CB82-7E7A-4D34-BE22-BBD8FAE74931}"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88</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62882" name="Rectangle 2"/>
          <p:cNvSpPr>
            <a:spLocks noGrp="1" noRot="1" noChangeAspect="1" noChangeArrowheads="1" noTextEdit="1"/>
          </p:cNvSpPr>
          <p:nvPr>
            <p:ph type="sldImg"/>
          </p:nvPr>
        </p:nvSpPr>
        <p:spPr>
          <a:ln/>
        </p:spPr>
      </p:sp>
      <p:sp>
        <p:nvSpPr>
          <p:cNvPr id="762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FA13C5-8824-47BC-8415-E19B0BDE533C}"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91</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797698" name="Rectangle 2"/>
          <p:cNvSpPr>
            <a:spLocks noGrp="1" noRot="1" noChangeAspect="1" noChangeArrowheads="1" noTextEdit="1"/>
          </p:cNvSpPr>
          <p:nvPr>
            <p:ph type="sldImg"/>
          </p:nvPr>
        </p:nvSpPr>
        <p:spPr>
          <a:ln/>
        </p:spPr>
      </p:sp>
      <p:sp>
        <p:nvSpPr>
          <p:cNvPr id="7976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7DAEEB0F-7420-F0C2-6D96-D624E65C4FC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93023A7-00E6-44DE-A4CB-EB41242ACCF6}"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92</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6147" name="Rectangle 2">
            <a:extLst>
              <a:ext uri="{FF2B5EF4-FFF2-40B4-BE49-F238E27FC236}">
                <a16:creationId xmlns:a16="http://schemas.microsoft.com/office/drawing/2014/main" id="{D621F7D4-B23A-3B06-E9C3-8D7A0F2020FE}"/>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D6AD274F-0386-E8C8-91D9-2295F4CCCA6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B620BA9B-AF3A-4AA4-C9F2-C950066D259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2A638AA-D7FD-463A-84BF-904718B247F2}"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93</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8195" name="Rectangle 2">
            <a:extLst>
              <a:ext uri="{FF2B5EF4-FFF2-40B4-BE49-F238E27FC236}">
                <a16:creationId xmlns:a16="http://schemas.microsoft.com/office/drawing/2014/main" id="{085C30BB-3CB2-6C69-6515-CA16617D5846}"/>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98E37BA2-DDD7-7AEC-7E90-BA10B994796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FFDD983D-9A41-DA02-302E-EB49AADFC28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2E3876C-6B2E-4F4B-98AD-18F2A7D6172F}"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94</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0243" name="Rectangle 2">
            <a:extLst>
              <a:ext uri="{FF2B5EF4-FFF2-40B4-BE49-F238E27FC236}">
                <a16:creationId xmlns:a16="http://schemas.microsoft.com/office/drawing/2014/main" id="{38E399BD-6B36-7468-1ADA-B41C7F6D7D32}"/>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9A5C8100-BE54-1957-F15E-95AFE98B890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1F3F4AE-C481-4981-A4ED-F451D00E5179}"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6B44EF32-5293-BC48-1A24-6A76B357381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6219E8B-AB2B-440A-A6A5-B9F17F3DB288}"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95</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2291" name="Rectangle 2">
            <a:extLst>
              <a:ext uri="{FF2B5EF4-FFF2-40B4-BE49-F238E27FC236}">
                <a16:creationId xmlns:a16="http://schemas.microsoft.com/office/drawing/2014/main" id="{422BB794-2569-7D5C-DD16-506B5D3461AE}"/>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143CF89F-ED6A-CE79-3098-D1ADD4FF19F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A1504CC0-1998-1CA5-F5C8-2B07AE20988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0CEB359-15E5-4553-B6BA-D5D4549965D0}"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96</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4339" name="Rectangle 2">
            <a:extLst>
              <a:ext uri="{FF2B5EF4-FFF2-40B4-BE49-F238E27FC236}">
                <a16:creationId xmlns:a16="http://schemas.microsoft.com/office/drawing/2014/main" id="{7BF9FBA4-9A81-DACB-8038-A4C2B052BC4C}"/>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F64AE3FE-076A-A155-E531-B5B18F057E7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9EDB6267-3543-5499-831D-94A589DA373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F119C4FF-D333-4E42-937B-C034666DF4A7}"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98</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7411" name="Rectangle 2">
            <a:extLst>
              <a:ext uri="{FF2B5EF4-FFF2-40B4-BE49-F238E27FC236}">
                <a16:creationId xmlns:a16="http://schemas.microsoft.com/office/drawing/2014/main" id="{09C8EF5F-2B4C-49E7-E8B1-A49C8C50CF49}"/>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DF9C0468-5AE0-16EB-FB82-EF2E50F252D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322E3870-DD2E-2A4E-9226-BF21D9A48E1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1A0A414-717B-48BA-A144-7629756919D0}"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99</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19459" name="Rectangle 2">
            <a:extLst>
              <a:ext uri="{FF2B5EF4-FFF2-40B4-BE49-F238E27FC236}">
                <a16:creationId xmlns:a16="http://schemas.microsoft.com/office/drawing/2014/main" id="{2F44D544-BC31-3035-87D3-D9CE7FF3388F}"/>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73ACB356-5CAA-E16C-367E-A2DF9E1E1A6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FB869B7F-F242-1488-E8DA-15E27D5BE5D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C469A00-4D17-4BA3-8B4E-ED2769EF5FED}"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101</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2531" name="Rectangle 2">
            <a:extLst>
              <a:ext uri="{FF2B5EF4-FFF2-40B4-BE49-F238E27FC236}">
                <a16:creationId xmlns:a16="http://schemas.microsoft.com/office/drawing/2014/main" id="{8C177DE8-0478-DA60-F6EF-13E055BD8C67}"/>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68D962B2-332E-8726-E5E8-C23304AA44B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949689F2-68A2-0F49-FE10-F0009CA8E6F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A8429D8-0EBA-4A90-B712-B842D1544BF6}"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102</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4579" name="Rectangle 2">
            <a:extLst>
              <a:ext uri="{FF2B5EF4-FFF2-40B4-BE49-F238E27FC236}">
                <a16:creationId xmlns:a16="http://schemas.microsoft.com/office/drawing/2014/main" id="{89BAE694-2D2F-7489-0C0D-385D74314CFB}"/>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3FA3D381-7354-F984-D05B-CA512E3B837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C66CE31F-F940-09B3-44BF-28BB4531705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0B7876F-8974-40CA-9363-68138B466190}"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103</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6627" name="Rectangle 2">
            <a:extLst>
              <a:ext uri="{FF2B5EF4-FFF2-40B4-BE49-F238E27FC236}">
                <a16:creationId xmlns:a16="http://schemas.microsoft.com/office/drawing/2014/main" id="{7325EE26-8E9D-C5CD-B889-362B70A81902}"/>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75323B54-CA54-ED60-2958-EC46069A990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4B396038-ACAC-070E-F7C0-69066145921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8069CFB-702B-4A39-93D4-E8AE3D260D08}"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104</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28675" name="Rectangle 2">
            <a:extLst>
              <a:ext uri="{FF2B5EF4-FFF2-40B4-BE49-F238E27FC236}">
                <a16:creationId xmlns:a16="http://schemas.microsoft.com/office/drawing/2014/main" id="{A252EDC1-0ED4-E5B0-87C0-87A38EBB1896}"/>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298B0EB1-3DB9-E4F3-3E73-6C4D8B82DE1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999B9154-3B29-FE13-9AA9-C8E8C098530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AA7334F-8EE3-41A5-8476-5EE50C4A85F0}"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105</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0723" name="Rectangle 2">
            <a:extLst>
              <a:ext uri="{FF2B5EF4-FFF2-40B4-BE49-F238E27FC236}">
                <a16:creationId xmlns:a16="http://schemas.microsoft.com/office/drawing/2014/main" id="{5624A425-0AD8-C703-51E1-F7E63D3183F5}"/>
              </a:ext>
            </a:extLst>
          </p:cNvPr>
          <p:cNvSpPr>
            <a:spLocks noGrp="1" noRot="1" noChangeAspect="1" noChangeArrowheads="1" noTextEdit="1"/>
          </p:cNvSpPr>
          <p:nvPr>
            <p:ph type="sldImg"/>
          </p:nvPr>
        </p:nvSpPr>
        <p:spPr>
          <a:ln/>
        </p:spPr>
      </p:sp>
      <p:sp>
        <p:nvSpPr>
          <p:cNvPr id="30724" name="Rectangle 3">
            <a:extLst>
              <a:ext uri="{FF2B5EF4-FFF2-40B4-BE49-F238E27FC236}">
                <a16:creationId xmlns:a16="http://schemas.microsoft.com/office/drawing/2014/main" id="{EDBB1C1A-CBC0-64AE-6917-020CF42C957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B8DD6A0C-A0B3-5F94-6F9B-FA82D2D935E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E377E9D-3E8A-4F61-BACD-D0C8E3A11EA3}"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106</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2771" name="Rectangle 2">
            <a:extLst>
              <a:ext uri="{FF2B5EF4-FFF2-40B4-BE49-F238E27FC236}">
                <a16:creationId xmlns:a16="http://schemas.microsoft.com/office/drawing/2014/main" id="{EE77ADBC-45DB-067A-8291-6C88007E3CDC}"/>
              </a:ext>
            </a:extLst>
          </p:cNvPr>
          <p:cNvSpPr>
            <a:spLocks noGrp="1" noRot="1" noChangeAspect="1" noChangeArrowheads="1" noTextEdit="1"/>
          </p:cNvSpPr>
          <p:nvPr>
            <p:ph type="sldImg"/>
          </p:nvPr>
        </p:nvSpPr>
        <p:spPr>
          <a:ln/>
        </p:spPr>
      </p:sp>
      <p:sp>
        <p:nvSpPr>
          <p:cNvPr id="32772" name="Rectangle 3">
            <a:extLst>
              <a:ext uri="{FF2B5EF4-FFF2-40B4-BE49-F238E27FC236}">
                <a16:creationId xmlns:a16="http://schemas.microsoft.com/office/drawing/2014/main" id="{884888F1-0330-9CDD-E4DA-F7A580F9F93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670AEDE-CCEC-4F1F-9E40-B2BA302501AD}"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670722" name="Rectangle 2"/>
          <p:cNvSpPr>
            <a:spLocks noGrp="1" noRot="1" noChangeAspect="1" noChangeArrowheads="1" noTextEdit="1"/>
          </p:cNvSpPr>
          <p:nvPr>
            <p:ph type="sldImg"/>
          </p:nvPr>
        </p:nvSpPr>
        <p:spPr>
          <a:ln/>
        </p:spPr>
      </p:sp>
      <p:sp>
        <p:nvSpPr>
          <p:cNvPr id="670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AB14633F-9E7E-F2E4-90A1-91B87FBF8A2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959BE84-193B-4AE3-B75C-A95A51D82003}"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107</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4819" name="Rectangle 2">
            <a:extLst>
              <a:ext uri="{FF2B5EF4-FFF2-40B4-BE49-F238E27FC236}">
                <a16:creationId xmlns:a16="http://schemas.microsoft.com/office/drawing/2014/main" id="{B145104C-B701-AA99-FFB3-6FE08FEF3A54}"/>
              </a:ext>
            </a:extLst>
          </p:cNvPr>
          <p:cNvSpPr>
            <a:spLocks noGrp="1" noRot="1" noChangeAspect="1" noChangeArrowheads="1" noTextEdit="1"/>
          </p:cNvSpPr>
          <p:nvPr>
            <p:ph type="sldImg"/>
          </p:nvPr>
        </p:nvSpPr>
        <p:spPr>
          <a:ln/>
        </p:spPr>
      </p:sp>
      <p:sp>
        <p:nvSpPr>
          <p:cNvPr id="34820" name="Rectangle 3">
            <a:extLst>
              <a:ext uri="{FF2B5EF4-FFF2-40B4-BE49-F238E27FC236}">
                <a16:creationId xmlns:a16="http://schemas.microsoft.com/office/drawing/2014/main" id="{4BB53220-D527-CC63-7334-B7178971297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032E54C5-6BD1-93E1-0638-AF6F1E7BF75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8030167-1936-4A89-B4A4-E283B00123BB}"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109</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7891" name="Rectangle 2">
            <a:extLst>
              <a:ext uri="{FF2B5EF4-FFF2-40B4-BE49-F238E27FC236}">
                <a16:creationId xmlns:a16="http://schemas.microsoft.com/office/drawing/2014/main" id="{1D026519-352E-F7CF-BA8C-7B6DA86F27C4}"/>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9ACCA00B-E621-0D63-8A47-75DB7915AC8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F769A516-C52C-98FB-2562-C58DB031D1D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2F456D0-4DBD-41EA-8817-2384696587E1}"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110</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39939" name="Rectangle 2">
            <a:extLst>
              <a:ext uri="{FF2B5EF4-FFF2-40B4-BE49-F238E27FC236}">
                <a16:creationId xmlns:a16="http://schemas.microsoft.com/office/drawing/2014/main" id="{FD3717E8-7F62-5A6D-60A7-5F157FBACE2D}"/>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F63F25CC-0C7A-ACF9-1CBC-988DB2F99AB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D698B2D7-4EFB-7E09-9DE8-E4677E48F2F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8C3D498-87C4-4325-AC32-A9B33CF2CA2F}"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111</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41987" name="Rectangle 2">
            <a:extLst>
              <a:ext uri="{FF2B5EF4-FFF2-40B4-BE49-F238E27FC236}">
                <a16:creationId xmlns:a16="http://schemas.microsoft.com/office/drawing/2014/main" id="{A8DAC01D-1802-CFC0-6A12-BC8FDBA5F4F9}"/>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5176F2C2-EA71-AF68-7857-259937B28CC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D90C78E9-2ECD-2052-7FE1-C043C182C8A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5A12126-8F92-43AB-A9C2-748A5120FF98}"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112</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44035" name="Rectangle 2">
            <a:extLst>
              <a:ext uri="{FF2B5EF4-FFF2-40B4-BE49-F238E27FC236}">
                <a16:creationId xmlns:a16="http://schemas.microsoft.com/office/drawing/2014/main" id="{24D7864D-BCA6-BAAA-68CA-1ED38E13D542}"/>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B907ECBD-92ED-9207-50B1-EAB8864B957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903874A7-20EF-4105-12AC-357FB600466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3829874E-9D2A-406C-A9D9-2DB06D7969B4}"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113</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46083" name="Rectangle 2">
            <a:extLst>
              <a:ext uri="{FF2B5EF4-FFF2-40B4-BE49-F238E27FC236}">
                <a16:creationId xmlns:a16="http://schemas.microsoft.com/office/drawing/2014/main" id="{C0761ABD-FCD9-4E01-4856-5BD24CB3AB90}"/>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464A61DF-41AD-7F31-5BF2-29331AD88EA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E5393FF8-4657-F295-E7AC-D61BD838FE3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8F55B7D-1F45-42A4-9887-6A26D16A2DB9}"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114</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48131" name="Rectangle 2">
            <a:extLst>
              <a:ext uri="{FF2B5EF4-FFF2-40B4-BE49-F238E27FC236}">
                <a16:creationId xmlns:a16="http://schemas.microsoft.com/office/drawing/2014/main" id="{3F4770C1-F1F0-C7D4-665C-4FAAB942D83D}"/>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17841C2D-1A5C-56CF-7EDB-4842CCC0EBE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a:extLst>
              <a:ext uri="{FF2B5EF4-FFF2-40B4-BE49-F238E27FC236}">
                <a16:creationId xmlns:a16="http://schemas.microsoft.com/office/drawing/2014/main" id="{48ADC962-2FBD-CDA8-0EFF-30D19589447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070CB8E-E5DF-494F-95EA-905E45061655}"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120</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55299" name="Rectangle 2">
            <a:extLst>
              <a:ext uri="{FF2B5EF4-FFF2-40B4-BE49-F238E27FC236}">
                <a16:creationId xmlns:a16="http://schemas.microsoft.com/office/drawing/2014/main" id="{03186710-54F8-9811-524F-19DCC927380E}"/>
              </a:ext>
            </a:extLst>
          </p:cNvPr>
          <p:cNvSpPr>
            <a:spLocks noGrp="1" noRot="1" noChangeAspect="1" noChangeArrowheads="1" noTextEdit="1"/>
          </p:cNvSpPr>
          <p:nvPr>
            <p:ph type="sldImg"/>
          </p:nvPr>
        </p:nvSpPr>
        <p:spPr>
          <a:ln/>
        </p:spPr>
      </p:sp>
      <p:sp>
        <p:nvSpPr>
          <p:cNvPr id="55300" name="Rectangle 3">
            <a:extLst>
              <a:ext uri="{FF2B5EF4-FFF2-40B4-BE49-F238E27FC236}">
                <a16:creationId xmlns:a16="http://schemas.microsoft.com/office/drawing/2014/main" id="{006BACED-E060-F13F-8DF2-EEDE70BEB0E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30B42948-3E7F-011E-67FF-9D39DA726C7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A92ABB97-D795-4249-B8BD-42DE430CE477}"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121</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57347" name="Rectangle 2">
            <a:extLst>
              <a:ext uri="{FF2B5EF4-FFF2-40B4-BE49-F238E27FC236}">
                <a16:creationId xmlns:a16="http://schemas.microsoft.com/office/drawing/2014/main" id="{E97DC3A4-6357-5193-B88D-AE010D59C1AC}"/>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68E0811C-3A06-6755-4D45-08BDFD70E17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35B1DE74-A893-4BC8-609D-2803B5020AE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7A89C23-1152-40E1-A6BA-6C8B4F16F365}"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122</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59395" name="Rectangle 2">
            <a:extLst>
              <a:ext uri="{FF2B5EF4-FFF2-40B4-BE49-F238E27FC236}">
                <a16:creationId xmlns:a16="http://schemas.microsoft.com/office/drawing/2014/main" id="{4C61DF4E-00BF-4C04-6AC3-5775F0D97BF5}"/>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9720954F-FA17-AE13-28F6-55DE51F322C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E9A92C8-759B-43E1-BB83-6462E67009EF}"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672770" name="Rectangle 2"/>
          <p:cNvSpPr>
            <a:spLocks noGrp="1" noRot="1" noChangeAspect="1" noChangeArrowheads="1" noTextEdit="1"/>
          </p:cNvSpPr>
          <p:nvPr>
            <p:ph type="sldImg"/>
          </p:nvPr>
        </p:nvSpPr>
        <p:spPr>
          <a:ln/>
        </p:spPr>
      </p:sp>
      <p:sp>
        <p:nvSpPr>
          <p:cNvPr id="672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a:extLst>
              <a:ext uri="{FF2B5EF4-FFF2-40B4-BE49-F238E27FC236}">
                <a16:creationId xmlns:a16="http://schemas.microsoft.com/office/drawing/2014/main" id="{FD0D6C5E-86B7-D163-B35E-3CE6EA17517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EA496B3-740D-45C4-90DF-814AA3D0ADAF}"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123</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61443" name="Rectangle 2">
            <a:extLst>
              <a:ext uri="{FF2B5EF4-FFF2-40B4-BE49-F238E27FC236}">
                <a16:creationId xmlns:a16="http://schemas.microsoft.com/office/drawing/2014/main" id="{765D8FEE-B0AC-5921-4752-A2E0A71CC2E2}"/>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858D969C-8055-B053-3C1B-346659F5D63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A33CF099-248B-E083-D1AF-708477848A0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D1CC27-4554-4588-B571-2A29F4F8B0EC}"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125</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64515" name="Rectangle 2">
            <a:extLst>
              <a:ext uri="{FF2B5EF4-FFF2-40B4-BE49-F238E27FC236}">
                <a16:creationId xmlns:a16="http://schemas.microsoft.com/office/drawing/2014/main" id="{9A18608A-C6CC-3ED2-4CE5-D8FA2C9EA29D}"/>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31384AA6-BA76-868C-B0B4-C421FCFF4E6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a:extLst>
              <a:ext uri="{FF2B5EF4-FFF2-40B4-BE49-F238E27FC236}">
                <a16:creationId xmlns:a16="http://schemas.microsoft.com/office/drawing/2014/main" id="{80E32A2E-4690-FABE-F939-8778C49F69F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5A2E196-4ED6-4A04-BCDF-F1D6BEDB3648}"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129</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69635" name="Rectangle 2">
            <a:extLst>
              <a:ext uri="{FF2B5EF4-FFF2-40B4-BE49-F238E27FC236}">
                <a16:creationId xmlns:a16="http://schemas.microsoft.com/office/drawing/2014/main" id="{81B41456-CCE3-DA3D-EAC7-F05E8C24869C}"/>
              </a:ext>
            </a:extLst>
          </p:cNvPr>
          <p:cNvSpPr>
            <a:spLocks noGrp="1" noRot="1" noChangeAspect="1" noChangeArrowheads="1" noTextEdit="1"/>
          </p:cNvSpPr>
          <p:nvPr>
            <p:ph type="sldImg"/>
          </p:nvPr>
        </p:nvSpPr>
        <p:spPr>
          <a:ln/>
        </p:spPr>
      </p:sp>
      <p:sp>
        <p:nvSpPr>
          <p:cNvPr id="69636" name="Rectangle 3">
            <a:extLst>
              <a:ext uri="{FF2B5EF4-FFF2-40B4-BE49-F238E27FC236}">
                <a16:creationId xmlns:a16="http://schemas.microsoft.com/office/drawing/2014/main" id="{00CE08D0-3582-1AE5-9C9F-9E2EF456D8B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FBDDE446-8304-3212-A96D-22797851708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8080D19-9C6C-416F-AFD7-1CE6CF2729F5}"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130</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71683" name="Rectangle 2">
            <a:extLst>
              <a:ext uri="{FF2B5EF4-FFF2-40B4-BE49-F238E27FC236}">
                <a16:creationId xmlns:a16="http://schemas.microsoft.com/office/drawing/2014/main" id="{F85A934B-61D6-9457-31AC-787B887E93B4}"/>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F0266980-3E35-138E-3FA2-52529DE7E1B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EAFD972D-C8A7-DAA8-DABF-BD529C020EB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EEC7BEF-B1B0-4367-A5FB-562CA616D916}"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132</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74755" name="Rectangle 2">
            <a:extLst>
              <a:ext uri="{FF2B5EF4-FFF2-40B4-BE49-F238E27FC236}">
                <a16:creationId xmlns:a16="http://schemas.microsoft.com/office/drawing/2014/main" id="{86794E1A-E8D7-026E-3FB9-C06C5BE317A1}"/>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CCCB851C-4361-C3F1-FA26-C86C50ADFE2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27DB1E8D-655D-31D1-367D-0C73D12A1E5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17C5F54-E640-4C19-BC26-5DD1F2BC2508}"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134</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77827" name="Rectangle 2">
            <a:extLst>
              <a:ext uri="{FF2B5EF4-FFF2-40B4-BE49-F238E27FC236}">
                <a16:creationId xmlns:a16="http://schemas.microsoft.com/office/drawing/2014/main" id="{D0E5FC84-1DB9-7528-EAAD-1483A02F8155}"/>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8B91AE3B-19BF-8772-29B9-E4FA595E8D5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2472F622-2509-5297-E3AC-73D3B22C6F5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F3AAF7A-0C09-4BC9-B3C0-919F4679527D}"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135</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79875" name="Rectangle 2">
            <a:extLst>
              <a:ext uri="{FF2B5EF4-FFF2-40B4-BE49-F238E27FC236}">
                <a16:creationId xmlns:a16="http://schemas.microsoft.com/office/drawing/2014/main" id="{F39FFD6A-950B-CA35-4FF7-838506E055B0}"/>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A4EADB67-BC91-A42F-C2A1-CE0BE7DB3B8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24F5FE5C-50DC-7FCB-20D4-508A1AFD8C2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634B79B-3F90-4BC4-97AF-6142523AF60E}"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136</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81923" name="Rectangle 2">
            <a:extLst>
              <a:ext uri="{FF2B5EF4-FFF2-40B4-BE49-F238E27FC236}">
                <a16:creationId xmlns:a16="http://schemas.microsoft.com/office/drawing/2014/main" id="{43C2D49E-3A3F-50D2-0537-4FF02460A661}"/>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08F79636-476C-444B-0EEF-06EA741D577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5B6167FE-13A8-6395-C357-C6F44457522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57A8F2A-F5C2-4E82-A19B-C5A154B88522}" type="slidenum">
              <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137</a:t>
            </a:fld>
            <a:endParaRPr kumimoji="0" lang="en-CA" altLang="en-US" sz="12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83971" name="Rectangle 2">
            <a:extLst>
              <a:ext uri="{FF2B5EF4-FFF2-40B4-BE49-F238E27FC236}">
                <a16:creationId xmlns:a16="http://schemas.microsoft.com/office/drawing/2014/main" id="{0F340515-4B46-6390-CE33-90A435D732E5}"/>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1CFD075E-BC03-0B7F-48AC-5574F6AC33E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800"/>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0173D888-6DE6-41AF-800D-0932453E39F2}"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138</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a:xfrm>
            <a:off x="974725" y="4560888"/>
            <a:ext cx="5365750" cy="4319587"/>
          </a:xfrm>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84F081C-A8ED-4CDE-BF86-FD3AFAC37D46}"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674818" name="Rectangle 2"/>
          <p:cNvSpPr>
            <a:spLocks noGrp="1" noRot="1" noChangeAspect="1" noChangeArrowheads="1" noTextEdit="1"/>
          </p:cNvSpPr>
          <p:nvPr>
            <p:ph type="sldImg"/>
          </p:nvPr>
        </p:nvSpPr>
        <p:spPr>
          <a:ln/>
        </p:spPr>
      </p:sp>
      <p:sp>
        <p:nvSpPr>
          <p:cNvPr id="6748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AEF3CEA-CE15-4DDD-9E04-C962379AF6E3}" type="slidenum">
              <a:rPr kumimoji="0" lang="en-CA"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142</a:t>
            </a:fld>
            <a:endParaRPr kumimoji="0" lang="en-CA"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ECE84C4-450E-456C-8550-A9406CA75CC3}" type="slidenum">
              <a:rPr kumimoji="0" lang="en-CA" sz="1200" b="0" i="0" u="none" strike="noStrike" kern="1200" cap="none" spc="0" normalizeH="0" baseline="0" noProof="0">
                <a:ln>
                  <a:noFill/>
                </a:ln>
                <a:solidFill>
                  <a:srgbClr val="000000"/>
                </a:solidFill>
                <a:effectLst/>
                <a:uLnTx/>
                <a:uFillTx/>
                <a:latin typeface="Tahom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CA" sz="1200" b="0" i="0" u="none" strike="noStrike" kern="1200" cap="none" spc="0" normalizeH="0" baseline="0" noProof="0">
              <a:ln>
                <a:noFill/>
              </a:ln>
              <a:solidFill>
                <a:srgbClr val="000000"/>
              </a:solidFill>
              <a:effectLst/>
              <a:uLnTx/>
              <a:uFillTx/>
              <a:latin typeface="Tahoma" pitchFamily="34" charset="0"/>
              <a:ea typeface="+mn-ea"/>
              <a:cs typeface="+mn-cs"/>
            </a:endParaRPr>
          </a:p>
        </p:txBody>
      </p:sp>
      <p:sp>
        <p:nvSpPr>
          <p:cNvPr id="676866" name="Rectangle 2"/>
          <p:cNvSpPr>
            <a:spLocks noGrp="1" noRot="1" noChangeAspect="1" noChangeArrowheads="1" noTextEdit="1"/>
          </p:cNvSpPr>
          <p:nvPr>
            <p:ph type="sldImg"/>
          </p:nvPr>
        </p:nvSpPr>
        <p:spPr>
          <a:ln/>
        </p:spPr>
      </p:sp>
      <p:sp>
        <p:nvSpPr>
          <p:cNvPr id="6768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3" Type="http://schemas.openxmlformats.org/officeDocument/2006/relationships/hyperlink" Target="http://www.db-book.com/" TargetMode="External"/><Relationship Id="rId2" Type="http://schemas.openxmlformats.org/officeDocument/2006/relationships/oleObject" Target="../embeddings/oleObject1.bin"/><Relationship Id="rId1" Type="http://schemas.openxmlformats.org/officeDocument/2006/relationships/slideMaster" Target="../slideMasters/slideMaster6.xml"/><Relationship Id="rId5" Type="http://schemas.openxmlformats.org/officeDocument/2006/relationships/image" Target="../media/image9.jpeg"/><Relationship Id="rId4" Type="http://schemas.openxmlformats.org/officeDocument/2006/relationships/image" Target="../media/image8.jpe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8C2F415-19B0-3818-28F1-C680FDBB7FB5}"/>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ar-JO"/>
          </a:p>
        </p:txBody>
      </p:sp>
      <p:sp>
        <p:nvSpPr>
          <p:cNvPr id="3" name="عنوان فرعي 2">
            <a:extLst>
              <a:ext uri="{FF2B5EF4-FFF2-40B4-BE49-F238E27FC236}">
                <a16:creationId xmlns:a16="http://schemas.microsoft.com/office/drawing/2014/main" id="{EEB52076-3A54-8E8C-015C-CF85074E62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ar-JO"/>
          </a:p>
        </p:txBody>
      </p:sp>
      <p:sp>
        <p:nvSpPr>
          <p:cNvPr id="4" name="عنصر نائب للتاريخ 3">
            <a:extLst>
              <a:ext uri="{FF2B5EF4-FFF2-40B4-BE49-F238E27FC236}">
                <a16:creationId xmlns:a16="http://schemas.microsoft.com/office/drawing/2014/main" id="{76AB5110-32EC-E253-28BA-60DF2FA2F55F}"/>
              </a:ext>
            </a:extLst>
          </p:cNvPr>
          <p:cNvSpPr>
            <a:spLocks noGrp="1"/>
          </p:cNvSpPr>
          <p:nvPr>
            <p:ph type="dt" sz="half" idx="10"/>
          </p:nvPr>
        </p:nvSpPr>
        <p:spPr/>
        <p:txBody>
          <a:bodyPr/>
          <a:lstStyle/>
          <a:p>
            <a:fld id="{7EA39CE3-6666-4690-AA34-5AA422E49FA0}"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77E448EE-BB43-46F4-350D-6D43E854A992}"/>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9A768A12-CD63-9CC0-2B3E-15EC90B8893A}"/>
              </a:ext>
            </a:extLst>
          </p:cNvPr>
          <p:cNvSpPr>
            <a:spLocks noGrp="1"/>
          </p:cNvSpPr>
          <p:nvPr>
            <p:ph type="sldNum" sz="quarter" idx="12"/>
          </p:nvPr>
        </p:nvSpPr>
        <p:spPr/>
        <p:txBody>
          <a:bodyPr/>
          <a:lstStyle/>
          <a:p>
            <a:fld id="{EB546B68-5937-45A5-AECC-6A4B41F10225}" type="slidenum">
              <a:rPr lang="ar-JO" smtClean="0"/>
              <a:t>‹#›</a:t>
            </a:fld>
            <a:endParaRPr lang="ar-JO"/>
          </a:p>
        </p:txBody>
      </p:sp>
    </p:spTree>
    <p:extLst>
      <p:ext uri="{BB962C8B-B14F-4D97-AF65-F5344CB8AC3E}">
        <p14:creationId xmlns:p14="http://schemas.microsoft.com/office/powerpoint/2010/main" val="2874018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34C1644-E4C7-413A-582A-605778CE32B2}"/>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عنوان العمودي 2">
            <a:extLst>
              <a:ext uri="{FF2B5EF4-FFF2-40B4-BE49-F238E27FC236}">
                <a16:creationId xmlns:a16="http://schemas.microsoft.com/office/drawing/2014/main" id="{93FD92C0-D793-F069-B4E4-4414AE5E829D}"/>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1571479B-BA61-1F11-2887-E99CD64D9586}"/>
              </a:ext>
            </a:extLst>
          </p:cNvPr>
          <p:cNvSpPr>
            <a:spLocks noGrp="1"/>
          </p:cNvSpPr>
          <p:nvPr>
            <p:ph type="dt" sz="half" idx="10"/>
          </p:nvPr>
        </p:nvSpPr>
        <p:spPr/>
        <p:txBody>
          <a:bodyPr/>
          <a:lstStyle/>
          <a:p>
            <a:fld id="{7EA39CE3-6666-4690-AA34-5AA422E49FA0}"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9D26D0A5-3A42-12AD-9928-1A779BDBD124}"/>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284F9679-624F-DC32-4C20-F0305FB23BD1}"/>
              </a:ext>
            </a:extLst>
          </p:cNvPr>
          <p:cNvSpPr>
            <a:spLocks noGrp="1"/>
          </p:cNvSpPr>
          <p:nvPr>
            <p:ph type="sldNum" sz="quarter" idx="12"/>
          </p:nvPr>
        </p:nvSpPr>
        <p:spPr/>
        <p:txBody>
          <a:bodyPr/>
          <a:lstStyle/>
          <a:p>
            <a:fld id="{EB546B68-5937-45A5-AECC-6A4B41F10225}" type="slidenum">
              <a:rPr lang="ar-JO" smtClean="0"/>
              <a:t>‹#›</a:t>
            </a:fld>
            <a:endParaRPr lang="ar-JO"/>
          </a:p>
        </p:txBody>
      </p:sp>
    </p:spTree>
    <p:extLst>
      <p:ext uri="{BB962C8B-B14F-4D97-AF65-F5344CB8AC3E}">
        <p14:creationId xmlns:p14="http://schemas.microsoft.com/office/powerpoint/2010/main" val="1279650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1168AB34-19FB-762D-E32C-6945A15F1BAA}"/>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ar-JO"/>
          </a:p>
        </p:txBody>
      </p:sp>
      <p:sp>
        <p:nvSpPr>
          <p:cNvPr id="3" name="عنصر نائب للعنوان العمودي 2">
            <a:extLst>
              <a:ext uri="{FF2B5EF4-FFF2-40B4-BE49-F238E27FC236}">
                <a16:creationId xmlns:a16="http://schemas.microsoft.com/office/drawing/2014/main" id="{D27B9F43-7769-EA03-258B-52931C866E56}"/>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06D117C1-2808-5216-9BCB-45D57B18E28A}"/>
              </a:ext>
            </a:extLst>
          </p:cNvPr>
          <p:cNvSpPr>
            <a:spLocks noGrp="1"/>
          </p:cNvSpPr>
          <p:nvPr>
            <p:ph type="dt" sz="half" idx="10"/>
          </p:nvPr>
        </p:nvSpPr>
        <p:spPr/>
        <p:txBody>
          <a:bodyPr/>
          <a:lstStyle/>
          <a:p>
            <a:fld id="{7EA39CE3-6666-4690-AA34-5AA422E49FA0}"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2DEEBF15-4DCF-4CF2-8A67-9AD1F2413312}"/>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9ED4BA40-B6BD-C30C-9C13-D82483D80FA5}"/>
              </a:ext>
            </a:extLst>
          </p:cNvPr>
          <p:cNvSpPr>
            <a:spLocks noGrp="1"/>
          </p:cNvSpPr>
          <p:nvPr>
            <p:ph type="sldNum" sz="quarter" idx="12"/>
          </p:nvPr>
        </p:nvSpPr>
        <p:spPr/>
        <p:txBody>
          <a:bodyPr/>
          <a:lstStyle/>
          <a:p>
            <a:fld id="{EB546B68-5937-45A5-AECC-6A4B41F10225}" type="slidenum">
              <a:rPr lang="ar-JO" smtClean="0"/>
              <a:t>‹#›</a:t>
            </a:fld>
            <a:endParaRPr lang="ar-JO"/>
          </a:p>
        </p:txBody>
      </p:sp>
    </p:spTree>
    <p:extLst>
      <p:ext uri="{BB962C8B-B14F-4D97-AF65-F5344CB8AC3E}">
        <p14:creationId xmlns:p14="http://schemas.microsoft.com/office/powerpoint/2010/main" val="14751627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5">
            <a:extLst>
              <a:ext uri="{FF2B5EF4-FFF2-40B4-BE49-F238E27FC236}">
                <a16:creationId xmlns:a16="http://schemas.microsoft.com/office/drawing/2014/main" id="{2618AFD5-A847-22CA-DD7D-ECD0A9FBFB41}"/>
              </a:ext>
            </a:extLst>
          </p:cNvPr>
          <p:cNvSpPr>
            <a:spLocks noGrp="1" noChangeArrowheads="1"/>
          </p:cNvSpPr>
          <p:nvPr>
            <p:ph type="ftr" sz="quarter" idx="10"/>
          </p:nvPr>
        </p:nvSpPr>
        <p:spPr>
          <a:ln/>
        </p:spPr>
        <p:txBody>
          <a:bodyPr/>
          <a:lstStyle>
            <a:lvl1pPr>
              <a:defRPr/>
            </a:lvl1pPr>
          </a:lstStyle>
          <a:p>
            <a:pPr>
              <a:defRPr/>
            </a:pPr>
            <a:r>
              <a:rPr lang="en-US" altLang="en-US"/>
              <a:t>DAVID M. KROENKE’S DATABASE CONCEPTS, 2nd Edition </a:t>
            </a:r>
          </a:p>
          <a:p>
            <a:pPr>
              <a:defRPr/>
            </a:pPr>
            <a:r>
              <a:rPr lang="en-US" altLang="en-US"/>
              <a:t>© 2005 Pearson Prentice Hall</a:t>
            </a:r>
          </a:p>
          <a:p>
            <a:pPr>
              <a:defRPr/>
            </a:pPr>
            <a:endParaRPr lang="en-US" altLang="en-US"/>
          </a:p>
        </p:txBody>
      </p:sp>
      <p:sp>
        <p:nvSpPr>
          <p:cNvPr id="5" name="Rectangle 6">
            <a:extLst>
              <a:ext uri="{FF2B5EF4-FFF2-40B4-BE49-F238E27FC236}">
                <a16:creationId xmlns:a16="http://schemas.microsoft.com/office/drawing/2014/main" id="{D62F51FA-1144-13E9-10A3-65A65A97E3D6}"/>
              </a:ext>
            </a:extLst>
          </p:cNvPr>
          <p:cNvSpPr>
            <a:spLocks noGrp="1" noChangeArrowheads="1"/>
          </p:cNvSpPr>
          <p:nvPr>
            <p:ph type="sldNum" sz="quarter" idx="11"/>
          </p:nvPr>
        </p:nvSpPr>
        <p:spPr>
          <a:ln/>
        </p:spPr>
        <p:txBody>
          <a:bodyPr/>
          <a:lstStyle>
            <a:lvl1pPr>
              <a:defRPr/>
            </a:lvl1pPr>
          </a:lstStyle>
          <a:p>
            <a:pPr>
              <a:defRPr/>
            </a:pPr>
            <a:r>
              <a:rPr lang="en-US" altLang="en-US"/>
              <a:t>1-</a:t>
            </a:r>
            <a:fld id="{EF5FCC61-4280-48BA-A263-73C5AB2B8FEC}" type="slidenum">
              <a:rPr lang="en-US" altLang="en-US" smtClean="0"/>
              <a:pPr>
                <a:defRPr/>
              </a:pPr>
              <a:t>‹#›</a:t>
            </a:fld>
            <a:endParaRPr lang="en-US" altLang="en-US"/>
          </a:p>
        </p:txBody>
      </p:sp>
    </p:spTree>
    <p:extLst>
      <p:ext uri="{BB962C8B-B14F-4D97-AF65-F5344CB8AC3E}">
        <p14:creationId xmlns:p14="http://schemas.microsoft.com/office/powerpoint/2010/main" val="1224168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74569817-5A9B-A233-9DA5-C4745DBA2F39}"/>
              </a:ext>
            </a:extLst>
          </p:cNvPr>
          <p:cNvSpPr>
            <a:spLocks noGrp="1" noChangeArrowheads="1"/>
          </p:cNvSpPr>
          <p:nvPr>
            <p:ph type="ftr" sz="quarter" idx="10"/>
          </p:nvPr>
        </p:nvSpPr>
        <p:spPr>
          <a:ln/>
        </p:spPr>
        <p:txBody>
          <a:bodyPr/>
          <a:lstStyle>
            <a:lvl1pPr>
              <a:defRPr/>
            </a:lvl1pPr>
          </a:lstStyle>
          <a:p>
            <a:pPr>
              <a:defRPr/>
            </a:pPr>
            <a:r>
              <a:rPr lang="en-US" altLang="en-US"/>
              <a:t>DAVID M. KROENKE’S DATABASE CONCEPTS, 2nd Edition </a:t>
            </a:r>
          </a:p>
          <a:p>
            <a:pPr>
              <a:defRPr/>
            </a:pPr>
            <a:r>
              <a:rPr lang="en-US" altLang="en-US"/>
              <a:t>© 2005 Pearson Prentice Hall</a:t>
            </a:r>
          </a:p>
          <a:p>
            <a:pPr>
              <a:defRPr/>
            </a:pPr>
            <a:endParaRPr lang="en-US" altLang="en-US"/>
          </a:p>
        </p:txBody>
      </p:sp>
      <p:sp>
        <p:nvSpPr>
          <p:cNvPr id="5" name="Rectangle 6">
            <a:extLst>
              <a:ext uri="{FF2B5EF4-FFF2-40B4-BE49-F238E27FC236}">
                <a16:creationId xmlns:a16="http://schemas.microsoft.com/office/drawing/2014/main" id="{70129B41-868B-AE3E-B02D-CAD82BBD5236}"/>
              </a:ext>
            </a:extLst>
          </p:cNvPr>
          <p:cNvSpPr>
            <a:spLocks noGrp="1" noChangeArrowheads="1"/>
          </p:cNvSpPr>
          <p:nvPr>
            <p:ph type="sldNum" sz="quarter" idx="11"/>
          </p:nvPr>
        </p:nvSpPr>
        <p:spPr>
          <a:ln/>
        </p:spPr>
        <p:txBody>
          <a:bodyPr/>
          <a:lstStyle>
            <a:lvl1pPr>
              <a:defRPr/>
            </a:lvl1pPr>
          </a:lstStyle>
          <a:p>
            <a:pPr>
              <a:defRPr/>
            </a:pPr>
            <a:r>
              <a:rPr lang="en-US" altLang="en-US"/>
              <a:t>1-</a:t>
            </a:r>
            <a:fld id="{3A32EC81-F926-40F3-A0D8-1BEE60A84DB9}" type="slidenum">
              <a:rPr lang="en-US" altLang="en-US" smtClean="0"/>
              <a:pPr>
                <a:defRPr/>
              </a:pPr>
              <a:t>‹#›</a:t>
            </a:fld>
            <a:endParaRPr lang="en-US" altLang="en-US"/>
          </a:p>
        </p:txBody>
      </p:sp>
    </p:spTree>
    <p:extLst>
      <p:ext uri="{BB962C8B-B14F-4D97-AF65-F5344CB8AC3E}">
        <p14:creationId xmlns:p14="http://schemas.microsoft.com/office/powerpoint/2010/main" val="2969243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5">
            <a:extLst>
              <a:ext uri="{FF2B5EF4-FFF2-40B4-BE49-F238E27FC236}">
                <a16:creationId xmlns:a16="http://schemas.microsoft.com/office/drawing/2014/main" id="{C1967D46-B071-7D8F-5FF6-F6ACCFA49958}"/>
              </a:ext>
            </a:extLst>
          </p:cNvPr>
          <p:cNvSpPr>
            <a:spLocks noGrp="1" noChangeArrowheads="1"/>
          </p:cNvSpPr>
          <p:nvPr>
            <p:ph type="ftr" sz="quarter" idx="10"/>
          </p:nvPr>
        </p:nvSpPr>
        <p:spPr>
          <a:ln/>
        </p:spPr>
        <p:txBody>
          <a:bodyPr/>
          <a:lstStyle>
            <a:lvl1pPr>
              <a:defRPr/>
            </a:lvl1pPr>
          </a:lstStyle>
          <a:p>
            <a:pPr>
              <a:defRPr/>
            </a:pPr>
            <a:r>
              <a:rPr lang="en-US" altLang="en-US"/>
              <a:t>DAVID M. KROENKE’S DATABASE CONCEPTS, 2nd Edition </a:t>
            </a:r>
          </a:p>
          <a:p>
            <a:pPr>
              <a:defRPr/>
            </a:pPr>
            <a:r>
              <a:rPr lang="en-US" altLang="en-US"/>
              <a:t>© 2005 Pearson Prentice Hall</a:t>
            </a:r>
          </a:p>
          <a:p>
            <a:pPr>
              <a:defRPr/>
            </a:pPr>
            <a:endParaRPr lang="en-US" altLang="en-US"/>
          </a:p>
        </p:txBody>
      </p:sp>
      <p:sp>
        <p:nvSpPr>
          <p:cNvPr id="5" name="Rectangle 6">
            <a:extLst>
              <a:ext uri="{FF2B5EF4-FFF2-40B4-BE49-F238E27FC236}">
                <a16:creationId xmlns:a16="http://schemas.microsoft.com/office/drawing/2014/main" id="{33A4E9AE-BB03-77F4-AF3D-0D4E9DC80EB1}"/>
              </a:ext>
            </a:extLst>
          </p:cNvPr>
          <p:cNvSpPr>
            <a:spLocks noGrp="1" noChangeArrowheads="1"/>
          </p:cNvSpPr>
          <p:nvPr>
            <p:ph type="sldNum" sz="quarter" idx="11"/>
          </p:nvPr>
        </p:nvSpPr>
        <p:spPr>
          <a:ln/>
        </p:spPr>
        <p:txBody>
          <a:bodyPr/>
          <a:lstStyle>
            <a:lvl1pPr>
              <a:defRPr/>
            </a:lvl1pPr>
          </a:lstStyle>
          <a:p>
            <a:pPr>
              <a:defRPr/>
            </a:pPr>
            <a:r>
              <a:rPr lang="en-US" altLang="en-US"/>
              <a:t>1-</a:t>
            </a:r>
            <a:fld id="{9397C0BC-C0E1-44D2-B7DB-9555D8FB7670}" type="slidenum">
              <a:rPr lang="en-US" altLang="en-US" smtClean="0"/>
              <a:pPr>
                <a:defRPr/>
              </a:pPr>
              <a:t>‹#›</a:t>
            </a:fld>
            <a:endParaRPr lang="en-US" altLang="en-US"/>
          </a:p>
        </p:txBody>
      </p:sp>
    </p:spTree>
    <p:extLst>
      <p:ext uri="{BB962C8B-B14F-4D97-AF65-F5344CB8AC3E}">
        <p14:creationId xmlns:p14="http://schemas.microsoft.com/office/powerpoint/2010/main" val="4040838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032000" y="1676400"/>
            <a:ext cx="48260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061200" y="1676400"/>
            <a:ext cx="48260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355057ED-0582-47B1-085C-ED515E46F21D}"/>
              </a:ext>
            </a:extLst>
          </p:cNvPr>
          <p:cNvSpPr>
            <a:spLocks noGrp="1" noChangeArrowheads="1"/>
          </p:cNvSpPr>
          <p:nvPr>
            <p:ph type="ftr" sz="quarter" idx="10"/>
          </p:nvPr>
        </p:nvSpPr>
        <p:spPr>
          <a:ln/>
        </p:spPr>
        <p:txBody>
          <a:bodyPr/>
          <a:lstStyle>
            <a:lvl1pPr>
              <a:defRPr/>
            </a:lvl1pPr>
          </a:lstStyle>
          <a:p>
            <a:pPr>
              <a:defRPr/>
            </a:pPr>
            <a:r>
              <a:rPr lang="en-US" altLang="en-US"/>
              <a:t>DAVID M. KROENKE’S DATABASE CONCEPTS, 2nd Edition </a:t>
            </a:r>
          </a:p>
          <a:p>
            <a:pPr>
              <a:defRPr/>
            </a:pPr>
            <a:r>
              <a:rPr lang="en-US" altLang="en-US"/>
              <a:t>© 2005 Pearson Prentice Hall</a:t>
            </a:r>
          </a:p>
          <a:p>
            <a:pPr>
              <a:defRPr/>
            </a:pPr>
            <a:endParaRPr lang="en-US" altLang="en-US"/>
          </a:p>
        </p:txBody>
      </p:sp>
      <p:sp>
        <p:nvSpPr>
          <p:cNvPr id="6" name="Rectangle 6">
            <a:extLst>
              <a:ext uri="{FF2B5EF4-FFF2-40B4-BE49-F238E27FC236}">
                <a16:creationId xmlns:a16="http://schemas.microsoft.com/office/drawing/2014/main" id="{447DADC0-BF9A-0084-64FF-DA6BFDEC6694}"/>
              </a:ext>
            </a:extLst>
          </p:cNvPr>
          <p:cNvSpPr>
            <a:spLocks noGrp="1" noChangeArrowheads="1"/>
          </p:cNvSpPr>
          <p:nvPr>
            <p:ph type="sldNum" sz="quarter" idx="11"/>
          </p:nvPr>
        </p:nvSpPr>
        <p:spPr>
          <a:ln/>
        </p:spPr>
        <p:txBody>
          <a:bodyPr/>
          <a:lstStyle>
            <a:lvl1pPr>
              <a:defRPr/>
            </a:lvl1pPr>
          </a:lstStyle>
          <a:p>
            <a:pPr>
              <a:defRPr/>
            </a:pPr>
            <a:r>
              <a:rPr lang="en-US" altLang="en-US"/>
              <a:t>1-</a:t>
            </a:r>
            <a:fld id="{79892A39-3420-4577-A670-4D94303CD7E7}" type="slidenum">
              <a:rPr lang="en-US" altLang="en-US" smtClean="0"/>
              <a:pPr>
                <a:defRPr/>
              </a:pPr>
              <a:t>‹#›</a:t>
            </a:fld>
            <a:endParaRPr lang="en-US" altLang="en-US"/>
          </a:p>
        </p:txBody>
      </p:sp>
    </p:spTree>
    <p:extLst>
      <p:ext uri="{BB962C8B-B14F-4D97-AF65-F5344CB8AC3E}">
        <p14:creationId xmlns:p14="http://schemas.microsoft.com/office/powerpoint/2010/main" val="2995565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18BB3E8F-81A0-653C-8D57-0237BA632AF3}"/>
              </a:ext>
            </a:extLst>
          </p:cNvPr>
          <p:cNvSpPr>
            <a:spLocks noGrp="1" noChangeArrowheads="1"/>
          </p:cNvSpPr>
          <p:nvPr>
            <p:ph type="ftr" sz="quarter" idx="10"/>
          </p:nvPr>
        </p:nvSpPr>
        <p:spPr>
          <a:ln/>
        </p:spPr>
        <p:txBody>
          <a:bodyPr/>
          <a:lstStyle>
            <a:lvl1pPr>
              <a:defRPr/>
            </a:lvl1pPr>
          </a:lstStyle>
          <a:p>
            <a:pPr>
              <a:defRPr/>
            </a:pPr>
            <a:r>
              <a:rPr lang="en-US" altLang="en-US"/>
              <a:t>DAVID M. KROENKE’S DATABASE CONCEPTS, 2nd Edition </a:t>
            </a:r>
          </a:p>
          <a:p>
            <a:pPr>
              <a:defRPr/>
            </a:pPr>
            <a:r>
              <a:rPr lang="en-US" altLang="en-US"/>
              <a:t>© 2005 Pearson Prentice Hall</a:t>
            </a:r>
          </a:p>
          <a:p>
            <a:pPr>
              <a:defRPr/>
            </a:pPr>
            <a:endParaRPr lang="en-US" altLang="en-US"/>
          </a:p>
        </p:txBody>
      </p:sp>
      <p:sp>
        <p:nvSpPr>
          <p:cNvPr id="8" name="Rectangle 6">
            <a:extLst>
              <a:ext uri="{FF2B5EF4-FFF2-40B4-BE49-F238E27FC236}">
                <a16:creationId xmlns:a16="http://schemas.microsoft.com/office/drawing/2014/main" id="{572AC667-6B75-B1F6-9201-48595D79C66E}"/>
              </a:ext>
            </a:extLst>
          </p:cNvPr>
          <p:cNvSpPr>
            <a:spLocks noGrp="1" noChangeArrowheads="1"/>
          </p:cNvSpPr>
          <p:nvPr>
            <p:ph type="sldNum" sz="quarter" idx="11"/>
          </p:nvPr>
        </p:nvSpPr>
        <p:spPr>
          <a:ln/>
        </p:spPr>
        <p:txBody>
          <a:bodyPr/>
          <a:lstStyle>
            <a:lvl1pPr>
              <a:defRPr/>
            </a:lvl1pPr>
          </a:lstStyle>
          <a:p>
            <a:pPr>
              <a:defRPr/>
            </a:pPr>
            <a:r>
              <a:rPr lang="en-US" altLang="en-US"/>
              <a:t>1-</a:t>
            </a:r>
            <a:fld id="{6EC9B8AC-A854-4A08-80CD-7E64C125C34C}" type="slidenum">
              <a:rPr lang="en-US" altLang="en-US" smtClean="0"/>
              <a:pPr>
                <a:defRPr/>
              </a:pPr>
              <a:t>‹#›</a:t>
            </a:fld>
            <a:endParaRPr lang="en-US" altLang="en-US"/>
          </a:p>
        </p:txBody>
      </p:sp>
    </p:spTree>
    <p:extLst>
      <p:ext uri="{BB962C8B-B14F-4D97-AF65-F5344CB8AC3E}">
        <p14:creationId xmlns:p14="http://schemas.microsoft.com/office/powerpoint/2010/main" val="1004063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62688A6B-995F-6B1C-E4D4-0E8CAF7CB03C}"/>
              </a:ext>
            </a:extLst>
          </p:cNvPr>
          <p:cNvSpPr>
            <a:spLocks noGrp="1" noChangeArrowheads="1"/>
          </p:cNvSpPr>
          <p:nvPr>
            <p:ph type="ftr" sz="quarter" idx="10"/>
          </p:nvPr>
        </p:nvSpPr>
        <p:spPr>
          <a:ln/>
        </p:spPr>
        <p:txBody>
          <a:bodyPr/>
          <a:lstStyle>
            <a:lvl1pPr>
              <a:defRPr/>
            </a:lvl1pPr>
          </a:lstStyle>
          <a:p>
            <a:pPr>
              <a:defRPr/>
            </a:pPr>
            <a:r>
              <a:rPr lang="en-US" altLang="en-US"/>
              <a:t>DAVID M. KROENKE’S DATABASE CONCEPTS, 2nd Edition </a:t>
            </a:r>
          </a:p>
          <a:p>
            <a:pPr>
              <a:defRPr/>
            </a:pPr>
            <a:r>
              <a:rPr lang="en-US" altLang="en-US"/>
              <a:t>© 2005 Pearson Prentice Hall</a:t>
            </a:r>
          </a:p>
          <a:p>
            <a:pPr>
              <a:defRPr/>
            </a:pPr>
            <a:endParaRPr lang="en-US" altLang="en-US"/>
          </a:p>
        </p:txBody>
      </p:sp>
      <p:sp>
        <p:nvSpPr>
          <p:cNvPr id="4" name="Rectangle 6">
            <a:extLst>
              <a:ext uri="{FF2B5EF4-FFF2-40B4-BE49-F238E27FC236}">
                <a16:creationId xmlns:a16="http://schemas.microsoft.com/office/drawing/2014/main" id="{7CA2BA7B-8088-B1F6-B46C-037CB6AE9B39}"/>
              </a:ext>
            </a:extLst>
          </p:cNvPr>
          <p:cNvSpPr>
            <a:spLocks noGrp="1" noChangeArrowheads="1"/>
          </p:cNvSpPr>
          <p:nvPr>
            <p:ph type="sldNum" sz="quarter" idx="11"/>
          </p:nvPr>
        </p:nvSpPr>
        <p:spPr>
          <a:ln/>
        </p:spPr>
        <p:txBody>
          <a:bodyPr/>
          <a:lstStyle>
            <a:lvl1pPr>
              <a:defRPr/>
            </a:lvl1pPr>
          </a:lstStyle>
          <a:p>
            <a:pPr>
              <a:defRPr/>
            </a:pPr>
            <a:r>
              <a:rPr lang="en-US" altLang="en-US"/>
              <a:t>1-</a:t>
            </a:r>
            <a:fld id="{9111CEDA-3F39-4601-8889-C22639D0AAC4}" type="slidenum">
              <a:rPr lang="en-US" altLang="en-US" smtClean="0"/>
              <a:pPr>
                <a:defRPr/>
              </a:pPr>
              <a:t>‹#›</a:t>
            </a:fld>
            <a:endParaRPr lang="en-US" altLang="en-US"/>
          </a:p>
        </p:txBody>
      </p:sp>
    </p:spTree>
    <p:extLst>
      <p:ext uri="{BB962C8B-B14F-4D97-AF65-F5344CB8AC3E}">
        <p14:creationId xmlns:p14="http://schemas.microsoft.com/office/powerpoint/2010/main" val="8683071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A0C65350-69F9-E37F-9650-F82092DF58CD}"/>
              </a:ext>
            </a:extLst>
          </p:cNvPr>
          <p:cNvSpPr>
            <a:spLocks noGrp="1" noChangeArrowheads="1"/>
          </p:cNvSpPr>
          <p:nvPr>
            <p:ph type="ftr" sz="quarter" idx="10"/>
          </p:nvPr>
        </p:nvSpPr>
        <p:spPr>
          <a:ln/>
        </p:spPr>
        <p:txBody>
          <a:bodyPr/>
          <a:lstStyle>
            <a:lvl1pPr>
              <a:defRPr/>
            </a:lvl1pPr>
          </a:lstStyle>
          <a:p>
            <a:pPr>
              <a:defRPr/>
            </a:pPr>
            <a:r>
              <a:rPr lang="en-US" altLang="en-US"/>
              <a:t>DAVID M. KROENKE’S DATABASE CONCEPTS, 2nd Edition </a:t>
            </a:r>
          </a:p>
          <a:p>
            <a:pPr>
              <a:defRPr/>
            </a:pPr>
            <a:r>
              <a:rPr lang="en-US" altLang="en-US"/>
              <a:t>© 2005 Pearson Prentice Hall</a:t>
            </a:r>
          </a:p>
          <a:p>
            <a:pPr>
              <a:defRPr/>
            </a:pPr>
            <a:endParaRPr lang="en-US" altLang="en-US"/>
          </a:p>
        </p:txBody>
      </p:sp>
      <p:sp>
        <p:nvSpPr>
          <p:cNvPr id="3" name="Rectangle 6">
            <a:extLst>
              <a:ext uri="{FF2B5EF4-FFF2-40B4-BE49-F238E27FC236}">
                <a16:creationId xmlns:a16="http://schemas.microsoft.com/office/drawing/2014/main" id="{BA44812E-3036-0DFB-787A-67392E35310D}"/>
              </a:ext>
            </a:extLst>
          </p:cNvPr>
          <p:cNvSpPr>
            <a:spLocks noGrp="1" noChangeArrowheads="1"/>
          </p:cNvSpPr>
          <p:nvPr>
            <p:ph type="sldNum" sz="quarter" idx="11"/>
          </p:nvPr>
        </p:nvSpPr>
        <p:spPr>
          <a:ln/>
        </p:spPr>
        <p:txBody>
          <a:bodyPr/>
          <a:lstStyle>
            <a:lvl1pPr>
              <a:defRPr/>
            </a:lvl1pPr>
          </a:lstStyle>
          <a:p>
            <a:pPr>
              <a:defRPr/>
            </a:pPr>
            <a:r>
              <a:rPr lang="en-US" altLang="en-US"/>
              <a:t>1-</a:t>
            </a:r>
            <a:fld id="{F2EED45B-A2DF-4666-B129-3640993A906C}" type="slidenum">
              <a:rPr lang="en-US" altLang="en-US" smtClean="0"/>
              <a:pPr>
                <a:defRPr/>
              </a:pPr>
              <a:t>‹#›</a:t>
            </a:fld>
            <a:endParaRPr lang="en-US" altLang="en-US"/>
          </a:p>
        </p:txBody>
      </p:sp>
    </p:spTree>
    <p:extLst>
      <p:ext uri="{BB962C8B-B14F-4D97-AF65-F5344CB8AC3E}">
        <p14:creationId xmlns:p14="http://schemas.microsoft.com/office/powerpoint/2010/main" val="1359194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2F17511E-B09F-09CA-B835-159B3E6A6991}"/>
              </a:ext>
            </a:extLst>
          </p:cNvPr>
          <p:cNvSpPr>
            <a:spLocks noGrp="1" noChangeArrowheads="1"/>
          </p:cNvSpPr>
          <p:nvPr>
            <p:ph type="ftr" sz="quarter" idx="10"/>
          </p:nvPr>
        </p:nvSpPr>
        <p:spPr>
          <a:ln/>
        </p:spPr>
        <p:txBody>
          <a:bodyPr/>
          <a:lstStyle>
            <a:lvl1pPr>
              <a:defRPr/>
            </a:lvl1pPr>
          </a:lstStyle>
          <a:p>
            <a:pPr>
              <a:defRPr/>
            </a:pPr>
            <a:r>
              <a:rPr lang="en-US" altLang="en-US"/>
              <a:t>DAVID M. KROENKE’S DATABASE CONCEPTS, 2nd Edition </a:t>
            </a:r>
          </a:p>
          <a:p>
            <a:pPr>
              <a:defRPr/>
            </a:pPr>
            <a:r>
              <a:rPr lang="en-US" altLang="en-US"/>
              <a:t>© 2005 Pearson Prentice Hall</a:t>
            </a:r>
          </a:p>
          <a:p>
            <a:pPr>
              <a:defRPr/>
            </a:pPr>
            <a:endParaRPr lang="en-US" altLang="en-US"/>
          </a:p>
        </p:txBody>
      </p:sp>
      <p:sp>
        <p:nvSpPr>
          <p:cNvPr id="6" name="Rectangle 6">
            <a:extLst>
              <a:ext uri="{FF2B5EF4-FFF2-40B4-BE49-F238E27FC236}">
                <a16:creationId xmlns:a16="http://schemas.microsoft.com/office/drawing/2014/main" id="{6D74093B-79C0-8CC6-AB1C-2C08A641A1A3}"/>
              </a:ext>
            </a:extLst>
          </p:cNvPr>
          <p:cNvSpPr>
            <a:spLocks noGrp="1" noChangeArrowheads="1"/>
          </p:cNvSpPr>
          <p:nvPr>
            <p:ph type="sldNum" sz="quarter" idx="11"/>
          </p:nvPr>
        </p:nvSpPr>
        <p:spPr>
          <a:ln/>
        </p:spPr>
        <p:txBody>
          <a:bodyPr/>
          <a:lstStyle>
            <a:lvl1pPr>
              <a:defRPr/>
            </a:lvl1pPr>
          </a:lstStyle>
          <a:p>
            <a:pPr>
              <a:defRPr/>
            </a:pPr>
            <a:r>
              <a:rPr lang="en-US" altLang="en-US"/>
              <a:t>1-</a:t>
            </a:r>
            <a:fld id="{8DD4D12F-D439-4409-BF08-34C29FEFE84E}" type="slidenum">
              <a:rPr lang="en-US" altLang="en-US" smtClean="0"/>
              <a:pPr>
                <a:defRPr/>
              </a:pPr>
              <a:t>‹#›</a:t>
            </a:fld>
            <a:endParaRPr lang="en-US" altLang="en-US"/>
          </a:p>
        </p:txBody>
      </p:sp>
    </p:spTree>
    <p:extLst>
      <p:ext uri="{BB962C8B-B14F-4D97-AF65-F5344CB8AC3E}">
        <p14:creationId xmlns:p14="http://schemas.microsoft.com/office/powerpoint/2010/main" val="2047158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D4CA2A9-5886-2CA8-E7EE-B7E10CCC925B}"/>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محتوى 2">
            <a:extLst>
              <a:ext uri="{FF2B5EF4-FFF2-40B4-BE49-F238E27FC236}">
                <a16:creationId xmlns:a16="http://schemas.microsoft.com/office/drawing/2014/main" id="{1B1B3E8E-972A-027E-BE2F-E6FE35C6B602}"/>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974449F6-2DF7-214A-F97D-26E02B73E8A5}"/>
              </a:ext>
            </a:extLst>
          </p:cNvPr>
          <p:cNvSpPr>
            <a:spLocks noGrp="1"/>
          </p:cNvSpPr>
          <p:nvPr>
            <p:ph type="dt" sz="half" idx="10"/>
          </p:nvPr>
        </p:nvSpPr>
        <p:spPr/>
        <p:txBody>
          <a:bodyPr/>
          <a:lstStyle/>
          <a:p>
            <a:fld id="{7EA39CE3-6666-4690-AA34-5AA422E49FA0}"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1D2C5F28-0FE3-FB99-BF47-CCF327AF435D}"/>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06B38C90-22C8-F96F-274D-13074188064B}"/>
              </a:ext>
            </a:extLst>
          </p:cNvPr>
          <p:cNvSpPr>
            <a:spLocks noGrp="1"/>
          </p:cNvSpPr>
          <p:nvPr>
            <p:ph type="sldNum" sz="quarter" idx="12"/>
          </p:nvPr>
        </p:nvSpPr>
        <p:spPr/>
        <p:txBody>
          <a:bodyPr/>
          <a:lstStyle/>
          <a:p>
            <a:fld id="{EB546B68-5937-45A5-AECC-6A4B41F10225}" type="slidenum">
              <a:rPr lang="ar-JO" smtClean="0"/>
              <a:t>‹#›</a:t>
            </a:fld>
            <a:endParaRPr lang="ar-JO"/>
          </a:p>
        </p:txBody>
      </p:sp>
    </p:spTree>
    <p:extLst>
      <p:ext uri="{BB962C8B-B14F-4D97-AF65-F5344CB8AC3E}">
        <p14:creationId xmlns:p14="http://schemas.microsoft.com/office/powerpoint/2010/main" val="9621909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5">
            <a:extLst>
              <a:ext uri="{FF2B5EF4-FFF2-40B4-BE49-F238E27FC236}">
                <a16:creationId xmlns:a16="http://schemas.microsoft.com/office/drawing/2014/main" id="{26321498-DCEC-5944-1DED-F5121B09688F}"/>
              </a:ext>
            </a:extLst>
          </p:cNvPr>
          <p:cNvSpPr>
            <a:spLocks noGrp="1" noChangeArrowheads="1"/>
          </p:cNvSpPr>
          <p:nvPr>
            <p:ph type="ftr" sz="quarter" idx="10"/>
          </p:nvPr>
        </p:nvSpPr>
        <p:spPr>
          <a:ln/>
        </p:spPr>
        <p:txBody>
          <a:bodyPr/>
          <a:lstStyle>
            <a:lvl1pPr>
              <a:defRPr/>
            </a:lvl1pPr>
          </a:lstStyle>
          <a:p>
            <a:pPr>
              <a:defRPr/>
            </a:pPr>
            <a:r>
              <a:rPr lang="en-US" altLang="en-US"/>
              <a:t>DAVID M. KROENKE’S DATABASE CONCEPTS, 2nd Edition </a:t>
            </a:r>
          </a:p>
          <a:p>
            <a:pPr>
              <a:defRPr/>
            </a:pPr>
            <a:r>
              <a:rPr lang="en-US" altLang="en-US"/>
              <a:t>© 2005 Pearson Prentice Hall</a:t>
            </a:r>
          </a:p>
          <a:p>
            <a:pPr>
              <a:defRPr/>
            </a:pPr>
            <a:endParaRPr lang="en-US" altLang="en-US"/>
          </a:p>
        </p:txBody>
      </p:sp>
      <p:sp>
        <p:nvSpPr>
          <p:cNvPr id="6" name="Rectangle 6">
            <a:extLst>
              <a:ext uri="{FF2B5EF4-FFF2-40B4-BE49-F238E27FC236}">
                <a16:creationId xmlns:a16="http://schemas.microsoft.com/office/drawing/2014/main" id="{BB2A7616-AA68-60BD-EADE-54084F1278E5}"/>
              </a:ext>
            </a:extLst>
          </p:cNvPr>
          <p:cNvSpPr>
            <a:spLocks noGrp="1" noChangeArrowheads="1"/>
          </p:cNvSpPr>
          <p:nvPr>
            <p:ph type="sldNum" sz="quarter" idx="11"/>
          </p:nvPr>
        </p:nvSpPr>
        <p:spPr>
          <a:ln/>
        </p:spPr>
        <p:txBody>
          <a:bodyPr/>
          <a:lstStyle>
            <a:lvl1pPr>
              <a:defRPr/>
            </a:lvl1pPr>
          </a:lstStyle>
          <a:p>
            <a:pPr>
              <a:defRPr/>
            </a:pPr>
            <a:r>
              <a:rPr lang="en-US" altLang="en-US"/>
              <a:t>1-</a:t>
            </a:r>
            <a:fld id="{1816B8CC-32EC-4BBC-82FF-FCEAAB883E9B}" type="slidenum">
              <a:rPr lang="en-US" altLang="en-US" smtClean="0"/>
              <a:pPr>
                <a:defRPr/>
              </a:pPr>
              <a:t>‹#›</a:t>
            </a:fld>
            <a:endParaRPr lang="en-US" altLang="en-US"/>
          </a:p>
        </p:txBody>
      </p:sp>
    </p:spTree>
    <p:extLst>
      <p:ext uri="{BB962C8B-B14F-4D97-AF65-F5344CB8AC3E}">
        <p14:creationId xmlns:p14="http://schemas.microsoft.com/office/powerpoint/2010/main" val="25733145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04C795C0-2882-326F-3942-DA58470558D3}"/>
              </a:ext>
            </a:extLst>
          </p:cNvPr>
          <p:cNvSpPr>
            <a:spLocks noGrp="1" noChangeArrowheads="1"/>
          </p:cNvSpPr>
          <p:nvPr>
            <p:ph type="ftr" sz="quarter" idx="10"/>
          </p:nvPr>
        </p:nvSpPr>
        <p:spPr>
          <a:ln/>
        </p:spPr>
        <p:txBody>
          <a:bodyPr/>
          <a:lstStyle>
            <a:lvl1pPr>
              <a:defRPr/>
            </a:lvl1pPr>
          </a:lstStyle>
          <a:p>
            <a:pPr>
              <a:defRPr/>
            </a:pPr>
            <a:r>
              <a:rPr lang="en-US" altLang="en-US"/>
              <a:t>DAVID M. KROENKE’S DATABASE CONCEPTS, 2nd Edition </a:t>
            </a:r>
          </a:p>
          <a:p>
            <a:pPr>
              <a:defRPr/>
            </a:pPr>
            <a:r>
              <a:rPr lang="en-US" altLang="en-US"/>
              <a:t>© 2005 Pearson Prentice Hall</a:t>
            </a:r>
          </a:p>
          <a:p>
            <a:pPr>
              <a:defRPr/>
            </a:pPr>
            <a:endParaRPr lang="en-US" altLang="en-US"/>
          </a:p>
        </p:txBody>
      </p:sp>
      <p:sp>
        <p:nvSpPr>
          <p:cNvPr id="5" name="Rectangle 6">
            <a:extLst>
              <a:ext uri="{FF2B5EF4-FFF2-40B4-BE49-F238E27FC236}">
                <a16:creationId xmlns:a16="http://schemas.microsoft.com/office/drawing/2014/main" id="{27992224-C2CF-72E4-7879-6E3CC8EB6969}"/>
              </a:ext>
            </a:extLst>
          </p:cNvPr>
          <p:cNvSpPr>
            <a:spLocks noGrp="1" noChangeArrowheads="1"/>
          </p:cNvSpPr>
          <p:nvPr>
            <p:ph type="sldNum" sz="quarter" idx="11"/>
          </p:nvPr>
        </p:nvSpPr>
        <p:spPr>
          <a:ln/>
        </p:spPr>
        <p:txBody>
          <a:bodyPr/>
          <a:lstStyle>
            <a:lvl1pPr>
              <a:defRPr/>
            </a:lvl1pPr>
          </a:lstStyle>
          <a:p>
            <a:pPr>
              <a:defRPr/>
            </a:pPr>
            <a:r>
              <a:rPr lang="en-US" altLang="en-US"/>
              <a:t>1-</a:t>
            </a:r>
            <a:fld id="{FF7F84FF-1F5D-4542-8F6E-8FBF0DA28C3D}" type="slidenum">
              <a:rPr lang="en-US" altLang="en-US" smtClean="0"/>
              <a:pPr>
                <a:defRPr/>
              </a:pPr>
              <a:t>‹#›</a:t>
            </a:fld>
            <a:endParaRPr lang="en-US" altLang="en-US"/>
          </a:p>
        </p:txBody>
      </p:sp>
    </p:spTree>
    <p:extLst>
      <p:ext uri="{BB962C8B-B14F-4D97-AF65-F5344CB8AC3E}">
        <p14:creationId xmlns:p14="http://schemas.microsoft.com/office/powerpoint/2010/main" val="209025575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98000" y="274638"/>
            <a:ext cx="2489200" cy="58213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930400" y="274638"/>
            <a:ext cx="7264400" cy="58213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3E676871-2521-3558-D103-02328910A73B}"/>
              </a:ext>
            </a:extLst>
          </p:cNvPr>
          <p:cNvSpPr>
            <a:spLocks noGrp="1" noChangeArrowheads="1"/>
          </p:cNvSpPr>
          <p:nvPr>
            <p:ph type="ftr" sz="quarter" idx="10"/>
          </p:nvPr>
        </p:nvSpPr>
        <p:spPr>
          <a:ln/>
        </p:spPr>
        <p:txBody>
          <a:bodyPr/>
          <a:lstStyle>
            <a:lvl1pPr>
              <a:defRPr/>
            </a:lvl1pPr>
          </a:lstStyle>
          <a:p>
            <a:pPr>
              <a:defRPr/>
            </a:pPr>
            <a:r>
              <a:rPr lang="en-US" altLang="en-US"/>
              <a:t>DAVID M. KROENKE’S DATABASE CONCEPTS, 2nd Edition </a:t>
            </a:r>
          </a:p>
          <a:p>
            <a:pPr>
              <a:defRPr/>
            </a:pPr>
            <a:r>
              <a:rPr lang="en-US" altLang="en-US"/>
              <a:t>© 2005 Pearson Prentice Hall</a:t>
            </a:r>
          </a:p>
          <a:p>
            <a:pPr>
              <a:defRPr/>
            </a:pPr>
            <a:endParaRPr lang="en-US" altLang="en-US"/>
          </a:p>
        </p:txBody>
      </p:sp>
      <p:sp>
        <p:nvSpPr>
          <p:cNvPr id="5" name="Rectangle 6">
            <a:extLst>
              <a:ext uri="{FF2B5EF4-FFF2-40B4-BE49-F238E27FC236}">
                <a16:creationId xmlns:a16="http://schemas.microsoft.com/office/drawing/2014/main" id="{A57E2170-0963-F5C6-8CC6-B06B36961DF6}"/>
              </a:ext>
            </a:extLst>
          </p:cNvPr>
          <p:cNvSpPr>
            <a:spLocks noGrp="1" noChangeArrowheads="1"/>
          </p:cNvSpPr>
          <p:nvPr>
            <p:ph type="sldNum" sz="quarter" idx="11"/>
          </p:nvPr>
        </p:nvSpPr>
        <p:spPr>
          <a:ln/>
        </p:spPr>
        <p:txBody>
          <a:bodyPr/>
          <a:lstStyle>
            <a:lvl1pPr>
              <a:defRPr/>
            </a:lvl1pPr>
          </a:lstStyle>
          <a:p>
            <a:pPr>
              <a:defRPr/>
            </a:pPr>
            <a:r>
              <a:rPr lang="en-US" altLang="en-US"/>
              <a:t>1-</a:t>
            </a:r>
            <a:fld id="{6611263E-7A51-49F0-ABB5-99168F6B86B0}" type="slidenum">
              <a:rPr lang="en-US" altLang="en-US" smtClean="0"/>
              <a:pPr>
                <a:defRPr/>
              </a:pPr>
              <a:t>‹#›</a:t>
            </a:fld>
            <a:endParaRPr lang="en-US" altLang="en-US"/>
          </a:p>
        </p:txBody>
      </p:sp>
    </p:spTree>
    <p:extLst>
      <p:ext uri="{BB962C8B-B14F-4D97-AF65-F5344CB8AC3E}">
        <p14:creationId xmlns:p14="http://schemas.microsoft.com/office/powerpoint/2010/main" val="3434114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1496164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buClr>
                <a:srgbClr val="800000"/>
              </a:buClr>
              <a:buFont typeface="Wingdings" pitchFamily="2" charset="2"/>
              <a:buChar char="§"/>
              <a:defRPr/>
            </a:lvl1pPr>
            <a:lvl2pPr>
              <a:buClr>
                <a:srgbClr val="0070C0"/>
              </a:buClr>
              <a:buSzPct val="80000"/>
              <a:buFont typeface="Wingdings" pitchFamily="2" charset="2"/>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12379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103801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1" y="1604964"/>
            <a:ext cx="5382684"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484" y="1604964"/>
            <a:ext cx="5384800" cy="4524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375724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0057999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549687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359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9FB75D3-4544-2545-5512-09A1DE2F76C4}"/>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ar-JO"/>
          </a:p>
        </p:txBody>
      </p:sp>
      <p:sp>
        <p:nvSpPr>
          <p:cNvPr id="3" name="عنصر نائب للنص 2">
            <a:extLst>
              <a:ext uri="{FF2B5EF4-FFF2-40B4-BE49-F238E27FC236}">
                <a16:creationId xmlns:a16="http://schemas.microsoft.com/office/drawing/2014/main" id="{E8BF6263-5D34-2741-4F7D-5E5A77A640B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803C52CD-955B-D929-3CAC-EE230FEFB8F0}"/>
              </a:ext>
            </a:extLst>
          </p:cNvPr>
          <p:cNvSpPr>
            <a:spLocks noGrp="1"/>
          </p:cNvSpPr>
          <p:nvPr>
            <p:ph type="dt" sz="half" idx="10"/>
          </p:nvPr>
        </p:nvSpPr>
        <p:spPr/>
        <p:txBody>
          <a:bodyPr/>
          <a:lstStyle/>
          <a:p>
            <a:fld id="{7EA39CE3-6666-4690-AA34-5AA422E49FA0}"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C64FC930-9EA7-2D27-D6F2-EDC861E6AF0A}"/>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2A41A6DB-8104-7A8F-322B-8AF76864AE54}"/>
              </a:ext>
            </a:extLst>
          </p:cNvPr>
          <p:cNvSpPr>
            <a:spLocks noGrp="1"/>
          </p:cNvSpPr>
          <p:nvPr>
            <p:ph type="sldNum" sz="quarter" idx="12"/>
          </p:nvPr>
        </p:nvSpPr>
        <p:spPr/>
        <p:txBody>
          <a:bodyPr/>
          <a:lstStyle/>
          <a:p>
            <a:fld id="{EB546B68-5937-45A5-AECC-6A4B41F10225}" type="slidenum">
              <a:rPr lang="ar-JO" smtClean="0"/>
              <a:t>‹#›</a:t>
            </a:fld>
            <a:endParaRPr lang="ar-JO"/>
          </a:p>
        </p:txBody>
      </p:sp>
    </p:spTree>
    <p:extLst>
      <p:ext uri="{BB962C8B-B14F-4D97-AF65-F5344CB8AC3E}">
        <p14:creationId xmlns:p14="http://schemas.microsoft.com/office/powerpoint/2010/main" val="9516420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359639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639567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14666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3050"/>
            <a:ext cx="2741084" cy="5856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3050"/>
            <a:ext cx="8026400" cy="5856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57196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10970684" cy="1143000"/>
          </a:xfrm>
        </p:spPr>
        <p:txBody>
          <a:bodyPr/>
          <a:lstStyle/>
          <a:p>
            <a:r>
              <a:rPr lang="en-US"/>
              <a:t>Click to edit Master title style</a:t>
            </a:r>
          </a:p>
        </p:txBody>
      </p:sp>
    </p:spTree>
    <p:extLst>
      <p:ext uri="{BB962C8B-B14F-4D97-AF65-F5344CB8AC3E}">
        <p14:creationId xmlns:p14="http://schemas.microsoft.com/office/powerpoint/2010/main" val="40816273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140" name="Rectangle 44"/>
          <p:cNvSpPr>
            <a:spLocks noChangeArrowheads="1"/>
          </p:cNvSpPr>
          <p:nvPr/>
        </p:nvSpPr>
        <p:spPr bwMode="auto">
          <a:xfrm>
            <a:off x="11074400" y="0"/>
            <a:ext cx="812800" cy="6858000"/>
          </a:xfrm>
          <a:prstGeom prst="rect">
            <a:avLst/>
          </a:prstGeom>
          <a:gradFill rotWithShape="1">
            <a:gsLst>
              <a:gs pos="0">
                <a:srgbClr val="677228">
                  <a:alpha val="44000"/>
                </a:srgbClr>
              </a:gs>
              <a:gs pos="100000">
                <a:srgbClr val="677228">
                  <a:gamma/>
                  <a:shade val="87843"/>
                  <a:invGamma/>
                </a:srgbClr>
              </a:gs>
            </a:gsLst>
            <a:lin ang="5400000" scaled="1"/>
          </a:gradFill>
          <a:ln w="9525">
            <a:noFill/>
            <a:miter lim="800000"/>
            <a:headEnd/>
            <a:tailEnd/>
          </a:ln>
          <a:effectLst/>
        </p:spPr>
        <p:txBody>
          <a:bodyPr wrap="none" anchor="ctr"/>
          <a:lstStyle/>
          <a:p>
            <a:endParaRPr lang="en-IN" sz="1800"/>
          </a:p>
        </p:txBody>
      </p:sp>
      <p:sp>
        <p:nvSpPr>
          <p:cNvPr id="4143" name="Rectangle 47"/>
          <p:cNvSpPr>
            <a:spLocks noChangeArrowheads="1"/>
          </p:cNvSpPr>
          <p:nvPr userDrawn="1"/>
        </p:nvSpPr>
        <p:spPr bwMode="auto">
          <a:xfrm rot="-5400000">
            <a:off x="5024438" y="-2509837"/>
            <a:ext cx="2143125" cy="12192000"/>
          </a:xfrm>
          <a:prstGeom prst="rect">
            <a:avLst/>
          </a:prstGeom>
          <a:solidFill>
            <a:srgbClr val="677228">
              <a:alpha val="44000"/>
            </a:srgbClr>
          </a:solidFill>
          <a:ln w="9525">
            <a:noFill/>
            <a:miter lim="800000"/>
            <a:headEnd/>
            <a:tailEnd/>
          </a:ln>
          <a:effectLst/>
        </p:spPr>
        <p:txBody>
          <a:bodyPr wrap="none" anchor="ctr"/>
          <a:lstStyle/>
          <a:p>
            <a:endParaRPr lang="en-IN" sz="1800"/>
          </a:p>
        </p:txBody>
      </p:sp>
      <p:sp>
        <p:nvSpPr>
          <p:cNvPr id="4144" name="Rectangle 48"/>
          <p:cNvSpPr>
            <a:spLocks noChangeArrowheads="1"/>
          </p:cNvSpPr>
          <p:nvPr userDrawn="1"/>
        </p:nvSpPr>
        <p:spPr bwMode="auto">
          <a:xfrm>
            <a:off x="9753600" y="2438401"/>
            <a:ext cx="2438400" cy="2290763"/>
          </a:xfrm>
          <a:prstGeom prst="rect">
            <a:avLst/>
          </a:prstGeom>
          <a:solidFill>
            <a:schemeClr val="bg1"/>
          </a:solidFill>
          <a:ln w="9525">
            <a:noFill/>
            <a:miter lim="800000"/>
            <a:headEnd/>
            <a:tailEnd/>
          </a:ln>
          <a:effectLst/>
        </p:spPr>
        <p:txBody>
          <a:bodyPr wrap="none" anchor="ctr"/>
          <a:lstStyle/>
          <a:p>
            <a:endParaRPr lang="en-IN" sz="1800"/>
          </a:p>
        </p:txBody>
      </p:sp>
      <p:sp>
        <p:nvSpPr>
          <p:cNvPr id="4125" name="Rectangle 29"/>
          <p:cNvSpPr>
            <a:spLocks noGrp="1" noChangeArrowheads="1"/>
          </p:cNvSpPr>
          <p:nvPr>
            <p:ph type="ftr" sz="quarter" idx="3"/>
          </p:nvPr>
        </p:nvSpPr>
        <p:spPr bwMode="auto">
          <a:xfrm>
            <a:off x="1117600" y="6397625"/>
            <a:ext cx="59944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defRPr sz="900"/>
            </a:lvl1pPr>
          </a:lstStyle>
          <a:p>
            <a:r>
              <a:rPr lang="en-US"/>
              <a:t>Copyright © 2007 </a:t>
            </a:r>
            <a:r>
              <a:rPr lang="en-US">
                <a:solidFill>
                  <a:srgbClr val="000000"/>
                </a:solidFill>
              </a:rPr>
              <a:t>Ramez Elmasri and Shamkant B. Navathe</a:t>
            </a:r>
          </a:p>
        </p:txBody>
      </p:sp>
      <p:sp>
        <p:nvSpPr>
          <p:cNvPr id="4126" name="Rectangle 30" descr="Pink tissue paper"/>
          <p:cNvSpPr>
            <a:spLocks noGrp="1" noChangeArrowheads="1"/>
          </p:cNvSpPr>
          <p:nvPr>
            <p:ph type="ctrTitle" sz="quarter"/>
          </p:nvPr>
        </p:nvSpPr>
        <p:spPr>
          <a:xfrm>
            <a:off x="304800" y="152400"/>
            <a:ext cx="9448800" cy="2286000"/>
          </a:xfrm>
        </p:spPr>
        <p:txBody>
          <a:bodyPr wrap="none" anchor="ctr"/>
          <a:lstStyle>
            <a:lvl1pPr>
              <a:defRPr sz="6600">
                <a:solidFill>
                  <a:srgbClr val="990033"/>
                </a:solidFill>
              </a:defRPr>
            </a:lvl1pPr>
          </a:lstStyle>
          <a:p>
            <a:r>
              <a:rPr lang="en-US"/>
              <a:t>Click to edit Master title style</a:t>
            </a:r>
          </a:p>
        </p:txBody>
      </p:sp>
      <p:pic>
        <p:nvPicPr>
          <p:cNvPr id="4131" name="Picture 35" descr="awtri_4c UPDATE_color"/>
          <p:cNvPicPr>
            <a:picLocks noChangeAspect="1" noChangeArrowheads="1"/>
          </p:cNvPicPr>
          <p:nvPr/>
        </p:nvPicPr>
        <p:blipFill>
          <a:blip r:embed="rId2" cstate="print"/>
          <a:srcRect/>
          <a:stretch>
            <a:fillRect/>
          </a:stretch>
        </p:blipFill>
        <p:spPr bwMode="auto">
          <a:xfrm>
            <a:off x="101601" y="5949950"/>
            <a:ext cx="912284" cy="831850"/>
          </a:xfrm>
          <a:prstGeom prst="rect">
            <a:avLst/>
          </a:prstGeom>
          <a:noFill/>
        </p:spPr>
      </p:pic>
      <p:sp>
        <p:nvSpPr>
          <p:cNvPr id="4134" name="Rectangle 38" descr="Pink tissue paper"/>
          <p:cNvSpPr>
            <a:spLocks noGrp="1" noChangeArrowheads="1"/>
          </p:cNvSpPr>
          <p:nvPr>
            <p:ph type="subTitle" sz="quarter" idx="1"/>
          </p:nvPr>
        </p:nvSpPr>
        <p:spPr>
          <a:xfrm>
            <a:off x="406400" y="2590800"/>
            <a:ext cx="8839200" cy="1905000"/>
          </a:xfrm>
        </p:spPr>
        <p:txBody>
          <a:bodyPr/>
          <a:lstStyle>
            <a:lvl1pPr marL="0" indent="0">
              <a:buFont typeface="Wingdings" pitchFamily="2" charset="2"/>
              <a:buNone/>
              <a:defRPr sz="3200"/>
            </a:lvl1pPr>
          </a:lstStyle>
          <a:p>
            <a:r>
              <a:rPr lang="en-US"/>
              <a:t>Click to edit Master subtitle style</a:t>
            </a:r>
          </a:p>
        </p:txBody>
      </p:sp>
      <p:pic>
        <p:nvPicPr>
          <p:cNvPr id="4142" name="Picture 46" descr="elmasri_thumb"/>
          <p:cNvPicPr>
            <a:picLocks noChangeAspect="1" noChangeArrowheads="1"/>
          </p:cNvPicPr>
          <p:nvPr userDrawn="1"/>
        </p:nvPicPr>
        <p:blipFill>
          <a:blip r:embed="rId3" cstate="print"/>
          <a:srcRect/>
          <a:stretch>
            <a:fillRect/>
          </a:stretch>
        </p:blipFill>
        <p:spPr bwMode="auto">
          <a:xfrm>
            <a:off x="9893301" y="2514601"/>
            <a:ext cx="2298700" cy="2143125"/>
          </a:xfrm>
          <a:prstGeom prst="rect">
            <a:avLst/>
          </a:prstGeom>
          <a:noFill/>
        </p:spPr>
      </p:pic>
    </p:spTree>
    <p:extLst>
      <p:ext uri="{BB962C8B-B14F-4D97-AF65-F5344CB8AC3E}">
        <p14:creationId xmlns:p14="http://schemas.microsoft.com/office/powerpoint/2010/main" val="1751748555"/>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t>Slide 17- </a:t>
            </a:r>
            <a:fld id="{DA6B4A26-4080-4626-A276-B828EFF1B5EE}" type="slidenum">
              <a:rPr lang="en-US"/>
              <a:pPr/>
              <a:t>‹#›</a:t>
            </a:fld>
            <a:endParaRPr lang="en-CA"/>
          </a:p>
        </p:txBody>
      </p:sp>
    </p:spTree>
    <p:extLst>
      <p:ext uri="{BB962C8B-B14F-4D97-AF65-F5344CB8AC3E}">
        <p14:creationId xmlns:p14="http://schemas.microsoft.com/office/powerpoint/2010/main" val="2786874095"/>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Slide 17- </a:t>
            </a:r>
            <a:fld id="{CC6EDF96-4334-4F49-B25C-213374490238}" type="slidenum">
              <a:rPr lang="en-US"/>
              <a:pPr/>
              <a:t>‹#›</a:t>
            </a:fld>
            <a:endParaRPr lang="en-CA"/>
          </a:p>
        </p:txBody>
      </p:sp>
    </p:spTree>
    <p:extLst>
      <p:ext uri="{BB962C8B-B14F-4D97-AF65-F5344CB8AC3E}">
        <p14:creationId xmlns:p14="http://schemas.microsoft.com/office/powerpoint/2010/main" val="1831817803"/>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319618" y="1600200"/>
            <a:ext cx="5427133"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5949952" y="1600200"/>
            <a:ext cx="5429249"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p:cNvSpPr>
            <a:spLocks noGrp="1"/>
          </p:cNvSpPr>
          <p:nvPr>
            <p:ph type="sldNum" sz="quarter" idx="10"/>
          </p:nvPr>
        </p:nvSpPr>
        <p:spPr/>
        <p:txBody>
          <a:bodyPr/>
          <a:lstStyle>
            <a:lvl1pPr>
              <a:defRPr/>
            </a:lvl1pPr>
          </a:lstStyle>
          <a:p>
            <a:r>
              <a:rPr lang="en-US"/>
              <a:t>Slide 17- </a:t>
            </a:r>
            <a:fld id="{60C731B8-2C11-4C6B-8F96-98870C5B50CC}" type="slidenum">
              <a:rPr lang="en-US"/>
              <a:pPr/>
              <a:t>‹#›</a:t>
            </a:fld>
            <a:endParaRPr lang="en-CA"/>
          </a:p>
        </p:txBody>
      </p:sp>
    </p:spTree>
    <p:extLst>
      <p:ext uri="{BB962C8B-B14F-4D97-AF65-F5344CB8AC3E}">
        <p14:creationId xmlns:p14="http://schemas.microsoft.com/office/powerpoint/2010/main" val="4120406602"/>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p:cNvSpPr>
            <a:spLocks noGrp="1"/>
          </p:cNvSpPr>
          <p:nvPr>
            <p:ph type="sldNum" sz="quarter" idx="10"/>
          </p:nvPr>
        </p:nvSpPr>
        <p:spPr/>
        <p:txBody>
          <a:bodyPr/>
          <a:lstStyle>
            <a:lvl1pPr>
              <a:defRPr/>
            </a:lvl1pPr>
          </a:lstStyle>
          <a:p>
            <a:r>
              <a:rPr lang="en-US"/>
              <a:t>Slide 17- </a:t>
            </a:r>
            <a:fld id="{CD1CA4C9-2098-4DA9-8B90-A5ADE1CCB609}" type="slidenum">
              <a:rPr lang="en-US"/>
              <a:pPr/>
              <a:t>‹#›</a:t>
            </a:fld>
            <a:endParaRPr lang="en-CA"/>
          </a:p>
        </p:txBody>
      </p:sp>
    </p:spTree>
    <p:extLst>
      <p:ext uri="{BB962C8B-B14F-4D97-AF65-F5344CB8AC3E}">
        <p14:creationId xmlns:p14="http://schemas.microsoft.com/office/powerpoint/2010/main" val="420150062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063D52A-92D4-C904-FE38-79ADDA05239A}"/>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محتوى 2">
            <a:extLst>
              <a:ext uri="{FF2B5EF4-FFF2-40B4-BE49-F238E27FC236}">
                <a16:creationId xmlns:a16="http://schemas.microsoft.com/office/drawing/2014/main" id="{FDD9102D-34B8-AE4C-9A0F-F5B148F934D2}"/>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محتوى 3">
            <a:extLst>
              <a:ext uri="{FF2B5EF4-FFF2-40B4-BE49-F238E27FC236}">
                <a16:creationId xmlns:a16="http://schemas.microsoft.com/office/drawing/2014/main" id="{850ADECB-FDF8-579B-9A36-E3D9FA095781}"/>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5" name="عنصر نائب للتاريخ 4">
            <a:extLst>
              <a:ext uri="{FF2B5EF4-FFF2-40B4-BE49-F238E27FC236}">
                <a16:creationId xmlns:a16="http://schemas.microsoft.com/office/drawing/2014/main" id="{C69D27D7-6412-C36A-69A8-BB2783A39B8D}"/>
              </a:ext>
            </a:extLst>
          </p:cNvPr>
          <p:cNvSpPr>
            <a:spLocks noGrp="1"/>
          </p:cNvSpPr>
          <p:nvPr>
            <p:ph type="dt" sz="half" idx="10"/>
          </p:nvPr>
        </p:nvSpPr>
        <p:spPr/>
        <p:txBody>
          <a:bodyPr/>
          <a:lstStyle/>
          <a:p>
            <a:fld id="{7EA39CE3-6666-4690-AA34-5AA422E49FA0}" type="datetimeFigureOut">
              <a:rPr lang="ar-JO" smtClean="0"/>
              <a:t>16/01/1446</a:t>
            </a:fld>
            <a:endParaRPr lang="ar-JO"/>
          </a:p>
        </p:txBody>
      </p:sp>
      <p:sp>
        <p:nvSpPr>
          <p:cNvPr id="6" name="عنصر نائب للتذييل 5">
            <a:extLst>
              <a:ext uri="{FF2B5EF4-FFF2-40B4-BE49-F238E27FC236}">
                <a16:creationId xmlns:a16="http://schemas.microsoft.com/office/drawing/2014/main" id="{B0350FF7-6557-617D-CDA5-009D6DCCC1FA}"/>
              </a:ext>
            </a:extLst>
          </p:cNvPr>
          <p:cNvSpPr>
            <a:spLocks noGrp="1"/>
          </p:cNvSpPr>
          <p:nvPr>
            <p:ph type="ftr" sz="quarter" idx="11"/>
          </p:nvPr>
        </p:nvSpPr>
        <p:spPr/>
        <p:txBody>
          <a:bodyPr/>
          <a:lstStyle/>
          <a:p>
            <a:endParaRPr lang="ar-JO"/>
          </a:p>
        </p:txBody>
      </p:sp>
      <p:sp>
        <p:nvSpPr>
          <p:cNvPr id="7" name="عنصر نائب لرقم الشريحة 6">
            <a:extLst>
              <a:ext uri="{FF2B5EF4-FFF2-40B4-BE49-F238E27FC236}">
                <a16:creationId xmlns:a16="http://schemas.microsoft.com/office/drawing/2014/main" id="{A793F40F-8149-70E9-BA25-F3052B42595C}"/>
              </a:ext>
            </a:extLst>
          </p:cNvPr>
          <p:cNvSpPr>
            <a:spLocks noGrp="1"/>
          </p:cNvSpPr>
          <p:nvPr>
            <p:ph type="sldNum" sz="quarter" idx="12"/>
          </p:nvPr>
        </p:nvSpPr>
        <p:spPr/>
        <p:txBody>
          <a:bodyPr/>
          <a:lstStyle/>
          <a:p>
            <a:fld id="{EB546B68-5937-45A5-AECC-6A4B41F10225}" type="slidenum">
              <a:rPr lang="ar-JO" smtClean="0"/>
              <a:t>‹#›</a:t>
            </a:fld>
            <a:endParaRPr lang="ar-JO"/>
          </a:p>
        </p:txBody>
      </p:sp>
    </p:spTree>
    <p:extLst>
      <p:ext uri="{BB962C8B-B14F-4D97-AF65-F5344CB8AC3E}">
        <p14:creationId xmlns:p14="http://schemas.microsoft.com/office/powerpoint/2010/main" val="10782068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Slide Number Placeholder 2"/>
          <p:cNvSpPr>
            <a:spLocks noGrp="1"/>
          </p:cNvSpPr>
          <p:nvPr>
            <p:ph type="sldNum" sz="quarter" idx="10"/>
          </p:nvPr>
        </p:nvSpPr>
        <p:spPr/>
        <p:txBody>
          <a:bodyPr/>
          <a:lstStyle>
            <a:lvl1pPr>
              <a:defRPr/>
            </a:lvl1pPr>
          </a:lstStyle>
          <a:p>
            <a:r>
              <a:rPr lang="en-US"/>
              <a:t>Slide 17- </a:t>
            </a:r>
            <a:fld id="{4D29A518-EC22-4C48-B060-E4D7AD9E11C4}" type="slidenum">
              <a:rPr lang="en-US"/>
              <a:pPr/>
              <a:t>‹#›</a:t>
            </a:fld>
            <a:endParaRPr lang="en-CA"/>
          </a:p>
        </p:txBody>
      </p:sp>
    </p:spTree>
    <p:extLst>
      <p:ext uri="{BB962C8B-B14F-4D97-AF65-F5344CB8AC3E}">
        <p14:creationId xmlns:p14="http://schemas.microsoft.com/office/powerpoint/2010/main" val="2851807523"/>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Slide 17- </a:t>
            </a:r>
            <a:fld id="{8C257080-29D6-44EE-9D7A-91EEF1176E40}" type="slidenum">
              <a:rPr lang="en-US"/>
              <a:pPr/>
              <a:t>‹#›</a:t>
            </a:fld>
            <a:endParaRPr lang="en-CA"/>
          </a:p>
        </p:txBody>
      </p:sp>
    </p:spTree>
    <p:extLst>
      <p:ext uri="{BB962C8B-B14F-4D97-AF65-F5344CB8AC3E}">
        <p14:creationId xmlns:p14="http://schemas.microsoft.com/office/powerpoint/2010/main" val="2096118032"/>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Slide 17- </a:t>
            </a:r>
            <a:fld id="{B3A88C5C-D984-4EE1-99B7-6725B2D1E395}" type="slidenum">
              <a:rPr lang="en-US"/>
              <a:pPr/>
              <a:t>‹#›</a:t>
            </a:fld>
            <a:endParaRPr lang="en-CA"/>
          </a:p>
        </p:txBody>
      </p:sp>
    </p:spTree>
    <p:extLst>
      <p:ext uri="{BB962C8B-B14F-4D97-AF65-F5344CB8AC3E}">
        <p14:creationId xmlns:p14="http://schemas.microsoft.com/office/powerpoint/2010/main" val="2194550038"/>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Slide 17- </a:t>
            </a:r>
            <a:fld id="{24E29EED-57FE-49B3-8B4F-1F347310B932}" type="slidenum">
              <a:rPr lang="en-US"/>
              <a:pPr/>
              <a:t>‹#›</a:t>
            </a:fld>
            <a:endParaRPr lang="en-CA"/>
          </a:p>
        </p:txBody>
      </p:sp>
    </p:spTree>
    <p:extLst>
      <p:ext uri="{BB962C8B-B14F-4D97-AF65-F5344CB8AC3E}">
        <p14:creationId xmlns:p14="http://schemas.microsoft.com/office/powerpoint/2010/main" val="881628705"/>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t>Slide 17- </a:t>
            </a:r>
            <a:fld id="{0AF24D37-828D-40BF-B179-290AC1D5B014}" type="slidenum">
              <a:rPr lang="en-US"/>
              <a:pPr/>
              <a:t>‹#›</a:t>
            </a:fld>
            <a:endParaRPr lang="en-CA"/>
          </a:p>
        </p:txBody>
      </p:sp>
    </p:spTree>
    <p:extLst>
      <p:ext uri="{BB962C8B-B14F-4D97-AF65-F5344CB8AC3E}">
        <p14:creationId xmlns:p14="http://schemas.microsoft.com/office/powerpoint/2010/main" val="148680589"/>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303214"/>
            <a:ext cx="2768600" cy="586898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304800" y="303214"/>
            <a:ext cx="810260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p:cNvSpPr>
            <a:spLocks noGrp="1"/>
          </p:cNvSpPr>
          <p:nvPr>
            <p:ph type="sldNum" sz="quarter" idx="10"/>
          </p:nvPr>
        </p:nvSpPr>
        <p:spPr/>
        <p:txBody>
          <a:bodyPr/>
          <a:lstStyle>
            <a:lvl1pPr>
              <a:defRPr/>
            </a:lvl1pPr>
          </a:lstStyle>
          <a:p>
            <a:r>
              <a:rPr lang="en-US"/>
              <a:t>Slide 17- </a:t>
            </a:r>
            <a:fld id="{2DF07437-9810-4FD7-B0C6-CEF109B32644}" type="slidenum">
              <a:rPr lang="en-US"/>
              <a:pPr/>
              <a:t>‹#›</a:t>
            </a:fld>
            <a:endParaRPr lang="en-CA"/>
          </a:p>
        </p:txBody>
      </p:sp>
    </p:spTree>
    <p:extLst>
      <p:ext uri="{BB962C8B-B14F-4D97-AF65-F5344CB8AC3E}">
        <p14:creationId xmlns:p14="http://schemas.microsoft.com/office/powerpoint/2010/main" val="3148463853"/>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2" name="Rectangle 44">
            <a:extLst>
              <a:ext uri="{FF2B5EF4-FFF2-40B4-BE49-F238E27FC236}">
                <a16:creationId xmlns:a16="http://schemas.microsoft.com/office/drawing/2014/main" id="{FCF03DD4-A9BC-427E-9F18-480F1BDAC1B7}"/>
              </a:ext>
            </a:extLst>
          </p:cNvPr>
          <p:cNvSpPr>
            <a:spLocks noChangeArrowheads="1"/>
          </p:cNvSpPr>
          <p:nvPr/>
        </p:nvSpPr>
        <p:spPr bwMode="auto">
          <a:xfrm>
            <a:off x="11074400" y="0"/>
            <a:ext cx="812800" cy="6858000"/>
          </a:xfrm>
          <a:prstGeom prst="rect">
            <a:avLst/>
          </a:prstGeom>
          <a:gradFill rotWithShape="1">
            <a:gsLst>
              <a:gs pos="0">
                <a:srgbClr val="677228">
                  <a:alpha val="43999"/>
                </a:srgbClr>
              </a:gs>
              <a:gs pos="100000">
                <a:srgbClr val="5A642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ar-JO" sz="2400"/>
          </a:p>
        </p:txBody>
      </p:sp>
      <p:sp>
        <p:nvSpPr>
          <p:cNvPr id="3" name="Rectangle 47">
            <a:extLst>
              <a:ext uri="{FF2B5EF4-FFF2-40B4-BE49-F238E27FC236}">
                <a16:creationId xmlns:a16="http://schemas.microsoft.com/office/drawing/2014/main" id="{2CC3773B-F05D-0F73-8F85-E98D04ECBED8}"/>
              </a:ext>
            </a:extLst>
          </p:cNvPr>
          <p:cNvSpPr>
            <a:spLocks noChangeArrowheads="1"/>
          </p:cNvSpPr>
          <p:nvPr userDrawn="1"/>
        </p:nvSpPr>
        <p:spPr bwMode="auto">
          <a:xfrm rot="16200000">
            <a:off x="5024438" y="-2509837"/>
            <a:ext cx="2143125" cy="12192000"/>
          </a:xfrm>
          <a:prstGeom prst="rect">
            <a:avLst/>
          </a:prstGeom>
          <a:solidFill>
            <a:srgbClr val="677228">
              <a:alpha val="43921"/>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ar-JO" sz="2400"/>
          </a:p>
        </p:txBody>
      </p:sp>
      <p:sp>
        <p:nvSpPr>
          <p:cNvPr id="4" name="Rectangle 48">
            <a:extLst>
              <a:ext uri="{FF2B5EF4-FFF2-40B4-BE49-F238E27FC236}">
                <a16:creationId xmlns:a16="http://schemas.microsoft.com/office/drawing/2014/main" id="{D36E4DA3-F338-CB1A-5E59-005C5D638629}"/>
              </a:ext>
            </a:extLst>
          </p:cNvPr>
          <p:cNvSpPr>
            <a:spLocks noChangeArrowheads="1"/>
          </p:cNvSpPr>
          <p:nvPr userDrawn="1"/>
        </p:nvSpPr>
        <p:spPr bwMode="auto">
          <a:xfrm>
            <a:off x="9753600" y="2438401"/>
            <a:ext cx="2438400" cy="2290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eaLnBrk="1" hangingPunct="1"/>
            <a:endParaRPr lang="en-US" altLang="ar-JO" sz="2400"/>
          </a:p>
        </p:txBody>
      </p:sp>
      <p:pic>
        <p:nvPicPr>
          <p:cNvPr id="5" name="Picture 35" descr="awtri_4c UPDATE_color">
            <a:extLst>
              <a:ext uri="{FF2B5EF4-FFF2-40B4-BE49-F238E27FC236}">
                <a16:creationId xmlns:a16="http://schemas.microsoft.com/office/drawing/2014/main" id="{2E5A2DF7-A95F-1E51-C8A4-EB597F4A71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1" y="5949950"/>
            <a:ext cx="912284"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46" descr="elmasri_thumb">
            <a:extLst>
              <a:ext uri="{FF2B5EF4-FFF2-40B4-BE49-F238E27FC236}">
                <a16:creationId xmlns:a16="http://schemas.microsoft.com/office/drawing/2014/main" id="{D9FE03AD-25BB-3C67-2F78-B737161AF858}"/>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893301" y="2514601"/>
            <a:ext cx="229870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304800" y="152400"/>
            <a:ext cx="9448800" cy="2286000"/>
          </a:xfrm>
        </p:spPr>
        <p:txBody>
          <a:bodyPr wrap="none" anchor="ctr"/>
          <a:lstStyle>
            <a:lvl1pPr>
              <a:defRPr sz="6600">
                <a:solidFill>
                  <a:srgbClr val="990033"/>
                </a:solidFill>
              </a:defRPr>
            </a:lvl1pPr>
          </a:lstStyle>
          <a:p>
            <a:pPr lvl="0"/>
            <a:r>
              <a:rPr lang="en-US" altLang="en-US" noProof="0"/>
              <a:t>Click to edit Master title style</a:t>
            </a:r>
          </a:p>
        </p:txBody>
      </p:sp>
      <p:sp>
        <p:nvSpPr>
          <p:cNvPr id="4134" name="Rectangle 38" descr="Pink tissue paper"/>
          <p:cNvSpPr>
            <a:spLocks noGrp="1" noChangeArrowheads="1"/>
          </p:cNvSpPr>
          <p:nvPr>
            <p:ph type="subTitle" sz="quarter" idx="1"/>
          </p:nvPr>
        </p:nvSpPr>
        <p:spPr>
          <a:xfrm>
            <a:off x="406400" y="2590800"/>
            <a:ext cx="8839200" cy="1905000"/>
          </a:xfrm>
        </p:spPr>
        <p:txBody>
          <a:bodyPr/>
          <a:lstStyle>
            <a:lvl1pPr marL="0" indent="0">
              <a:buFont typeface="Wingdings" panose="05000000000000000000" pitchFamily="2" charset="2"/>
              <a:buNone/>
              <a:defRPr sz="3200"/>
            </a:lvl1pPr>
          </a:lstStyle>
          <a:p>
            <a:pPr lvl="0"/>
            <a:r>
              <a:rPr lang="en-US" altLang="en-US" noProof="0"/>
              <a:t>Click to edit Master subtitle style</a:t>
            </a:r>
          </a:p>
        </p:txBody>
      </p:sp>
      <p:sp>
        <p:nvSpPr>
          <p:cNvPr id="7" name="Rectangle 29">
            <a:extLst>
              <a:ext uri="{FF2B5EF4-FFF2-40B4-BE49-F238E27FC236}">
                <a16:creationId xmlns:a16="http://schemas.microsoft.com/office/drawing/2014/main" id="{F04E899F-7D57-5B94-100D-DFB0AE17F058}"/>
              </a:ext>
            </a:extLst>
          </p:cNvPr>
          <p:cNvSpPr>
            <a:spLocks noGrp="1" noChangeArrowheads="1"/>
          </p:cNvSpPr>
          <p:nvPr>
            <p:ph type="ftr" sz="quarter" idx="10"/>
          </p:nvPr>
        </p:nvSpPr>
        <p:spPr bwMode="auto">
          <a:xfrm>
            <a:off x="1117600" y="6400800"/>
            <a:ext cx="59944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900">
                <a:latin typeface="Arial" panose="020B0604020202020204" pitchFamily="34" charset="0"/>
              </a:defRPr>
            </a:lvl1pPr>
          </a:lstStyle>
          <a:p>
            <a:pPr>
              <a:defRPr/>
            </a:pPr>
            <a:r>
              <a:rPr lang="en-US" altLang="en-US"/>
              <a:t>Copyright © 2007 </a:t>
            </a:r>
            <a:r>
              <a:rPr lang="en-US" altLang="en-US">
                <a:solidFill>
                  <a:srgbClr val="000000"/>
                </a:solidFill>
              </a:rPr>
              <a:t>Ramez Elmasri and Shamkant B. Navathe</a:t>
            </a:r>
          </a:p>
        </p:txBody>
      </p:sp>
    </p:spTree>
    <p:extLst>
      <p:ext uri="{BB962C8B-B14F-4D97-AF65-F5344CB8AC3E}">
        <p14:creationId xmlns:p14="http://schemas.microsoft.com/office/powerpoint/2010/main" val="1364737002"/>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EA530119-B3A3-E204-BE80-0E920FDFC728}"/>
              </a:ext>
            </a:extLst>
          </p:cNvPr>
          <p:cNvSpPr>
            <a:spLocks noGrp="1" noChangeArrowheads="1"/>
          </p:cNvSpPr>
          <p:nvPr>
            <p:ph type="sldNum" sz="quarter" idx="10"/>
          </p:nvPr>
        </p:nvSpPr>
        <p:spPr>
          <a:ln/>
        </p:spPr>
        <p:txBody>
          <a:bodyPr/>
          <a:lstStyle>
            <a:lvl1pPr>
              <a:defRPr/>
            </a:lvl1pPr>
          </a:lstStyle>
          <a:p>
            <a:pPr>
              <a:defRPr/>
            </a:pPr>
            <a:r>
              <a:rPr lang="en-US" altLang="en-US"/>
              <a:t>Slide 18- </a:t>
            </a:r>
            <a:fld id="{FE2D65B5-CB9C-4792-90DB-C046737C2FA7}" type="slidenum">
              <a:rPr lang="en-US" altLang="en-US" smtClean="0"/>
              <a:pPr>
                <a:defRPr/>
              </a:pPr>
              <a:t>‹#›</a:t>
            </a:fld>
            <a:endParaRPr lang="en-CA" altLang="en-US"/>
          </a:p>
        </p:txBody>
      </p:sp>
    </p:spTree>
    <p:extLst>
      <p:ext uri="{BB962C8B-B14F-4D97-AF65-F5344CB8AC3E}">
        <p14:creationId xmlns:p14="http://schemas.microsoft.com/office/powerpoint/2010/main" val="1588888114"/>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13">
            <a:extLst>
              <a:ext uri="{FF2B5EF4-FFF2-40B4-BE49-F238E27FC236}">
                <a16:creationId xmlns:a16="http://schemas.microsoft.com/office/drawing/2014/main" id="{9815FA35-6A45-1643-BB32-B7E108170F52}"/>
              </a:ext>
            </a:extLst>
          </p:cNvPr>
          <p:cNvSpPr>
            <a:spLocks noGrp="1" noChangeArrowheads="1"/>
          </p:cNvSpPr>
          <p:nvPr>
            <p:ph type="sldNum" sz="quarter" idx="10"/>
          </p:nvPr>
        </p:nvSpPr>
        <p:spPr>
          <a:ln/>
        </p:spPr>
        <p:txBody>
          <a:bodyPr/>
          <a:lstStyle>
            <a:lvl1pPr>
              <a:defRPr/>
            </a:lvl1pPr>
          </a:lstStyle>
          <a:p>
            <a:pPr>
              <a:defRPr/>
            </a:pPr>
            <a:r>
              <a:rPr lang="en-US" altLang="en-US"/>
              <a:t>Slide 18- </a:t>
            </a:r>
            <a:fld id="{845A845F-02A3-4F96-9496-5CB52A08E5DE}" type="slidenum">
              <a:rPr lang="en-US" altLang="en-US" smtClean="0"/>
              <a:pPr>
                <a:defRPr/>
              </a:pPr>
              <a:t>‹#›</a:t>
            </a:fld>
            <a:endParaRPr lang="en-CA" altLang="en-US"/>
          </a:p>
        </p:txBody>
      </p:sp>
    </p:spTree>
    <p:extLst>
      <p:ext uri="{BB962C8B-B14F-4D97-AF65-F5344CB8AC3E}">
        <p14:creationId xmlns:p14="http://schemas.microsoft.com/office/powerpoint/2010/main" val="1896637159"/>
      </p:ext>
    </p:extLst>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19618" y="1600200"/>
            <a:ext cx="5427133"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49952" y="1600200"/>
            <a:ext cx="5429249"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a:extLst>
              <a:ext uri="{FF2B5EF4-FFF2-40B4-BE49-F238E27FC236}">
                <a16:creationId xmlns:a16="http://schemas.microsoft.com/office/drawing/2014/main" id="{2436B3D4-7B7C-6F53-8913-16CAC2FF8298}"/>
              </a:ext>
            </a:extLst>
          </p:cNvPr>
          <p:cNvSpPr>
            <a:spLocks noGrp="1" noChangeArrowheads="1"/>
          </p:cNvSpPr>
          <p:nvPr>
            <p:ph type="sldNum" sz="quarter" idx="10"/>
          </p:nvPr>
        </p:nvSpPr>
        <p:spPr>
          <a:ln/>
        </p:spPr>
        <p:txBody>
          <a:bodyPr/>
          <a:lstStyle>
            <a:lvl1pPr>
              <a:defRPr/>
            </a:lvl1pPr>
          </a:lstStyle>
          <a:p>
            <a:pPr>
              <a:defRPr/>
            </a:pPr>
            <a:r>
              <a:rPr lang="en-US" altLang="en-US"/>
              <a:t>Slide 18- </a:t>
            </a:r>
            <a:fld id="{C58B69A3-E351-4576-9241-BBD4DE044600}" type="slidenum">
              <a:rPr lang="en-US" altLang="en-US" smtClean="0"/>
              <a:pPr>
                <a:defRPr/>
              </a:pPr>
              <a:t>‹#›</a:t>
            </a:fld>
            <a:endParaRPr lang="en-CA" altLang="en-US"/>
          </a:p>
        </p:txBody>
      </p:sp>
    </p:spTree>
    <p:extLst>
      <p:ext uri="{BB962C8B-B14F-4D97-AF65-F5344CB8AC3E}">
        <p14:creationId xmlns:p14="http://schemas.microsoft.com/office/powerpoint/2010/main" val="2865644931"/>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3A32DD1-F20C-2AEC-A8A0-D36D42C05787}"/>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ar-JO"/>
          </a:p>
        </p:txBody>
      </p:sp>
      <p:sp>
        <p:nvSpPr>
          <p:cNvPr id="3" name="عنصر نائب للنص 2">
            <a:extLst>
              <a:ext uri="{FF2B5EF4-FFF2-40B4-BE49-F238E27FC236}">
                <a16:creationId xmlns:a16="http://schemas.microsoft.com/office/drawing/2014/main" id="{0CD76172-EE54-7B76-D8B9-AF75486B3D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9D6901F6-AFDA-EA5E-8AD5-FF4A4B313217}"/>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5" name="عنصر نائب للنص 4">
            <a:extLst>
              <a:ext uri="{FF2B5EF4-FFF2-40B4-BE49-F238E27FC236}">
                <a16:creationId xmlns:a16="http://schemas.microsoft.com/office/drawing/2014/main" id="{5F269F06-D151-8461-9F80-1576E6E83D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DED946F2-408A-3A0D-87A5-6E4AB7C693D0}"/>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7" name="عنصر نائب للتاريخ 6">
            <a:extLst>
              <a:ext uri="{FF2B5EF4-FFF2-40B4-BE49-F238E27FC236}">
                <a16:creationId xmlns:a16="http://schemas.microsoft.com/office/drawing/2014/main" id="{B3B2CACA-4093-736D-9440-D68B55B4B40D}"/>
              </a:ext>
            </a:extLst>
          </p:cNvPr>
          <p:cNvSpPr>
            <a:spLocks noGrp="1"/>
          </p:cNvSpPr>
          <p:nvPr>
            <p:ph type="dt" sz="half" idx="10"/>
          </p:nvPr>
        </p:nvSpPr>
        <p:spPr/>
        <p:txBody>
          <a:bodyPr/>
          <a:lstStyle/>
          <a:p>
            <a:fld id="{7EA39CE3-6666-4690-AA34-5AA422E49FA0}" type="datetimeFigureOut">
              <a:rPr lang="ar-JO" smtClean="0"/>
              <a:t>16/01/1446</a:t>
            </a:fld>
            <a:endParaRPr lang="ar-JO"/>
          </a:p>
        </p:txBody>
      </p:sp>
      <p:sp>
        <p:nvSpPr>
          <p:cNvPr id="8" name="عنصر نائب للتذييل 7">
            <a:extLst>
              <a:ext uri="{FF2B5EF4-FFF2-40B4-BE49-F238E27FC236}">
                <a16:creationId xmlns:a16="http://schemas.microsoft.com/office/drawing/2014/main" id="{6436CB80-8931-04FC-3012-14D2E34F6663}"/>
              </a:ext>
            </a:extLst>
          </p:cNvPr>
          <p:cNvSpPr>
            <a:spLocks noGrp="1"/>
          </p:cNvSpPr>
          <p:nvPr>
            <p:ph type="ftr" sz="quarter" idx="11"/>
          </p:nvPr>
        </p:nvSpPr>
        <p:spPr/>
        <p:txBody>
          <a:bodyPr/>
          <a:lstStyle/>
          <a:p>
            <a:endParaRPr lang="ar-JO"/>
          </a:p>
        </p:txBody>
      </p:sp>
      <p:sp>
        <p:nvSpPr>
          <p:cNvPr id="9" name="عنصر نائب لرقم الشريحة 8">
            <a:extLst>
              <a:ext uri="{FF2B5EF4-FFF2-40B4-BE49-F238E27FC236}">
                <a16:creationId xmlns:a16="http://schemas.microsoft.com/office/drawing/2014/main" id="{564ED206-7581-1E0C-F0D5-C6DB7D212825}"/>
              </a:ext>
            </a:extLst>
          </p:cNvPr>
          <p:cNvSpPr>
            <a:spLocks noGrp="1"/>
          </p:cNvSpPr>
          <p:nvPr>
            <p:ph type="sldNum" sz="quarter" idx="12"/>
          </p:nvPr>
        </p:nvSpPr>
        <p:spPr/>
        <p:txBody>
          <a:bodyPr/>
          <a:lstStyle/>
          <a:p>
            <a:fld id="{EB546B68-5937-45A5-AECC-6A4B41F10225}" type="slidenum">
              <a:rPr lang="ar-JO" smtClean="0"/>
              <a:t>‹#›</a:t>
            </a:fld>
            <a:endParaRPr lang="ar-JO"/>
          </a:p>
        </p:txBody>
      </p:sp>
    </p:spTree>
    <p:extLst>
      <p:ext uri="{BB962C8B-B14F-4D97-AF65-F5344CB8AC3E}">
        <p14:creationId xmlns:p14="http://schemas.microsoft.com/office/powerpoint/2010/main" val="425424879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a:extLst>
              <a:ext uri="{FF2B5EF4-FFF2-40B4-BE49-F238E27FC236}">
                <a16:creationId xmlns:a16="http://schemas.microsoft.com/office/drawing/2014/main" id="{E481AC50-6C37-5DBA-EF24-58AF28312419}"/>
              </a:ext>
            </a:extLst>
          </p:cNvPr>
          <p:cNvSpPr>
            <a:spLocks noGrp="1" noChangeArrowheads="1"/>
          </p:cNvSpPr>
          <p:nvPr>
            <p:ph type="sldNum" sz="quarter" idx="10"/>
          </p:nvPr>
        </p:nvSpPr>
        <p:spPr>
          <a:ln/>
        </p:spPr>
        <p:txBody>
          <a:bodyPr/>
          <a:lstStyle>
            <a:lvl1pPr>
              <a:defRPr/>
            </a:lvl1pPr>
          </a:lstStyle>
          <a:p>
            <a:pPr>
              <a:defRPr/>
            </a:pPr>
            <a:r>
              <a:rPr lang="en-US" altLang="en-US"/>
              <a:t>Slide 18- </a:t>
            </a:r>
            <a:fld id="{7DB86D6F-C93D-4B50-A39A-980349FC8611}" type="slidenum">
              <a:rPr lang="en-US" altLang="en-US" smtClean="0"/>
              <a:pPr>
                <a:defRPr/>
              </a:pPr>
              <a:t>‹#›</a:t>
            </a:fld>
            <a:endParaRPr lang="en-CA" altLang="en-US"/>
          </a:p>
        </p:txBody>
      </p:sp>
    </p:spTree>
    <p:extLst>
      <p:ext uri="{BB962C8B-B14F-4D97-AF65-F5344CB8AC3E}">
        <p14:creationId xmlns:p14="http://schemas.microsoft.com/office/powerpoint/2010/main" val="1197116643"/>
      </p:ext>
    </p:extLst>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a:extLst>
              <a:ext uri="{FF2B5EF4-FFF2-40B4-BE49-F238E27FC236}">
                <a16:creationId xmlns:a16="http://schemas.microsoft.com/office/drawing/2014/main" id="{5453E54D-EB8C-9BDB-0026-25D0EFD2CA11}"/>
              </a:ext>
            </a:extLst>
          </p:cNvPr>
          <p:cNvSpPr>
            <a:spLocks noGrp="1" noChangeArrowheads="1"/>
          </p:cNvSpPr>
          <p:nvPr>
            <p:ph type="sldNum" sz="quarter" idx="10"/>
          </p:nvPr>
        </p:nvSpPr>
        <p:spPr>
          <a:ln/>
        </p:spPr>
        <p:txBody>
          <a:bodyPr/>
          <a:lstStyle>
            <a:lvl1pPr>
              <a:defRPr/>
            </a:lvl1pPr>
          </a:lstStyle>
          <a:p>
            <a:pPr>
              <a:defRPr/>
            </a:pPr>
            <a:r>
              <a:rPr lang="en-US" altLang="en-US"/>
              <a:t>Slide 18- </a:t>
            </a:r>
            <a:fld id="{6DCB8964-2655-4C4F-8D0D-F6F5FD11BC18}" type="slidenum">
              <a:rPr lang="en-US" altLang="en-US" smtClean="0"/>
              <a:pPr>
                <a:defRPr/>
              </a:pPr>
              <a:t>‹#›</a:t>
            </a:fld>
            <a:endParaRPr lang="en-CA" altLang="en-US"/>
          </a:p>
        </p:txBody>
      </p:sp>
    </p:spTree>
    <p:extLst>
      <p:ext uri="{BB962C8B-B14F-4D97-AF65-F5344CB8AC3E}">
        <p14:creationId xmlns:p14="http://schemas.microsoft.com/office/powerpoint/2010/main" val="2435395471"/>
      </p:ext>
    </p:extLst>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09F12C64-4919-6FAE-33BD-CB8ED025CC18}"/>
              </a:ext>
            </a:extLst>
          </p:cNvPr>
          <p:cNvSpPr>
            <a:spLocks noGrp="1" noChangeArrowheads="1"/>
          </p:cNvSpPr>
          <p:nvPr>
            <p:ph type="sldNum" sz="quarter" idx="10"/>
          </p:nvPr>
        </p:nvSpPr>
        <p:spPr>
          <a:ln/>
        </p:spPr>
        <p:txBody>
          <a:bodyPr/>
          <a:lstStyle>
            <a:lvl1pPr>
              <a:defRPr/>
            </a:lvl1pPr>
          </a:lstStyle>
          <a:p>
            <a:pPr>
              <a:defRPr/>
            </a:pPr>
            <a:r>
              <a:rPr lang="en-US" altLang="en-US"/>
              <a:t>Slide 18- </a:t>
            </a:r>
            <a:fld id="{DA3D72E3-B7D1-47CD-8FE1-2432F0ADAF5E}" type="slidenum">
              <a:rPr lang="en-US" altLang="en-US" smtClean="0"/>
              <a:pPr>
                <a:defRPr/>
              </a:pPr>
              <a:t>‹#›</a:t>
            </a:fld>
            <a:endParaRPr lang="en-CA" altLang="en-US"/>
          </a:p>
        </p:txBody>
      </p:sp>
    </p:spTree>
    <p:extLst>
      <p:ext uri="{BB962C8B-B14F-4D97-AF65-F5344CB8AC3E}">
        <p14:creationId xmlns:p14="http://schemas.microsoft.com/office/powerpoint/2010/main" val="3607001068"/>
      </p:ext>
    </p:extLst>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3">
            <a:extLst>
              <a:ext uri="{FF2B5EF4-FFF2-40B4-BE49-F238E27FC236}">
                <a16:creationId xmlns:a16="http://schemas.microsoft.com/office/drawing/2014/main" id="{3BF9FBB1-56B0-C74E-0F72-3CDB49063A29}"/>
              </a:ext>
            </a:extLst>
          </p:cNvPr>
          <p:cNvSpPr>
            <a:spLocks noGrp="1" noChangeArrowheads="1"/>
          </p:cNvSpPr>
          <p:nvPr>
            <p:ph type="sldNum" sz="quarter" idx="10"/>
          </p:nvPr>
        </p:nvSpPr>
        <p:spPr>
          <a:ln/>
        </p:spPr>
        <p:txBody>
          <a:bodyPr/>
          <a:lstStyle>
            <a:lvl1pPr>
              <a:defRPr/>
            </a:lvl1pPr>
          </a:lstStyle>
          <a:p>
            <a:pPr>
              <a:defRPr/>
            </a:pPr>
            <a:r>
              <a:rPr lang="en-US" altLang="en-US"/>
              <a:t>Slide 18- </a:t>
            </a:r>
            <a:fld id="{3EFF1971-1BFB-4C32-809A-A14681C2FD1C}" type="slidenum">
              <a:rPr lang="en-US" altLang="en-US" smtClean="0"/>
              <a:pPr>
                <a:defRPr/>
              </a:pPr>
              <a:t>‹#›</a:t>
            </a:fld>
            <a:endParaRPr lang="en-CA" altLang="en-US"/>
          </a:p>
        </p:txBody>
      </p:sp>
    </p:spTree>
    <p:extLst>
      <p:ext uri="{BB962C8B-B14F-4D97-AF65-F5344CB8AC3E}">
        <p14:creationId xmlns:p14="http://schemas.microsoft.com/office/powerpoint/2010/main" val="784559606"/>
      </p:ext>
    </p:extLst>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13">
            <a:extLst>
              <a:ext uri="{FF2B5EF4-FFF2-40B4-BE49-F238E27FC236}">
                <a16:creationId xmlns:a16="http://schemas.microsoft.com/office/drawing/2014/main" id="{0533E093-6173-0D19-55B2-AA551C045961}"/>
              </a:ext>
            </a:extLst>
          </p:cNvPr>
          <p:cNvSpPr>
            <a:spLocks noGrp="1" noChangeArrowheads="1"/>
          </p:cNvSpPr>
          <p:nvPr>
            <p:ph type="sldNum" sz="quarter" idx="10"/>
          </p:nvPr>
        </p:nvSpPr>
        <p:spPr>
          <a:ln/>
        </p:spPr>
        <p:txBody>
          <a:bodyPr/>
          <a:lstStyle>
            <a:lvl1pPr>
              <a:defRPr/>
            </a:lvl1pPr>
          </a:lstStyle>
          <a:p>
            <a:pPr>
              <a:defRPr/>
            </a:pPr>
            <a:r>
              <a:rPr lang="en-US" altLang="en-US"/>
              <a:t>Slide 18- </a:t>
            </a:r>
            <a:fld id="{F8B6FB85-71E3-45D2-8ECC-66CCDCBC02A7}" type="slidenum">
              <a:rPr lang="en-US" altLang="en-US" smtClean="0"/>
              <a:pPr>
                <a:defRPr/>
              </a:pPr>
              <a:t>‹#›</a:t>
            </a:fld>
            <a:endParaRPr lang="en-CA" altLang="en-US"/>
          </a:p>
        </p:txBody>
      </p:sp>
    </p:spTree>
    <p:extLst>
      <p:ext uri="{BB962C8B-B14F-4D97-AF65-F5344CB8AC3E}">
        <p14:creationId xmlns:p14="http://schemas.microsoft.com/office/powerpoint/2010/main" val="3433987278"/>
      </p:ext>
    </p:extLst>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DF01D804-5C5C-65D7-2BED-031116D9ED2E}"/>
              </a:ext>
            </a:extLst>
          </p:cNvPr>
          <p:cNvSpPr>
            <a:spLocks noGrp="1" noChangeArrowheads="1"/>
          </p:cNvSpPr>
          <p:nvPr>
            <p:ph type="sldNum" sz="quarter" idx="10"/>
          </p:nvPr>
        </p:nvSpPr>
        <p:spPr>
          <a:ln/>
        </p:spPr>
        <p:txBody>
          <a:bodyPr/>
          <a:lstStyle>
            <a:lvl1pPr>
              <a:defRPr/>
            </a:lvl1pPr>
          </a:lstStyle>
          <a:p>
            <a:pPr>
              <a:defRPr/>
            </a:pPr>
            <a:r>
              <a:rPr lang="en-US" altLang="en-US"/>
              <a:t>Slide 18- </a:t>
            </a:r>
            <a:fld id="{2F906007-BC98-4590-803B-B3D8158534C7}" type="slidenum">
              <a:rPr lang="en-US" altLang="en-US" smtClean="0"/>
              <a:pPr>
                <a:defRPr/>
              </a:pPr>
              <a:t>‹#›</a:t>
            </a:fld>
            <a:endParaRPr lang="en-CA" altLang="en-US"/>
          </a:p>
        </p:txBody>
      </p:sp>
    </p:spTree>
    <p:extLst>
      <p:ext uri="{BB962C8B-B14F-4D97-AF65-F5344CB8AC3E}">
        <p14:creationId xmlns:p14="http://schemas.microsoft.com/office/powerpoint/2010/main" val="2463861911"/>
      </p:ext>
    </p:extLst>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303214"/>
            <a:ext cx="276860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03214"/>
            <a:ext cx="810260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8B99CF99-155F-15CF-D1EB-A734A48A5C67}"/>
              </a:ext>
            </a:extLst>
          </p:cNvPr>
          <p:cNvSpPr>
            <a:spLocks noGrp="1" noChangeArrowheads="1"/>
          </p:cNvSpPr>
          <p:nvPr>
            <p:ph type="sldNum" sz="quarter" idx="10"/>
          </p:nvPr>
        </p:nvSpPr>
        <p:spPr>
          <a:ln/>
        </p:spPr>
        <p:txBody>
          <a:bodyPr/>
          <a:lstStyle>
            <a:lvl1pPr>
              <a:defRPr/>
            </a:lvl1pPr>
          </a:lstStyle>
          <a:p>
            <a:pPr>
              <a:defRPr/>
            </a:pPr>
            <a:r>
              <a:rPr lang="en-US" altLang="en-US"/>
              <a:t>Slide 18- </a:t>
            </a:r>
            <a:fld id="{D046A220-84F8-43C1-8B82-3439F2BAAFEE}" type="slidenum">
              <a:rPr lang="en-US" altLang="en-US" smtClean="0"/>
              <a:pPr>
                <a:defRPr/>
              </a:pPr>
              <a:t>‹#›</a:t>
            </a:fld>
            <a:endParaRPr lang="en-CA" altLang="en-US"/>
          </a:p>
        </p:txBody>
      </p:sp>
    </p:spTree>
    <p:extLst>
      <p:ext uri="{BB962C8B-B14F-4D97-AF65-F5344CB8AC3E}">
        <p14:creationId xmlns:p14="http://schemas.microsoft.com/office/powerpoint/2010/main" val="3016647001"/>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46434" name="Rectangle 2"/>
          <p:cNvSpPr>
            <a:spLocks noGrp="1" noChangeArrowheads="1"/>
          </p:cNvSpPr>
          <p:nvPr>
            <p:ph type="ctrTitle"/>
          </p:nvPr>
        </p:nvSpPr>
        <p:spPr>
          <a:xfrm>
            <a:off x="914400" y="2286000"/>
            <a:ext cx="10363200" cy="1143000"/>
          </a:xfrm>
        </p:spPr>
        <p:txBody>
          <a:bodyPr/>
          <a:lstStyle>
            <a:lvl1pPr>
              <a:defRPr/>
            </a:lvl1pPr>
          </a:lstStyle>
          <a:p>
            <a:r>
              <a:rPr lang="en-US"/>
              <a:t>Click to edit Master title style</a:t>
            </a:r>
          </a:p>
        </p:txBody>
      </p:sp>
      <p:sp>
        <p:nvSpPr>
          <p:cNvPr id="146435" name="Rectangle 3"/>
          <p:cNvSpPr>
            <a:spLocks noGrp="1" noChangeArrowheads="1"/>
          </p:cNvSpPr>
          <p:nvPr>
            <p:ph type="subTitle" idx="1"/>
          </p:nvPr>
        </p:nvSpPr>
        <p:spPr>
          <a:xfrm>
            <a:off x="1828800" y="3886200"/>
            <a:ext cx="8534400" cy="1752600"/>
          </a:xfrm>
        </p:spPr>
        <p:txBody>
          <a:bodyPr/>
          <a:lstStyle>
            <a:lvl1pPr marL="0" indent="0" algn="ctr">
              <a:buFont typeface="Monotype Sorts" pitchFamily="2" charset="2"/>
              <a:buNone/>
              <a:defRPr/>
            </a:lvl1pPr>
          </a:lstStyle>
          <a:p>
            <a:r>
              <a:rPr lang="en-US"/>
              <a:t>Click to edit Master subtitle style</a:t>
            </a:r>
          </a:p>
        </p:txBody>
      </p:sp>
      <p:sp>
        <p:nvSpPr>
          <p:cNvPr id="146436" name="Rectangle 4"/>
          <p:cNvSpPr>
            <a:spLocks noGrp="1" noChangeArrowheads="1"/>
          </p:cNvSpPr>
          <p:nvPr>
            <p:ph type="ftr" sz="quarter" idx="3"/>
          </p:nvPr>
        </p:nvSpPr>
        <p:spPr bwMode="auto">
          <a:xfrm>
            <a:off x="3816351" y="5780088"/>
            <a:ext cx="4597400"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b="0">
                <a:solidFill>
                  <a:srgbClr val="578963"/>
                </a:solidFill>
                <a:latin typeface="Times New Roman" pitchFamily="18" charset="0"/>
              </a:defRPr>
            </a:lvl1pPr>
          </a:lstStyle>
          <a:p>
            <a:endParaRPr lang="en-US"/>
          </a:p>
        </p:txBody>
      </p:sp>
      <p:sp>
        <p:nvSpPr>
          <p:cNvPr id="146437" name="Rectangle 5"/>
          <p:cNvSpPr>
            <a:spLocks noGrp="1" noChangeArrowheads="1"/>
          </p:cNvSpPr>
          <p:nvPr>
            <p:ph type="sldNum" sz="quarter" idx="4"/>
          </p:nvPr>
        </p:nvSpPr>
        <p:spPr>
          <a:xfrm>
            <a:off x="8794751" y="6218238"/>
            <a:ext cx="2540000" cy="457200"/>
          </a:xfrm>
        </p:spPr>
        <p:txBody>
          <a:bodyPr/>
          <a:lstStyle>
            <a:lvl1pPr>
              <a:defRPr>
                <a:solidFill>
                  <a:srgbClr val="578963"/>
                </a:solidFill>
              </a:defRPr>
            </a:lvl1pPr>
          </a:lstStyle>
          <a:p>
            <a:fld id="{FD1B952D-CB98-481D-A4FA-1C64642A776E}" type="slidenum">
              <a:rPr lang="en-US"/>
              <a:pPr/>
              <a:t>‹#›</a:t>
            </a:fld>
            <a:endParaRPr lang="en-US"/>
          </a:p>
        </p:txBody>
      </p:sp>
      <p:graphicFrame>
        <p:nvGraphicFramePr>
          <p:cNvPr id="146438" name="Rectangle 6"/>
          <p:cNvGraphicFramePr>
            <a:graphicFrameLocks/>
          </p:cNvGraphicFramePr>
          <p:nvPr/>
        </p:nvGraphicFramePr>
        <p:xfrm>
          <a:off x="2032000" y="1397000"/>
          <a:ext cx="8128000" cy="4064000"/>
        </p:xfrm>
        <a:graphic>
          <a:graphicData uri="http://schemas.openxmlformats.org/presentationml/2006/ole">
            <mc:AlternateContent xmlns:mc="http://schemas.openxmlformats.org/markup-compatibility/2006">
              <mc:Choice xmlns:v="urn:schemas-microsoft-com:vml" Requires="v">
                <p:oleObj name="Clip" r:id="rId2" imgW="0" imgH="0" progId="MS_ClipArt_Gallery.2">
                  <p:embed/>
                </p:oleObj>
              </mc:Choice>
              <mc:Fallback>
                <p:oleObj name="Clip" r:id="rId2" imgW="0" imgH="0" progId="MS_ClipArt_Gallery.2">
                  <p:embed/>
                  <p:pic>
                    <p:nvPicPr>
                      <p:cNvPr id="146438" name="Rectangle 6"/>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032000" y="1397000"/>
                        <a:ext cx="8128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6439" name="Text Box 7"/>
          <p:cNvSpPr txBox="1">
            <a:spLocks noChangeArrowheads="1"/>
          </p:cNvSpPr>
          <p:nvPr/>
        </p:nvSpPr>
        <p:spPr bwMode="auto">
          <a:xfrm>
            <a:off x="4305647" y="5726114"/>
            <a:ext cx="3443122" cy="830997"/>
          </a:xfrm>
          <a:prstGeom prst="rect">
            <a:avLst/>
          </a:prstGeom>
          <a:noFill/>
          <a:ln w="9525">
            <a:noFill/>
            <a:miter lim="800000"/>
            <a:headEnd/>
            <a:tailEnd/>
          </a:ln>
          <a:effectLst/>
        </p:spPr>
        <p:txBody>
          <a:bodyPr wrap="none">
            <a:spAutoFit/>
          </a:bodyPr>
          <a:lstStyle/>
          <a:p>
            <a:pPr algn="ctr">
              <a:spcBef>
                <a:spcPct val="50000"/>
              </a:spcBef>
            </a:pPr>
            <a:r>
              <a:rPr lang="en-US" sz="1800">
                <a:solidFill>
                  <a:schemeClr val="tx2"/>
                </a:solidFill>
              </a:rPr>
              <a:t>Database System Concepts</a:t>
            </a:r>
            <a:endParaRPr lang="en-US" sz="1800" b="0"/>
          </a:p>
          <a:p>
            <a:pPr algn="ctr">
              <a:spcBef>
                <a:spcPct val="50000"/>
              </a:spcBef>
            </a:pPr>
            <a:r>
              <a:rPr lang="en-US" sz="1200">
                <a:solidFill>
                  <a:schemeClr val="tx2"/>
                </a:solidFill>
              </a:rPr>
              <a:t>©Silberschatz, Korth and Sudarshan</a:t>
            </a:r>
            <a:br>
              <a:rPr lang="en-US" sz="1200">
                <a:solidFill>
                  <a:schemeClr val="tx2"/>
                </a:solidFill>
              </a:rPr>
            </a:br>
            <a:r>
              <a:rPr lang="en-US" sz="1200">
                <a:solidFill>
                  <a:schemeClr val="tx2"/>
                </a:solidFill>
              </a:rPr>
              <a:t>See </a:t>
            </a:r>
            <a:r>
              <a:rPr lang="en-US" sz="1200">
                <a:solidFill>
                  <a:schemeClr val="tx2"/>
                </a:solidFill>
                <a:hlinkClick r:id="rId3"/>
              </a:rPr>
              <a:t>www.db-book.com</a:t>
            </a:r>
            <a:r>
              <a:rPr lang="en-US" sz="1200">
                <a:solidFill>
                  <a:schemeClr val="tx2"/>
                </a:solidFill>
              </a:rPr>
              <a:t> for conditions on re-use </a:t>
            </a:r>
          </a:p>
        </p:txBody>
      </p:sp>
      <p:pic>
        <p:nvPicPr>
          <p:cNvPr id="146440" name="Picture 8" descr="Icon11"/>
          <p:cNvPicPr>
            <a:picLocks noChangeAspect="1" noChangeArrowheads="1"/>
          </p:cNvPicPr>
          <p:nvPr/>
        </p:nvPicPr>
        <p:blipFill>
          <a:blip r:embed="rId4" cstate="print"/>
          <a:srcRect/>
          <a:stretch>
            <a:fillRect/>
          </a:stretch>
        </p:blipFill>
        <p:spPr bwMode="auto">
          <a:xfrm>
            <a:off x="0" y="0"/>
            <a:ext cx="745067" cy="742950"/>
          </a:xfrm>
          <a:prstGeom prst="rect">
            <a:avLst/>
          </a:prstGeom>
          <a:noFill/>
        </p:spPr>
      </p:pic>
      <p:pic>
        <p:nvPicPr>
          <p:cNvPr id="146441" name="Picture 9" descr="PH01266J"/>
          <p:cNvPicPr>
            <a:picLocks noChangeAspect="1" noChangeArrowheads="1"/>
          </p:cNvPicPr>
          <p:nvPr/>
        </p:nvPicPr>
        <p:blipFill>
          <a:blip r:embed="rId5" cstate="print"/>
          <a:srcRect b="26144"/>
          <a:stretch>
            <a:fillRect/>
          </a:stretch>
        </p:blipFill>
        <p:spPr bwMode="auto">
          <a:xfrm>
            <a:off x="11370733" y="6053138"/>
            <a:ext cx="821267" cy="614362"/>
          </a:xfrm>
          <a:prstGeom prst="rect">
            <a:avLst/>
          </a:prstGeom>
          <a:noFill/>
        </p:spPr>
      </p:pic>
    </p:spTree>
    <p:extLst>
      <p:ext uri="{BB962C8B-B14F-4D97-AF65-F5344CB8AC3E}">
        <p14:creationId xmlns:p14="http://schemas.microsoft.com/office/powerpoint/2010/main" val="10797614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p:cNvSpPr>
            <a:spLocks noGrp="1"/>
          </p:cNvSpPr>
          <p:nvPr>
            <p:ph type="sldNum" sz="quarter" idx="10"/>
          </p:nvPr>
        </p:nvSpPr>
        <p:spPr/>
        <p:txBody>
          <a:bodyPr/>
          <a:lstStyle>
            <a:lvl1pPr>
              <a:defRPr/>
            </a:lvl1pPr>
          </a:lstStyle>
          <a:p>
            <a:fld id="{AA7C9013-7042-49CC-B66A-04EC972C5113}" type="slidenum">
              <a:rPr lang="en-US"/>
              <a:pPr/>
              <a:t>‹#›</a:t>
            </a:fld>
            <a:endParaRPr lang="en-US"/>
          </a:p>
        </p:txBody>
      </p:sp>
    </p:spTree>
    <p:extLst>
      <p:ext uri="{BB962C8B-B14F-4D97-AF65-F5344CB8AC3E}">
        <p14:creationId xmlns:p14="http://schemas.microsoft.com/office/powerpoint/2010/main" val="38464313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D0C61011-0714-4655-AC19-A710A553F4A8}" type="slidenum">
              <a:rPr lang="en-US"/>
              <a:pPr/>
              <a:t>‹#›</a:t>
            </a:fld>
            <a:endParaRPr lang="en-US"/>
          </a:p>
        </p:txBody>
      </p:sp>
    </p:spTree>
    <p:extLst>
      <p:ext uri="{BB962C8B-B14F-4D97-AF65-F5344CB8AC3E}">
        <p14:creationId xmlns:p14="http://schemas.microsoft.com/office/powerpoint/2010/main" val="2584613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EA2F771-CE8D-3330-CBF2-83D34DB3068B}"/>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تاريخ 2">
            <a:extLst>
              <a:ext uri="{FF2B5EF4-FFF2-40B4-BE49-F238E27FC236}">
                <a16:creationId xmlns:a16="http://schemas.microsoft.com/office/drawing/2014/main" id="{B09A0B99-9E84-E1B0-EC58-2CCAB863999D}"/>
              </a:ext>
            </a:extLst>
          </p:cNvPr>
          <p:cNvSpPr>
            <a:spLocks noGrp="1"/>
          </p:cNvSpPr>
          <p:nvPr>
            <p:ph type="dt" sz="half" idx="10"/>
          </p:nvPr>
        </p:nvSpPr>
        <p:spPr/>
        <p:txBody>
          <a:bodyPr/>
          <a:lstStyle/>
          <a:p>
            <a:fld id="{7EA39CE3-6666-4690-AA34-5AA422E49FA0}" type="datetimeFigureOut">
              <a:rPr lang="ar-JO" smtClean="0"/>
              <a:t>16/01/1446</a:t>
            </a:fld>
            <a:endParaRPr lang="ar-JO"/>
          </a:p>
        </p:txBody>
      </p:sp>
      <p:sp>
        <p:nvSpPr>
          <p:cNvPr id="4" name="عنصر نائب للتذييل 3">
            <a:extLst>
              <a:ext uri="{FF2B5EF4-FFF2-40B4-BE49-F238E27FC236}">
                <a16:creationId xmlns:a16="http://schemas.microsoft.com/office/drawing/2014/main" id="{474283FA-45FB-28B8-6C0D-640A825A67A1}"/>
              </a:ext>
            </a:extLst>
          </p:cNvPr>
          <p:cNvSpPr>
            <a:spLocks noGrp="1"/>
          </p:cNvSpPr>
          <p:nvPr>
            <p:ph type="ftr" sz="quarter" idx="11"/>
          </p:nvPr>
        </p:nvSpPr>
        <p:spPr/>
        <p:txBody>
          <a:bodyPr/>
          <a:lstStyle/>
          <a:p>
            <a:endParaRPr lang="ar-JO"/>
          </a:p>
        </p:txBody>
      </p:sp>
      <p:sp>
        <p:nvSpPr>
          <p:cNvPr id="5" name="عنصر نائب لرقم الشريحة 4">
            <a:extLst>
              <a:ext uri="{FF2B5EF4-FFF2-40B4-BE49-F238E27FC236}">
                <a16:creationId xmlns:a16="http://schemas.microsoft.com/office/drawing/2014/main" id="{B576DBC9-7CC4-6378-FDDD-3A91D40A38E2}"/>
              </a:ext>
            </a:extLst>
          </p:cNvPr>
          <p:cNvSpPr>
            <a:spLocks noGrp="1"/>
          </p:cNvSpPr>
          <p:nvPr>
            <p:ph type="sldNum" sz="quarter" idx="12"/>
          </p:nvPr>
        </p:nvSpPr>
        <p:spPr/>
        <p:txBody>
          <a:bodyPr/>
          <a:lstStyle/>
          <a:p>
            <a:fld id="{EB546B68-5937-45A5-AECC-6A4B41F10225}" type="slidenum">
              <a:rPr lang="ar-JO" smtClean="0"/>
              <a:t>‹#›</a:t>
            </a:fld>
            <a:endParaRPr lang="ar-JO"/>
          </a:p>
        </p:txBody>
      </p:sp>
    </p:spTree>
    <p:extLst>
      <p:ext uri="{BB962C8B-B14F-4D97-AF65-F5344CB8AC3E}">
        <p14:creationId xmlns:p14="http://schemas.microsoft.com/office/powerpoint/2010/main" val="65152708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085851" y="1093789"/>
            <a:ext cx="5005916"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294967" y="1093789"/>
            <a:ext cx="5005917" cy="49037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p:cNvSpPr>
            <a:spLocks noGrp="1"/>
          </p:cNvSpPr>
          <p:nvPr>
            <p:ph type="sldNum" sz="quarter" idx="10"/>
          </p:nvPr>
        </p:nvSpPr>
        <p:spPr/>
        <p:txBody>
          <a:bodyPr/>
          <a:lstStyle>
            <a:lvl1pPr>
              <a:defRPr/>
            </a:lvl1pPr>
          </a:lstStyle>
          <a:p>
            <a:fld id="{5C81730A-FA45-44B8-8E1B-8D291C6E3422}" type="slidenum">
              <a:rPr lang="en-US"/>
              <a:pPr/>
              <a:t>‹#›</a:t>
            </a:fld>
            <a:endParaRPr lang="en-US"/>
          </a:p>
        </p:txBody>
      </p:sp>
    </p:spTree>
    <p:extLst>
      <p:ext uri="{BB962C8B-B14F-4D97-AF65-F5344CB8AC3E}">
        <p14:creationId xmlns:p14="http://schemas.microsoft.com/office/powerpoint/2010/main" val="63852380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p:cNvSpPr>
            <a:spLocks noGrp="1"/>
          </p:cNvSpPr>
          <p:nvPr>
            <p:ph type="sldNum" sz="quarter" idx="10"/>
          </p:nvPr>
        </p:nvSpPr>
        <p:spPr/>
        <p:txBody>
          <a:bodyPr/>
          <a:lstStyle>
            <a:lvl1pPr>
              <a:defRPr/>
            </a:lvl1pPr>
          </a:lstStyle>
          <a:p>
            <a:fld id="{5067C515-EEE3-46FA-B982-AB7D4DE7D66A}" type="slidenum">
              <a:rPr lang="en-US"/>
              <a:pPr/>
              <a:t>‹#›</a:t>
            </a:fld>
            <a:endParaRPr lang="en-US"/>
          </a:p>
        </p:txBody>
      </p:sp>
    </p:spTree>
    <p:extLst>
      <p:ext uri="{BB962C8B-B14F-4D97-AF65-F5344CB8AC3E}">
        <p14:creationId xmlns:p14="http://schemas.microsoft.com/office/powerpoint/2010/main" val="387180593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Slide Number Placeholder 2"/>
          <p:cNvSpPr>
            <a:spLocks noGrp="1"/>
          </p:cNvSpPr>
          <p:nvPr>
            <p:ph type="sldNum" sz="quarter" idx="10"/>
          </p:nvPr>
        </p:nvSpPr>
        <p:spPr/>
        <p:txBody>
          <a:bodyPr/>
          <a:lstStyle>
            <a:lvl1pPr>
              <a:defRPr/>
            </a:lvl1pPr>
          </a:lstStyle>
          <a:p>
            <a:fld id="{402602B9-706B-4749-A34C-446AFC6B709B}" type="slidenum">
              <a:rPr lang="en-US"/>
              <a:pPr/>
              <a:t>‹#›</a:t>
            </a:fld>
            <a:endParaRPr lang="en-US"/>
          </a:p>
        </p:txBody>
      </p:sp>
    </p:spTree>
    <p:extLst>
      <p:ext uri="{BB962C8B-B14F-4D97-AF65-F5344CB8AC3E}">
        <p14:creationId xmlns:p14="http://schemas.microsoft.com/office/powerpoint/2010/main" val="24434585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480D9E6B-0A05-42C4-A547-C6A935069F23}" type="slidenum">
              <a:rPr lang="en-US"/>
              <a:pPr/>
              <a:t>‹#›</a:t>
            </a:fld>
            <a:endParaRPr lang="en-US"/>
          </a:p>
        </p:txBody>
      </p:sp>
    </p:spTree>
    <p:extLst>
      <p:ext uri="{BB962C8B-B14F-4D97-AF65-F5344CB8AC3E}">
        <p14:creationId xmlns:p14="http://schemas.microsoft.com/office/powerpoint/2010/main" val="76162558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867A827B-18CA-4F88-8D13-568DD86AE8F4}" type="slidenum">
              <a:rPr lang="en-US"/>
              <a:pPr/>
              <a:t>‹#›</a:t>
            </a:fld>
            <a:endParaRPr lang="en-US"/>
          </a:p>
        </p:txBody>
      </p:sp>
    </p:spTree>
    <p:extLst>
      <p:ext uri="{BB962C8B-B14F-4D97-AF65-F5344CB8AC3E}">
        <p14:creationId xmlns:p14="http://schemas.microsoft.com/office/powerpoint/2010/main" val="309615604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EA03D577-E145-4145-8DEB-8A0C5F33AD45}" type="slidenum">
              <a:rPr lang="en-US"/>
              <a:pPr/>
              <a:t>‹#›</a:t>
            </a:fld>
            <a:endParaRPr lang="en-US"/>
          </a:p>
        </p:txBody>
      </p:sp>
    </p:spTree>
    <p:extLst>
      <p:ext uri="{BB962C8B-B14F-4D97-AF65-F5344CB8AC3E}">
        <p14:creationId xmlns:p14="http://schemas.microsoft.com/office/powerpoint/2010/main" val="312345554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p:cNvSpPr>
            <a:spLocks noGrp="1"/>
          </p:cNvSpPr>
          <p:nvPr>
            <p:ph type="sldNum" sz="quarter" idx="10"/>
          </p:nvPr>
        </p:nvSpPr>
        <p:spPr/>
        <p:txBody>
          <a:bodyPr/>
          <a:lstStyle>
            <a:lvl1pPr>
              <a:defRPr/>
            </a:lvl1pPr>
          </a:lstStyle>
          <a:p>
            <a:fld id="{25D4B26B-0548-4A0C-8534-AF0B7E731A0B}" type="slidenum">
              <a:rPr lang="en-US"/>
              <a:pPr/>
              <a:t>‹#›</a:t>
            </a:fld>
            <a:endParaRPr lang="en-US"/>
          </a:p>
        </p:txBody>
      </p:sp>
    </p:spTree>
    <p:extLst>
      <p:ext uri="{BB962C8B-B14F-4D97-AF65-F5344CB8AC3E}">
        <p14:creationId xmlns:p14="http://schemas.microsoft.com/office/powerpoint/2010/main" val="224259384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01667" y="117475"/>
            <a:ext cx="2692400" cy="5880100"/>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024467" y="117475"/>
            <a:ext cx="78740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p:cNvSpPr>
            <a:spLocks noGrp="1"/>
          </p:cNvSpPr>
          <p:nvPr>
            <p:ph type="sldNum" sz="quarter" idx="10"/>
          </p:nvPr>
        </p:nvSpPr>
        <p:spPr/>
        <p:txBody>
          <a:bodyPr/>
          <a:lstStyle>
            <a:lvl1pPr>
              <a:defRPr/>
            </a:lvl1pPr>
          </a:lstStyle>
          <a:p>
            <a:fld id="{3970C5E7-01C7-41E5-9172-AE6E0B6826A4}" type="slidenum">
              <a:rPr lang="en-US"/>
              <a:pPr/>
              <a:t>‹#›</a:t>
            </a:fld>
            <a:endParaRPr lang="en-US"/>
          </a:p>
        </p:txBody>
      </p:sp>
    </p:spTree>
    <p:extLst>
      <p:ext uri="{BB962C8B-B14F-4D97-AF65-F5344CB8AC3E}">
        <p14:creationId xmlns:p14="http://schemas.microsoft.com/office/powerpoint/2010/main" val="399377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759747B8-2A64-9950-91BD-CAA882641DF8}"/>
              </a:ext>
            </a:extLst>
          </p:cNvPr>
          <p:cNvSpPr>
            <a:spLocks noGrp="1"/>
          </p:cNvSpPr>
          <p:nvPr>
            <p:ph type="dt" sz="half" idx="10"/>
          </p:nvPr>
        </p:nvSpPr>
        <p:spPr/>
        <p:txBody>
          <a:bodyPr/>
          <a:lstStyle/>
          <a:p>
            <a:fld id="{7EA39CE3-6666-4690-AA34-5AA422E49FA0}" type="datetimeFigureOut">
              <a:rPr lang="ar-JO" smtClean="0"/>
              <a:t>16/01/1446</a:t>
            </a:fld>
            <a:endParaRPr lang="ar-JO"/>
          </a:p>
        </p:txBody>
      </p:sp>
      <p:sp>
        <p:nvSpPr>
          <p:cNvPr id="3" name="عنصر نائب للتذييل 2">
            <a:extLst>
              <a:ext uri="{FF2B5EF4-FFF2-40B4-BE49-F238E27FC236}">
                <a16:creationId xmlns:a16="http://schemas.microsoft.com/office/drawing/2014/main" id="{009EDC1E-522D-05FF-398D-F0F41E4898A7}"/>
              </a:ext>
            </a:extLst>
          </p:cNvPr>
          <p:cNvSpPr>
            <a:spLocks noGrp="1"/>
          </p:cNvSpPr>
          <p:nvPr>
            <p:ph type="ftr" sz="quarter" idx="11"/>
          </p:nvPr>
        </p:nvSpPr>
        <p:spPr/>
        <p:txBody>
          <a:bodyPr/>
          <a:lstStyle/>
          <a:p>
            <a:endParaRPr lang="ar-JO"/>
          </a:p>
        </p:txBody>
      </p:sp>
      <p:sp>
        <p:nvSpPr>
          <p:cNvPr id="4" name="عنصر نائب لرقم الشريحة 3">
            <a:extLst>
              <a:ext uri="{FF2B5EF4-FFF2-40B4-BE49-F238E27FC236}">
                <a16:creationId xmlns:a16="http://schemas.microsoft.com/office/drawing/2014/main" id="{4F0F55AC-1DDF-2B44-40AE-7C921217F77E}"/>
              </a:ext>
            </a:extLst>
          </p:cNvPr>
          <p:cNvSpPr>
            <a:spLocks noGrp="1"/>
          </p:cNvSpPr>
          <p:nvPr>
            <p:ph type="sldNum" sz="quarter" idx="12"/>
          </p:nvPr>
        </p:nvSpPr>
        <p:spPr/>
        <p:txBody>
          <a:bodyPr/>
          <a:lstStyle/>
          <a:p>
            <a:fld id="{EB546B68-5937-45A5-AECC-6A4B41F10225}" type="slidenum">
              <a:rPr lang="ar-JO" smtClean="0"/>
              <a:t>‹#›</a:t>
            </a:fld>
            <a:endParaRPr lang="ar-JO"/>
          </a:p>
        </p:txBody>
      </p:sp>
    </p:spTree>
    <p:extLst>
      <p:ext uri="{BB962C8B-B14F-4D97-AF65-F5344CB8AC3E}">
        <p14:creationId xmlns:p14="http://schemas.microsoft.com/office/powerpoint/2010/main" val="3289704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8600299-B6B9-E634-5081-39BA168D2A60}"/>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JO"/>
          </a:p>
        </p:txBody>
      </p:sp>
      <p:sp>
        <p:nvSpPr>
          <p:cNvPr id="3" name="عنصر نائب للمحتوى 2">
            <a:extLst>
              <a:ext uri="{FF2B5EF4-FFF2-40B4-BE49-F238E27FC236}">
                <a16:creationId xmlns:a16="http://schemas.microsoft.com/office/drawing/2014/main" id="{CA2BDD3A-7640-8C3E-BD6D-269770E93A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نص 3">
            <a:extLst>
              <a:ext uri="{FF2B5EF4-FFF2-40B4-BE49-F238E27FC236}">
                <a16:creationId xmlns:a16="http://schemas.microsoft.com/office/drawing/2014/main" id="{2A182E9E-6EF3-D7C7-482C-64A12062AF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E22FDA36-E6E5-E5DA-CCD3-A309A886CA75}"/>
              </a:ext>
            </a:extLst>
          </p:cNvPr>
          <p:cNvSpPr>
            <a:spLocks noGrp="1"/>
          </p:cNvSpPr>
          <p:nvPr>
            <p:ph type="dt" sz="half" idx="10"/>
          </p:nvPr>
        </p:nvSpPr>
        <p:spPr/>
        <p:txBody>
          <a:bodyPr/>
          <a:lstStyle/>
          <a:p>
            <a:fld id="{7EA39CE3-6666-4690-AA34-5AA422E49FA0}" type="datetimeFigureOut">
              <a:rPr lang="ar-JO" smtClean="0"/>
              <a:t>16/01/1446</a:t>
            </a:fld>
            <a:endParaRPr lang="ar-JO"/>
          </a:p>
        </p:txBody>
      </p:sp>
      <p:sp>
        <p:nvSpPr>
          <p:cNvPr id="6" name="عنصر نائب للتذييل 5">
            <a:extLst>
              <a:ext uri="{FF2B5EF4-FFF2-40B4-BE49-F238E27FC236}">
                <a16:creationId xmlns:a16="http://schemas.microsoft.com/office/drawing/2014/main" id="{F586132E-696D-96F5-7AA5-2CB6383B4112}"/>
              </a:ext>
            </a:extLst>
          </p:cNvPr>
          <p:cNvSpPr>
            <a:spLocks noGrp="1"/>
          </p:cNvSpPr>
          <p:nvPr>
            <p:ph type="ftr" sz="quarter" idx="11"/>
          </p:nvPr>
        </p:nvSpPr>
        <p:spPr/>
        <p:txBody>
          <a:bodyPr/>
          <a:lstStyle/>
          <a:p>
            <a:endParaRPr lang="ar-JO"/>
          </a:p>
        </p:txBody>
      </p:sp>
      <p:sp>
        <p:nvSpPr>
          <p:cNvPr id="7" name="عنصر نائب لرقم الشريحة 6">
            <a:extLst>
              <a:ext uri="{FF2B5EF4-FFF2-40B4-BE49-F238E27FC236}">
                <a16:creationId xmlns:a16="http://schemas.microsoft.com/office/drawing/2014/main" id="{5F61456B-AC28-59A3-DC1D-3ED813CD19AD}"/>
              </a:ext>
            </a:extLst>
          </p:cNvPr>
          <p:cNvSpPr>
            <a:spLocks noGrp="1"/>
          </p:cNvSpPr>
          <p:nvPr>
            <p:ph type="sldNum" sz="quarter" idx="12"/>
          </p:nvPr>
        </p:nvSpPr>
        <p:spPr/>
        <p:txBody>
          <a:bodyPr/>
          <a:lstStyle/>
          <a:p>
            <a:fld id="{EB546B68-5937-45A5-AECC-6A4B41F10225}" type="slidenum">
              <a:rPr lang="ar-JO" smtClean="0"/>
              <a:t>‹#›</a:t>
            </a:fld>
            <a:endParaRPr lang="ar-JO"/>
          </a:p>
        </p:txBody>
      </p:sp>
    </p:spTree>
    <p:extLst>
      <p:ext uri="{BB962C8B-B14F-4D97-AF65-F5344CB8AC3E}">
        <p14:creationId xmlns:p14="http://schemas.microsoft.com/office/powerpoint/2010/main" val="842551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23B13C3-700A-7BEB-97EF-87855B8E3E73}"/>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JO"/>
          </a:p>
        </p:txBody>
      </p:sp>
      <p:sp>
        <p:nvSpPr>
          <p:cNvPr id="3" name="عنصر نائب للصورة 2">
            <a:extLst>
              <a:ext uri="{FF2B5EF4-FFF2-40B4-BE49-F238E27FC236}">
                <a16:creationId xmlns:a16="http://schemas.microsoft.com/office/drawing/2014/main" id="{8AAF05C1-F6C3-2D3E-FC6F-CCBABCB2F9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JO"/>
          </a:p>
        </p:txBody>
      </p:sp>
      <p:sp>
        <p:nvSpPr>
          <p:cNvPr id="4" name="عنصر نائب للنص 3">
            <a:extLst>
              <a:ext uri="{FF2B5EF4-FFF2-40B4-BE49-F238E27FC236}">
                <a16:creationId xmlns:a16="http://schemas.microsoft.com/office/drawing/2014/main" id="{4A905C0B-D268-3083-4D99-FEBD5575E3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6AFCF259-DCD0-24A0-607E-1E09913AC8AB}"/>
              </a:ext>
            </a:extLst>
          </p:cNvPr>
          <p:cNvSpPr>
            <a:spLocks noGrp="1"/>
          </p:cNvSpPr>
          <p:nvPr>
            <p:ph type="dt" sz="half" idx="10"/>
          </p:nvPr>
        </p:nvSpPr>
        <p:spPr/>
        <p:txBody>
          <a:bodyPr/>
          <a:lstStyle/>
          <a:p>
            <a:fld id="{7EA39CE3-6666-4690-AA34-5AA422E49FA0}" type="datetimeFigureOut">
              <a:rPr lang="ar-JO" smtClean="0"/>
              <a:t>16/01/1446</a:t>
            </a:fld>
            <a:endParaRPr lang="ar-JO"/>
          </a:p>
        </p:txBody>
      </p:sp>
      <p:sp>
        <p:nvSpPr>
          <p:cNvPr id="6" name="عنصر نائب للتذييل 5">
            <a:extLst>
              <a:ext uri="{FF2B5EF4-FFF2-40B4-BE49-F238E27FC236}">
                <a16:creationId xmlns:a16="http://schemas.microsoft.com/office/drawing/2014/main" id="{413CD034-6B9C-1719-0DC7-17A3820F4522}"/>
              </a:ext>
            </a:extLst>
          </p:cNvPr>
          <p:cNvSpPr>
            <a:spLocks noGrp="1"/>
          </p:cNvSpPr>
          <p:nvPr>
            <p:ph type="ftr" sz="quarter" idx="11"/>
          </p:nvPr>
        </p:nvSpPr>
        <p:spPr/>
        <p:txBody>
          <a:bodyPr/>
          <a:lstStyle/>
          <a:p>
            <a:endParaRPr lang="ar-JO"/>
          </a:p>
        </p:txBody>
      </p:sp>
      <p:sp>
        <p:nvSpPr>
          <p:cNvPr id="7" name="عنصر نائب لرقم الشريحة 6">
            <a:extLst>
              <a:ext uri="{FF2B5EF4-FFF2-40B4-BE49-F238E27FC236}">
                <a16:creationId xmlns:a16="http://schemas.microsoft.com/office/drawing/2014/main" id="{B61F41C0-3571-C33C-79FA-E586B0765315}"/>
              </a:ext>
            </a:extLst>
          </p:cNvPr>
          <p:cNvSpPr>
            <a:spLocks noGrp="1"/>
          </p:cNvSpPr>
          <p:nvPr>
            <p:ph type="sldNum" sz="quarter" idx="12"/>
          </p:nvPr>
        </p:nvSpPr>
        <p:spPr/>
        <p:txBody>
          <a:bodyPr/>
          <a:lstStyle/>
          <a:p>
            <a:fld id="{EB546B68-5937-45A5-AECC-6A4B41F10225}" type="slidenum">
              <a:rPr lang="ar-JO" smtClean="0"/>
              <a:t>‹#›</a:t>
            </a:fld>
            <a:endParaRPr lang="ar-JO"/>
          </a:p>
        </p:txBody>
      </p:sp>
    </p:spTree>
    <p:extLst>
      <p:ext uri="{BB962C8B-B14F-4D97-AF65-F5344CB8AC3E}">
        <p14:creationId xmlns:p14="http://schemas.microsoft.com/office/powerpoint/2010/main" val="3222392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image" Target="../media/image4.jpeg"/><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3.jpeg"/><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8.jpe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28833A8E-11B4-CA02-E862-2EC6577E310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endParaRPr lang="ar-JO"/>
          </a:p>
        </p:txBody>
      </p:sp>
      <p:sp>
        <p:nvSpPr>
          <p:cNvPr id="3" name="عنصر نائب للنص 2">
            <a:extLst>
              <a:ext uri="{FF2B5EF4-FFF2-40B4-BE49-F238E27FC236}">
                <a16:creationId xmlns:a16="http://schemas.microsoft.com/office/drawing/2014/main" id="{110CF6AC-B5B8-1428-42BF-A9B3CAD34AFA}"/>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789ABFFB-9B33-2748-7A72-5952891D6B41}"/>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82000"/>
                  </a:schemeClr>
                </a:solidFill>
              </a:defRPr>
            </a:lvl1pPr>
          </a:lstStyle>
          <a:p>
            <a:fld id="{7EA39CE3-6666-4690-AA34-5AA422E49FA0}"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8C08E26D-6441-0BED-867F-BBA16527F0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82000"/>
                  </a:schemeClr>
                </a:solidFill>
              </a:defRPr>
            </a:lvl1pPr>
          </a:lstStyle>
          <a:p>
            <a:endParaRPr lang="ar-JO"/>
          </a:p>
        </p:txBody>
      </p:sp>
      <p:sp>
        <p:nvSpPr>
          <p:cNvPr id="6" name="عنصر نائب لرقم الشريحة 5">
            <a:extLst>
              <a:ext uri="{FF2B5EF4-FFF2-40B4-BE49-F238E27FC236}">
                <a16:creationId xmlns:a16="http://schemas.microsoft.com/office/drawing/2014/main" id="{713BB3BD-B4CB-A58A-73A7-AD924FBA9053}"/>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82000"/>
                  </a:schemeClr>
                </a:solidFill>
              </a:defRPr>
            </a:lvl1pPr>
          </a:lstStyle>
          <a:p>
            <a:fld id="{EB546B68-5937-45A5-AECC-6A4B41F10225}" type="slidenum">
              <a:rPr lang="ar-JO" smtClean="0"/>
              <a:t>‹#›</a:t>
            </a:fld>
            <a:endParaRPr lang="ar-JO"/>
          </a:p>
        </p:txBody>
      </p:sp>
    </p:spTree>
    <p:extLst>
      <p:ext uri="{BB962C8B-B14F-4D97-AF65-F5344CB8AC3E}">
        <p14:creationId xmlns:p14="http://schemas.microsoft.com/office/powerpoint/2010/main" val="81305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B7A40845-3344-4F3B-0E89-B4B771D2AA1E}"/>
              </a:ext>
            </a:extLst>
          </p:cNvPr>
          <p:cNvSpPr>
            <a:spLocks noGrp="1" noChangeArrowheads="1"/>
          </p:cNvSpPr>
          <p:nvPr>
            <p:ph type="title"/>
          </p:nvPr>
        </p:nvSpPr>
        <p:spPr bwMode="auto">
          <a:xfrm>
            <a:off x="1930400" y="274638"/>
            <a:ext cx="995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2C8F10D-D79F-9474-49FD-1B767B3D55D0}"/>
              </a:ext>
            </a:extLst>
          </p:cNvPr>
          <p:cNvSpPr>
            <a:spLocks noGrp="1" noChangeArrowheads="1"/>
          </p:cNvSpPr>
          <p:nvPr>
            <p:ph type="body" idx="1"/>
          </p:nvPr>
        </p:nvSpPr>
        <p:spPr bwMode="auto">
          <a:xfrm>
            <a:off x="2032000" y="1676400"/>
            <a:ext cx="98552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EA053D66-E8DF-2220-3412-2E70CCB9451A}"/>
              </a:ext>
            </a:extLst>
          </p:cNvPr>
          <p:cNvSpPr>
            <a:spLocks noGrp="1" noChangeArrowheads="1"/>
          </p:cNvSpPr>
          <p:nvPr>
            <p:ph type="ftr" sz="quarter" idx="3"/>
          </p:nvPr>
        </p:nvSpPr>
        <p:spPr bwMode="auto">
          <a:xfrm>
            <a:off x="1930400" y="6248400"/>
            <a:ext cx="6908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solidFill>
                  <a:srgbClr val="4840EC"/>
                </a:solidFill>
                <a:latin typeface="Gill Sans MT Condensed" panose="020B0506020104020203" pitchFamily="34" charset="0"/>
              </a:defRPr>
            </a:lvl1pPr>
          </a:lstStyle>
          <a:p>
            <a:pPr>
              <a:defRPr/>
            </a:pPr>
            <a:r>
              <a:rPr lang="en-US" altLang="en-US"/>
              <a:t>DAVID M. KROENKE’S DATABASE CONCEPTS, 2nd Edition </a:t>
            </a:r>
          </a:p>
          <a:p>
            <a:pPr>
              <a:defRPr/>
            </a:pPr>
            <a:r>
              <a:rPr lang="en-US" altLang="en-US"/>
              <a:t>© 2005 Pearson Prentice Hall</a:t>
            </a:r>
          </a:p>
          <a:p>
            <a:pPr>
              <a:defRPr/>
            </a:pPr>
            <a:endParaRPr lang="en-US" altLang="en-US"/>
          </a:p>
        </p:txBody>
      </p:sp>
      <p:sp>
        <p:nvSpPr>
          <p:cNvPr id="1030" name="Rectangle 6">
            <a:extLst>
              <a:ext uri="{FF2B5EF4-FFF2-40B4-BE49-F238E27FC236}">
                <a16:creationId xmlns:a16="http://schemas.microsoft.com/office/drawing/2014/main" id="{96C27148-14CD-3D6D-BB68-30A3EE4416D3}"/>
              </a:ext>
            </a:extLst>
          </p:cNvPr>
          <p:cNvSpPr>
            <a:spLocks noGrp="1" noChangeArrowheads="1"/>
          </p:cNvSpPr>
          <p:nvPr>
            <p:ph type="sldNum" sz="quarter" idx="4"/>
          </p:nvPr>
        </p:nvSpPr>
        <p:spPr bwMode="auto">
          <a:xfrm>
            <a:off x="9144000" y="6245225"/>
            <a:ext cx="24384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a:solidFill>
                  <a:srgbClr val="4840EC"/>
                </a:solidFill>
                <a:latin typeface="Gill Sans MT Condensed" panose="020B0506020104020203" pitchFamily="34" charset="0"/>
              </a:defRPr>
            </a:lvl1pPr>
          </a:lstStyle>
          <a:p>
            <a:pPr>
              <a:defRPr/>
            </a:pPr>
            <a:r>
              <a:rPr lang="en-US" altLang="en-US"/>
              <a:t>1-</a:t>
            </a:r>
            <a:fld id="{C6C86D44-8E99-4A0A-A86B-64EE6AB90192}" type="slidenum">
              <a:rPr lang="en-US" altLang="en-US" smtClean="0"/>
              <a:pPr>
                <a:defRPr/>
              </a:pPr>
              <a:t>‹#›</a:t>
            </a:fld>
            <a:endParaRPr lang="en-US" altLang="en-US"/>
          </a:p>
        </p:txBody>
      </p:sp>
      <p:sp>
        <p:nvSpPr>
          <p:cNvPr id="2" name="Rectangle 10">
            <a:extLst>
              <a:ext uri="{FF2B5EF4-FFF2-40B4-BE49-F238E27FC236}">
                <a16:creationId xmlns:a16="http://schemas.microsoft.com/office/drawing/2014/main" id="{8C4A579B-1BC2-9943-221B-6BF8DB8B7A63}"/>
              </a:ext>
            </a:extLst>
          </p:cNvPr>
          <p:cNvSpPr>
            <a:spLocks noChangeArrowheads="1"/>
          </p:cNvSpPr>
          <p:nvPr/>
        </p:nvSpPr>
        <p:spPr bwMode="auto">
          <a:xfrm>
            <a:off x="203200" y="1600200"/>
            <a:ext cx="1625600" cy="5105400"/>
          </a:xfrm>
          <a:prstGeom prst="rect">
            <a:avLst/>
          </a:prstGeom>
          <a:solidFill>
            <a:srgbClr val="4840EC"/>
          </a:solidFill>
          <a:ln w="9525">
            <a:solidFill>
              <a:schemeClr val="tx1"/>
            </a:solidFill>
            <a:miter lim="800000"/>
            <a:headEnd/>
            <a:tailEnd/>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ltLang="en-US" sz="1800"/>
          </a:p>
        </p:txBody>
      </p:sp>
      <p:sp>
        <p:nvSpPr>
          <p:cNvPr id="1031" name="Line 11">
            <a:extLst>
              <a:ext uri="{FF2B5EF4-FFF2-40B4-BE49-F238E27FC236}">
                <a16:creationId xmlns:a16="http://schemas.microsoft.com/office/drawing/2014/main" id="{B28FC9EE-334C-6148-7B21-295F2FCD3A3B}"/>
              </a:ext>
            </a:extLst>
          </p:cNvPr>
          <p:cNvSpPr>
            <a:spLocks noChangeShapeType="1"/>
          </p:cNvSpPr>
          <p:nvPr/>
        </p:nvSpPr>
        <p:spPr bwMode="auto">
          <a:xfrm>
            <a:off x="203200" y="1524000"/>
            <a:ext cx="11684000" cy="0"/>
          </a:xfrm>
          <a:prstGeom prst="line">
            <a:avLst/>
          </a:prstGeom>
          <a:noFill/>
          <a:ln w="63500">
            <a:solidFill>
              <a:srgbClr val="B1E6ED"/>
            </a:solidFill>
            <a:round/>
            <a:headEnd/>
            <a:tailEnd/>
          </a:ln>
          <a:extLst>
            <a:ext uri="{909E8E84-426E-40DD-AFC4-6F175D3DCCD1}">
              <a14:hiddenFill xmlns:a14="http://schemas.microsoft.com/office/drawing/2010/main">
                <a:noFill/>
              </a14:hiddenFill>
            </a:ext>
          </a:extLst>
        </p:spPr>
        <p:txBody>
          <a:bodyPr/>
          <a:lstStyle/>
          <a:p>
            <a:endParaRPr lang="ar-JO" sz="1800"/>
          </a:p>
        </p:txBody>
      </p:sp>
      <p:pic>
        <p:nvPicPr>
          <p:cNvPr id="1032" name="Picture 12">
            <a:extLst>
              <a:ext uri="{FF2B5EF4-FFF2-40B4-BE49-F238E27FC236}">
                <a16:creationId xmlns:a16="http://schemas.microsoft.com/office/drawing/2014/main" id="{FC911294-CC9B-20F8-9C25-7537D9DA5C6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3200" y="152400"/>
            <a:ext cx="1625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52544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4400" kern="1200">
          <a:solidFill>
            <a:srgbClr val="4840EC"/>
          </a:solidFill>
          <a:latin typeface="+mj-lt"/>
          <a:ea typeface="+mj-ea"/>
          <a:cs typeface="+mj-cs"/>
        </a:defRPr>
      </a:lvl1pPr>
      <a:lvl2pPr algn="ctr" rtl="0" eaLnBrk="0" fontAlgn="base" hangingPunct="0">
        <a:spcBef>
          <a:spcPct val="0"/>
        </a:spcBef>
        <a:spcAft>
          <a:spcPct val="0"/>
        </a:spcAft>
        <a:defRPr sz="4400">
          <a:solidFill>
            <a:srgbClr val="4840EC"/>
          </a:solidFill>
          <a:latin typeface="Arial" panose="020B0604020202020204" pitchFamily="34" charset="0"/>
        </a:defRPr>
      </a:lvl2pPr>
      <a:lvl3pPr algn="ctr" rtl="0" eaLnBrk="0" fontAlgn="base" hangingPunct="0">
        <a:spcBef>
          <a:spcPct val="0"/>
        </a:spcBef>
        <a:spcAft>
          <a:spcPct val="0"/>
        </a:spcAft>
        <a:defRPr sz="4400">
          <a:solidFill>
            <a:srgbClr val="4840EC"/>
          </a:solidFill>
          <a:latin typeface="Arial" panose="020B0604020202020204" pitchFamily="34" charset="0"/>
        </a:defRPr>
      </a:lvl3pPr>
      <a:lvl4pPr algn="ctr" rtl="0" eaLnBrk="0" fontAlgn="base" hangingPunct="0">
        <a:spcBef>
          <a:spcPct val="0"/>
        </a:spcBef>
        <a:spcAft>
          <a:spcPct val="0"/>
        </a:spcAft>
        <a:defRPr sz="4400">
          <a:solidFill>
            <a:srgbClr val="4840EC"/>
          </a:solidFill>
          <a:latin typeface="Arial" panose="020B0604020202020204" pitchFamily="34" charset="0"/>
        </a:defRPr>
      </a:lvl4pPr>
      <a:lvl5pPr algn="ctr" rtl="0" eaLnBrk="0" fontAlgn="base" hangingPunct="0">
        <a:spcBef>
          <a:spcPct val="0"/>
        </a:spcBef>
        <a:spcAft>
          <a:spcPct val="0"/>
        </a:spcAft>
        <a:defRPr sz="4400">
          <a:solidFill>
            <a:srgbClr val="4840EC"/>
          </a:solidFill>
          <a:latin typeface="Arial" panose="020B0604020202020204" pitchFamily="34" charset="0"/>
        </a:defRPr>
      </a:lvl5pPr>
      <a:lvl6pPr marL="457200" algn="ctr" rtl="0" fontAlgn="base">
        <a:spcBef>
          <a:spcPct val="0"/>
        </a:spcBef>
        <a:spcAft>
          <a:spcPct val="0"/>
        </a:spcAft>
        <a:defRPr sz="4400">
          <a:solidFill>
            <a:srgbClr val="4840EC"/>
          </a:solidFill>
          <a:latin typeface="Arial" panose="020B0604020202020204" pitchFamily="34" charset="0"/>
        </a:defRPr>
      </a:lvl6pPr>
      <a:lvl7pPr marL="914400" algn="ctr" rtl="0" fontAlgn="base">
        <a:spcBef>
          <a:spcPct val="0"/>
        </a:spcBef>
        <a:spcAft>
          <a:spcPct val="0"/>
        </a:spcAft>
        <a:defRPr sz="4400">
          <a:solidFill>
            <a:srgbClr val="4840EC"/>
          </a:solidFill>
          <a:latin typeface="Arial" panose="020B0604020202020204" pitchFamily="34" charset="0"/>
        </a:defRPr>
      </a:lvl7pPr>
      <a:lvl8pPr marL="1371600" algn="ctr" rtl="0" fontAlgn="base">
        <a:spcBef>
          <a:spcPct val="0"/>
        </a:spcBef>
        <a:spcAft>
          <a:spcPct val="0"/>
        </a:spcAft>
        <a:defRPr sz="4400">
          <a:solidFill>
            <a:srgbClr val="4840EC"/>
          </a:solidFill>
          <a:latin typeface="Arial" panose="020B0604020202020204" pitchFamily="34" charset="0"/>
        </a:defRPr>
      </a:lvl8pPr>
      <a:lvl9pPr marL="1828800" algn="ctr" rtl="0" fontAlgn="base">
        <a:spcBef>
          <a:spcPct val="0"/>
        </a:spcBef>
        <a:spcAft>
          <a:spcPct val="0"/>
        </a:spcAft>
        <a:defRPr sz="4400">
          <a:solidFill>
            <a:srgbClr val="4840EC"/>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kern="1200">
          <a:solidFill>
            <a:srgbClr val="4840EC"/>
          </a:solidFill>
          <a:latin typeface="+mn-lt"/>
          <a:ea typeface="+mn-ea"/>
          <a:cs typeface="+mn-cs"/>
        </a:defRPr>
      </a:lvl1pPr>
      <a:lvl2pPr marL="742950" indent="-285750" algn="l" rtl="0" eaLnBrk="0" fontAlgn="base" hangingPunct="0">
        <a:spcBef>
          <a:spcPct val="20000"/>
        </a:spcBef>
        <a:spcAft>
          <a:spcPct val="0"/>
        </a:spcAft>
        <a:buChar char="–"/>
        <a:defRPr sz="2800" kern="1200">
          <a:solidFill>
            <a:srgbClr val="4840EC"/>
          </a:solidFill>
          <a:latin typeface="+mn-lt"/>
          <a:ea typeface="+mn-ea"/>
          <a:cs typeface="+mn-cs"/>
        </a:defRPr>
      </a:lvl2pPr>
      <a:lvl3pPr marL="1143000" indent="-228600" algn="l" rtl="0" eaLnBrk="0" fontAlgn="base" hangingPunct="0">
        <a:spcBef>
          <a:spcPct val="20000"/>
        </a:spcBef>
        <a:spcAft>
          <a:spcPct val="0"/>
        </a:spcAft>
        <a:buChar char="•"/>
        <a:defRPr sz="2400" kern="1200">
          <a:solidFill>
            <a:srgbClr val="4840EC"/>
          </a:solidFill>
          <a:latin typeface="+mn-lt"/>
          <a:ea typeface="+mn-ea"/>
          <a:cs typeface="+mn-cs"/>
        </a:defRPr>
      </a:lvl3pPr>
      <a:lvl4pPr marL="1600200" indent="-228600" algn="l" rtl="0" eaLnBrk="0" fontAlgn="base" hangingPunct="0">
        <a:spcBef>
          <a:spcPct val="20000"/>
        </a:spcBef>
        <a:spcAft>
          <a:spcPct val="0"/>
        </a:spcAft>
        <a:buChar char="–"/>
        <a:defRPr sz="2000" kern="1200">
          <a:solidFill>
            <a:srgbClr val="4840EC"/>
          </a:solidFill>
          <a:latin typeface="+mn-lt"/>
          <a:ea typeface="+mn-ea"/>
          <a:cs typeface="+mn-cs"/>
        </a:defRPr>
      </a:lvl4pPr>
      <a:lvl5pPr marL="2057400" indent="-228600" algn="l" rtl="0" eaLnBrk="0" fontAlgn="base" hangingPunct="0">
        <a:spcBef>
          <a:spcPct val="20000"/>
        </a:spcBef>
        <a:spcAft>
          <a:spcPct val="0"/>
        </a:spcAft>
        <a:buChar char="»"/>
        <a:defRPr sz="2000" kern="1200">
          <a:solidFill>
            <a:srgbClr val="4840EC"/>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2049" name="Rectangle 1"/>
          <p:cNvSpPr>
            <a:spLocks noChangeArrowheads="1"/>
          </p:cNvSpPr>
          <p:nvPr/>
        </p:nvSpPr>
        <p:spPr bwMode="auto">
          <a:xfrm>
            <a:off x="914400" y="6553200"/>
            <a:ext cx="8731251" cy="304800"/>
          </a:xfrm>
          <a:prstGeom prst="rect">
            <a:avLst/>
          </a:prstGeom>
          <a:noFill/>
          <a:ln w="9525">
            <a:noFill/>
            <a:round/>
            <a:headEnd/>
            <a:tailEnd/>
          </a:ln>
          <a:effectLst/>
        </p:spPr>
        <p:txBody>
          <a:bodyPr lIns="90000" tIns="46800" rIns="90000" bIns="46800" anchor="b"/>
          <a:lstStyle/>
          <a:p>
            <a:pPr>
              <a:spcBef>
                <a:spcPts val="6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1000" dirty="0">
                <a:solidFill>
                  <a:srgbClr val="000000"/>
                </a:solidFill>
                <a:latin typeface="Century Gothic" pitchFamily="34" charset="0"/>
                <a:ea typeface="ヒラギノ角ゴ Pro W3" pitchFamily="1" charset="-128"/>
              </a:rPr>
              <a:t>Copyright © 2011 Ramez Elmasri and Shamkant Navathe</a:t>
            </a:r>
          </a:p>
        </p:txBody>
      </p:sp>
      <p:pic>
        <p:nvPicPr>
          <p:cNvPr id="2051" name="Picture 2"/>
          <p:cNvPicPr>
            <a:picLocks noChangeAspect="1" noChangeArrowheads="1"/>
          </p:cNvPicPr>
          <p:nvPr/>
        </p:nvPicPr>
        <p:blipFill>
          <a:blip r:embed="rId15" cstate="print"/>
          <a:srcRect/>
          <a:stretch>
            <a:fillRect/>
          </a:stretch>
        </p:blipFill>
        <p:spPr bwMode="auto">
          <a:xfrm>
            <a:off x="0" y="6345238"/>
            <a:ext cx="914400" cy="512762"/>
          </a:xfrm>
          <a:prstGeom prst="rect">
            <a:avLst/>
          </a:prstGeom>
          <a:noFill/>
          <a:ln w="9525">
            <a:noFill/>
            <a:round/>
            <a:headEnd/>
            <a:tailEnd/>
          </a:ln>
        </p:spPr>
      </p:pic>
      <p:pic>
        <p:nvPicPr>
          <p:cNvPr id="2052" name="Picture 3"/>
          <p:cNvPicPr>
            <a:picLocks noChangeAspect="1" noChangeArrowheads="1"/>
          </p:cNvPicPr>
          <p:nvPr/>
        </p:nvPicPr>
        <p:blipFill>
          <a:blip r:embed="rId16" cstate="print"/>
          <a:srcRect/>
          <a:stretch>
            <a:fillRect/>
          </a:stretch>
        </p:blipFill>
        <p:spPr bwMode="auto">
          <a:xfrm>
            <a:off x="11582401" y="0"/>
            <a:ext cx="622300" cy="6858000"/>
          </a:xfrm>
          <a:prstGeom prst="rect">
            <a:avLst/>
          </a:prstGeom>
          <a:noFill/>
          <a:ln w="9525">
            <a:noFill/>
            <a:round/>
            <a:headEnd/>
            <a:tailEnd/>
          </a:ln>
        </p:spPr>
      </p:pic>
      <p:sp>
        <p:nvSpPr>
          <p:cNvPr id="2053" name="Rectangle 4"/>
          <p:cNvSpPr>
            <a:spLocks noGrp="1" noChangeArrowheads="1"/>
          </p:cNvSpPr>
          <p:nvPr>
            <p:ph type="title"/>
          </p:nvPr>
        </p:nvSpPr>
        <p:spPr bwMode="auto">
          <a:xfrm>
            <a:off x="609601" y="273050"/>
            <a:ext cx="10970684" cy="1143000"/>
          </a:xfrm>
          <a:prstGeom prst="rect">
            <a:avLst/>
          </a:prstGeom>
          <a:noFill/>
          <a:ln w="9525">
            <a:noFill/>
            <a:round/>
            <a:headEnd/>
            <a:tailEnd/>
          </a:ln>
        </p:spPr>
        <p:txBody>
          <a:bodyPr vert="horz" wrap="square" lIns="0" tIns="0" rIns="0" bIns="0" numCol="1" anchor="ctr" anchorCtr="0" compatLnSpc="1">
            <a:prstTxWarp prst="textNoShape">
              <a:avLst/>
            </a:prstTxWarp>
          </a:bodyPr>
          <a:lstStyle/>
          <a:p>
            <a:pPr lvl="0"/>
            <a:r>
              <a:rPr lang="en-GB"/>
              <a:t>Click to edit the title text format</a:t>
            </a:r>
          </a:p>
        </p:txBody>
      </p:sp>
      <p:sp>
        <p:nvSpPr>
          <p:cNvPr id="2054" name="Rectangle 5"/>
          <p:cNvSpPr>
            <a:spLocks noGrp="1" noChangeArrowheads="1"/>
          </p:cNvSpPr>
          <p:nvPr>
            <p:ph type="body" idx="1"/>
          </p:nvPr>
        </p:nvSpPr>
        <p:spPr bwMode="auto">
          <a:xfrm>
            <a:off x="609601" y="1604964"/>
            <a:ext cx="10970684" cy="4524375"/>
          </a:xfrm>
          <a:prstGeom prst="rect">
            <a:avLst/>
          </a:prstGeom>
          <a:noFill/>
          <a:ln w="9525">
            <a:noFill/>
            <a:round/>
            <a:headEnd/>
            <a:tailEnd/>
          </a:ln>
        </p:spPr>
        <p:txBody>
          <a:bodyPr vert="horz" wrap="square" lIns="0" tIns="0" rIns="0" bIns="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Tree>
    <p:extLst>
      <p:ext uri="{BB962C8B-B14F-4D97-AF65-F5344CB8AC3E}">
        <p14:creationId xmlns:p14="http://schemas.microsoft.com/office/powerpoint/2010/main" val="350474014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2pPr>
      <a:lvl3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3pPr>
      <a:lvl4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4pPr>
      <a:lvl5pPr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000000"/>
          </a:solidFill>
          <a:latin typeface="+mn-lt"/>
          <a:cs typeface="+mn-cs"/>
        </a:defRPr>
      </a:lvl2pPr>
      <a:lvl3pPr marL="1143000" indent="-228600" algn="l" defTabSz="457200" rtl="0" eaLnBrk="0" fontAlgn="base" hangingPunct="0">
        <a:spcBef>
          <a:spcPts val="600"/>
        </a:spcBef>
        <a:spcAft>
          <a:spcPct val="0"/>
        </a:spcAft>
        <a:buClr>
          <a:srgbClr val="000000"/>
        </a:buClr>
        <a:buSzPct val="100000"/>
        <a:buFont typeface="Times New Roman" pitchFamily="16" charset="0"/>
        <a:defRPr sz="2400">
          <a:solidFill>
            <a:srgbClr val="000000"/>
          </a:solidFill>
          <a:latin typeface="+mn-lt"/>
          <a:cs typeface="+mn-cs"/>
        </a:defRPr>
      </a:lvl3pPr>
      <a:lvl4pPr marL="1600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117" name="Group 45"/>
          <p:cNvGrpSpPr>
            <a:grpSpLocks/>
          </p:cNvGrpSpPr>
          <p:nvPr userDrawn="1"/>
        </p:nvGrpSpPr>
        <p:grpSpPr bwMode="auto">
          <a:xfrm>
            <a:off x="11914717" y="1449388"/>
            <a:ext cx="277283" cy="5408612"/>
            <a:chOff x="5606" y="889"/>
            <a:chExt cx="154" cy="3431"/>
          </a:xfrm>
        </p:grpSpPr>
        <p:sp>
          <p:nvSpPr>
            <p:cNvPr id="3110" name="Rectangle 38"/>
            <p:cNvSpPr>
              <a:spLocks noChangeArrowheads="1"/>
            </p:cNvSpPr>
            <p:nvPr userDrawn="1"/>
          </p:nvSpPr>
          <p:spPr bwMode="gray">
            <a:xfrm flipH="1">
              <a:off x="5685" y="889"/>
              <a:ext cx="75" cy="3431"/>
            </a:xfrm>
            <a:prstGeom prst="rect">
              <a:avLst/>
            </a:prstGeom>
            <a:solidFill>
              <a:srgbClr val="677228"/>
            </a:solidFill>
            <a:ln w="9525">
              <a:noFill/>
              <a:miter lim="800000"/>
              <a:headEnd/>
              <a:tailEnd/>
            </a:ln>
            <a:effectLst/>
          </p:spPr>
          <p:txBody>
            <a:bodyPr wrap="none" anchor="ctr"/>
            <a:lstStyle/>
            <a:p>
              <a:pPr algn="ctr"/>
              <a:endParaRPr kumimoji="1" lang="en-US" sz="3200">
                <a:latin typeface="Tahoma" pitchFamily="34" charset="0"/>
              </a:endParaRPr>
            </a:p>
          </p:txBody>
        </p:sp>
        <p:grpSp>
          <p:nvGrpSpPr>
            <p:cNvPr id="3116" name="Group 44"/>
            <p:cNvGrpSpPr>
              <a:grpSpLocks/>
            </p:cNvGrpSpPr>
            <p:nvPr userDrawn="1"/>
          </p:nvGrpSpPr>
          <p:grpSpPr bwMode="auto">
            <a:xfrm>
              <a:off x="5606" y="889"/>
              <a:ext cx="106" cy="3431"/>
              <a:chOff x="5606" y="889"/>
              <a:chExt cx="106" cy="3431"/>
            </a:xfrm>
          </p:grpSpPr>
          <p:sp>
            <p:nvSpPr>
              <p:cNvPr id="3115" name="Rectangle 43"/>
              <p:cNvSpPr>
                <a:spLocks noChangeArrowheads="1"/>
              </p:cNvSpPr>
              <p:nvPr userDrawn="1"/>
            </p:nvSpPr>
            <p:spPr bwMode="gray">
              <a:xfrm rot="10800000" flipH="1">
                <a:off x="5606" y="889"/>
                <a:ext cx="58" cy="3431"/>
              </a:xfrm>
              <a:prstGeom prst="rect">
                <a:avLst/>
              </a:prstGeom>
              <a:solidFill>
                <a:schemeClr val="tx2"/>
              </a:solidFill>
              <a:ln w="9525">
                <a:noFill/>
                <a:miter lim="800000"/>
                <a:headEnd/>
                <a:tailEnd/>
              </a:ln>
              <a:effectLst/>
            </p:spPr>
            <p:txBody>
              <a:bodyPr rot="10800000" wrap="none" anchor="ctr"/>
              <a:lstStyle/>
              <a:p>
                <a:pPr algn="ctr"/>
                <a:endParaRPr kumimoji="1" lang="en-US" sz="3200">
                  <a:latin typeface="Tahoma" pitchFamily="34" charset="0"/>
                </a:endParaRPr>
              </a:p>
            </p:txBody>
          </p:sp>
          <p:sp>
            <p:nvSpPr>
              <p:cNvPr id="3104" name="Rectangle 32"/>
              <p:cNvSpPr>
                <a:spLocks noChangeArrowheads="1"/>
              </p:cNvSpPr>
              <p:nvPr userDrawn="1"/>
            </p:nvSpPr>
            <p:spPr bwMode="gray">
              <a:xfrm rot="10800000" flipH="1">
                <a:off x="5654" y="889"/>
                <a:ext cx="58" cy="3431"/>
              </a:xfrm>
              <a:prstGeom prst="rect">
                <a:avLst/>
              </a:prstGeom>
              <a:solidFill>
                <a:srgbClr val="990033"/>
              </a:solidFill>
              <a:ln w="9525">
                <a:noFill/>
                <a:miter lim="800000"/>
                <a:headEnd/>
                <a:tailEnd/>
              </a:ln>
              <a:effectLst/>
            </p:spPr>
            <p:txBody>
              <a:bodyPr rot="10800000" wrap="none" anchor="ctr"/>
              <a:lstStyle/>
              <a:p>
                <a:pPr algn="ctr"/>
                <a:endParaRPr kumimoji="1" lang="en-US" sz="3200">
                  <a:latin typeface="Tahoma" pitchFamily="34" charset="0"/>
                </a:endParaRPr>
              </a:p>
            </p:txBody>
          </p:sp>
        </p:grpSp>
      </p:grpSp>
      <p:sp>
        <p:nvSpPr>
          <p:cNvPr id="3109" name="Rectangle 37"/>
          <p:cNvSpPr>
            <a:spLocks noChangeArrowheads="1"/>
          </p:cNvSpPr>
          <p:nvPr userDrawn="1"/>
        </p:nvSpPr>
        <p:spPr bwMode="gray">
          <a:xfrm rot="16200000">
            <a:off x="5369190" y="-5369190"/>
            <a:ext cx="1449388" cy="12187767"/>
          </a:xfrm>
          <a:prstGeom prst="rect">
            <a:avLst/>
          </a:prstGeom>
          <a:solidFill>
            <a:srgbClr val="677228">
              <a:alpha val="36000"/>
            </a:srgbClr>
          </a:solidFill>
          <a:ln w="9525">
            <a:noFill/>
            <a:miter lim="800000"/>
            <a:headEnd/>
            <a:tailEnd/>
          </a:ln>
          <a:effectLst/>
        </p:spPr>
        <p:txBody>
          <a:bodyPr vert="eaVert" wrap="none" anchor="ctr"/>
          <a:lstStyle/>
          <a:p>
            <a:pPr algn="ctr"/>
            <a:endParaRPr kumimoji="1" lang="en-US" sz="3200">
              <a:latin typeface="Tahoma" pitchFamily="34" charset="0"/>
            </a:endParaRPr>
          </a:p>
        </p:txBody>
      </p:sp>
      <p:sp>
        <p:nvSpPr>
          <p:cNvPr id="3081" name="Rectangle 9"/>
          <p:cNvSpPr>
            <a:spLocks noGrp="1" noChangeArrowheads="1"/>
          </p:cNvSpPr>
          <p:nvPr>
            <p:ph type="title"/>
          </p:nvPr>
        </p:nvSpPr>
        <p:spPr bwMode="auto">
          <a:xfrm>
            <a:off x="304801" y="303214"/>
            <a:ext cx="10394951" cy="9921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85" name="Rectangle 13"/>
          <p:cNvSpPr>
            <a:spLocks noGrp="1" noChangeArrowheads="1"/>
          </p:cNvSpPr>
          <p:nvPr>
            <p:ph type="sldNum" sz="quarter" idx="4"/>
          </p:nvPr>
        </p:nvSpPr>
        <p:spPr bwMode="auto">
          <a:xfrm>
            <a:off x="9245600" y="64008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r>
              <a:rPr lang="en-US"/>
              <a:t>Slide 17- </a:t>
            </a:r>
            <a:fld id="{67DC3A28-09A2-4E2D-A696-395AB8EBA6C2}" type="slidenum">
              <a:rPr lang="en-US"/>
              <a:pPr/>
              <a:t>‹#›</a:t>
            </a:fld>
            <a:endParaRPr lang="en-CA"/>
          </a:p>
        </p:txBody>
      </p:sp>
      <p:sp>
        <p:nvSpPr>
          <p:cNvPr id="3093" name="Rectangle 21"/>
          <p:cNvSpPr>
            <a:spLocks noGrp="1" noChangeArrowheads="1"/>
          </p:cNvSpPr>
          <p:nvPr>
            <p:ph type="body" idx="1"/>
          </p:nvPr>
        </p:nvSpPr>
        <p:spPr bwMode="auto">
          <a:xfrm>
            <a:off x="319618" y="1600200"/>
            <a:ext cx="11059583" cy="4572000"/>
          </a:xfrm>
          <a:prstGeom prst="rect">
            <a:avLst/>
          </a:prstGeom>
          <a:noFill/>
          <a:ln w="9525">
            <a:noFill/>
            <a:miter lim="800000"/>
            <a:headEnd/>
            <a:tailEnd/>
          </a:ln>
          <a:effectLst/>
        </p:spPr>
        <p:txBody>
          <a:bodyPr vert="horz" wrap="square" lIns="91440" tIns="45720" rIns="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02" name="Rectangle 30"/>
          <p:cNvSpPr>
            <a:spLocks noChangeArrowheads="1"/>
          </p:cNvSpPr>
          <p:nvPr/>
        </p:nvSpPr>
        <p:spPr bwMode="auto">
          <a:xfrm>
            <a:off x="1117600" y="6397625"/>
            <a:ext cx="5994400" cy="457200"/>
          </a:xfrm>
          <a:prstGeom prst="rect">
            <a:avLst/>
          </a:prstGeom>
          <a:noFill/>
          <a:ln w="9525">
            <a:noFill/>
            <a:miter lim="800000"/>
            <a:headEnd/>
            <a:tailEnd/>
          </a:ln>
          <a:effectLst/>
        </p:spPr>
        <p:txBody>
          <a:bodyPr anchor="b"/>
          <a:lstStyle/>
          <a:p>
            <a:r>
              <a:rPr lang="en-US" sz="900"/>
              <a:t>Copyright © 2007 </a:t>
            </a:r>
            <a:r>
              <a:rPr lang="en-US" sz="900">
                <a:solidFill>
                  <a:srgbClr val="000000"/>
                </a:solidFill>
              </a:rPr>
              <a:t>Ramez Elmasri and Shamkant B. Navathe</a:t>
            </a:r>
          </a:p>
        </p:txBody>
      </p:sp>
    </p:spTree>
    <p:extLst>
      <p:ext uri="{BB962C8B-B14F-4D97-AF65-F5344CB8AC3E}">
        <p14:creationId xmlns:p14="http://schemas.microsoft.com/office/powerpoint/2010/main" val="5525023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spd="med"/>
  <p:hf hdr="0" ftr="0" dt="0"/>
  <p:txStyles>
    <p:titleStyle>
      <a:lvl1pPr algn="l" rtl="0" fontAlgn="base">
        <a:spcBef>
          <a:spcPct val="0"/>
        </a:spcBef>
        <a:spcAft>
          <a:spcPct val="0"/>
        </a:spcAft>
        <a:defRPr sz="3600">
          <a:solidFill>
            <a:srgbClr val="800000"/>
          </a:solidFill>
          <a:latin typeface="+mj-lt"/>
          <a:ea typeface="+mj-ea"/>
          <a:cs typeface="+mj-cs"/>
        </a:defRPr>
      </a:lvl1pPr>
      <a:lvl2pPr algn="l" rtl="0" fontAlgn="base">
        <a:spcBef>
          <a:spcPct val="0"/>
        </a:spcBef>
        <a:spcAft>
          <a:spcPct val="0"/>
        </a:spcAft>
        <a:defRPr sz="3600">
          <a:solidFill>
            <a:srgbClr val="800000"/>
          </a:solidFill>
          <a:latin typeface="Arial" charset="0"/>
        </a:defRPr>
      </a:lvl2pPr>
      <a:lvl3pPr algn="l" rtl="0" fontAlgn="base">
        <a:spcBef>
          <a:spcPct val="0"/>
        </a:spcBef>
        <a:spcAft>
          <a:spcPct val="0"/>
        </a:spcAft>
        <a:defRPr sz="3600">
          <a:solidFill>
            <a:srgbClr val="800000"/>
          </a:solidFill>
          <a:latin typeface="Arial" charset="0"/>
        </a:defRPr>
      </a:lvl3pPr>
      <a:lvl4pPr algn="l" rtl="0" fontAlgn="base">
        <a:spcBef>
          <a:spcPct val="0"/>
        </a:spcBef>
        <a:spcAft>
          <a:spcPct val="0"/>
        </a:spcAft>
        <a:defRPr sz="3600">
          <a:solidFill>
            <a:srgbClr val="800000"/>
          </a:solidFill>
          <a:latin typeface="Arial" charset="0"/>
        </a:defRPr>
      </a:lvl4pPr>
      <a:lvl5pPr algn="l" rtl="0" fontAlgn="base">
        <a:spcBef>
          <a:spcPct val="0"/>
        </a:spcBef>
        <a:spcAft>
          <a:spcPct val="0"/>
        </a:spcAft>
        <a:defRPr sz="3600">
          <a:solidFill>
            <a:srgbClr val="800000"/>
          </a:solidFill>
          <a:latin typeface="Arial"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fontAlgn="base">
        <a:spcBef>
          <a:spcPct val="20000"/>
        </a:spcBef>
        <a:spcAft>
          <a:spcPct val="0"/>
        </a:spcAft>
        <a:buClr>
          <a:srgbClr val="990033"/>
        </a:buClr>
        <a:buSzPct val="60000"/>
        <a:buFont typeface="Wingdings" pitchFamily="2" charset="2"/>
        <a:buChar char="n"/>
        <a:defRPr sz="2800">
          <a:solidFill>
            <a:schemeClr val="tx2"/>
          </a:solidFill>
          <a:latin typeface="+mn-lt"/>
          <a:ea typeface="+mn-ea"/>
          <a:cs typeface="+mn-cs"/>
        </a:defRPr>
      </a:lvl1pPr>
      <a:lvl2pPr marL="742950" indent="-285750" algn="l" rtl="0" fontAlgn="base">
        <a:spcBef>
          <a:spcPct val="20000"/>
        </a:spcBef>
        <a:spcAft>
          <a:spcPct val="0"/>
        </a:spcAft>
        <a:buClr>
          <a:schemeClr val="tx2"/>
        </a:buClr>
        <a:buSzPct val="55000"/>
        <a:buFont typeface="Wingdings" pitchFamily="2" charset="2"/>
        <a:buChar char="n"/>
        <a:defRPr sz="2600">
          <a:solidFill>
            <a:srgbClr val="800000"/>
          </a:solidFill>
          <a:latin typeface="+mn-lt"/>
        </a:defRPr>
      </a:lvl2pPr>
      <a:lvl3pPr marL="1143000" indent="-228600" algn="l" rtl="0" fontAlgn="base">
        <a:spcBef>
          <a:spcPct val="20000"/>
        </a:spcBef>
        <a:spcAft>
          <a:spcPct val="0"/>
        </a:spcAft>
        <a:buClr>
          <a:srgbClr val="990033"/>
        </a:buClr>
        <a:buSzPct val="50000"/>
        <a:buFont typeface="Wingdings" pitchFamily="2" charset="2"/>
        <a:buChar char="n"/>
        <a:defRPr sz="2400">
          <a:solidFill>
            <a:schemeClr val="tx2"/>
          </a:solidFill>
          <a:latin typeface="+mn-lt"/>
        </a:defRPr>
      </a:lvl3pPr>
      <a:lvl4pPr marL="1600200" indent="-228600" algn="l" rtl="0" fontAlgn="base">
        <a:spcBef>
          <a:spcPct val="20000"/>
        </a:spcBef>
        <a:spcAft>
          <a:spcPct val="0"/>
        </a:spcAft>
        <a:buClr>
          <a:schemeClr val="tx2"/>
        </a:buClr>
        <a:buSzPct val="55000"/>
        <a:buFont typeface="Wingdings" pitchFamily="2" charset="2"/>
        <a:buChar char="n"/>
        <a:defRPr sz="2000">
          <a:solidFill>
            <a:srgbClr val="800000"/>
          </a:solidFill>
          <a:latin typeface="+mn-lt"/>
        </a:defRPr>
      </a:lvl4pPr>
      <a:lvl5pPr marL="20574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a:extLst>
              <a:ext uri="{FF2B5EF4-FFF2-40B4-BE49-F238E27FC236}">
                <a16:creationId xmlns:a16="http://schemas.microsoft.com/office/drawing/2014/main" id="{789FC871-B74B-0FEB-9547-F2D6C85E6F29}"/>
              </a:ext>
            </a:extLst>
          </p:cNvPr>
          <p:cNvGrpSpPr>
            <a:grpSpLocks/>
          </p:cNvGrpSpPr>
          <p:nvPr userDrawn="1"/>
        </p:nvGrpSpPr>
        <p:grpSpPr bwMode="auto">
          <a:xfrm>
            <a:off x="11914717" y="1449388"/>
            <a:ext cx="277283" cy="5408612"/>
            <a:chOff x="5606" y="889"/>
            <a:chExt cx="154" cy="3431"/>
          </a:xfrm>
        </p:grpSpPr>
        <p:sp>
          <p:nvSpPr>
            <p:cNvPr id="1031" name="Rectangle 38">
              <a:extLst>
                <a:ext uri="{FF2B5EF4-FFF2-40B4-BE49-F238E27FC236}">
                  <a16:creationId xmlns:a16="http://schemas.microsoft.com/office/drawing/2014/main" id="{44A0CFDD-F08E-11F9-4E2C-A8C68498110F}"/>
                </a:ext>
              </a:extLst>
            </p:cNvPr>
            <p:cNvSpPr>
              <a:spLocks noChangeArrowheads="1"/>
            </p:cNvSpPr>
            <p:nvPr userDrawn="1"/>
          </p:nvSpPr>
          <p:spPr bwMode="gray">
            <a:xfrm flipH="1">
              <a:off x="5685" y="889"/>
              <a:ext cx="75" cy="3431"/>
            </a:xfrm>
            <a:prstGeom prst="rect">
              <a:avLst/>
            </a:prstGeom>
            <a:solidFill>
              <a:srgbClr val="67722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endParaRPr kumimoji="1" lang="en-US" altLang="en-US" sz="3200">
                <a:latin typeface="Tahoma" panose="020B0604030504040204" pitchFamily="34" charset="0"/>
              </a:endParaRPr>
            </a:p>
          </p:txBody>
        </p:sp>
        <p:grpSp>
          <p:nvGrpSpPr>
            <p:cNvPr id="1032" name="Group 44">
              <a:extLst>
                <a:ext uri="{FF2B5EF4-FFF2-40B4-BE49-F238E27FC236}">
                  <a16:creationId xmlns:a16="http://schemas.microsoft.com/office/drawing/2014/main" id="{40E0E6C5-08B7-0A0F-BA72-52BA39B12C23}"/>
                </a:ext>
              </a:extLst>
            </p:cNvPr>
            <p:cNvGrpSpPr>
              <a:grpSpLocks/>
            </p:cNvGrpSpPr>
            <p:nvPr userDrawn="1"/>
          </p:nvGrpSpPr>
          <p:grpSpPr bwMode="auto">
            <a:xfrm>
              <a:off x="5606" y="889"/>
              <a:ext cx="106" cy="3431"/>
              <a:chOff x="5606" y="889"/>
              <a:chExt cx="106" cy="3431"/>
            </a:xfrm>
          </p:grpSpPr>
          <p:sp>
            <p:nvSpPr>
              <p:cNvPr id="1033" name="Rectangle 43">
                <a:extLst>
                  <a:ext uri="{FF2B5EF4-FFF2-40B4-BE49-F238E27FC236}">
                    <a16:creationId xmlns:a16="http://schemas.microsoft.com/office/drawing/2014/main" id="{BECB196B-F2D0-FE1E-34E5-F26141969ABC}"/>
                  </a:ext>
                </a:extLst>
              </p:cNvPr>
              <p:cNvSpPr>
                <a:spLocks noChangeArrowheads="1"/>
              </p:cNvSpPr>
              <p:nvPr userDrawn="1"/>
            </p:nvSpPr>
            <p:spPr bwMode="gray">
              <a:xfrm rot="10800000" flipH="1">
                <a:off x="5606" y="889"/>
                <a:ext cx="58" cy="3431"/>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endParaRPr kumimoji="1" lang="en-US" altLang="en-US" sz="3200">
                  <a:latin typeface="Tahoma" panose="020B0604030504040204" pitchFamily="34" charset="0"/>
                </a:endParaRPr>
              </a:p>
            </p:txBody>
          </p:sp>
          <p:sp>
            <p:nvSpPr>
              <p:cNvPr id="1034" name="Rectangle 32">
                <a:extLst>
                  <a:ext uri="{FF2B5EF4-FFF2-40B4-BE49-F238E27FC236}">
                    <a16:creationId xmlns:a16="http://schemas.microsoft.com/office/drawing/2014/main" id="{0313DB3A-DF7B-E53F-8CA9-AFBF23B91411}"/>
                  </a:ext>
                </a:extLst>
              </p:cNvPr>
              <p:cNvSpPr>
                <a:spLocks noChangeArrowheads="1"/>
              </p:cNvSpPr>
              <p:nvPr userDrawn="1"/>
            </p:nvSpPr>
            <p:spPr bwMode="gray">
              <a:xfrm rot="10800000" flipH="1">
                <a:off x="5654" y="889"/>
                <a:ext cx="58" cy="3431"/>
              </a:xfrm>
              <a:prstGeom prst="rect">
                <a:avLst/>
              </a:prstGeom>
              <a:solidFill>
                <a:srgbClr val="990033"/>
              </a:solidFill>
              <a:ln>
                <a:noFill/>
              </a:ln>
              <a:extLs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endParaRPr kumimoji="1" lang="en-US" altLang="en-US" sz="3200">
                  <a:latin typeface="Tahoma" panose="020B0604030504040204" pitchFamily="34" charset="0"/>
                </a:endParaRPr>
              </a:p>
            </p:txBody>
          </p:sp>
        </p:grpSp>
      </p:grpSp>
      <p:sp>
        <p:nvSpPr>
          <p:cNvPr id="1027" name="Rectangle 37">
            <a:extLst>
              <a:ext uri="{FF2B5EF4-FFF2-40B4-BE49-F238E27FC236}">
                <a16:creationId xmlns:a16="http://schemas.microsoft.com/office/drawing/2014/main" id="{E5319263-ADC8-2B7B-5E88-D1BA77BC8F02}"/>
              </a:ext>
            </a:extLst>
          </p:cNvPr>
          <p:cNvSpPr>
            <a:spLocks noChangeArrowheads="1"/>
          </p:cNvSpPr>
          <p:nvPr userDrawn="1"/>
        </p:nvSpPr>
        <p:spPr bwMode="gray">
          <a:xfrm rot="-5400000">
            <a:off x="5369190" y="-5369190"/>
            <a:ext cx="1449388" cy="12187767"/>
          </a:xfrm>
          <a:prstGeom prst="rect">
            <a:avLst/>
          </a:prstGeom>
          <a:solidFill>
            <a:srgbClr val="677228">
              <a:alpha val="3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algn="ctr" eaLnBrk="1" hangingPunct="1"/>
            <a:endParaRPr kumimoji="1" lang="en-US" altLang="en-US" sz="3200">
              <a:latin typeface="Tahoma" panose="020B0604030504040204" pitchFamily="34" charset="0"/>
            </a:endParaRPr>
          </a:p>
        </p:txBody>
      </p:sp>
      <p:sp>
        <p:nvSpPr>
          <p:cNvPr id="1028" name="Rectangle 9">
            <a:extLst>
              <a:ext uri="{FF2B5EF4-FFF2-40B4-BE49-F238E27FC236}">
                <a16:creationId xmlns:a16="http://schemas.microsoft.com/office/drawing/2014/main" id="{D2DEC31D-BCD5-9B02-96D3-7012D255F3E1}"/>
              </a:ext>
            </a:extLst>
          </p:cNvPr>
          <p:cNvSpPr>
            <a:spLocks noGrp="1" noChangeArrowheads="1"/>
          </p:cNvSpPr>
          <p:nvPr>
            <p:ph type="title"/>
          </p:nvPr>
        </p:nvSpPr>
        <p:spPr bwMode="auto">
          <a:xfrm>
            <a:off x="304801" y="303214"/>
            <a:ext cx="10394951"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85" name="Rectangle 13">
            <a:extLst>
              <a:ext uri="{FF2B5EF4-FFF2-40B4-BE49-F238E27FC236}">
                <a16:creationId xmlns:a16="http://schemas.microsoft.com/office/drawing/2014/main" id="{3D697319-94B1-6A14-CE86-61BDED3DCE0F}"/>
              </a:ext>
            </a:extLst>
          </p:cNvPr>
          <p:cNvSpPr>
            <a:spLocks noGrp="1" noChangeArrowheads="1"/>
          </p:cNvSpPr>
          <p:nvPr>
            <p:ph type="sldNum" sz="quarter" idx="4"/>
          </p:nvPr>
        </p:nvSpPr>
        <p:spPr bwMode="auto">
          <a:xfrm>
            <a:off x="9245600" y="6400800"/>
            <a:ext cx="2540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400" b="1">
                <a:solidFill>
                  <a:srgbClr val="990033"/>
                </a:solidFill>
              </a:defRPr>
            </a:lvl1pPr>
          </a:lstStyle>
          <a:p>
            <a:pPr>
              <a:defRPr/>
            </a:pPr>
            <a:r>
              <a:rPr lang="en-US" altLang="en-US"/>
              <a:t>Slide 18- </a:t>
            </a:r>
            <a:fld id="{3C96E5B5-F51F-4798-B0E6-BB7474F8DC86}" type="slidenum">
              <a:rPr lang="en-US" altLang="en-US" smtClean="0"/>
              <a:pPr>
                <a:defRPr/>
              </a:pPr>
              <a:t>‹#›</a:t>
            </a:fld>
            <a:endParaRPr lang="en-CA" altLang="en-US"/>
          </a:p>
        </p:txBody>
      </p:sp>
      <p:sp>
        <p:nvSpPr>
          <p:cNvPr id="1030" name="Rectangle 21">
            <a:extLst>
              <a:ext uri="{FF2B5EF4-FFF2-40B4-BE49-F238E27FC236}">
                <a16:creationId xmlns:a16="http://schemas.microsoft.com/office/drawing/2014/main" id="{6046EC02-D0DA-45DA-A1C4-9D8EAE4DCFA4}"/>
              </a:ext>
            </a:extLst>
          </p:cNvPr>
          <p:cNvSpPr>
            <a:spLocks noGrp="1" noChangeArrowheads="1"/>
          </p:cNvSpPr>
          <p:nvPr>
            <p:ph type="body" idx="1"/>
          </p:nvPr>
        </p:nvSpPr>
        <p:spPr bwMode="auto">
          <a:xfrm>
            <a:off x="319618" y="1600200"/>
            <a:ext cx="1105958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extLst>
      <p:ext uri="{BB962C8B-B14F-4D97-AF65-F5344CB8AC3E}">
        <p14:creationId xmlns:p14="http://schemas.microsoft.com/office/powerpoint/2010/main" val="53131794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ransition spd="med"/>
  <p:hf hdr="0" ftr="0" dt="0"/>
  <p:txStyles>
    <p:titleStyle>
      <a:lvl1pPr algn="l" rtl="0" eaLnBrk="0" fontAlgn="base" hangingPunct="0">
        <a:spcBef>
          <a:spcPct val="0"/>
        </a:spcBef>
        <a:spcAft>
          <a:spcPct val="0"/>
        </a:spcAft>
        <a:defRPr sz="3600" kern="1200">
          <a:solidFill>
            <a:srgbClr val="800000"/>
          </a:solidFill>
          <a:latin typeface="+mj-lt"/>
          <a:ea typeface="+mj-ea"/>
          <a:cs typeface="+mj-cs"/>
        </a:defRPr>
      </a:lvl1pPr>
      <a:lvl2pPr algn="l" rtl="0" eaLnBrk="0" fontAlgn="base" hangingPunct="0">
        <a:spcBef>
          <a:spcPct val="0"/>
        </a:spcBef>
        <a:spcAft>
          <a:spcPct val="0"/>
        </a:spcAft>
        <a:defRPr sz="3600">
          <a:solidFill>
            <a:srgbClr val="800000"/>
          </a:solidFill>
          <a:latin typeface="Arial" panose="020B0604020202020204" pitchFamily="34" charset="0"/>
        </a:defRPr>
      </a:lvl2pPr>
      <a:lvl3pPr algn="l" rtl="0" eaLnBrk="0" fontAlgn="base" hangingPunct="0">
        <a:spcBef>
          <a:spcPct val="0"/>
        </a:spcBef>
        <a:spcAft>
          <a:spcPct val="0"/>
        </a:spcAft>
        <a:defRPr sz="3600">
          <a:solidFill>
            <a:srgbClr val="800000"/>
          </a:solidFill>
          <a:latin typeface="Arial" panose="020B0604020202020204" pitchFamily="34" charset="0"/>
        </a:defRPr>
      </a:lvl3pPr>
      <a:lvl4pPr algn="l" rtl="0" eaLnBrk="0" fontAlgn="base" hangingPunct="0">
        <a:spcBef>
          <a:spcPct val="0"/>
        </a:spcBef>
        <a:spcAft>
          <a:spcPct val="0"/>
        </a:spcAft>
        <a:defRPr sz="3600">
          <a:solidFill>
            <a:srgbClr val="800000"/>
          </a:solidFill>
          <a:latin typeface="Arial" panose="020B0604020202020204" pitchFamily="34" charset="0"/>
        </a:defRPr>
      </a:lvl4pPr>
      <a:lvl5pPr algn="l" rtl="0" eaLnBrk="0" fontAlgn="base" hangingPunct="0">
        <a:spcBef>
          <a:spcPct val="0"/>
        </a:spcBef>
        <a:spcAft>
          <a:spcPct val="0"/>
        </a:spcAft>
        <a:defRPr sz="3600">
          <a:solidFill>
            <a:srgbClr val="800000"/>
          </a:solidFill>
          <a:latin typeface="Arial" panose="020B0604020202020204" pitchFamily="34" charset="0"/>
        </a:defRPr>
      </a:lvl5pPr>
      <a:lvl6pPr marL="457200" algn="l" rtl="0" fontAlgn="base">
        <a:spcBef>
          <a:spcPct val="0"/>
        </a:spcBef>
        <a:spcAft>
          <a:spcPct val="0"/>
        </a:spcAft>
        <a:defRPr sz="3600">
          <a:solidFill>
            <a:srgbClr val="800000"/>
          </a:solidFill>
          <a:latin typeface="Arial" panose="020B0604020202020204" pitchFamily="34" charset="0"/>
        </a:defRPr>
      </a:lvl6pPr>
      <a:lvl7pPr marL="914400" algn="l" rtl="0" fontAlgn="base">
        <a:spcBef>
          <a:spcPct val="0"/>
        </a:spcBef>
        <a:spcAft>
          <a:spcPct val="0"/>
        </a:spcAft>
        <a:defRPr sz="3600">
          <a:solidFill>
            <a:srgbClr val="800000"/>
          </a:solidFill>
          <a:latin typeface="Arial" panose="020B0604020202020204" pitchFamily="34" charset="0"/>
        </a:defRPr>
      </a:lvl7pPr>
      <a:lvl8pPr marL="1371600" algn="l" rtl="0" fontAlgn="base">
        <a:spcBef>
          <a:spcPct val="0"/>
        </a:spcBef>
        <a:spcAft>
          <a:spcPct val="0"/>
        </a:spcAft>
        <a:defRPr sz="3600">
          <a:solidFill>
            <a:srgbClr val="800000"/>
          </a:solidFill>
          <a:latin typeface="Arial" panose="020B0604020202020204" pitchFamily="34" charset="0"/>
        </a:defRPr>
      </a:lvl8pPr>
      <a:lvl9pPr marL="1828800" algn="l" rtl="0" fontAlgn="base">
        <a:spcBef>
          <a:spcPct val="0"/>
        </a:spcBef>
        <a:spcAft>
          <a:spcPct val="0"/>
        </a:spcAft>
        <a:defRPr sz="3600">
          <a:solidFill>
            <a:srgbClr val="800000"/>
          </a:solidFill>
          <a:latin typeface="Arial" panose="020B0604020202020204" pitchFamily="34" charset="0"/>
        </a:defRPr>
      </a:lvl9pPr>
    </p:titleStyle>
    <p:bodyStyle>
      <a:lvl1pPr marL="342900" indent="-342900" algn="l" rtl="0" eaLnBrk="0" fontAlgn="base" hangingPunct="0">
        <a:spcBef>
          <a:spcPct val="20000"/>
        </a:spcBef>
        <a:spcAft>
          <a:spcPct val="0"/>
        </a:spcAft>
        <a:buClr>
          <a:srgbClr val="990033"/>
        </a:buClr>
        <a:buSzPct val="60000"/>
        <a:buFont typeface="Wingdings" panose="05000000000000000000" pitchFamily="2" charset="2"/>
        <a:buChar char="n"/>
        <a:defRPr sz="28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panose="05000000000000000000" pitchFamily="2" charset="2"/>
        <a:buChar char="n"/>
        <a:defRPr sz="2600" kern="1200">
          <a:solidFill>
            <a:srgbClr val="800000"/>
          </a:solidFill>
          <a:latin typeface="+mn-lt"/>
          <a:ea typeface="+mn-ea"/>
          <a:cs typeface="+mn-cs"/>
        </a:defRPr>
      </a:lvl2pPr>
      <a:lvl3pPr marL="1143000" indent="-228600" algn="l" rtl="0" eaLnBrk="0" fontAlgn="base" hangingPunct="0">
        <a:spcBef>
          <a:spcPct val="20000"/>
        </a:spcBef>
        <a:spcAft>
          <a:spcPct val="0"/>
        </a:spcAft>
        <a:buClr>
          <a:srgbClr val="990033"/>
        </a:buClr>
        <a:buSzPct val="50000"/>
        <a:buFont typeface="Wingdings" panose="05000000000000000000" pitchFamily="2" charset="2"/>
        <a:buChar char="n"/>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tx2"/>
        </a:buClr>
        <a:buSzPct val="55000"/>
        <a:buFont typeface="Wingdings" panose="05000000000000000000" pitchFamily="2" charset="2"/>
        <a:buChar char="n"/>
        <a:defRPr sz="2000" kern="1200">
          <a:solidFill>
            <a:srgbClr val="800000"/>
          </a:solidFill>
          <a:latin typeface="+mn-lt"/>
          <a:ea typeface="+mn-ea"/>
          <a:cs typeface="+mn-cs"/>
        </a:defRPr>
      </a:lvl4pPr>
      <a:lvl5pPr marL="20574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DDDDDD"/>
            </a:gs>
            <a:gs pos="100000">
              <a:srgbClr val="F8F8F8"/>
            </a:gs>
          </a:gsLst>
          <a:lin ang="5400000" scaled="1"/>
        </a:gradFill>
        <a:effectLst/>
      </p:bgPr>
    </p:bg>
    <p:spTree>
      <p:nvGrpSpPr>
        <p:cNvPr id="1" name=""/>
        <p:cNvGrpSpPr/>
        <p:nvPr/>
      </p:nvGrpSpPr>
      <p:grpSpPr>
        <a:xfrm>
          <a:off x="0" y="0"/>
          <a:ext cx="0" cy="0"/>
          <a:chOff x="0" y="0"/>
          <a:chExt cx="0" cy="0"/>
        </a:xfrm>
      </p:grpSpPr>
      <p:sp>
        <p:nvSpPr>
          <p:cNvPr id="145410" name="Rectangle 2"/>
          <p:cNvSpPr>
            <a:spLocks noGrp="1" noChangeArrowheads="1"/>
          </p:cNvSpPr>
          <p:nvPr>
            <p:ph type="body" idx="1"/>
          </p:nvPr>
        </p:nvSpPr>
        <p:spPr bwMode="auto">
          <a:xfrm>
            <a:off x="1085852" y="1093789"/>
            <a:ext cx="10215033" cy="4903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5411" name="Rectangle 3"/>
          <p:cNvSpPr>
            <a:spLocks noGrp="1" noChangeArrowheads="1"/>
          </p:cNvSpPr>
          <p:nvPr>
            <p:ph type="sldNum" sz="quarter" idx="4"/>
          </p:nvPr>
        </p:nvSpPr>
        <p:spPr bwMode="auto">
          <a:xfrm>
            <a:off x="8737600" y="6248400"/>
            <a:ext cx="2540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b="0">
                <a:solidFill>
                  <a:schemeClr val="bg2"/>
                </a:solidFill>
                <a:latin typeface="Times New Roman" pitchFamily="18" charset="0"/>
              </a:defRPr>
            </a:lvl1pPr>
          </a:lstStyle>
          <a:p>
            <a:fld id="{1C7BAEAC-243C-423A-8E6C-2AE6AE6BFC56}" type="slidenum">
              <a:rPr lang="en-US"/>
              <a:pPr/>
              <a:t>‹#›</a:t>
            </a:fld>
            <a:endParaRPr lang="en-US"/>
          </a:p>
        </p:txBody>
      </p:sp>
      <p:sp>
        <p:nvSpPr>
          <p:cNvPr id="145412" name="Text Box 4"/>
          <p:cNvSpPr txBox="1">
            <a:spLocks noChangeArrowheads="1"/>
          </p:cNvSpPr>
          <p:nvPr/>
        </p:nvSpPr>
        <p:spPr bwMode="auto">
          <a:xfrm>
            <a:off x="9480635" y="6613526"/>
            <a:ext cx="2247730" cy="246221"/>
          </a:xfrm>
          <a:prstGeom prst="rect">
            <a:avLst/>
          </a:prstGeom>
          <a:noFill/>
          <a:ln w="9525">
            <a:noFill/>
            <a:miter lim="800000"/>
            <a:headEnd/>
            <a:tailEnd/>
          </a:ln>
          <a:effectLst/>
        </p:spPr>
        <p:txBody>
          <a:bodyPr wrap="none">
            <a:spAutoFit/>
          </a:bodyPr>
          <a:lstStyle/>
          <a:p>
            <a:pPr algn="ctr">
              <a:spcBef>
                <a:spcPct val="50000"/>
              </a:spcBef>
            </a:pPr>
            <a:r>
              <a:rPr lang="en-US" sz="1000">
                <a:solidFill>
                  <a:schemeClr val="tx2"/>
                </a:solidFill>
              </a:rPr>
              <a:t>©Silberschatz, Korth and Sudarshan</a:t>
            </a:r>
          </a:p>
        </p:txBody>
      </p:sp>
      <p:sp>
        <p:nvSpPr>
          <p:cNvPr id="145413" name="Text Box 5"/>
          <p:cNvSpPr txBox="1">
            <a:spLocks noChangeArrowheads="1"/>
          </p:cNvSpPr>
          <p:nvPr/>
        </p:nvSpPr>
        <p:spPr bwMode="auto">
          <a:xfrm>
            <a:off x="6012638" y="6613526"/>
            <a:ext cx="518091" cy="246221"/>
          </a:xfrm>
          <a:prstGeom prst="rect">
            <a:avLst/>
          </a:prstGeom>
          <a:noFill/>
          <a:ln w="9525">
            <a:noFill/>
            <a:miter lim="800000"/>
            <a:headEnd/>
            <a:tailEnd/>
          </a:ln>
          <a:effectLst/>
        </p:spPr>
        <p:txBody>
          <a:bodyPr wrap="none">
            <a:spAutoFit/>
          </a:bodyPr>
          <a:lstStyle/>
          <a:p>
            <a:pPr algn="ctr">
              <a:spcBef>
                <a:spcPct val="50000"/>
              </a:spcBef>
            </a:pPr>
            <a:r>
              <a:rPr lang="en-US" sz="1000">
                <a:solidFill>
                  <a:schemeClr val="tx2"/>
                </a:solidFill>
              </a:rPr>
              <a:t>17.</a:t>
            </a:r>
            <a:fld id="{023F5116-4F74-4D46-BF5D-39A43FE095C2}" type="slidenum">
              <a:rPr lang="en-US" sz="1000">
                <a:solidFill>
                  <a:schemeClr val="tx2"/>
                </a:solidFill>
              </a:rPr>
              <a:pPr algn="ctr">
                <a:spcBef>
                  <a:spcPct val="50000"/>
                </a:spcBef>
              </a:pPr>
              <a:t>‹#›</a:t>
            </a:fld>
            <a:endParaRPr lang="en-US" sz="1000">
              <a:solidFill>
                <a:schemeClr val="tx2"/>
              </a:solidFill>
            </a:endParaRPr>
          </a:p>
        </p:txBody>
      </p:sp>
      <p:sp>
        <p:nvSpPr>
          <p:cNvPr id="145414" name="Rectangle 6"/>
          <p:cNvSpPr>
            <a:spLocks noGrp="1" noChangeArrowheads="1"/>
          </p:cNvSpPr>
          <p:nvPr>
            <p:ph type="title"/>
          </p:nvPr>
        </p:nvSpPr>
        <p:spPr bwMode="auto">
          <a:xfrm>
            <a:off x="1024467" y="117475"/>
            <a:ext cx="107696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45415" name="Text Box 7"/>
          <p:cNvSpPr txBox="1">
            <a:spLocks noChangeArrowheads="1"/>
          </p:cNvSpPr>
          <p:nvPr/>
        </p:nvSpPr>
        <p:spPr bwMode="auto">
          <a:xfrm>
            <a:off x="1220883" y="6613526"/>
            <a:ext cx="3130985" cy="246221"/>
          </a:xfrm>
          <a:prstGeom prst="rect">
            <a:avLst/>
          </a:prstGeom>
          <a:noFill/>
          <a:ln w="9525">
            <a:noFill/>
            <a:miter lim="800000"/>
            <a:headEnd/>
            <a:tailEnd/>
          </a:ln>
          <a:effectLst/>
        </p:spPr>
        <p:txBody>
          <a:bodyPr wrap="none">
            <a:spAutoFit/>
          </a:bodyPr>
          <a:lstStyle/>
          <a:p>
            <a:pPr>
              <a:spcBef>
                <a:spcPct val="50000"/>
              </a:spcBef>
            </a:pPr>
            <a:r>
              <a:rPr lang="en-US" sz="1000">
                <a:solidFill>
                  <a:schemeClr val="tx2"/>
                </a:solidFill>
              </a:rPr>
              <a:t>Database System Concepts, 5</a:t>
            </a:r>
            <a:r>
              <a:rPr lang="en-US" sz="1000" baseline="30000">
                <a:solidFill>
                  <a:schemeClr val="tx2"/>
                </a:solidFill>
              </a:rPr>
              <a:t>th</a:t>
            </a:r>
            <a:r>
              <a:rPr lang="en-US" sz="1000">
                <a:solidFill>
                  <a:schemeClr val="tx2"/>
                </a:solidFill>
              </a:rPr>
              <a:t> Edition, Oct 5, 2006</a:t>
            </a:r>
          </a:p>
        </p:txBody>
      </p:sp>
      <p:sp>
        <p:nvSpPr>
          <p:cNvPr id="145416" name="Freeform 8"/>
          <p:cNvSpPr>
            <a:spLocks/>
          </p:cNvSpPr>
          <p:nvPr/>
        </p:nvSpPr>
        <p:spPr bwMode="auto">
          <a:xfrm>
            <a:off x="11889317" y="5445126"/>
            <a:ext cx="302683" cy="47625"/>
          </a:xfrm>
          <a:custGeom>
            <a:avLst/>
            <a:gdLst/>
            <a:ahLst/>
            <a:cxnLst>
              <a:cxn ang="0">
                <a:pos x="0" y="59"/>
              </a:cxn>
              <a:cxn ang="0">
                <a:pos x="2" y="48"/>
              </a:cxn>
              <a:cxn ang="0">
                <a:pos x="9" y="34"/>
              </a:cxn>
              <a:cxn ang="0">
                <a:pos x="17" y="25"/>
              </a:cxn>
              <a:cxn ang="0">
                <a:pos x="30" y="17"/>
              </a:cxn>
              <a:cxn ang="0">
                <a:pos x="45" y="10"/>
              </a:cxn>
              <a:cxn ang="0">
                <a:pos x="57" y="6"/>
              </a:cxn>
              <a:cxn ang="0">
                <a:pos x="70" y="2"/>
              </a:cxn>
              <a:cxn ang="0">
                <a:pos x="85" y="0"/>
              </a:cxn>
              <a:cxn ang="0">
                <a:pos x="100" y="0"/>
              </a:cxn>
              <a:cxn ang="0">
                <a:pos x="118" y="0"/>
              </a:cxn>
              <a:cxn ang="0">
                <a:pos x="137" y="0"/>
              </a:cxn>
              <a:cxn ang="0">
                <a:pos x="154" y="2"/>
              </a:cxn>
              <a:cxn ang="0">
                <a:pos x="173" y="6"/>
              </a:cxn>
              <a:cxn ang="0">
                <a:pos x="192" y="8"/>
              </a:cxn>
              <a:cxn ang="0">
                <a:pos x="209" y="12"/>
              </a:cxn>
              <a:cxn ang="0">
                <a:pos x="224" y="15"/>
              </a:cxn>
              <a:cxn ang="0">
                <a:pos x="239" y="19"/>
              </a:cxn>
              <a:cxn ang="0">
                <a:pos x="254" y="23"/>
              </a:cxn>
              <a:cxn ang="0">
                <a:pos x="266" y="25"/>
              </a:cxn>
              <a:cxn ang="0">
                <a:pos x="273" y="27"/>
              </a:cxn>
              <a:cxn ang="0">
                <a:pos x="283" y="31"/>
              </a:cxn>
              <a:cxn ang="0">
                <a:pos x="279" y="44"/>
              </a:cxn>
              <a:cxn ang="0">
                <a:pos x="273" y="42"/>
              </a:cxn>
              <a:cxn ang="0">
                <a:pos x="260" y="40"/>
              </a:cxn>
              <a:cxn ang="0">
                <a:pos x="241" y="36"/>
              </a:cxn>
              <a:cxn ang="0">
                <a:pos x="230" y="34"/>
              </a:cxn>
              <a:cxn ang="0">
                <a:pos x="218" y="32"/>
              </a:cxn>
              <a:cxn ang="0">
                <a:pos x="207" y="31"/>
              </a:cxn>
              <a:cxn ang="0">
                <a:pos x="196" y="29"/>
              </a:cxn>
              <a:cxn ang="0">
                <a:pos x="182" y="27"/>
              </a:cxn>
              <a:cxn ang="0">
                <a:pos x="173" y="25"/>
              </a:cxn>
              <a:cxn ang="0">
                <a:pos x="163" y="23"/>
              </a:cxn>
              <a:cxn ang="0">
                <a:pos x="154" y="21"/>
              </a:cxn>
              <a:cxn ang="0">
                <a:pos x="142" y="19"/>
              </a:cxn>
              <a:cxn ang="0">
                <a:pos x="110" y="15"/>
              </a:cxn>
              <a:cxn ang="0">
                <a:pos x="83" y="21"/>
              </a:cxn>
              <a:cxn ang="0">
                <a:pos x="59" y="29"/>
              </a:cxn>
              <a:cxn ang="0">
                <a:pos x="53" y="31"/>
              </a:cxn>
              <a:cxn ang="0">
                <a:pos x="43" y="34"/>
              </a:cxn>
              <a:cxn ang="0">
                <a:pos x="32" y="38"/>
              </a:cxn>
              <a:cxn ang="0">
                <a:pos x="23" y="44"/>
              </a:cxn>
              <a:cxn ang="0">
                <a:pos x="7" y="55"/>
              </a:cxn>
              <a:cxn ang="0">
                <a:pos x="2" y="61"/>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lnTo>
                  <a:pt x="2" y="61"/>
                </a:lnTo>
                <a:close/>
              </a:path>
            </a:pathLst>
          </a:custGeom>
          <a:solidFill>
            <a:srgbClr val="FFFFFF"/>
          </a:solidFill>
          <a:ln w="9525">
            <a:noFill/>
            <a:round/>
            <a:headEnd/>
            <a:tailEnd/>
          </a:ln>
        </p:spPr>
        <p:txBody>
          <a:bodyPr/>
          <a:lstStyle/>
          <a:p>
            <a:endParaRPr lang="en-IN" sz="1800"/>
          </a:p>
        </p:txBody>
      </p:sp>
      <p:pic>
        <p:nvPicPr>
          <p:cNvPr id="145417" name="Picture 9" descr="Icon11"/>
          <p:cNvPicPr>
            <a:picLocks noChangeAspect="1" noChangeArrowheads="1"/>
          </p:cNvPicPr>
          <p:nvPr/>
        </p:nvPicPr>
        <p:blipFill>
          <a:blip r:embed="rId13" cstate="print"/>
          <a:srcRect/>
          <a:stretch>
            <a:fillRect/>
          </a:stretch>
        </p:blipFill>
        <p:spPr bwMode="auto">
          <a:xfrm>
            <a:off x="0" y="0"/>
            <a:ext cx="880533" cy="877888"/>
          </a:xfrm>
          <a:prstGeom prst="rect">
            <a:avLst/>
          </a:prstGeom>
          <a:noFill/>
        </p:spPr>
      </p:pic>
      <p:pic>
        <p:nvPicPr>
          <p:cNvPr id="145418" name="Picture 10" descr="PH01266J"/>
          <p:cNvPicPr>
            <a:picLocks noChangeAspect="1" noChangeArrowheads="1"/>
          </p:cNvPicPr>
          <p:nvPr/>
        </p:nvPicPr>
        <p:blipFill>
          <a:blip r:embed="rId14" cstate="print"/>
          <a:srcRect b="26144"/>
          <a:stretch>
            <a:fillRect/>
          </a:stretch>
        </p:blipFill>
        <p:spPr bwMode="auto">
          <a:xfrm>
            <a:off x="11370733" y="6053138"/>
            <a:ext cx="821267" cy="614362"/>
          </a:xfrm>
          <a:prstGeom prst="rect">
            <a:avLst/>
          </a:prstGeom>
          <a:noFill/>
        </p:spPr>
      </p:pic>
    </p:spTree>
    <p:extLst>
      <p:ext uri="{BB962C8B-B14F-4D97-AF65-F5344CB8AC3E}">
        <p14:creationId xmlns:p14="http://schemas.microsoft.com/office/powerpoint/2010/main" val="21577142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000000"/>
            </a:outerShdw>
          </a:effectLst>
          <a:latin typeface="Helvetica" pitchFamily="34" charset="0"/>
        </a:defRPr>
      </a:lvl9pPr>
    </p:titleStyle>
    <p:bodyStyle>
      <a:lvl1pPr marL="342900" indent="-342900" algn="l" rtl="0" eaLnBrk="0" fontAlgn="base" hangingPunct="0">
        <a:spcBef>
          <a:spcPct val="35000"/>
        </a:spcBef>
        <a:spcAft>
          <a:spcPct val="0"/>
        </a:spcAft>
        <a:buClr>
          <a:schemeClr val="tx2"/>
        </a:buClr>
        <a:buSzPct val="90000"/>
        <a:buFont typeface="Monotype Sorts" pitchFamily="2" charset="2"/>
        <a:buChar char="n"/>
        <a:defRPr kumimoji="1">
          <a:solidFill>
            <a:schemeClr val="tx1"/>
          </a:solidFill>
          <a:latin typeface="+mn-lt"/>
          <a:ea typeface="+mn-ea"/>
          <a:cs typeface="+mn-cs"/>
        </a:defRPr>
      </a:lvl1pPr>
      <a:lvl2pPr marL="742950" indent="-285750" algn="l" rtl="0" eaLnBrk="0" fontAlgn="base" hangingPunct="0">
        <a:spcBef>
          <a:spcPct val="35000"/>
        </a:spcBef>
        <a:spcAft>
          <a:spcPct val="0"/>
        </a:spcAft>
        <a:buClr>
          <a:schemeClr val="hlink"/>
        </a:buClr>
        <a:buSzPct val="80000"/>
        <a:buFont typeface="Monotype Sorts" pitchFamily="2" charset="2"/>
        <a:buChar char="l"/>
        <a:defRPr kumimoji="1">
          <a:solidFill>
            <a:schemeClr val="tx1"/>
          </a:solidFill>
          <a:latin typeface="+mn-lt"/>
        </a:defRPr>
      </a:lvl2pPr>
      <a:lvl3pPr marL="1085850" indent="-228600" algn="l" rtl="0" eaLnBrk="0" fontAlgn="base" hangingPunct="0">
        <a:spcBef>
          <a:spcPct val="35000"/>
        </a:spcBef>
        <a:spcAft>
          <a:spcPct val="0"/>
        </a:spcAft>
        <a:buClr>
          <a:srgbClr val="33CC33"/>
        </a:buClr>
        <a:buSzPct val="75000"/>
        <a:buFont typeface="Webdings" pitchFamily="18" charset="2"/>
        <a:buChar char="4"/>
        <a:defRPr kumimoji="1">
          <a:solidFill>
            <a:schemeClr val="tx1"/>
          </a:solidFill>
          <a:latin typeface="+mn-lt"/>
        </a:defRPr>
      </a:lvl3pPr>
      <a:lvl4pPr marL="1428750" indent="-228600" algn="l" rtl="0" eaLnBrk="0" fontAlgn="base" hangingPunct="0">
        <a:spcBef>
          <a:spcPct val="35000"/>
        </a:spcBef>
        <a:spcAft>
          <a:spcPct val="0"/>
        </a:spcAft>
        <a:buClr>
          <a:schemeClr val="hlink"/>
        </a:buClr>
        <a:buChar char="–"/>
        <a:defRPr kumimoji="1">
          <a:solidFill>
            <a:schemeClr val="tx1"/>
          </a:solidFill>
          <a:latin typeface="+mn-lt"/>
        </a:defRPr>
      </a:lvl4pPr>
      <a:lvl5pPr marL="1771650" indent="-228600" algn="l" rtl="0" eaLnBrk="0" fontAlgn="base" hangingPunct="0">
        <a:spcBef>
          <a:spcPct val="35000"/>
        </a:spcBef>
        <a:spcAft>
          <a:spcPct val="0"/>
        </a:spcAft>
        <a:buClr>
          <a:schemeClr val="tx2"/>
        </a:buClr>
        <a:buSzPct val="75000"/>
        <a:buChar char="»"/>
        <a:defRPr kumimoji="1">
          <a:solidFill>
            <a:schemeClr val="tx1"/>
          </a:solidFill>
          <a:latin typeface="+mn-lt"/>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4.xml"/><Relationship Id="rId1" Type="http://schemas.openxmlformats.org/officeDocument/2006/relationships/slideLayout" Target="../slideLayouts/slideLayout47.xml"/><Relationship Id="rId4" Type="http://schemas.openxmlformats.org/officeDocument/2006/relationships/image" Target="../media/image34.wmf"/></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7.xml"/></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8.xml"/><Relationship Id="rId1" Type="http://schemas.openxmlformats.org/officeDocument/2006/relationships/slideLayout" Target="../slideLayouts/slideLayout47.xml"/><Relationship Id="rId4" Type="http://schemas.openxmlformats.org/officeDocument/2006/relationships/image" Target="../media/image35.wmf"/></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7.xml"/></Relationships>
</file>

<file path=ppt/slides/_rels/slide1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9.xml"/><Relationship Id="rId1" Type="http://schemas.openxmlformats.org/officeDocument/2006/relationships/slideLayout" Target="../slideLayouts/slideLayout4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7.xml"/></Relationships>
</file>

<file path=ppt/slides/_rels/slide1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2.xml"/><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80.xml"/><Relationship Id="rId1" Type="http://schemas.openxmlformats.org/officeDocument/2006/relationships/slideLayout" Target="../slideLayouts/slideLayout58.xml"/><Relationship Id="rId4" Type="http://schemas.openxmlformats.org/officeDocument/2006/relationships/image" Target="../media/image37.wmf"/></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4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6.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6.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6.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3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6.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6.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6.xml"/></Relationships>
</file>

<file path=ppt/slides/_rels/slide7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6.xml"/></Relationships>
</file>

<file path=ppt/slides/_rels/slide7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6.xml"/></Relationships>
</file>

<file path=ppt/slides/_rels/slide7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6.xml"/></Relationships>
</file>

<file path=ppt/slides/_rels/slide7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36.xml"/></Relationships>
</file>

<file path=ppt/slides/_rels/slide8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36.xml"/></Relationships>
</file>

<file path=ppt/slides/_rels/slide8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3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4.xml"/><Relationship Id="rId1" Type="http://schemas.openxmlformats.org/officeDocument/2006/relationships/slideLayout" Target="../slideLayouts/slideLayout36.xml"/></Relationships>
</file>

<file path=ppt/slides/_rels/slide8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5.xml"/><Relationship Id="rId1" Type="http://schemas.openxmlformats.org/officeDocument/2006/relationships/slideLayout" Target="../slideLayouts/slideLayout3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6.xml"/></Relationships>
</file>

<file path=ppt/slides/_rels/slide9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7.xml"/><Relationship Id="rId1" Type="http://schemas.openxmlformats.org/officeDocument/2006/relationships/slideLayout" Target="../slideLayouts/slideLayout5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a:extLst>
              <a:ext uri="{FF2B5EF4-FFF2-40B4-BE49-F238E27FC236}">
                <a16:creationId xmlns:a16="http://schemas.microsoft.com/office/drawing/2014/main" id="{5E5AC619-616B-188B-7CC2-35FB570E93AB}"/>
              </a:ext>
            </a:extLst>
          </p:cNvPr>
          <p:cNvSpPr>
            <a:spLocks noGrp="1" noChangeArrowheads="1"/>
          </p:cNvSpPr>
          <p:nvPr>
            <p:ph type="ctrTitle"/>
          </p:nvPr>
        </p:nvSpPr>
        <p:spPr>
          <a:xfrm>
            <a:off x="3200400" y="2209800"/>
            <a:ext cx="7010400" cy="990600"/>
          </a:xfrm>
        </p:spPr>
        <p:txBody>
          <a:bodyPr anchor="ctr"/>
          <a:lstStyle/>
          <a:p>
            <a:pPr eaLnBrk="1" hangingPunct="1"/>
            <a:r>
              <a:rPr lang="en-US" altLang="en-US" sz="3200" i="1"/>
              <a:t>Dr. Maher Abuhamdeh</a:t>
            </a:r>
          </a:p>
        </p:txBody>
      </p:sp>
      <p:pic>
        <p:nvPicPr>
          <p:cNvPr id="3075" name="Picture 15">
            <a:extLst>
              <a:ext uri="{FF2B5EF4-FFF2-40B4-BE49-F238E27FC236}">
                <a16:creationId xmlns:a16="http://schemas.microsoft.com/office/drawing/2014/main" id="{C2FE5377-C29D-6480-9693-B42E8B20D8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3276600"/>
            <a:ext cx="73152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17">
            <a:extLst>
              <a:ext uri="{FF2B5EF4-FFF2-40B4-BE49-F238E27FC236}">
                <a16:creationId xmlns:a16="http://schemas.microsoft.com/office/drawing/2014/main" id="{B0A16D49-72A2-77DF-152D-AAB3D7A98774}"/>
              </a:ext>
            </a:extLst>
          </p:cNvPr>
          <p:cNvSpPr txBox="1">
            <a:spLocks noChangeArrowheads="1"/>
          </p:cNvSpPr>
          <p:nvPr/>
        </p:nvSpPr>
        <p:spPr bwMode="auto">
          <a:xfrm>
            <a:off x="3124200" y="228601"/>
            <a:ext cx="7162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algn="ctr" rtl="0" fontAlgn="base">
              <a:spcBef>
                <a:spcPct val="50000"/>
              </a:spcBef>
              <a:spcAft>
                <a:spcPct val="0"/>
              </a:spcAft>
              <a:buNone/>
            </a:pPr>
            <a:r>
              <a:rPr lang="en-US" altLang="en-US">
                <a:solidFill>
                  <a:srgbClr val="1A12BC"/>
                </a:solidFill>
                <a:latin typeface="Gill Sans MT Condensed" panose="020B0506020104020203" pitchFamily="34" charset="0"/>
              </a:rPr>
              <a:t>Data Base Components</a:t>
            </a:r>
          </a:p>
          <a:p>
            <a:pPr algn="ctr" rtl="0" fontAlgn="base">
              <a:spcBef>
                <a:spcPct val="50000"/>
              </a:spcBef>
              <a:spcAft>
                <a:spcPct val="0"/>
              </a:spcAft>
              <a:buNone/>
            </a:pPr>
            <a:r>
              <a:rPr lang="ar-JO" altLang="en-US">
                <a:solidFill>
                  <a:srgbClr val="1A12BC"/>
                </a:solidFill>
                <a:latin typeface="Gill Sans MT Condensed" panose="020B0506020104020203" pitchFamily="34" charset="0"/>
              </a:rPr>
              <a:t>مكونات قاعدة البيانات</a:t>
            </a:r>
            <a:endParaRPr lang="en-US" altLang="en-US">
              <a:solidFill>
                <a:srgbClr val="1A12BC"/>
              </a:solidFill>
              <a:latin typeface="Gill Sans MT Condensed" panose="020B05060201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3">
            <a:extLst>
              <a:ext uri="{FF2B5EF4-FFF2-40B4-BE49-F238E27FC236}">
                <a16:creationId xmlns:a16="http://schemas.microsoft.com/office/drawing/2014/main" id="{E619B6D3-4445-B510-E0CC-1745A2A3FC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5514" y="641351"/>
            <a:ext cx="6778625" cy="539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مربع نص 2">
            <a:extLst>
              <a:ext uri="{FF2B5EF4-FFF2-40B4-BE49-F238E27FC236}">
                <a16:creationId xmlns:a16="http://schemas.microsoft.com/office/drawing/2014/main" id="{2CB9530F-B54D-41E9-B921-77DFFC889A6B}"/>
              </a:ext>
            </a:extLst>
          </p:cNvPr>
          <p:cNvSpPr txBox="1">
            <a:spLocks noChangeArrowheads="1"/>
          </p:cNvSpPr>
          <p:nvPr/>
        </p:nvSpPr>
        <p:spPr bwMode="auto">
          <a:xfrm>
            <a:off x="3733801" y="1600201"/>
            <a:ext cx="10969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algn="l" rtl="0" eaLnBrk="0" fontAlgn="base" hangingPunct="0">
              <a:spcBef>
                <a:spcPct val="0"/>
              </a:spcBef>
              <a:spcAft>
                <a:spcPct val="0"/>
              </a:spcAft>
            </a:pPr>
            <a:r>
              <a:rPr lang="ar-JO" altLang="ar-JO" sz="1400">
                <a:solidFill>
                  <a:srgbClr val="000000"/>
                </a:solidFill>
              </a:rPr>
              <a:t>قيود التكامل المرجعي</a:t>
            </a:r>
          </a:p>
        </p:txBody>
      </p:sp>
      <p:sp>
        <p:nvSpPr>
          <p:cNvPr id="13316" name="مربع نص 4">
            <a:extLst>
              <a:ext uri="{FF2B5EF4-FFF2-40B4-BE49-F238E27FC236}">
                <a16:creationId xmlns:a16="http://schemas.microsoft.com/office/drawing/2014/main" id="{32F63DB2-CD31-F183-E2BE-31FC917D05FA}"/>
              </a:ext>
            </a:extLst>
          </p:cNvPr>
          <p:cNvSpPr txBox="1">
            <a:spLocks noChangeArrowheads="1"/>
          </p:cNvSpPr>
          <p:nvPr/>
        </p:nvSpPr>
        <p:spPr bwMode="auto">
          <a:xfrm>
            <a:off x="5334000" y="530226"/>
            <a:ext cx="1905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algn="l" rtl="0" eaLnBrk="0" fontAlgn="base" hangingPunct="0">
              <a:spcBef>
                <a:spcPct val="0"/>
              </a:spcBef>
              <a:spcAft>
                <a:spcPct val="0"/>
              </a:spcAft>
            </a:pPr>
            <a:r>
              <a:rPr lang="ar-JO" altLang="ar-JO" sz="1400">
                <a:solidFill>
                  <a:srgbClr val="000000"/>
                </a:solidFill>
              </a:rPr>
              <a:t>المستخدمين/المبرمجين</a:t>
            </a:r>
          </a:p>
        </p:txBody>
      </p:sp>
      <p:sp>
        <p:nvSpPr>
          <p:cNvPr id="13317" name="مربع نص 6">
            <a:extLst>
              <a:ext uri="{FF2B5EF4-FFF2-40B4-BE49-F238E27FC236}">
                <a16:creationId xmlns:a16="http://schemas.microsoft.com/office/drawing/2014/main" id="{3C216D83-2B62-77B5-02C1-3FA828B2DE2C}"/>
              </a:ext>
            </a:extLst>
          </p:cNvPr>
          <p:cNvSpPr txBox="1">
            <a:spLocks noChangeArrowheads="1"/>
          </p:cNvSpPr>
          <p:nvPr/>
        </p:nvSpPr>
        <p:spPr bwMode="auto">
          <a:xfrm>
            <a:off x="6134100" y="1292226"/>
            <a:ext cx="2286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algn="l" rtl="0" eaLnBrk="0" fontAlgn="base" hangingPunct="0">
              <a:spcBef>
                <a:spcPct val="0"/>
              </a:spcBef>
              <a:spcAft>
                <a:spcPct val="0"/>
              </a:spcAft>
            </a:pPr>
            <a:r>
              <a:rPr lang="ar-JO" altLang="ar-JO" sz="1400">
                <a:solidFill>
                  <a:srgbClr val="000000"/>
                </a:solidFill>
              </a:rPr>
              <a:t>برامج التطبيق/الاستفسارات</a:t>
            </a:r>
          </a:p>
        </p:txBody>
      </p:sp>
      <p:sp>
        <p:nvSpPr>
          <p:cNvPr id="13318" name="مربع نص 8">
            <a:extLst>
              <a:ext uri="{FF2B5EF4-FFF2-40B4-BE49-F238E27FC236}">
                <a16:creationId xmlns:a16="http://schemas.microsoft.com/office/drawing/2014/main" id="{28D12CDA-D625-E05B-8148-4CBA7D2DAC8D}"/>
              </a:ext>
            </a:extLst>
          </p:cNvPr>
          <p:cNvSpPr txBox="1">
            <a:spLocks noChangeArrowheads="1"/>
          </p:cNvSpPr>
          <p:nvPr/>
        </p:nvSpPr>
        <p:spPr bwMode="auto">
          <a:xfrm>
            <a:off x="5326063" y="2054226"/>
            <a:ext cx="2851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algn="l" rtl="0" eaLnBrk="0" fontAlgn="base" hangingPunct="0">
              <a:spcBef>
                <a:spcPct val="0"/>
              </a:spcBef>
              <a:spcAft>
                <a:spcPct val="0"/>
              </a:spcAft>
            </a:pPr>
            <a:r>
              <a:rPr lang="ar-JO" altLang="ar-JO" sz="1400">
                <a:solidFill>
                  <a:srgbClr val="000000"/>
                </a:solidFill>
              </a:rPr>
              <a:t>برنامج لمعالجة الاستعلامات      /البرامج</a:t>
            </a:r>
          </a:p>
        </p:txBody>
      </p:sp>
      <p:sp>
        <p:nvSpPr>
          <p:cNvPr id="13319" name="مربع نص 10">
            <a:extLst>
              <a:ext uri="{FF2B5EF4-FFF2-40B4-BE49-F238E27FC236}">
                <a16:creationId xmlns:a16="http://schemas.microsoft.com/office/drawing/2014/main" id="{EB725552-76B8-3E8D-5118-35360494522C}"/>
              </a:ext>
            </a:extLst>
          </p:cNvPr>
          <p:cNvSpPr txBox="1">
            <a:spLocks noChangeArrowheads="1"/>
          </p:cNvSpPr>
          <p:nvPr/>
        </p:nvSpPr>
        <p:spPr bwMode="auto">
          <a:xfrm>
            <a:off x="4830763" y="2928939"/>
            <a:ext cx="3048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algn="l" rtl="0" eaLnBrk="0" fontAlgn="base" hangingPunct="0">
              <a:spcBef>
                <a:spcPct val="0"/>
              </a:spcBef>
              <a:spcAft>
                <a:spcPct val="0"/>
              </a:spcAft>
            </a:pPr>
            <a:r>
              <a:rPr lang="ar-JO" altLang="ar-JO" sz="1400">
                <a:solidFill>
                  <a:srgbClr val="000000"/>
                </a:solidFill>
              </a:rPr>
              <a:t>برنامج للوصول إلى         البيانات المخزنة</a:t>
            </a:r>
          </a:p>
        </p:txBody>
      </p:sp>
      <p:sp>
        <p:nvSpPr>
          <p:cNvPr id="13320" name="مربع نص 12">
            <a:extLst>
              <a:ext uri="{FF2B5EF4-FFF2-40B4-BE49-F238E27FC236}">
                <a16:creationId xmlns:a16="http://schemas.microsoft.com/office/drawing/2014/main" id="{1110D250-CE7F-8BAA-FA2A-808318B10DF0}"/>
              </a:ext>
            </a:extLst>
          </p:cNvPr>
          <p:cNvSpPr txBox="1">
            <a:spLocks noChangeArrowheads="1"/>
          </p:cNvSpPr>
          <p:nvPr/>
        </p:nvSpPr>
        <p:spPr bwMode="auto">
          <a:xfrm>
            <a:off x="3751263" y="2554289"/>
            <a:ext cx="1524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algn="l" rtl="0" eaLnBrk="0" fontAlgn="base" hangingPunct="0">
              <a:spcBef>
                <a:spcPct val="0"/>
              </a:spcBef>
              <a:spcAft>
                <a:spcPct val="0"/>
              </a:spcAft>
            </a:pPr>
            <a:r>
              <a:rPr lang="ar-JO" altLang="ar-JO" sz="1400">
                <a:solidFill>
                  <a:srgbClr val="000000"/>
                </a:solidFill>
              </a:rPr>
              <a:t>برنامج نظام إدارة قواعد البيانات</a:t>
            </a:r>
          </a:p>
        </p:txBody>
      </p:sp>
      <p:sp>
        <p:nvSpPr>
          <p:cNvPr id="13321" name="مربع نص 14">
            <a:extLst>
              <a:ext uri="{FF2B5EF4-FFF2-40B4-BE49-F238E27FC236}">
                <a16:creationId xmlns:a16="http://schemas.microsoft.com/office/drawing/2014/main" id="{4D0F7E1C-88BB-E7B8-DAA1-C71F94F207E5}"/>
              </a:ext>
            </a:extLst>
          </p:cNvPr>
          <p:cNvSpPr txBox="1">
            <a:spLocks noChangeArrowheads="1"/>
          </p:cNvSpPr>
          <p:nvPr/>
        </p:nvSpPr>
        <p:spPr bwMode="auto">
          <a:xfrm>
            <a:off x="6477000" y="5105401"/>
            <a:ext cx="152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algn="l" rtl="0" eaLnBrk="0" fontAlgn="base" hangingPunct="0">
              <a:spcBef>
                <a:spcPct val="0"/>
              </a:spcBef>
              <a:spcAft>
                <a:spcPct val="0"/>
              </a:spcAft>
            </a:pPr>
            <a:r>
              <a:rPr lang="ar-JO" altLang="ar-JO" sz="1400">
                <a:solidFill>
                  <a:srgbClr val="000000"/>
                </a:solidFill>
              </a:rPr>
              <a:t>قاعدة البيانات المخزنة</a:t>
            </a:r>
          </a:p>
        </p:txBody>
      </p:sp>
      <p:sp>
        <p:nvSpPr>
          <p:cNvPr id="13322" name="مربع نص 16">
            <a:extLst>
              <a:ext uri="{FF2B5EF4-FFF2-40B4-BE49-F238E27FC236}">
                <a16:creationId xmlns:a16="http://schemas.microsoft.com/office/drawing/2014/main" id="{398AE5BD-D3AD-EFDE-3673-C7EEA8AD9921}"/>
              </a:ext>
            </a:extLst>
          </p:cNvPr>
          <p:cNvSpPr txBox="1">
            <a:spLocks noChangeArrowheads="1"/>
          </p:cNvSpPr>
          <p:nvPr/>
        </p:nvSpPr>
        <p:spPr bwMode="auto">
          <a:xfrm>
            <a:off x="4267200" y="5940426"/>
            <a:ext cx="1828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algn="l" rtl="0" eaLnBrk="0" fontAlgn="base" hangingPunct="0">
              <a:spcBef>
                <a:spcPct val="0"/>
              </a:spcBef>
              <a:spcAft>
                <a:spcPct val="0"/>
              </a:spcAft>
            </a:pPr>
            <a:r>
              <a:rPr lang="ar-JO" altLang="ar-JO" sz="1400">
                <a:solidFill>
                  <a:srgbClr val="000000"/>
                </a:solidFill>
              </a:rPr>
              <a:t>تعريف قاعدة البيانات المخزنة (البيانات الوصفية)</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D17E7E3E-FC55-4361-891B-CFF603279A8B}"/>
              </a:ext>
            </a:extLst>
          </p:cNvPr>
          <p:cNvSpPr>
            <a:spLocks noGrp="1" noChangeArrowheads="1"/>
          </p:cNvSpPr>
          <p:nvPr>
            <p:ph type="title"/>
          </p:nvPr>
        </p:nvSpPr>
        <p:spPr/>
        <p:txBody>
          <a:bodyPr/>
          <a:lstStyle/>
          <a:p>
            <a:r>
              <a:rPr lang="en-US" altLang="ar-JO"/>
              <a:t>Binary Lock is too Restrictive</a:t>
            </a:r>
          </a:p>
        </p:txBody>
      </p:sp>
      <p:sp>
        <p:nvSpPr>
          <p:cNvPr id="20483" name="Content Placeholder 2">
            <a:extLst>
              <a:ext uri="{FF2B5EF4-FFF2-40B4-BE49-F238E27FC236}">
                <a16:creationId xmlns:a16="http://schemas.microsoft.com/office/drawing/2014/main" id="{B053D3D7-066D-DB64-7815-5F2CC7FB2087}"/>
              </a:ext>
            </a:extLst>
          </p:cNvPr>
          <p:cNvSpPr>
            <a:spLocks noGrp="1" noChangeArrowheads="1"/>
          </p:cNvSpPr>
          <p:nvPr>
            <p:ph idx="1"/>
          </p:nvPr>
        </p:nvSpPr>
        <p:spPr/>
        <p:txBody>
          <a:bodyPr/>
          <a:lstStyle/>
          <a:p>
            <a:r>
              <a:rPr lang="en-US" altLang="ar-JO" sz="2400"/>
              <a:t>Binary Locks are too restrictive</a:t>
            </a:r>
          </a:p>
          <a:p>
            <a:pPr lvl="1"/>
            <a:r>
              <a:rPr lang="en-US" altLang="ar-JO" sz="2400"/>
              <a:t>Binary Locks disallow a transaction (T2) from reading a data item if another transaction (T1) is holding a lock on that item.</a:t>
            </a:r>
          </a:p>
          <a:p>
            <a:pPr lvl="1"/>
            <a:endParaRPr lang="en-US" altLang="ar-JO" sz="2400"/>
          </a:p>
          <a:p>
            <a:pPr lvl="1"/>
            <a:r>
              <a:rPr lang="en-US" altLang="ar-JO" sz="2400"/>
              <a:t>But, if T1 is only reading the data item, then there is no harm in letting T2 read the same item because read operations do not conflict with each other</a:t>
            </a:r>
          </a:p>
          <a:p>
            <a:pPr lvl="1"/>
            <a:endParaRPr lang="en-US" altLang="ar-JO" sz="2400"/>
          </a:p>
          <a:p>
            <a:pPr lvl="1"/>
            <a:endParaRPr lang="en-US" altLang="ar-JO" sz="2400"/>
          </a:p>
        </p:txBody>
      </p:sp>
      <p:sp>
        <p:nvSpPr>
          <p:cNvPr id="20484" name="Slide Number Placeholder 3">
            <a:extLst>
              <a:ext uri="{FF2B5EF4-FFF2-40B4-BE49-F238E27FC236}">
                <a16:creationId xmlns:a16="http://schemas.microsoft.com/office/drawing/2014/main" id="{6526F3AB-5D00-A3B5-2318-477C78E5B07A}"/>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85384490-E429-47FB-87CA-B52DCA120D1B}" type="slidenum">
              <a:rPr lang="en-US" altLang="en-US" sz="1400">
                <a:solidFill>
                  <a:srgbClr val="990033"/>
                </a:solidFill>
              </a:rPr>
              <a:pPr rtl="0" fontAlgn="base">
                <a:spcBef>
                  <a:spcPct val="0"/>
                </a:spcBef>
                <a:spcAft>
                  <a:spcPct val="0"/>
                </a:spcAft>
                <a:buClrTx/>
                <a:buSzTx/>
                <a:buNone/>
              </a:pPr>
              <a:t>100</a:t>
            </a:fld>
            <a:endParaRPr lang="en-CA" altLang="en-US" sz="1400">
              <a:solidFill>
                <a:srgbClr val="990033"/>
              </a:solidFill>
            </a:endParaRPr>
          </a:p>
        </p:txBody>
      </p:sp>
      <p:sp>
        <p:nvSpPr>
          <p:cNvPr id="20485" name="Rectangle 29">
            <a:extLst>
              <a:ext uri="{FF2B5EF4-FFF2-40B4-BE49-F238E27FC236}">
                <a16:creationId xmlns:a16="http://schemas.microsoft.com/office/drawing/2014/main" id="{3A699CF6-67FF-FB14-B3DF-6E8109A2D80D}"/>
              </a:ext>
            </a:extLst>
          </p:cNvPr>
          <p:cNvSpPr txBox="1">
            <a:spLocks noChangeArrowheads="1"/>
          </p:cNvSpPr>
          <p:nvPr/>
        </p:nvSpPr>
        <p:spPr bwMode="auto">
          <a:xfrm>
            <a:off x="3048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Copyright © 2007 Ramez Elmasri and Shamkant B. Navathe</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a:extLst>
              <a:ext uri="{FF2B5EF4-FFF2-40B4-BE49-F238E27FC236}">
                <a16:creationId xmlns:a16="http://schemas.microsoft.com/office/drawing/2014/main" id="{090C9496-4EC6-3252-378C-5DE6A1D1A653}"/>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E6FCF02C-90A1-4A16-B650-815104FBA02E}" type="slidenum">
              <a:rPr lang="en-US" altLang="en-US" sz="1400">
                <a:solidFill>
                  <a:srgbClr val="990033"/>
                </a:solidFill>
              </a:rPr>
              <a:pPr rtl="0" fontAlgn="base">
                <a:spcBef>
                  <a:spcPct val="0"/>
                </a:spcBef>
                <a:spcAft>
                  <a:spcPct val="0"/>
                </a:spcAft>
                <a:buClrTx/>
                <a:buSzTx/>
                <a:buNone/>
              </a:pPr>
              <a:t>101</a:t>
            </a:fld>
            <a:endParaRPr lang="en-CA" altLang="en-US" sz="1400">
              <a:solidFill>
                <a:srgbClr val="990033"/>
              </a:solidFill>
            </a:endParaRPr>
          </a:p>
        </p:txBody>
      </p:sp>
      <p:sp>
        <p:nvSpPr>
          <p:cNvPr id="21507" name="Rectangle 7">
            <a:extLst>
              <a:ext uri="{FF2B5EF4-FFF2-40B4-BE49-F238E27FC236}">
                <a16:creationId xmlns:a16="http://schemas.microsoft.com/office/drawing/2014/main" id="{3212287F-CD55-5BA9-6B0B-286F76141F8F}"/>
              </a:ext>
            </a:extLst>
          </p:cNvPr>
          <p:cNvSpPr>
            <a:spLocks noGrp="1" noChangeArrowheads="1"/>
          </p:cNvSpPr>
          <p:nvPr>
            <p:ph type="title"/>
          </p:nvPr>
        </p:nvSpPr>
        <p:spPr/>
        <p:txBody>
          <a:bodyPr/>
          <a:lstStyle/>
          <a:p>
            <a:pPr eaLnBrk="1" hangingPunct="1"/>
            <a:r>
              <a:rPr lang="en-US" altLang="en-US"/>
              <a:t>Shared/Exclusive Lock</a:t>
            </a:r>
          </a:p>
        </p:txBody>
      </p:sp>
      <p:sp>
        <p:nvSpPr>
          <p:cNvPr id="21508" name="Rectangle 8">
            <a:extLst>
              <a:ext uri="{FF2B5EF4-FFF2-40B4-BE49-F238E27FC236}">
                <a16:creationId xmlns:a16="http://schemas.microsoft.com/office/drawing/2014/main" id="{76E340B1-F556-FA21-7949-D17F2C7B95B7}"/>
              </a:ext>
            </a:extLst>
          </p:cNvPr>
          <p:cNvSpPr>
            <a:spLocks noGrp="1" noChangeArrowheads="1"/>
          </p:cNvSpPr>
          <p:nvPr>
            <p:ph type="body" idx="1"/>
          </p:nvPr>
        </p:nvSpPr>
        <p:spPr>
          <a:xfrm>
            <a:off x="1763714" y="1600201"/>
            <a:ext cx="8294687" cy="3425825"/>
          </a:xfrm>
        </p:spPr>
        <p:txBody>
          <a:bodyPr/>
          <a:lstStyle/>
          <a:p>
            <a:pPr lvl="1" eaLnBrk="1" hangingPunct="1">
              <a:lnSpc>
                <a:spcPct val="80000"/>
              </a:lnSpc>
            </a:pPr>
            <a:r>
              <a:rPr lang="en-US" altLang="en-US" sz="2200"/>
              <a:t>Two locks modes:</a:t>
            </a:r>
          </a:p>
          <a:p>
            <a:pPr lvl="2" eaLnBrk="1" hangingPunct="1">
              <a:lnSpc>
                <a:spcPct val="80000"/>
              </a:lnSpc>
            </a:pPr>
            <a:r>
              <a:rPr lang="en-US" altLang="en-US" sz="2000"/>
              <a:t>(a) shared (read) 	(b) exclusive (write).</a:t>
            </a:r>
          </a:p>
          <a:p>
            <a:pPr lvl="1" eaLnBrk="1" hangingPunct="1">
              <a:lnSpc>
                <a:spcPct val="80000"/>
              </a:lnSpc>
            </a:pPr>
            <a:r>
              <a:rPr lang="en-US" altLang="en-US" sz="2200"/>
              <a:t>Shared mode:  shared lock (X)</a:t>
            </a:r>
          </a:p>
          <a:p>
            <a:pPr lvl="2" eaLnBrk="1" hangingPunct="1">
              <a:lnSpc>
                <a:spcPct val="80000"/>
              </a:lnSpc>
            </a:pPr>
            <a:r>
              <a:rPr lang="en-US" altLang="en-US" sz="2000"/>
              <a:t>More than one transaction can apply share lock on X for reading its value but no write lock can be applied on X by any other transaction.</a:t>
            </a:r>
          </a:p>
          <a:p>
            <a:pPr lvl="1" eaLnBrk="1" hangingPunct="1">
              <a:lnSpc>
                <a:spcPct val="80000"/>
              </a:lnSpc>
            </a:pPr>
            <a:r>
              <a:rPr lang="en-US" altLang="en-US" sz="2200"/>
              <a:t>Exclusive mode: Write lock (X)</a:t>
            </a:r>
          </a:p>
          <a:p>
            <a:pPr lvl="2" eaLnBrk="1" hangingPunct="1">
              <a:lnSpc>
                <a:spcPct val="80000"/>
              </a:lnSpc>
            </a:pPr>
            <a:r>
              <a:rPr lang="en-US" altLang="en-US" sz="2000"/>
              <a:t>Only one write lock on X can exist at any time and no shared lock can be applied by any other transaction on X.</a:t>
            </a:r>
          </a:p>
          <a:p>
            <a:pPr lvl="1" eaLnBrk="1" hangingPunct="1">
              <a:lnSpc>
                <a:spcPct val="80000"/>
              </a:lnSpc>
            </a:pPr>
            <a:r>
              <a:rPr lang="en-US" altLang="en-US" sz="2200"/>
              <a:t>Conflict matrix</a:t>
            </a:r>
          </a:p>
        </p:txBody>
      </p:sp>
      <p:graphicFrame>
        <p:nvGraphicFramePr>
          <p:cNvPr id="21509" name="Object 4">
            <a:extLst>
              <a:ext uri="{FF2B5EF4-FFF2-40B4-BE49-F238E27FC236}">
                <a16:creationId xmlns:a16="http://schemas.microsoft.com/office/drawing/2014/main" id="{7E0E4D75-ADAF-3D62-9E47-71F14528EF76}"/>
              </a:ext>
            </a:extLst>
          </p:cNvPr>
          <p:cNvGraphicFramePr>
            <a:graphicFrameLocks noGrp="1" noChangeAspect="1"/>
          </p:cNvGraphicFramePr>
          <p:nvPr>
            <p:ph sz="half" idx="4294967295"/>
          </p:nvPr>
        </p:nvGraphicFramePr>
        <p:xfrm>
          <a:off x="4800601" y="4724401"/>
          <a:ext cx="1717675" cy="1755775"/>
        </p:xfrm>
        <a:graphic>
          <a:graphicData uri="http://schemas.openxmlformats.org/presentationml/2006/ole">
            <mc:AlternateContent xmlns:mc="http://schemas.openxmlformats.org/markup-compatibility/2006">
              <mc:Choice xmlns:v="urn:schemas-microsoft-com:vml" Requires="v">
                <p:oleObj name="VISIO" r:id="rId3" imgW="1719072" imgH="1752600" progId="Visio.Drawing.6">
                  <p:embed/>
                </p:oleObj>
              </mc:Choice>
              <mc:Fallback>
                <p:oleObj name="VISIO" r:id="rId3" imgW="1719072" imgH="1752600" progId="Visio.Drawing.6">
                  <p:embed/>
                  <p:pic>
                    <p:nvPicPr>
                      <p:cNvPr id="21509" name="Object 4">
                        <a:extLst>
                          <a:ext uri="{FF2B5EF4-FFF2-40B4-BE49-F238E27FC236}">
                            <a16:creationId xmlns:a16="http://schemas.microsoft.com/office/drawing/2014/main" id="{7E0E4D75-ADAF-3D62-9E47-71F14528EF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1" y="4724401"/>
                        <a:ext cx="1717675" cy="175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510" name="Rectangle 29">
            <a:extLst>
              <a:ext uri="{FF2B5EF4-FFF2-40B4-BE49-F238E27FC236}">
                <a16:creationId xmlns:a16="http://schemas.microsoft.com/office/drawing/2014/main" id="{5DDCE16F-D61A-B592-0FAD-C4AB5C1E99D5}"/>
              </a:ext>
            </a:extLst>
          </p:cNvPr>
          <p:cNvSpPr txBox="1">
            <a:spLocks noChangeArrowheads="1"/>
          </p:cNvSpPr>
          <p:nvPr/>
        </p:nvSpPr>
        <p:spPr bwMode="auto">
          <a:xfrm>
            <a:off x="3048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Copyright © 2007 Ramez Elmasri and Shamkant B. Navathe</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a:extLst>
              <a:ext uri="{FF2B5EF4-FFF2-40B4-BE49-F238E27FC236}">
                <a16:creationId xmlns:a16="http://schemas.microsoft.com/office/drawing/2014/main" id="{927DE1C2-69E8-25C4-D0BB-3FE44C4C065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578A6658-6137-408F-BFD4-4F2C91F84721}" type="slidenum">
              <a:rPr lang="en-US" altLang="en-US" sz="1400">
                <a:solidFill>
                  <a:srgbClr val="990033"/>
                </a:solidFill>
              </a:rPr>
              <a:pPr rtl="0" fontAlgn="base">
                <a:spcBef>
                  <a:spcPct val="0"/>
                </a:spcBef>
                <a:spcAft>
                  <a:spcPct val="0"/>
                </a:spcAft>
                <a:buClrTx/>
                <a:buSzTx/>
                <a:buNone/>
              </a:pPr>
              <a:t>102</a:t>
            </a:fld>
            <a:endParaRPr lang="en-CA" altLang="en-US" sz="1400">
              <a:solidFill>
                <a:srgbClr val="990033"/>
              </a:solidFill>
            </a:endParaRPr>
          </a:p>
        </p:txBody>
      </p:sp>
      <p:sp>
        <p:nvSpPr>
          <p:cNvPr id="23555" name="Rectangle 7">
            <a:extLst>
              <a:ext uri="{FF2B5EF4-FFF2-40B4-BE49-F238E27FC236}">
                <a16:creationId xmlns:a16="http://schemas.microsoft.com/office/drawing/2014/main" id="{338970E9-185D-2CA0-600B-8DE66BFA7CD9}"/>
              </a:ext>
            </a:extLst>
          </p:cNvPr>
          <p:cNvSpPr>
            <a:spLocks noGrp="1" noChangeArrowheads="1"/>
          </p:cNvSpPr>
          <p:nvPr>
            <p:ph type="title"/>
          </p:nvPr>
        </p:nvSpPr>
        <p:spPr/>
        <p:txBody>
          <a:bodyPr/>
          <a:lstStyle/>
          <a:p>
            <a:pPr eaLnBrk="1" hangingPunct="1"/>
            <a:r>
              <a:rPr lang="en-US" altLang="en-US"/>
              <a:t>Read_Lock Operation for Shared/Exclusive Lock</a:t>
            </a:r>
          </a:p>
        </p:txBody>
      </p:sp>
      <p:sp>
        <p:nvSpPr>
          <p:cNvPr id="23556" name="Rectangle 8">
            <a:extLst>
              <a:ext uri="{FF2B5EF4-FFF2-40B4-BE49-F238E27FC236}">
                <a16:creationId xmlns:a16="http://schemas.microsoft.com/office/drawing/2014/main" id="{09BB1EEE-65BE-0A10-D44B-7A5392C99C89}"/>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sz="2400">
                <a:cs typeface="Times New Roman" panose="02020603050405020304" pitchFamily="18" charset="0"/>
              </a:rPr>
              <a:t>	 </a:t>
            </a:r>
            <a:r>
              <a:rPr lang="en-US" altLang="en-US" sz="1800">
                <a:solidFill>
                  <a:srgbClr val="800000"/>
                </a:solidFill>
                <a:cs typeface="Times New Roman" panose="02020603050405020304" pitchFamily="18" charset="0"/>
              </a:rPr>
              <a:t>B: if LOCK (X) </a:t>
            </a:r>
            <a:r>
              <a:rPr lang="en-US" altLang="en-US" sz="1800">
                <a:solidFill>
                  <a:srgbClr val="800000"/>
                </a:solidFill>
                <a:cs typeface="Times New Roman" panose="02020603050405020304" pitchFamily="18" charset="0"/>
                <a:sym typeface="Symbol" panose="05050102010706020507" pitchFamily="18" charset="2"/>
              </a:rPr>
              <a:t>= “</a:t>
            </a:r>
            <a:r>
              <a:rPr lang="en-US" altLang="en-US" sz="1800">
                <a:solidFill>
                  <a:srgbClr val="800000"/>
                </a:solidFill>
                <a:cs typeface="Times New Roman" panose="02020603050405020304" pitchFamily="18" charset="0"/>
              </a:rPr>
              <a:t>unlocked” then</a:t>
            </a:r>
            <a:endParaRPr lang="en-US" altLang="en-US" sz="1600">
              <a:solidFill>
                <a:srgbClr val="800000"/>
              </a:solidFill>
              <a:cs typeface="Times New Roman" panose="02020603050405020304" pitchFamily="18" charset="0"/>
            </a:endParaRPr>
          </a:p>
          <a:p>
            <a:pPr eaLnBrk="1" hangingPunct="1">
              <a:buFont typeface="Wingdings" panose="05000000000000000000" pitchFamily="2" charset="2"/>
              <a:buNone/>
            </a:pPr>
            <a:r>
              <a:rPr lang="en-US" altLang="en-US" sz="1600">
                <a:solidFill>
                  <a:srgbClr val="800000"/>
                </a:solidFill>
                <a:cs typeface="Times New Roman" panose="02020603050405020304" pitchFamily="18" charset="0"/>
              </a:rPr>
              <a:t>        </a:t>
            </a:r>
            <a:r>
              <a:rPr lang="en-US" altLang="en-US" sz="1800">
                <a:solidFill>
                  <a:srgbClr val="800000"/>
                </a:solidFill>
                <a:cs typeface="Times New Roman" panose="02020603050405020304" pitchFamily="18" charset="0"/>
              </a:rPr>
              <a:t>begin </a:t>
            </a:r>
          </a:p>
          <a:p>
            <a:pPr eaLnBrk="1" hangingPunct="1">
              <a:buFont typeface="Wingdings" panose="05000000000000000000" pitchFamily="2" charset="2"/>
              <a:buNone/>
            </a:pPr>
            <a:r>
              <a:rPr lang="en-US" altLang="en-US" sz="1800">
                <a:solidFill>
                  <a:srgbClr val="800000"/>
                </a:solidFill>
                <a:cs typeface="Times New Roman" panose="02020603050405020304" pitchFamily="18" charset="0"/>
              </a:rPr>
              <a:t>		LOCK (X) </a:t>
            </a:r>
            <a:r>
              <a:rPr lang="en-US" altLang="en-US" sz="1800">
                <a:solidFill>
                  <a:srgbClr val="800000"/>
                </a:solidFill>
                <a:cs typeface="Times New Roman" panose="02020603050405020304" pitchFamily="18" charset="0"/>
                <a:sym typeface="Symbol" panose="05050102010706020507" pitchFamily="18" charset="2"/>
              </a:rPr>
              <a:t></a:t>
            </a:r>
            <a:r>
              <a:rPr lang="en-US" altLang="en-US" sz="1800">
                <a:solidFill>
                  <a:srgbClr val="800000"/>
                </a:solidFill>
                <a:cs typeface="Times New Roman" panose="02020603050405020304" pitchFamily="18" charset="0"/>
              </a:rPr>
              <a:t> “read-locked”;</a:t>
            </a:r>
            <a:endParaRPr lang="en-US" altLang="en-US" sz="1800">
              <a:solidFill>
                <a:srgbClr val="800000"/>
              </a:solidFill>
              <a:cs typeface="Times New Roman" panose="02020603050405020304" pitchFamily="18" charset="0"/>
              <a:sym typeface="Symbol" panose="05050102010706020507" pitchFamily="18" charset="2"/>
            </a:endParaRPr>
          </a:p>
          <a:p>
            <a:pPr lvl="1" algn="just" eaLnBrk="1" hangingPunct="1">
              <a:buFontTx/>
              <a:buNone/>
            </a:pPr>
            <a:r>
              <a:rPr lang="en-US" altLang="en-US" sz="1800">
                <a:cs typeface="Times New Roman" panose="02020603050405020304" pitchFamily="18" charset="0"/>
                <a:sym typeface="Symbol" panose="05050102010706020507" pitchFamily="18" charset="2"/>
              </a:rPr>
              <a:t>		no_of_reads (X)  1;</a:t>
            </a:r>
          </a:p>
          <a:p>
            <a:pPr lvl="1" algn="just" eaLnBrk="1" hangingPunct="1">
              <a:buFontTx/>
              <a:buNone/>
            </a:pPr>
            <a:r>
              <a:rPr lang="en-US" altLang="en-US" sz="1800">
                <a:cs typeface="Times New Roman" panose="02020603050405020304" pitchFamily="18" charset="0"/>
                <a:sym typeface="Symbol" panose="05050102010706020507" pitchFamily="18" charset="2"/>
              </a:rPr>
              <a:t>end</a:t>
            </a:r>
          </a:p>
          <a:p>
            <a:pPr lvl="1" algn="just" eaLnBrk="1" hangingPunct="1">
              <a:buFontTx/>
              <a:buNone/>
            </a:pPr>
            <a:r>
              <a:rPr lang="en-US" altLang="en-US" sz="1800">
                <a:cs typeface="Times New Roman" panose="02020603050405020304" pitchFamily="18" charset="0"/>
                <a:sym typeface="Symbol" panose="05050102010706020507" pitchFamily="18" charset="2"/>
              </a:rPr>
              <a:t>else if </a:t>
            </a:r>
            <a:r>
              <a:rPr lang="en-US" altLang="en-US" sz="1800">
                <a:cs typeface="Times New Roman" panose="02020603050405020304" pitchFamily="18" charset="0"/>
              </a:rPr>
              <a:t>LOCK (X) </a:t>
            </a:r>
            <a:r>
              <a:rPr lang="en-US" altLang="en-US" sz="1800">
                <a:cs typeface="Times New Roman" panose="02020603050405020304" pitchFamily="18" charset="0"/>
                <a:sym typeface="Symbol" panose="05050102010706020507" pitchFamily="18" charset="2"/>
              </a:rPr>
              <a:t></a:t>
            </a:r>
            <a:r>
              <a:rPr lang="en-US" altLang="en-US" sz="1800">
                <a:cs typeface="Times New Roman" panose="02020603050405020304" pitchFamily="18" charset="0"/>
              </a:rPr>
              <a:t> “read-locked” then</a:t>
            </a:r>
          </a:p>
          <a:p>
            <a:pPr lvl="1" algn="just" eaLnBrk="1" hangingPunct="1">
              <a:buFontTx/>
              <a:buNone/>
            </a:pPr>
            <a:r>
              <a:rPr lang="en-US" altLang="en-US" sz="1800">
                <a:cs typeface="Times New Roman" panose="02020603050405020304" pitchFamily="18" charset="0"/>
              </a:rPr>
              <a:t>	         </a:t>
            </a:r>
            <a:r>
              <a:rPr lang="en-US" altLang="en-US" sz="1800">
                <a:cs typeface="Times New Roman" panose="02020603050405020304" pitchFamily="18" charset="0"/>
                <a:sym typeface="Symbol" panose="05050102010706020507" pitchFamily="18" charset="2"/>
              </a:rPr>
              <a:t>no_of_reads (X)  no_of_reads (X) +1</a:t>
            </a:r>
          </a:p>
          <a:p>
            <a:pPr lvl="1" algn="just" eaLnBrk="1" hangingPunct="1">
              <a:buFontTx/>
              <a:buNone/>
            </a:pPr>
            <a:r>
              <a:rPr lang="en-US" altLang="en-US" sz="1800">
                <a:cs typeface="Times New Roman" panose="02020603050405020304" pitchFamily="18" charset="0"/>
                <a:sym typeface="Symbol" panose="05050102010706020507" pitchFamily="18" charset="2"/>
              </a:rPr>
              <a:t>	  else </a:t>
            </a:r>
          </a:p>
          <a:p>
            <a:pPr lvl="1" algn="just" eaLnBrk="1" hangingPunct="1">
              <a:buFontTx/>
              <a:buNone/>
            </a:pPr>
            <a:r>
              <a:rPr lang="en-US" altLang="en-US" sz="1800">
                <a:cs typeface="Times New Roman" panose="02020603050405020304" pitchFamily="18" charset="0"/>
                <a:sym typeface="Symbol" panose="05050102010706020507" pitchFamily="18" charset="2"/>
              </a:rPr>
              <a:t>             begin</a:t>
            </a:r>
          </a:p>
          <a:p>
            <a:pPr lvl="1" algn="just" eaLnBrk="1" hangingPunct="1">
              <a:buFontTx/>
              <a:buNone/>
            </a:pPr>
            <a:r>
              <a:rPr lang="en-US" altLang="en-US" sz="1800">
                <a:cs typeface="Times New Roman" panose="02020603050405020304" pitchFamily="18" charset="0"/>
                <a:sym typeface="Symbol" panose="05050102010706020507" pitchFamily="18" charset="2"/>
              </a:rPr>
              <a:t>                   wait until:</a:t>
            </a:r>
          </a:p>
          <a:p>
            <a:pPr lvl="1" algn="just" eaLnBrk="1" hangingPunct="1">
              <a:buFontTx/>
              <a:buNone/>
            </a:pPr>
            <a:r>
              <a:rPr lang="en-US" altLang="en-US" sz="1800">
                <a:cs typeface="Times New Roman" panose="02020603050405020304" pitchFamily="18" charset="0"/>
                <a:sym typeface="Symbol" panose="05050102010706020507" pitchFamily="18" charset="2"/>
              </a:rPr>
              <a:t>			     - LOCK (X) = “unlocked” and</a:t>
            </a:r>
          </a:p>
          <a:p>
            <a:pPr lvl="1" algn="just" eaLnBrk="1" hangingPunct="1">
              <a:buFontTx/>
              <a:buNone/>
            </a:pPr>
            <a:r>
              <a:rPr lang="en-US" altLang="en-US" sz="1800">
                <a:cs typeface="Times New Roman" panose="02020603050405020304" pitchFamily="18" charset="0"/>
                <a:sym typeface="Symbol" panose="05050102010706020507" pitchFamily="18" charset="2"/>
              </a:rPr>
              <a:t>		   	     - the lock manager wakes up the transaction</a:t>
            </a:r>
          </a:p>
          <a:p>
            <a:pPr lvl="1" algn="just" eaLnBrk="1" hangingPunct="1">
              <a:buFontTx/>
              <a:buNone/>
            </a:pPr>
            <a:r>
              <a:rPr lang="en-US" altLang="en-US" sz="1800">
                <a:cs typeface="Times New Roman" panose="02020603050405020304" pitchFamily="18" charset="0"/>
                <a:sym typeface="Symbol" panose="05050102010706020507" pitchFamily="18" charset="2"/>
              </a:rPr>
              <a:t>		            go to B</a:t>
            </a:r>
          </a:p>
          <a:p>
            <a:pPr lvl="1" algn="just" eaLnBrk="1" hangingPunct="1">
              <a:buFontTx/>
              <a:buNone/>
            </a:pPr>
            <a:r>
              <a:rPr lang="en-US" altLang="en-US" sz="1800">
                <a:cs typeface="Times New Roman" panose="02020603050405020304" pitchFamily="18" charset="0"/>
                <a:sym typeface="Symbol" panose="05050102010706020507" pitchFamily="18" charset="2"/>
              </a:rPr>
              <a:t>		      end;</a:t>
            </a:r>
          </a:p>
        </p:txBody>
      </p:sp>
      <p:sp>
        <p:nvSpPr>
          <p:cNvPr id="23557" name="Rectangle 4">
            <a:extLst>
              <a:ext uri="{FF2B5EF4-FFF2-40B4-BE49-F238E27FC236}">
                <a16:creationId xmlns:a16="http://schemas.microsoft.com/office/drawing/2014/main" id="{3338986C-C400-EE6E-E653-302EC99DE8E6}"/>
              </a:ext>
            </a:extLst>
          </p:cNvPr>
          <p:cNvSpPr>
            <a:spLocks noChangeArrowheads="1"/>
          </p:cNvSpPr>
          <p:nvPr/>
        </p:nvSpPr>
        <p:spPr bwMode="auto">
          <a:xfrm>
            <a:off x="2209800" y="1752601"/>
            <a:ext cx="7772400"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tabLst>
                <a:tab pos="228600" algn="l"/>
                <a:tab pos="1028700" algn="l"/>
              </a:tabLst>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tabLst>
                <a:tab pos="228600" algn="l"/>
                <a:tab pos="1028700" algn="l"/>
              </a:tabLst>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tabLst>
                <a:tab pos="228600" algn="l"/>
                <a:tab pos="1028700" algn="l"/>
              </a:tabLst>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tabLst>
                <a:tab pos="228600" algn="l"/>
                <a:tab pos="1028700" algn="l"/>
              </a:tabLst>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tabLst>
                <a:tab pos="228600" algn="l"/>
                <a:tab pos="1028700" algn="l"/>
              </a:tabLst>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tabLst>
                <a:tab pos="228600" algn="l"/>
                <a:tab pos="1028700" algn="l"/>
              </a:tabLst>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tabLst>
                <a:tab pos="228600" algn="l"/>
                <a:tab pos="1028700" algn="l"/>
              </a:tabLst>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tabLst>
                <a:tab pos="228600" algn="l"/>
                <a:tab pos="1028700" algn="l"/>
              </a:tabLst>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tabLst>
                <a:tab pos="228600" algn="l"/>
                <a:tab pos="1028700" algn="l"/>
              </a:tabLst>
              <a:defRPr sz="2000">
                <a:solidFill>
                  <a:schemeClr val="tx2"/>
                </a:solidFill>
                <a:latin typeface="Arial" panose="020B0604020202020204" pitchFamily="34" charset="0"/>
              </a:defRPr>
            </a:lvl9pPr>
          </a:lstStyle>
          <a:p>
            <a:pPr algn="l" rtl="0" fontAlgn="base">
              <a:spcAft>
                <a:spcPct val="0"/>
              </a:spcAft>
              <a:buNone/>
            </a:pPr>
            <a:endParaRPr lang="en-US" altLang="en-US" sz="1800">
              <a:solidFill>
                <a:srgbClr val="333399"/>
              </a:solidFill>
              <a:cs typeface="Times New Roman" panose="02020603050405020304" pitchFamily="18" charset="0"/>
              <a:sym typeface="Symbol" panose="05050102010706020507" pitchFamily="18" charset="2"/>
            </a:endParaRPr>
          </a:p>
        </p:txBody>
      </p:sp>
      <p:sp>
        <p:nvSpPr>
          <p:cNvPr id="23558" name="Rectangle 29">
            <a:extLst>
              <a:ext uri="{FF2B5EF4-FFF2-40B4-BE49-F238E27FC236}">
                <a16:creationId xmlns:a16="http://schemas.microsoft.com/office/drawing/2014/main" id="{10B1F029-7560-C51E-36B6-D80F7D7B2ABC}"/>
              </a:ext>
            </a:extLst>
          </p:cNvPr>
          <p:cNvSpPr txBox="1">
            <a:spLocks noChangeArrowheads="1"/>
          </p:cNvSpPr>
          <p:nvPr/>
        </p:nvSpPr>
        <p:spPr bwMode="auto">
          <a:xfrm>
            <a:off x="3048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Copyright © 2007 Ramez Elmasri and Shamkant B. Navathe</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a:extLst>
              <a:ext uri="{FF2B5EF4-FFF2-40B4-BE49-F238E27FC236}">
                <a16:creationId xmlns:a16="http://schemas.microsoft.com/office/drawing/2014/main" id="{75FA663D-3915-E799-07A0-06AB8B8A56CE}"/>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CCF9760A-8458-4532-B34D-53592DF7F4A7}" type="slidenum">
              <a:rPr lang="en-US" altLang="en-US" sz="1400">
                <a:solidFill>
                  <a:srgbClr val="990033"/>
                </a:solidFill>
              </a:rPr>
              <a:pPr rtl="0" fontAlgn="base">
                <a:spcBef>
                  <a:spcPct val="0"/>
                </a:spcBef>
                <a:spcAft>
                  <a:spcPct val="0"/>
                </a:spcAft>
                <a:buClrTx/>
                <a:buSzTx/>
                <a:buNone/>
              </a:pPr>
              <a:t>103</a:t>
            </a:fld>
            <a:endParaRPr lang="en-CA" altLang="en-US" sz="1400">
              <a:solidFill>
                <a:srgbClr val="990033"/>
              </a:solidFill>
            </a:endParaRPr>
          </a:p>
        </p:txBody>
      </p:sp>
      <p:sp>
        <p:nvSpPr>
          <p:cNvPr id="25603" name="Rectangle 7">
            <a:extLst>
              <a:ext uri="{FF2B5EF4-FFF2-40B4-BE49-F238E27FC236}">
                <a16:creationId xmlns:a16="http://schemas.microsoft.com/office/drawing/2014/main" id="{023EF085-AA27-2C50-68FE-6D567513DC7A}"/>
              </a:ext>
            </a:extLst>
          </p:cNvPr>
          <p:cNvSpPr>
            <a:spLocks noGrp="1" noChangeArrowheads="1"/>
          </p:cNvSpPr>
          <p:nvPr>
            <p:ph type="title"/>
          </p:nvPr>
        </p:nvSpPr>
        <p:spPr/>
        <p:txBody>
          <a:bodyPr/>
          <a:lstStyle/>
          <a:p>
            <a:pPr eaLnBrk="1" hangingPunct="1"/>
            <a:r>
              <a:rPr lang="en-US" altLang="en-US"/>
              <a:t>Write_Lock Operation for Shared/Exclusive Lock</a:t>
            </a:r>
          </a:p>
        </p:txBody>
      </p:sp>
      <p:sp>
        <p:nvSpPr>
          <p:cNvPr id="25604" name="Rectangle 8">
            <a:extLst>
              <a:ext uri="{FF2B5EF4-FFF2-40B4-BE49-F238E27FC236}">
                <a16:creationId xmlns:a16="http://schemas.microsoft.com/office/drawing/2014/main" id="{FA996392-1BBA-0312-9FDB-D238E49B1780}"/>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sz="2400">
                <a:cs typeface="Times New Roman" panose="02020603050405020304" pitchFamily="18" charset="0"/>
              </a:rPr>
              <a:t>	 </a:t>
            </a:r>
            <a:r>
              <a:rPr lang="en-US" altLang="en-US" sz="1800">
                <a:solidFill>
                  <a:srgbClr val="800000"/>
                </a:solidFill>
                <a:cs typeface="Times New Roman" panose="02020603050405020304" pitchFamily="18" charset="0"/>
              </a:rPr>
              <a:t>B: if LOCK (X) </a:t>
            </a:r>
            <a:r>
              <a:rPr lang="en-US" altLang="en-US" sz="1800">
                <a:solidFill>
                  <a:srgbClr val="800000"/>
                </a:solidFill>
                <a:cs typeface="Times New Roman" panose="02020603050405020304" pitchFamily="18" charset="0"/>
                <a:sym typeface="Symbol" panose="05050102010706020507" pitchFamily="18" charset="2"/>
              </a:rPr>
              <a:t>= “</a:t>
            </a:r>
            <a:r>
              <a:rPr lang="en-US" altLang="en-US" sz="1800">
                <a:solidFill>
                  <a:srgbClr val="800000"/>
                </a:solidFill>
                <a:cs typeface="Times New Roman" panose="02020603050405020304" pitchFamily="18" charset="0"/>
              </a:rPr>
              <a:t>unlocked” then</a:t>
            </a:r>
            <a:endParaRPr lang="en-US" altLang="en-US" sz="1600">
              <a:solidFill>
                <a:srgbClr val="800000"/>
              </a:solidFill>
              <a:cs typeface="Times New Roman" panose="02020603050405020304" pitchFamily="18" charset="0"/>
            </a:endParaRPr>
          </a:p>
          <a:p>
            <a:pPr lvl="1" algn="just" eaLnBrk="1" hangingPunct="1">
              <a:buFontTx/>
              <a:buNone/>
            </a:pPr>
            <a:r>
              <a:rPr lang="en-US" altLang="en-US" sz="1800">
                <a:cs typeface="Times New Roman" panose="02020603050405020304" pitchFamily="18" charset="0"/>
              </a:rPr>
              <a:t>	       begin LOCK (X) </a:t>
            </a:r>
            <a:r>
              <a:rPr lang="en-US" altLang="en-US" sz="1800">
                <a:cs typeface="Times New Roman" panose="02020603050405020304" pitchFamily="18" charset="0"/>
                <a:sym typeface="Symbol" panose="05050102010706020507" pitchFamily="18" charset="2"/>
              </a:rPr>
              <a:t></a:t>
            </a:r>
            <a:r>
              <a:rPr lang="en-US" altLang="en-US" sz="1800">
                <a:cs typeface="Times New Roman" panose="02020603050405020304" pitchFamily="18" charset="0"/>
              </a:rPr>
              <a:t> “write-locked”;</a:t>
            </a:r>
            <a:endParaRPr lang="en-US" altLang="en-US" sz="1800">
              <a:cs typeface="Times New Roman" panose="02020603050405020304" pitchFamily="18" charset="0"/>
              <a:sym typeface="Symbol" panose="05050102010706020507" pitchFamily="18" charset="2"/>
            </a:endParaRPr>
          </a:p>
          <a:p>
            <a:pPr lvl="1" algn="just" eaLnBrk="1" hangingPunct="1">
              <a:buFontTx/>
              <a:buNone/>
            </a:pPr>
            <a:r>
              <a:rPr lang="en-US" altLang="en-US" sz="1800">
                <a:cs typeface="Times New Roman" panose="02020603050405020304" pitchFamily="18" charset="0"/>
                <a:sym typeface="Symbol" panose="05050102010706020507" pitchFamily="18" charset="2"/>
              </a:rPr>
              <a:t>    else </a:t>
            </a:r>
          </a:p>
          <a:p>
            <a:pPr lvl="1" algn="just" eaLnBrk="1" hangingPunct="1">
              <a:buFontTx/>
              <a:buNone/>
            </a:pPr>
            <a:r>
              <a:rPr lang="en-US" altLang="en-US" sz="1800">
                <a:cs typeface="Times New Roman" panose="02020603050405020304" pitchFamily="18" charset="0"/>
                <a:sym typeface="Symbol" panose="05050102010706020507" pitchFamily="18" charset="2"/>
              </a:rPr>
              <a:t>    		    begin </a:t>
            </a:r>
          </a:p>
          <a:p>
            <a:pPr lvl="1" algn="just" eaLnBrk="1" hangingPunct="1">
              <a:buFontTx/>
              <a:buNone/>
            </a:pPr>
            <a:r>
              <a:rPr lang="en-US" altLang="en-US" sz="1800">
                <a:cs typeface="Times New Roman" panose="02020603050405020304" pitchFamily="18" charset="0"/>
                <a:sym typeface="Symbol" panose="05050102010706020507" pitchFamily="18" charset="2"/>
              </a:rPr>
              <a:t>		           wait until:</a:t>
            </a:r>
          </a:p>
          <a:p>
            <a:pPr lvl="1" algn="just" eaLnBrk="1" hangingPunct="1">
              <a:buFontTx/>
              <a:buNone/>
            </a:pPr>
            <a:r>
              <a:rPr lang="en-US" altLang="en-US" sz="1800">
                <a:cs typeface="Times New Roman" panose="02020603050405020304" pitchFamily="18" charset="0"/>
                <a:sym typeface="Symbol" panose="05050102010706020507" pitchFamily="18" charset="2"/>
              </a:rPr>
              <a:t>			   - LOCK (X) = “unlocked” and</a:t>
            </a:r>
          </a:p>
          <a:p>
            <a:pPr lvl="1" algn="just" eaLnBrk="1" hangingPunct="1">
              <a:buFontTx/>
              <a:buNone/>
            </a:pPr>
            <a:r>
              <a:rPr lang="en-US" altLang="en-US" sz="1800">
                <a:cs typeface="Times New Roman" panose="02020603050405020304" pitchFamily="18" charset="0"/>
                <a:sym typeface="Symbol" panose="05050102010706020507" pitchFamily="18" charset="2"/>
              </a:rPr>
              <a:t>			   -  the lock manager wakes up the transaction;</a:t>
            </a:r>
          </a:p>
          <a:p>
            <a:pPr lvl="1" algn="just" eaLnBrk="1" hangingPunct="1">
              <a:buFontTx/>
              <a:buNone/>
            </a:pPr>
            <a:r>
              <a:rPr lang="en-US" altLang="en-US" sz="1800">
                <a:cs typeface="Times New Roman" panose="02020603050405020304" pitchFamily="18" charset="0"/>
                <a:sym typeface="Symbol" panose="05050102010706020507" pitchFamily="18" charset="2"/>
              </a:rPr>
              <a:t>		           go to B</a:t>
            </a:r>
          </a:p>
          <a:p>
            <a:pPr lvl="1" algn="just" eaLnBrk="1" hangingPunct="1">
              <a:buFontTx/>
              <a:buNone/>
            </a:pPr>
            <a:r>
              <a:rPr lang="en-US" altLang="en-US" sz="1800">
                <a:cs typeface="Times New Roman" panose="02020603050405020304" pitchFamily="18" charset="0"/>
                <a:sym typeface="Symbol" panose="05050102010706020507" pitchFamily="18" charset="2"/>
              </a:rPr>
              <a:t>		    end;</a:t>
            </a:r>
            <a:endParaRPr lang="en-US" altLang="en-US" sz="2200"/>
          </a:p>
        </p:txBody>
      </p:sp>
      <p:sp>
        <p:nvSpPr>
          <p:cNvPr id="25605" name="Rectangle 29">
            <a:extLst>
              <a:ext uri="{FF2B5EF4-FFF2-40B4-BE49-F238E27FC236}">
                <a16:creationId xmlns:a16="http://schemas.microsoft.com/office/drawing/2014/main" id="{6DBF57DD-072D-D445-F214-99A577E2FFE5}"/>
              </a:ext>
            </a:extLst>
          </p:cNvPr>
          <p:cNvSpPr txBox="1">
            <a:spLocks noChangeArrowheads="1"/>
          </p:cNvSpPr>
          <p:nvPr/>
        </p:nvSpPr>
        <p:spPr bwMode="auto">
          <a:xfrm>
            <a:off x="3048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Copyright © 2007 Ramez Elmasri and Shamkant B. Navathe</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53AFCE10-61FB-4A68-80E1-05546B90F5A8}"/>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31AE0ED2-B684-4FAE-84EA-FDB279F39434}" type="slidenum">
              <a:rPr lang="en-US" altLang="en-US" sz="1400">
                <a:solidFill>
                  <a:srgbClr val="990033"/>
                </a:solidFill>
              </a:rPr>
              <a:pPr rtl="0" fontAlgn="base">
                <a:spcBef>
                  <a:spcPct val="0"/>
                </a:spcBef>
                <a:spcAft>
                  <a:spcPct val="0"/>
                </a:spcAft>
                <a:buClrTx/>
                <a:buSzTx/>
                <a:buNone/>
              </a:pPr>
              <a:t>104</a:t>
            </a:fld>
            <a:endParaRPr lang="en-CA" altLang="en-US" sz="1400">
              <a:solidFill>
                <a:srgbClr val="990033"/>
              </a:solidFill>
            </a:endParaRPr>
          </a:p>
        </p:txBody>
      </p:sp>
      <p:sp>
        <p:nvSpPr>
          <p:cNvPr id="27651" name="Rectangle 7">
            <a:extLst>
              <a:ext uri="{FF2B5EF4-FFF2-40B4-BE49-F238E27FC236}">
                <a16:creationId xmlns:a16="http://schemas.microsoft.com/office/drawing/2014/main" id="{9DE4B326-E4A5-DB6D-1218-0A751429565C}"/>
              </a:ext>
            </a:extLst>
          </p:cNvPr>
          <p:cNvSpPr>
            <a:spLocks noGrp="1" noChangeArrowheads="1"/>
          </p:cNvSpPr>
          <p:nvPr>
            <p:ph type="title"/>
          </p:nvPr>
        </p:nvSpPr>
        <p:spPr/>
        <p:txBody>
          <a:bodyPr/>
          <a:lstStyle/>
          <a:p>
            <a:pPr eaLnBrk="1" hangingPunct="1"/>
            <a:r>
              <a:rPr lang="en-US" altLang="en-US"/>
              <a:t>Unlock Operation for Shared/Exclusive Lock</a:t>
            </a:r>
          </a:p>
        </p:txBody>
      </p:sp>
      <p:sp>
        <p:nvSpPr>
          <p:cNvPr id="27652" name="Rectangle 8">
            <a:extLst>
              <a:ext uri="{FF2B5EF4-FFF2-40B4-BE49-F238E27FC236}">
                <a16:creationId xmlns:a16="http://schemas.microsoft.com/office/drawing/2014/main" id="{F7B1AD80-07CC-F6EB-A9D4-838298EE0E76}"/>
              </a:ext>
            </a:extLst>
          </p:cNvPr>
          <p:cNvSpPr>
            <a:spLocks noGrp="1" noChangeArrowheads="1"/>
          </p:cNvSpPr>
          <p:nvPr>
            <p:ph type="body" idx="1"/>
          </p:nvPr>
        </p:nvSpPr>
        <p:spPr/>
        <p:txBody>
          <a:bodyPr/>
          <a:lstStyle/>
          <a:p>
            <a:pPr eaLnBrk="1" hangingPunct="1">
              <a:lnSpc>
                <a:spcPct val="95000"/>
              </a:lnSpc>
              <a:spcBef>
                <a:spcPct val="10000"/>
              </a:spcBef>
              <a:buFont typeface="Wingdings" panose="05000000000000000000" pitchFamily="2" charset="2"/>
              <a:buNone/>
            </a:pPr>
            <a:r>
              <a:rPr lang="en-US" altLang="en-US" sz="2400">
                <a:cs typeface="Times New Roman" panose="02020603050405020304" pitchFamily="18" charset="0"/>
              </a:rPr>
              <a:t>	 </a:t>
            </a:r>
            <a:r>
              <a:rPr lang="en-US" altLang="en-US" sz="1800">
                <a:solidFill>
                  <a:srgbClr val="800000"/>
                </a:solidFill>
                <a:cs typeface="Times New Roman" panose="02020603050405020304" pitchFamily="18" charset="0"/>
              </a:rPr>
              <a:t>if LOCK (X) </a:t>
            </a:r>
            <a:r>
              <a:rPr lang="en-US" altLang="en-US" sz="1800">
                <a:solidFill>
                  <a:srgbClr val="800000"/>
                </a:solidFill>
                <a:cs typeface="Times New Roman" panose="02020603050405020304" pitchFamily="18" charset="0"/>
                <a:sym typeface="Symbol" panose="05050102010706020507" pitchFamily="18" charset="2"/>
              </a:rPr>
              <a:t>= “</a:t>
            </a:r>
            <a:r>
              <a:rPr lang="en-US" altLang="en-US" sz="1800">
                <a:solidFill>
                  <a:srgbClr val="800000"/>
                </a:solidFill>
                <a:cs typeface="Times New Roman" panose="02020603050405020304" pitchFamily="18" charset="0"/>
              </a:rPr>
              <a:t>write-locked” then</a:t>
            </a:r>
            <a:endParaRPr lang="en-US" altLang="en-US" sz="1600">
              <a:solidFill>
                <a:srgbClr val="800000"/>
              </a:solidFill>
              <a:cs typeface="Times New Roman" panose="02020603050405020304" pitchFamily="18" charset="0"/>
            </a:endParaRPr>
          </a:p>
          <a:p>
            <a:pPr lvl="1" algn="just" eaLnBrk="1" hangingPunct="1">
              <a:lnSpc>
                <a:spcPct val="95000"/>
              </a:lnSpc>
              <a:spcBef>
                <a:spcPct val="10000"/>
              </a:spcBef>
              <a:buFontTx/>
              <a:buNone/>
            </a:pPr>
            <a:r>
              <a:rPr lang="en-US" altLang="en-US" sz="1800">
                <a:cs typeface="Times New Roman" panose="02020603050405020304" pitchFamily="18" charset="0"/>
              </a:rPr>
              <a:t>	 begin </a:t>
            </a:r>
          </a:p>
          <a:p>
            <a:pPr lvl="1" algn="just" eaLnBrk="1" hangingPunct="1">
              <a:lnSpc>
                <a:spcPct val="95000"/>
              </a:lnSpc>
              <a:spcBef>
                <a:spcPct val="10000"/>
              </a:spcBef>
              <a:buFontTx/>
              <a:buNone/>
            </a:pPr>
            <a:r>
              <a:rPr lang="en-US" altLang="en-US" sz="1800">
                <a:cs typeface="Times New Roman" panose="02020603050405020304" pitchFamily="18" charset="0"/>
              </a:rPr>
              <a:t>		     LOCK (X) </a:t>
            </a:r>
            <a:r>
              <a:rPr lang="en-US" altLang="en-US" sz="1800">
                <a:cs typeface="Times New Roman" panose="02020603050405020304" pitchFamily="18" charset="0"/>
                <a:sym typeface="Symbol" panose="05050102010706020507" pitchFamily="18" charset="2"/>
              </a:rPr>
              <a:t></a:t>
            </a:r>
            <a:r>
              <a:rPr lang="en-US" altLang="en-US" sz="1800">
                <a:cs typeface="Times New Roman" panose="02020603050405020304" pitchFamily="18" charset="0"/>
              </a:rPr>
              <a:t> “unlocked”;</a:t>
            </a:r>
            <a:endParaRPr lang="en-US" altLang="en-US" sz="1800">
              <a:cs typeface="Times New Roman" panose="02020603050405020304" pitchFamily="18" charset="0"/>
              <a:sym typeface="Symbol" panose="05050102010706020507" pitchFamily="18" charset="2"/>
            </a:endParaRPr>
          </a:p>
          <a:p>
            <a:pPr lvl="1" algn="just" eaLnBrk="1" hangingPunct="1">
              <a:lnSpc>
                <a:spcPct val="95000"/>
              </a:lnSpc>
              <a:spcBef>
                <a:spcPct val="10000"/>
              </a:spcBef>
              <a:buFontTx/>
              <a:buNone/>
            </a:pPr>
            <a:r>
              <a:rPr lang="en-US" altLang="en-US" sz="1800">
                <a:cs typeface="Times New Roman" panose="02020603050405020304" pitchFamily="18" charset="0"/>
                <a:sym typeface="Symbol" panose="05050102010706020507" pitchFamily="18" charset="2"/>
              </a:rPr>
              <a:t>	        wakes up one of the transactions, if any</a:t>
            </a:r>
          </a:p>
          <a:p>
            <a:pPr lvl="1" algn="just" eaLnBrk="1" hangingPunct="1">
              <a:lnSpc>
                <a:spcPct val="95000"/>
              </a:lnSpc>
              <a:spcBef>
                <a:spcPct val="10000"/>
              </a:spcBef>
              <a:buFontTx/>
              <a:buNone/>
            </a:pPr>
            <a:r>
              <a:rPr lang="en-US" altLang="en-US" sz="1800">
                <a:cs typeface="Times New Roman" panose="02020603050405020304" pitchFamily="18" charset="0"/>
                <a:sym typeface="Symbol" panose="05050102010706020507" pitchFamily="18" charset="2"/>
              </a:rPr>
              <a:t>      end</a:t>
            </a:r>
          </a:p>
          <a:p>
            <a:pPr lvl="1" algn="just" eaLnBrk="1" hangingPunct="1">
              <a:lnSpc>
                <a:spcPct val="95000"/>
              </a:lnSpc>
              <a:spcBef>
                <a:spcPct val="10000"/>
              </a:spcBef>
              <a:buFontTx/>
              <a:buNone/>
            </a:pPr>
            <a:r>
              <a:rPr lang="en-US" altLang="en-US" sz="1800">
                <a:cs typeface="Times New Roman" panose="02020603050405020304" pitchFamily="18" charset="0"/>
                <a:sym typeface="Symbol" panose="05050102010706020507" pitchFamily="18" charset="2"/>
              </a:rPr>
              <a:t>else if </a:t>
            </a:r>
            <a:r>
              <a:rPr lang="en-US" altLang="en-US" sz="1800">
                <a:cs typeface="Times New Roman" panose="02020603050405020304" pitchFamily="18" charset="0"/>
              </a:rPr>
              <a:t>LOCK (X) </a:t>
            </a:r>
            <a:r>
              <a:rPr lang="en-US" altLang="en-US" sz="1800">
                <a:cs typeface="Times New Roman" panose="02020603050405020304" pitchFamily="18" charset="0"/>
                <a:sym typeface="Symbol" panose="05050102010706020507" pitchFamily="18" charset="2"/>
              </a:rPr>
              <a:t></a:t>
            </a:r>
            <a:r>
              <a:rPr lang="en-US" altLang="en-US" sz="1800">
                <a:cs typeface="Times New Roman" panose="02020603050405020304" pitchFamily="18" charset="0"/>
              </a:rPr>
              <a:t> “read-locked” then</a:t>
            </a:r>
          </a:p>
          <a:p>
            <a:pPr lvl="1" algn="just" eaLnBrk="1" hangingPunct="1">
              <a:lnSpc>
                <a:spcPct val="95000"/>
              </a:lnSpc>
              <a:spcBef>
                <a:spcPct val="10000"/>
              </a:spcBef>
              <a:buFontTx/>
              <a:buNone/>
            </a:pPr>
            <a:r>
              <a:rPr lang="en-US" altLang="en-US" sz="1800">
                <a:cs typeface="Times New Roman" panose="02020603050405020304" pitchFamily="18" charset="0"/>
              </a:rPr>
              <a:t>	  begin</a:t>
            </a:r>
          </a:p>
          <a:p>
            <a:pPr lvl="1" algn="just" eaLnBrk="1" hangingPunct="1">
              <a:lnSpc>
                <a:spcPct val="95000"/>
              </a:lnSpc>
              <a:spcBef>
                <a:spcPct val="10000"/>
              </a:spcBef>
              <a:buFontTx/>
              <a:buNone/>
            </a:pPr>
            <a:r>
              <a:rPr lang="en-US" altLang="en-US" sz="1800">
                <a:cs typeface="Times New Roman" panose="02020603050405020304" pitchFamily="18" charset="0"/>
              </a:rPr>
              <a:t>	         </a:t>
            </a:r>
            <a:r>
              <a:rPr lang="en-US" altLang="en-US" sz="1800">
                <a:cs typeface="Times New Roman" panose="02020603050405020304" pitchFamily="18" charset="0"/>
                <a:sym typeface="Symbol" panose="05050102010706020507" pitchFamily="18" charset="2"/>
              </a:rPr>
              <a:t>no_of_reads (X)  no_of_reads (X) -1</a:t>
            </a:r>
          </a:p>
          <a:p>
            <a:pPr lvl="1" algn="just" eaLnBrk="1" hangingPunct="1">
              <a:lnSpc>
                <a:spcPct val="95000"/>
              </a:lnSpc>
              <a:spcBef>
                <a:spcPct val="10000"/>
              </a:spcBef>
              <a:buFontTx/>
              <a:buNone/>
            </a:pPr>
            <a:r>
              <a:rPr lang="en-US" altLang="en-US" sz="1800">
                <a:cs typeface="Times New Roman" panose="02020603050405020304" pitchFamily="18" charset="0"/>
                <a:sym typeface="Symbol" panose="05050102010706020507" pitchFamily="18" charset="2"/>
              </a:rPr>
              <a:t>	         if  no_of_reads (X) = 0 then 		  </a:t>
            </a:r>
          </a:p>
          <a:p>
            <a:pPr lvl="1" algn="just" eaLnBrk="1" hangingPunct="1">
              <a:lnSpc>
                <a:spcPct val="95000"/>
              </a:lnSpc>
              <a:spcBef>
                <a:spcPct val="10000"/>
              </a:spcBef>
              <a:buFontTx/>
              <a:buNone/>
            </a:pPr>
            <a:r>
              <a:rPr lang="en-US" altLang="en-US" sz="1800">
                <a:cs typeface="Times New Roman" panose="02020603050405020304" pitchFamily="18" charset="0"/>
                <a:sym typeface="Symbol" panose="05050102010706020507" pitchFamily="18" charset="2"/>
              </a:rPr>
              <a:t>	              begin</a:t>
            </a:r>
          </a:p>
          <a:p>
            <a:pPr lvl="1" algn="just" eaLnBrk="1" hangingPunct="1">
              <a:lnSpc>
                <a:spcPct val="95000"/>
              </a:lnSpc>
              <a:spcBef>
                <a:spcPct val="10000"/>
              </a:spcBef>
              <a:buFontTx/>
              <a:buNone/>
            </a:pPr>
            <a:r>
              <a:rPr lang="en-US" altLang="en-US" sz="1800">
                <a:cs typeface="Times New Roman" panose="02020603050405020304" pitchFamily="18" charset="0"/>
                <a:sym typeface="Symbol" panose="05050102010706020507" pitchFamily="18" charset="2"/>
              </a:rPr>
              <a:t>		                  </a:t>
            </a:r>
            <a:r>
              <a:rPr lang="en-US" altLang="en-US" sz="1800">
                <a:cs typeface="Times New Roman" panose="02020603050405020304" pitchFamily="18" charset="0"/>
              </a:rPr>
              <a:t>LOCK (X) = “unlocked”;</a:t>
            </a:r>
          </a:p>
          <a:p>
            <a:pPr lvl="1" algn="just" eaLnBrk="1" hangingPunct="1">
              <a:lnSpc>
                <a:spcPct val="95000"/>
              </a:lnSpc>
              <a:spcBef>
                <a:spcPct val="10000"/>
              </a:spcBef>
              <a:buFontTx/>
              <a:buNone/>
            </a:pPr>
            <a:r>
              <a:rPr lang="en-US" altLang="en-US" sz="1800">
                <a:cs typeface="Times New Roman" panose="02020603050405020304" pitchFamily="18" charset="0"/>
                <a:sym typeface="Symbol" panose="05050102010706020507" pitchFamily="18" charset="2"/>
              </a:rPr>
              <a:t>            	    wake up one of the transactions, if any</a:t>
            </a:r>
          </a:p>
          <a:p>
            <a:pPr lvl="1" algn="just" eaLnBrk="1" hangingPunct="1">
              <a:lnSpc>
                <a:spcPct val="95000"/>
              </a:lnSpc>
              <a:spcBef>
                <a:spcPct val="10000"/>
              </a:spcBef>
              <a:buFontTx/>
              <a:buNone/>
            </a:pPr>
            <a:r>
              <a:rPr lang="en-US" altLang="en-US" sz="1800">
                <a:cs typeface="Times New Roman" panose="02020603050405020304" pitchFamily="18" charset="0"/>
                <a:sym typeface="Symbol" panose="05050102010706020507" pitchFamily="18" charset="2"/>
              </a:rPr>
              <a:t>	              end</a:t>
            </a:r>
          </a:p>
          <a:p>
            <a:pPr lvl="1" algn="just" eaLnBrk="1" hangingPunct="1">
              <a:lnSpc>
                <a:spcPct val="95000"/>
              </a:lnSpc>
              <a:spcBef>
                <a:spcPct val="10000"/>
              </a:spcBef>
              <a:buFontTx/>
              <a:buNone/>
            </a:pPr>
            <a:r>
              <a:rPr lang="en-US" altLang="en-US" sz="1800">
                <a:cs typeface="Times New Roman" panose="02020603050405020304" pitchFamily="18" charset="0"/>
                <a:sym typeface="Symbol" panose="05050102010706020507" pitchFamily="18" charset="2"/>
              </a:rPr>
              <a:t>	  end;</a:t>
            </a:r>
          </a:p>
        </p:txBody>
      </p:sp>
      <p:sp>
        <p:nvSpPr>
          <p:cNvPr id="27653" name="Rectangle 29">
            <a:extLst>
              <a:ext uri="{FF2B5EF4-FFF2-40B4-BE49-F238E27FC236}">
                <a16:creationId xmlns:a16="http://schemas.microsoft.com/office/drawing/2014/main" id="{88D10D57-0397-C48D-4F34-7DFBC4E4BFE6}"/>
              </a:ext>
            </a:extLst>
          </p:cNvPr>
          <p:cNvSpPr txBox="1">
            <a:spLocks noChangeArrowheads="1"/>
          </p:cNvSpPr>
          <p:nvPr/>
        </p:nvSpPr>
        <p:spPr bwMode="auto">
          <a:xfrm>
            <a:off x="3048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Copyright © 2007 Ramez Elmasri and Shamkant B. Navathe</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a:extLst>
              <a:ext uri="{FF2B5EF4-FFF2-40B4-BE49-F238E27FC236}">
                <a16:creationId xmlns:a16="http://schemas.microsoft.com/office/drawing/2014/main" id="{237163F0-9725-3556-84FA-C51ECFEE463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0C390C4C-DF97-47EA-8780-4564CC37CC4B}" type="slidenum">
              <a:rPr lang="en-US" altLang="en-US" sz="1400">
                <a:solidFill>
                  <a:srgbClr val="990033"/>
                </a:solidFill>
              </a:rPr>
              <a:pPr rtl="0" fontAlgn="base">
                <a:spcBef>
                  <a:spcPct val="0"/>
                </a:spcBef>
                <a:spcAft>
                  <a:spcPct val="0"/>
                </a:spcAft>
                <a:buClrTx/>
                <a:buSzTx/>
                <a:buNone/>
              </a:pPr>
              <a:t>105</a:t>
            </a:fld>
            <a:endParaRPr lang="en-CA" altLang="en-US" sz="1400">
              <a:solidFill>
                <a:srgbClr val="990033"/>
              </a:solidFill>
            </a:endParaRPr>
          </a:p>
        </p:txBody>
      </p:sp>
      <p:sp>
        <p:nvSpPr>
          <p:cNvPr id="29699" name="Rectangle 7">
            <a:extLst>
              <a:ext uri="{FF2B5EF4-FFF2-40B4-BE49-F238E27FC236}">
                <a16:creationId xmlns:a16="http://schemas.microsoft.com/office/drawing/2014/main" id="{16AAA04B-FB42-1F2B-36C0-8BE2B17BDFF1}"/>
              </a:ext>
            </a:extLst>
          </p:cNvPr>
          <p:cNvSpPr>
            <a:spLocks noGrp="1" noChangeArrowheads="1"/>
          </p:cNvSpPr>
          <p:nvPr>
            <p:ph type="title"/>
          </p:nvPr>
        </p:nvSpPr>
        <p:spPr/>
        <p:txBody>
          <a:bodyPr/>
          <a:lstStyle/>
          <a:p>
            <a:pPr eaLnBrk="1" hangingPunct="1"/>
            <a:r>
              <a:rPr lang="en-US" altLang="en-US"/>
              <a:t>Database Concurrency Control</a:t>
            </a:r>
          </a:p>
        </p:txBody>
      </p:sp>
      <p:sp>
        <p:nvSpPr>
          <p:cNvPr id="29700" name="Rectangle 8">
            <a:extLst>
              <a:ext uri="{FF2B5EF4-FFF2-40B4-BE49-F238E27FC236}">
                <a16:creationId xmlns:a16="http://schemas.microsoft.com/office/drawing/2014/main" id="{31230AFF-57BF-A3FB-272A-6F4F2F3E1797}"/>
              </a:ext>
            </a:extLst>
          </p:cNvPr>
          <p:cNvSpPr>
            <a:spLocks noGrp="1" noChangeArrowheads="1"/>
          </p:cNvSpPr>
          <p:nvPr>
            <p:ph type="body" idx="1"/>
          </p:nvPr>
        </p:nvSpPr>
        <p:spPr/>
        <p:txBody>
          <a:bodyPr/>
          <a:lstStyle/>
          <a:p>
            <a:pPr lvl="1" eaLnBrk="1" hangingPunct="1"/>
            <a:r>
              <a:rPr lang="en-US" altLang="en-US" sz="2400"/>
              <a:t>Lock Manager: </a:t>
            </a:r>
          </a:p>
          <a:p>
            <a:pPr lvl="2" eaLnBrk="1" hangingPunct="1"/>
            <a:r>
              <a:rPr lang="en-US" altLang="en-US" sz="2000"/>
              <a:t>Managing locks on data items.</a:t>
            </a:r>
          </a:p>
          <a:p>
            <a:pPr lvl="2" eaLnBrk="1" hangingPunct="1"/>
            <a:endParaRPr lang="en-US" altLang="en-US" sz="2000"/>
          </a:p>
          <a:p>
            <a:pPr lvl="1" eaLnBrk="1" hangingPunct="1"/>
            <a:r>
              <a:rPr lang="en-US" altLang="en-US" sz="2400"/>
              <a:t>Lock table: </a:t>
            </a:r>
          </a:p>
          <a:p>
            <a:pPr lvl="2" eaLnBrk="1" hangingPunct="1"/>
            <a:r>
              <a:rPr lang="en-US" altLang="en-US" sz="2000"/>
              <a:t>Lock manager uses it to store the identify of transaction locking a data item, the data item, lock mode and pointer to the next data item locked. One simple way to implement a lock table is through linked list.</a:t>
            </a:r>
          </a:p>
        </p:txBody>
      </p:sp>
      <p:graphicFrame>
        <p:nvGraphicFramePr>
          <p:cNvPr id="29701" name="Object 4">
            <a:extLst>
              <a:ext uri="{FF2B5EF4-FFF2-40B4-BE49-F238E27FC236}">
                <a16:creationId xmlns:a16="http://schemas.microsoft.com/office/drawing/2014/main" id="{D928CDE1-5662-2D67-E1A4-A90926F41718}"/>
              </a:ext>
            </a:extLst>
          </p:cNvPr>
          <p:cNvGraphicFramePr>
            <a:graphicFrameLocks noGrp="1" noChangeAspect="1"/>
          </p:cNvGraphicFramePr>
          <p:nvPr>
            <p:ph sz="half" idx="4294967295"/>
          </p:nvPr>
        </p:nvGraphicFramePr>
        <p:xfrm>
          <a:off x="2447925" y="5218114"/>
          <a:ext cx="7100888" cy="801687"/>
        </p:xfrm>
        <a:graphic>
          <a:graphicData uri="http://schemas.openxmlformats.org/presentationml/2006/ole">
            <mc:AlternateContent xmlns:mc="http://schemas.openxmlformats.org/markup-compatibility/2006">
              <mc:Choice xmlns:v="urn:schemas-microsoft-com:vml" Requires="v">
                <p:oleObj name="VISIO" r:id="rId3" imgW="5882640" imgH="635508" progId="Visio.Drawing.6">
                  <p:embed/>
                </p:oleObj>
              </mc:Choice>
              <mc:Fallback>
                <p:oleObj name="VISIO" r:id="rId3" imgW="5882640" imgH="635508" progId="Visio.Drawing.6">
                  <p:embed/>
                  <p:pic>
                    <p:nvPicPr>
                      <p:cNvPr id="29701" name="Object 4">
                        <a:extLst>
                          <a:ext uri="{FF2B5EF4-FFF2-40B4-BE49-F238E27FC236}">
                            <a16:creationId xmlns:a16="http://schemas.microsoft.com/office/drawing/2014/main" id="{D928CDE1-5662-2D67-E1A4-A90926F417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7925" y="5218114"/>
                        <a:ext cx="7100888"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702" name="Rectangle 29">
            <a:extLst>
              <a:ext uri="{FF2B5EF4-FFF2-40B4-BE49-F238E27FC236}">
                <a16:creationId xmlns:a16="http://schemas.microsoft.com/office/drawing/2014/main" id="{0803CD84-DABD-B8C8-255C-65129AFFB6DA}"/>
              </a:ext>
            </a:extLst>
          </p:cNvPr>
          <p:cNvSpPr txBox="1">
            <a:spLocks noChangeArrowheads="1"/>
          </p:cNvSpPr>
          <p:nvPr/>
        </p:nvSpPr>
        <p:spPr bwMode="auto">
          <a:xfrm>
            <a:off x="3048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Copyright © 2007 Ramez Elmasri and Shamkant B. Navathe</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a:extLst>
              <a:ext uri="{FF2B5EF4-FFF2-40B4-BE49-F238E27FC236}">
                <a16:creationId xmlns:a16="http://schemas.microsoft.com/office/drawing/2014/main" id="{3B2611B7-D8F1-4B38-4DA6-8B014726CDFF}"/>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FD771DCC-3F5D-4462-82DD-F89C72CDFFA0}" type="slidenum">
              <a:rPr lang="en-US" altLang="en-US" sz="1400">
                <a:solidFill>
                  <a:srgbClr val="990033"/>
                </a:solidFill>
              </a:rPr>
              <a:pPr rtl="0" fontAlgn="base">
                <a:spcBef>
                  <a:spcPct val="0"/>
                </a:spcBef>
                <a:spcAft>
                  <a:spcPct val="0"/>
                </a:spcAft>
                <a:buClrTx/>
                <a:buSzTx/>
                <a:buNone/>
              </a:pPr>
              <a:t>106</a:t>
            </a:fld>
            <a:endParaRPr lang="en-CA" altLang="en-US" sz="1400">
              <a:solidFill>
                <a:srgbClr val="990033"/>
              </a:solidFill>
            </a:endParaRPr>
          </a:p>
        </p:txBody>
      </p:sp>
      <p:sp>
        <p:nvSpPr>
          <p:cNvPr id="31747" name="Rectangle 7">
            <a:extLst>
              <a:ext uri="{FF2B5EF4-FFF2-40B4-BE49-F238E27FC236}">
                <a16:creationId xmlns:a16="http://schemas.microsoft.com/office/drawing/2014/main" id="{87340103-63D4-1002-2E51-1B18D5AF0A69}"/>
              </a:ext>
            </a:extLst>
          </p:cNvPr>
          <p:cNvSpPr>
            <a:spLocks noGrp="1" noChangeArrowheads="1"/>
          </p:cNvSpPr>
          <p:nvPr>
            <p:ph type="title"/>
          </p:nvPr>
        </p:nvSpPr>
        <p:spPr/>
        <p:txBody>
          <a:bodyPr/>
          <a:lstStyle/>
          <a:p>
            <a:pPr eaLnBrk="1" hangingPunct="1"/>
            <a:r>
              <a:rPr lang="en-US" altLang="en-US"/>
              <a:t>Database Concurrency Control</a:t>
            </a:r>
          </a:p>
        </p:txBody>
      </p:sp>
      <p:sp>
        <p:nvSpPr>
          <p:cNvPr id="31748" name="Rectangle 8">
            <a:extLst>
              <a:ext uri="{FF2B5EF4-FFF2-40B4-BE49-F238E27FC236}">
                <a16:creationId xmlns:a16="http://schemas.microsoft.com/office/drawing/2014/main" id="{AF8FAC19-05B1-2CE2-39D9-70A7547BF369}"/>
              </a:ext>
            </a:extLst>
          </p:cNvPr>
          <p:cNvSpPr>
            <a:spLocks noGrp="1" noChangeArrowheads="1"/>
          </p:cNvSpPr>
          <p:nvPr>
            <p:ph type="body" idx="1"/>
          </p:nvPr>
        </p:nvSpPr>
        <p:spPr/>
        <p:txBody>
          <a:bodyPr/>
          <a:lstStyle/>
          <a:p>
            <a:pPr eaLnBrk="1" hangingPunct="1"/>
            <a:r>
              <a:rPr lang="en-US" altLang="en-US" sz="2400"/>
              <a:t>Database requires that all transactions should be well-formed.  A transaction is well-formed if:</a:t>
            </a:r>
          </a:p>
          <a:p>
            <a:pPr lvl="1" eaLnBrk="1" hangingPunct="1"/>
            <a:r>
              <a:rPr lang="en-US" altLang="en-US" sz="2400"/>
              <a:t>It must lock the data item before it reads or writes to it.</a:t>
            </a:r>
          </a:p>
          <a:p>
            <a:pPr lvl="1" eaLnBrk="1" hangingPunct="1"/>
            <a:r>
              <a:rPr lang="en-US" altLang="en-US" sz="2400"/>
              <a:t>It must not lock an already locked data items and it must not try to unlock a free data item.</a:t>
            </a:r>
          </a:p>
        </p:txBody>
      </p:sp>
      <p:sp>
        <p:nvSpPr>
          <p:cNvPr id="31749" name="Rectangle 29">
            <a:extLst>
              <a:ext uri="{FF2B5EF4-FFF2-40B4-BE49-F238E27FC236}">
                <a16:creationId xmlns:a16="http://schemas.microsoft.com/office/drawing/2014/main" id="{CB69D41F-CB46-5406-7151-904E52B1964C}"/>
              </a:ext>
            </a:extLst>
          </p:cNvPr>
          <p:cNvSpPr txBox="1">
            <a:spLocks noChangeArrowheads="1"/>
          </p:cNvSpPr>
          <p:nvPr/>
        </p:nvSpPr>
        <p:spPr bwMode="auto">
          <a:xfrm>
            <a:off x="3048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Copyright © 2007 Ramez Elmasri and Shamkant B. Navathe</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a:extLst>
              <a:ext uri="{FF2B5EF4-FFF2-40B4-BE49-F238E27FC236}">
                <a16:creationId xmlns:a16="http://schemas.microsoft.com/office/drawing/2014/main" id="{98B6BAE7-1D6C-9D17-0781-E03FD0B11BE8}"/>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89810710-66B4-4EE5-911F-B9D2FB32163F}" type="slidenum">
              <a:rPr lang="en-US" altLang="en-US" sz="1400">
                <a:solidFill>
                  <a:srgbClr val="990033"/>
                </a:solidFill>
              </a:rPr>
              <a:pPr rtl="0" fontAlgn="base">
                <a:spcBef>
                  <a:spcPct val="0"/>
                </a:spcBef>
                <a:spcAft>
                  <a:spcPct val="0"/>
                </a:spcAft>
                <a:buClrTx/>
                <a:buSzTx/>
                <a:buNone/>
              </a:pPr>
              <a:t>107</a:t>
            </a:fld>
            <a:endParaRPr lang="en-CA" altLang="en-US" sz="1400">
              <a:solidFill>
                <a:srgbClr val="990033"/>
              </a:solidFill>
            </a:endParaRPr>
          </a:p>
        </p:txBody>
      </p:sp>
      <p:sp>
        <p:nvSpPr>
          <p:cNvPr id="33795" name="Rectangle 7">
            <a:extLst>
              <a:ext uri="{FF2B5EF4-FFF2-40B4-BE49-F238E27FC236}">
                <a16:creationId xmlns:a16="http://schemas.microsoft.com/office/drawing/2014/main" id="{18617414-6A2B-E18D-D7F2-6B294CE45323}"/>
              </a:ext>
            </a:extLst>
          </p:cNvPr>
          <p:cNvSpPr>
            <a:spLocks noGrp="1" noChangeArrowheads="1"/>
          </p:cNvSpPr>
          <p:nvPr>
            <p:ph type="title"/>
          </p:nvPr>
        </p:nvSpPr>
        <p:spPr/>
        <p:txBody>
          <a:bodyPr/>
          <a:lstStyle/>
          <a:p>
            <a:pPr eaLnBrk="1" hangingPunct="1"/>
            <a:r>
              <a:rPr lang="en-US" altLang="en-US"/>
              <a:t>Lock Conversion</a:t>
            </a:r>
          </a:p>
        </p:txBody>
      </p:sp>
      <p:sp>
        <p:nvSpPr>
          <p:cNvPr id="33796" name="Rectangle 8">
            <a:extLst>
              <a:ext uri="{FF2B5EF4-FFF2-40B4-BE49-F238E27FC236}">
                <a16:creationId xmlns:a16="http://schemas.microsoft.com/office/drawing/2014/main" id="{6CD058D3-61E6-DA88-A1DF-D7114B9EFFF4}"/>
              </a:ext>
            </a:extLst>
          </p:cNvPr>
          <p:cNvSpPr>
            <a:spLocks noGrp="1" noChangeArrowheads="1"/>
          </p:cNvSpPr>
          <p:nvPr>
            <p:ph type="body" idx="1"/>
          </p:nvPr>
        </p:nvSpPr>
        <p:spPr/>
        <p:txBody>
          <a:bodyPr/>
          <a:lstStyle/>
          <a:p>
            <a:pPr eaLnBrk="1" hangingPunct="1"/>
            <a:r>
              <a:rPr lang="en-US" altLang="en-US" sz="2200">
                <a:cs typeface="Times New Roman" panose="02020603050405020304" pitchFamily="18" charset="0"/>
              </a:rPr>
              <a:t>Lock upgrade: </a:t>
            </a:r>
          </a:p>
          <a:p>
            <a:pPr lvl="1" eaLnBrk="1" hangingPunct="1"/>
            <a:r>
              <a:rPr lang="en-US" altLang="en-US" sz="2000">
                <a:cs typeface="Times New Roman" panose="02020603050405020304" pitchFamily="18" charset="0"/>
              </a:rPr>
              <a:t>A transaction T1 can convert a read_lock(x) to write_lock(x) if</a:t>
            </a:r>
          </a:p>
          <a:p>
            <a:pPr lvl="2" eaLnBrk="1" hangingPunct="1"/>
            <a:r>
              <a:rPr lang="en-US" altLang="en-US" sz="1800">
                <a:cs typeface="Times New Roman" panose="02020603050405020304" pitchFamily="18" charset="0"/>
              </a:rPr>
              <a:t>It holds a read_lock  on data item x and</a:t>
            </a:r>
          </a:p>
          <a:p>
            <a:pPr lvl="2" eaLnBrk="1" hangingPunct="1"/>
            <a:r>
              <a:rPr lang="en-US" altLang="en-US" sz="1800">
                <a:cs typeface="Times New Roman" panose="02020603050405020304" pitchFamily="18" charset="0"/>
              </a:rPr>
              <a:t>No other transactions are holding a read_lock on x</a:t>
            </a:r>
          </a:p>
          <a:p>
            <a:pPr lvl="1" eaLnBrk="1" hangingPunct="1"/>
            <a:r>
              <a:rPr lang="en-US" altLang="en-US" sz="2000">
                <a:cs typeface="Times New Roman" panose="02020603050405020304" pitchFamily="18" charset="0"/>
              </a:rPr>
              <a:t>Otherwise it waits until no transaction is holding a read_lock on x</a:t>
            </a:r>
          </a:p>
          <a:p>
            <a:pPr lvl="1" eaLnBrk="1" hangingPunct="1"/>
            <a:r>
              <a:rPr lang="en-US" altLang="en-US" sz="2000">
                <a:cs typeface="Times New Roman" panose="02020603050405020304" pitchFamily="18" charset="0"/>
              </a:rPr>
              <a:t>This happens when T1 wants to perform a write operation on x </a:t>
            </a:r>
            <a:endParaRPr lang="en-US" altLang="en-US" sz="1800">
              <a:cs typeface="Times New Roman" panose="02020603050405020304" pitchFamily="18" charset="0"/>
            </a:endParaRPr>
          </a:p>
          <a:p>
            <a:pPr eaLnBrk="1" hangingPunct="1"/>
            <a:endParaRPr lang="en-US" altLang="en-US" sz="2200">
              <a:cs typeface="Times New Roman" panose="02020603050405020304" pitchFamily="18" charset="0"/>
            </a:endParaRPr>
          </a:p>
          <a:p>
            <a:pPr eaLnBrk="1" hangingPunct="1"/>
            <a:r>
              <a:rPr lang="en-US" altLang="en-US" sz="2200">
                <a:cs typeface="Times New Roman" panose="02020603050405020304" pitchFamily="18" charset="0"/>
              </a:rPr>
              <a:t>Lock downgrade:</a:t>
            </a:r>
          </a:p>
          <a:p>
            <a:pPr lvl="1" eaLnBrk="1" hangingPunct="1"/>
            <a:r>
              <a:rPr lang="en-US" altLang="en-US" sz="2000">
                <a:cs typeface="Times New Roman" panose="02020603050405020304" pitchFamily="18" charset="0"/>
              </a:rPr>
              <a:t>A transaction T1 can convert a write_lock(x) to read_lock(x) if</a:t>
            </a:r>
          </a:p>
          <a:p>
            <a:pPr lvl="2" eaLnBrk="1" hangingPunct="1"/>
            <a:r>
              <a:rPr lang="en-US" altLang="en-US" sz="1800">
                <a:cs typeface="Times New Roman" panose="02020603050405020304" pitchFamily="18" charset="0"/>
              </a:rPr>
              <a:t>It holds a write_lock on data item x. Remember that only one transaction can hold a write_lock on the same dat item</a:t>
            </a:r>
          </a:p>
          <a:p>
            <a:pPr lvl="1" eaLnBrk="1" hangingPunct="1"/>
            <a:r>
              <a:rPr lang="en-US" altLang="en-US" sz="2000">
                <a:cs typeface="Times New Roman" panose="02020603050405020304" pitchFamily="18" charset="0"/>
              </a:rPr>
              <a:t>This happens when the rest of operations on x needed for T1 are read operations </a:t>
            </a:r>
          </a:p>
          <a:p>
            <a:pPr algn="just" eaLnBrk="1" hangingPunct="1">
              <a:lnSpc>
                <a:spcPct val="95000"/>
              </a:lnSpc>
              <a:spcBef>
                <a:spcPct val="10000"/>
              </a:spcBef>
              <a:buFontTx/>
              <a:buNone/>
            </a:pPr>
            <a:r>
              <a:rPr lang="en-US" altLang="en-US" sz="2000">
                <a:cs typeface="Times New Roman" panose="02020603050405020304" pitchFamily="18" charset="0"/>
                <a:sym typeface="Symbol" panose="05050102010706020507" pitchFamily="18" charset="2"/>
              </a:rPr>
              <a:t>    </a:t>
            </a:r>
            <a:endParaRPr lang="en-US" altLang="en-US" sz="2000">
              <a:cs typeface="Times New Roman" panose="02020603050405020304" pitchFamily="18" charset="0"/>
            </a:endParaRPr>
          </a:p>
        </p:txBody>
      </p:sp>
      <p:sp>
        <p:nvSpPr>
          <p:cNvPr id="33797" name="Rectangle 29">
            <a:extLst>
              <a:ext uri="{FF2B5EF4-FFF2-40B4-BE49-F238E27FC236}">
                <a16:creationId xmlns:a16="http://schemas.microsoft.com/office/drawing/2014/main" id="{0A2A4183-56AB-8F96-AB91-B807D850C9AD}"/>
              </a:ext>
            </a:extLst>
          </p:cNvPr>
          <p:cNvSpPr txBox="1">
            <a:spLocks noChangeArrowheads="1"/>
          </p:cNvSpPr>
          <p:nvPr/>
        </p:nvSpPr>
        <p:spPr bwMode="auto">
          <a:xfrm>
            <a:off x="3048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Copyright © 2007 Ramez Elmasri and Shamkant B. Navathe</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6FE7494D-47A2-C477-7A30-AE075B6FF3E4}"/>
              </a:ext>
            </a:extLst>
          </p:cNvPr>
          <p:cNvSpPr>
            <a:spLocks noGrp="1" noChangeArrowheads="1"/>
          </p:cNvSpPr>
          <p:nvPr>
            <p:ph type="title"/>
          </p:nvPr>
        </p:nvSpPr>
        <p:spPr/>
        <p:txBody>
          <a:bodyPr/>
          <a:lstStyle/>
          <a:p>
            <a:r>
              <a:rPr lang="en-US" altLang="ar-JO"/>
              <a:t>Note</a:t>
            </a:r>
          </a:p>
        </p:txBody>
      </p:sp>
      <p:sp>
        <p:nvSpPr>
          <p:cNvPr id="35843" name="Content Placeholder 2">
            <a:extLst>
              <a:ext uri="{FF2B5EF4-FFF2-40B4-BE49-F238E27FC236}">
                <a16:creationId xmlns:a16="http://schemas.microsoft.com/office/drawing/2014/main" id="{D00ADE1D-A93F-56EC-3C6B-6BD2A197C896}"/>
              </a:ext>
            </a:extLst>
          </p:cNvPr>
          <p:cNvSpPr>
            <a:spLocks noGrp="1" noChangeArrowheads="1"/>
          </p:cNvSpPr>
          <p:nvPr>
            <p:ph idx="1"/>
          </p:nvPr>
        </p:nvSpPr>
        <p:spPr/>
        <p:txBody>
          <a:bodyPr/>
          <a:lstStyle/>
          <a:p>
            <a:r>
              <a:rPr lang="en-US" altLang="ar-JO" sz="2400"/>
              <a:t>Using locks does not guarantee a serializable schedule</a:t>
            </a:r>
          </a:p>
          <a:p>
            <a:endParaRPr lang="en-US" altLang="ar-JO" sz="2400"/>
          </a:p>
          <a:p>
            <a:r>
              <a:rPr lang="en-US" altLang="ar-JO" sz="2400"/>
              <a:t>However, using Two-Phase Locking guarantees a serializable schedule (See Next)</a:t>
            </a:r>
            <a:endParaRPr lang="ar-JO" altLang="ar-JO" sz="2400"/>
          </a:p>
          <a:p>
            <a:pPr lvl="1"/>
            <a:r>
              <a:rPr lang="en-US" altLang="ar-JO" sz="2400"/>
              <a:t>So, no need to test for conflict serializability</a:t>
            </a:r>
          </a:p>
        </p:txBody>
      </p:sp>
      <p:sp>
        <p:nvSpPr>
          <p:cNvPr id="35844" name="Slide Number Placeholder 3">
            <a:extLst>
              <a:ext uri="{FF2B5EF4-FFF2-40B4-BE49-F238E27FC236}">
                <a16:creationId xmlns:a16="http://schemas.microsoft.com/office/drawing/2014/main" id="{E6415CB4-C8B2-6A48-81AA-DACF9949F441}"/>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D5C11CC7-BFEE-4BB0-A771-C1FA92E1A541}" type="slidenum">
              <a:rPr lang="en-US" altLang="en-US" sz="1400">
                <a:solidFill>
                  <a:srgbClr val="990033"/>
                </a:solidFill>
              </a:rPr>
              <a:pPr rtl="0" fontAlgn="base">
                <a:spcBef>
                  <a:spcPct val="0"/>
                </a:spcBef>
                <a:spcAft>
                  <a:spcPct val="0"/>
                </a:spcAft>
                <a:buClrTx/>
                <a:buSzTx/>
                <a:buNone/>
              </a:pPr>
              <a:t>108</a:t>
            </a:fld>
            <a:endParaRPr lang="en-CA" altLang="en-US" sz="1400">
              <a:solidFill>
                <a:srgbClr val="990033"/>
              </a:solidFill>
            </a:endParaRP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3">
            <a:extLst>
              <a:ext uri="{FF2B5EF4-FFF2-40B4-BE49-F238E27FC236}">
                <a16:creationId xmlns:a16="http://schemas.microsoft.com/office/drawing/2014/main" id="{B124F0F9-9239-2AF9-BBEF-1E4C65CF7032}"/>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319E4E7C-0A8F-42AD-8357-377C5479D28B}" type="slidenum">
              <a:rPr lang="en-US" altLang="en-US" sz="1400">
                <a:solidFill>
                  <a:srgbClr val="990033"/>
                </a:solidFill>
              </a:rPr>
              <a:pPr rtl="0" fontAlgn="base">
                <a:spcBef>
                  <a:spcPct val="0"/>
                </a:spcBef>
                <a:spcAft>
                  <a:spcPct val="0"/>
                </a:spcAft>
                <a:buClrTx/>
                <a:buSzTx/>
                <a:buNone/>
              </a:pPr>
              <a:t>109</a:t>
            </a:fld>
            <a:endParaRPr lang="en-CA" altLang="en-US" sz="1400">
              <a:solidFill>
                <a:srgbClr val="990033"/>
              </a:solidFill>
            </a:endParaRPr>
          </a:p>
        </p:txBody>
      </p:sp>
      <p:sp>
        <p:nvSpPr>
          <p:cNvPr id="36867" name="Rectangle 7">
            <a:extLst>
              <a:ext uri="{FF2B5EF4-FFF2-40B4-BE49-F238E27FC236}">
                <a16:creationId xmlns:a16="http://schemas.microsoft.com/office/drawing/2014/main" id="{21A9E241-6FAF-F222-4BE4-D2E6C5407CC7}"/>
              </a:ext>
            </a:extLst>
          </p:cNvPr>
          <p:cNvSpPr>
            <a:spLocks noGrp="1" noChangeArrowheads="1"/>
          </p:cNvSpPr>
          <p:nvPr>
            <p:ph type="title"/>
          </p:nvPr>
        </p:nvSpPr>
        <p:spPr/>
        <p:txBody>
          <a:bodyPr/>
          <a:lstStyle/>
          <a:p>
            <a:pPr eaLnBrk="1" hangingPunct="1"/>
            <a:r>
              <a:rPr lang="en-US" altLang="en-US"/>
              <a:t>Two-Phase Locking (2PL)</a:t>
            </a:r>
          </a:p>
        </p:txBody>
      </p:sp>
      <p:sp>
        <p:nvSpPr>
          <p:cNvPr id="36868" name="Rectangle 8">
            <a:extLst>
              <a:ext uri="{FF2B5EF4-FFF2-40B4-BE49-F238E27FC236}">
                <a16:creationId xmlns:a16="http://schemas.microsoft.com/office/drawing/2014/main" id="{58BAA0C2-C0C3-539C-CD8A-3C94800C4D6C}"/>
              </a:ext>
            </a:extLst>
          </p:cNvPr>
          <p:cNvSpPr>
            <a:spLocks noGrp="1" noChangeArrowheads="1"/>
          </p:cNvSpPr>
          <p:nvPr>
            <p:ph type="body" idx="1"/>
          </p:nvPr>
        </p:nvSpPr>
        <p:spPr/>
        <p:txBody>
          <a:bodyPr/>
          <a:lstStyle/>
          <a:p>
            <a:pPr eaLnBrk="1" hangingPunct="1">
              <a:spcBef>
                <a:spcPct val="0"/>
              </a:spcBef>
            </a:pPr>
            <a:r>
              <a:rPr lang="en-US" altLang="en-US">
                <a:cs typeface="Times New Roman" panose="02020603050405020304" pitchFamily="18" charset="0"/>
              </a:rPr>
              <a:t>In two-phase locking</a:t>
            </a:r>
          </a:p>
          <a:p>
            <a:pPr lvl="1" eaLnBrk="1" hangingPunct="1">
              <a:spcBef>
                <a:spcPct val="0"/>
              </a:spcBef>
            </a:pPr>
            <a:r>
              <a:rPr lang="en-US" altLang="en-US" sz="2400">
                <a:cs typeface="Times New Roman" panose="02020603050405020304" pitchFamily="18" charset="0"/>
              </a:rPr>
              <a:t>All locking operations in a transaction must precede the first unlock operation</a:t>
            </a:r>
          </a:p>
          <a:p>
            <a:pPr lvl="1" eaLnBrk="1" hangingPunct="1">
              <a:spcBef>
                <a:spcPct val="0"/>
              </a:spcBef>
            </a:pPr>
            <a:endParaRPr lang="en-US" altLang="en-US" sz="2400">
              <a:cs typeface="Times New Roman" panose="02020603050405020304" pitchFamily="18" charset="0"/>
            </a:endParaRPr>
          </a:p>
          <a:p>
            <a:pPr eaLnBrk="1" hangingPunct="1">
              <a:spcBef>
                <a:spcPct val="0"/>
              </a:spcBef>
            </a:pPr>
            <a:endParaRPr lang="en-US" altLang="en-US" sz="2400">
              <a:cs typeface="Times New Roman" panose="02020603050405020304" pitchFamily="18" charset="0"/>
            </a:endParaRPr>
          </a:p>
        </p:txBody>
      </p:sp>
      <p:sp>
        <p:nvSpPr>
          <p:cNvPr id="36869" name="Rectangle 4">
            <a:extLst>
              <a:ext uri="{FF2B5EF4-FFF2-40B4-BE49-F238E27FC236}">
                <a16:creationId xmlns:a16="http://schemas.microsoft.com/office/drawing/2014/main" id="{2FD953B7-8FB9-0D8E-36D2-34261FD78B2F}"/>
              </a:ext>
            </a:extLst>
          </p:cNvPr>
          <p:cNvSpPr>
            <a:spLocks noChangeArrowheads="1"/>
          </p:cNvSpPr>
          <p:nvPr/>
        </p:nvSpPr>
        <p:spPr bwMode="auto">
          <a:xfrm>
            <a:off x="2209800" y="1266825"/>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58190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lvl="1" algn="just" rtl="0" fontAlgn="base">
              <a:lnSpc>
                <a:spcPct val="95000"/>
              </a:lnSpc>
              <a:spcBef>
                <a:spcPct val="10000"/>
              </a:spcBef>
              <a:spcAft>
                <a:spcPct val="0"/>
              </a:spcAft>
              <a:buClr>
                <a:srgbClr val="333399"/>
              </a:buClr>
              <a:buNone/>
            </a:pPr>
            <a:r>
              <a:rPr lang="en-US" altLang="en-US" sz="1800">
                <a:cs typeface="Times New Roman" panose="02020603050405020304" pitchFamily="18" charset="0"/>
                <a:sym typeface="Symbol" panose="05050102010706020507" pitchFamily="18" charset="2"/>
              </a:rPr>
              <a:t>    </a:t>
            </a:r>
            <a:endParaRPr lang="en-US" altLang="en-US" sz="2200" b="1">
              <a:cs typeface="Times New Roman" panose="02020603050405020304" pitchFamily="18" charset="0"/>
              <a:sym typeface="Symbol" panose="05050102010706020507" pitchFamily="18" charset="2"/>
            </a:endParaRPr>
          </a:p>
          <a:p>
            <a:pPr lvl="1" algn="just" rtl="0" fontAlgn="base">
              <a:lnSpc>
                <a:spcPct val="95000"/>
              </a:lnSpc>
              <a:spcBef>
                <a:spcPct val="10000"/>
              </a:spcBef>
              <a:spcAft>
                <a:spcPct val="0"/>
              </a:spcAft>
              <a:buClr>
                <a:srgbClr val="333399"/>
              </a:buClr>
              <a:buNone/>
            </a:pPr>
            <a:r>
              <a:rPr lang="en-US" altLang="en-US" sz="1800">
                <a:cs typeface="Times New Roman" panose="02020603050405020304" pitchFamily="18" charset="0"/>
                <a:sym typeface="Symbol" panose="05050102010706020507" pitchFamily="18" charset="2"/>
              </a:rPr>
              <a:t>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93B7EF74-BF66-D8EA-1C71-60E37B0447D0}"/>
              </a:ext>
            </a:extLst>
          </p:cNvPr>
          <p:cNvSpPr>
            <a:spLocks noGrp="1"/>
          </p:cNvSpPr>
          <p:nvPr>
            <p:ph type="title"/>
          </p:nvPr>
        </p:nvSpPr>
        <p:spPr/>
        <p:txBody>
          <a:bodyPr/>
          <a:lstStyle/>
          <a:p>
            <a:pPr>
              <a:defRPr/>
            </a:pPr>
            <a:r>
              <a:rPr lang="en-US" altLang="en-US" sz="2800" dirty="0"/>
              <a:t>Self-Describing Nature of a Database System</a:t>
            </a:r>
            <a:br>
              <a:rPr lang="en-US" altLang="en-US" sz="2800" dirty="0"/>
            </a:br>
            <a:r>
              <a:rPr lang="ar-JO" altLang="en-US" sz="2800" dirty="0"/>
              <a:t>طبيعة الوصف الذاتي لنظام قاعدة البيانات</a:t>
            </a:r>
            <a:endParaRPr lang="en-US" altLang="en-US" sz="1050" dirty="0"/>
          </a:p>
        </p:txBody>
      </p:sp>
      <p:sp>
        <p:nvSpPr>
          <p:cNvPr id="12291" name="Content Placeholder 2">
            <a:extLst>
              <a:ext uri="{FF2B5EF4-FFF2-40B4-BE49-F238E27FC236}">
                <a16:creationId xmlns:a16="http://schemas.microsoft.com/office/drawing/2014/main" id="{D22C0E91-BBFF-E90A-14D1-38954542ADBA}"/>
              </a:ext>
            </a:extLst>
          </p:cNvPr>
          <p:cNvSpPr>
            <a:spLocks noGrp="1"/>
          </p:cNvSpPr>
          <p:nvPr>
            <p:ph idx="1"/>
          </p:nvPr>
        </p:nvSpPr>
        <p:spPr>
          <a:xfrm>
            <a:off x="3048000" y="1676400"/>
            <a:ext cx="7391400" cy="4953000"/>
          </a:xfrm>
        </p:spPr>
        <p:txBody>
          <a:bodyPr/>
          <a:lstStyle/>
          <a:p>
            <a:pPr>
              <a:defRPr/>
            </a:pPr>
            <a:r>
              <a:rPr lang="en-US" altLang="en-US" sz="2400" dirty="0"/>
              <a:t>Database system contains complete definition of structure and constraints</a:t>
            </a:r>
          </a:p>
          <a:p>
            <a:pPr algn="r" rtl="1">
              <a:defRPr/>
            </a:pPr>
            <a:r>
              <a:rPr lang="ar-JO" altLang="en-US" sz="2400" dirty="0"/>
              <a:t>يحتوي نظام قاعدة البيانات على تعريف كامل للهيكل والقيود</a:t>
            </a:r>
            <a:endParaRPr lang="en-US" altLang="en-US" sz="2400" dirty="0"/>
          </a:p>
          <a:p>
            <a:pPr>
              <a:defRPr/>
            </a:pPr>
            <a:r>
              <a:rPr lang="en-US" altLang="en-US" sz="2400" b="1" dirty="0"/>
              <a:t>Meta-data </a:t>
            </a:r>
            <a:r>
              <a:rPr lang="ar-JO" altLang="en-US" sz="2400" b="1" dirty="0"/>
              <a:t>البيانات الوصفية</a:t>
            </a:r>
            <a:endParaRPr lang="en-US" altLang="en-US" sz="1050" b="1" dirty="0"/>
          </a:p>
          <a:p>
            <a:pPr lvl="1">
              <a:defRPr/>
            </a:pPr>
            <a:r>
              <a:rPr lang="en-US" altLang="en-US" sz="2000" dirty="0"/>
              <a:t>Describes structure of the database</a:t>
            </a:r>
          </a:p>
          <a:p>
            <a:pPr lvl="1" algn="r" rtl="1">
              <a:defRPr/>
            </a:pPr>
            <a:r>
              <a:rPr lang="ar-JO" altLang="en-US" sz="2000" dirty="0"/>
              <a:t>يصف هيكل قاعدة البيانات</a:t>
            </a:r>
            <a:endParaRPr lang="en-US" altLang="en-US" sz="2000" dirty="0"/>
          </a:p>
          <a:p>
            <a:pPr>
              <a:defRPr/>
            </a:pPr>
            <a:r>
              <a:rPr lang="en-US" altLang="en-US" sz="2400" dirty="0"/>
              <a:t>Database catalog used by</a:t>
            </a:r>
          </a:p>
          <a:p>
            <a:pPr algn="r" rtl="1">
              <a:defRPr/>
            </a:pPr>
            <a:r>
              <a:rPr lang="ar-JO" altLang="en-US" sz="2400" dirty="0"/>
              <a:t>كتالوج قاعدة البيانات المستخدمة من قبل</a:t>
            </a:r>
            <a:endParaRPr lang="en-US" altLang="en-US" sz="2400" dirty="0"/>
          </a:p>
          <a:p>
            <a:pPr lvl="1">
              <a:defRPr/>
            </a:pPr>
            <a:r>
              <a:rPr lang="en-US" altLang="en-US" sz="2000" dirty="0"/>
              <a:t>DBMS software       </a:t>
            </a:r>
            <a:r>
              <a:rPr lang="ar-JO" altLang="en-US" sz="2000" dirty="0"/>
              <a:t>برنامج نظم إدارة قواعد البيانات</a:t>
            </a:r>
            <a:endParaRPr lang="en-US" altLang="en-US" sz="2000" dirty="0"/>
          </a:p>
          <a:p>
            <a:pPr lvl="1">
              <a:defRPr/>
            </a:pPr>
            <a:r>
              <a:rPr lang="en-US" altLang="en-US" sz="2000" dirty="0"/>
              <a:t>Database users who need information about database structure</a:t>
            </a:r>
          </a:p>
          <a:p>
            <a:pPr lvl="1" algn="r" rtl="1">
              <a:defRPr/>
            </a:pPr>
            <a:r>
              <a:rPr lang="ar-JO" altLang="en-US" sz="2000" dirty="0"/>
              <a:t>مستخدمو قاعدة البيانات الذين يحتاجون إلى معلومات حول بنية قاعدة البيانات</a:t>
            </a:r>
            <a:endParaRPr lang="en-US" altLang="en-US" sz="2000"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a:extLst>
              <a:ext uri="{FF2B5EF4-FFF2-40B4-BE49-F238E27FC236}">
                <a16:creationId xmlns:a16="http://schemas.microsoft.com/office/drawing/2014/main" id="{A86F29F4-CEDC-8D81-E06E-D39BE6D52339}"/>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DF7080EB-F9AC-43EB-9F18-6350D4E5EBAE}" type="slidenum">
              <a:rPr lang="en-US" altLang="en-US" sz="1400">
                <a:solidFill>
                  <a:srgbClr val="990033"/>
                </a:solidFill>
              </a:rPr>
              <a:pPr rtl="0" fontAlgn="base">
                <a:spcBef>
                  <a:spcPct val="0"/>
                </a:spcBef>
                <a:spcAft>
                  <a:spcPct val="0"/>
                </a:spcAft>
                <a:buClrTx/>
                <a:buSzTx/>
                <a:buNone/>
              </a:pPr>
              <a:t>110</a:t>
            </a:fld>
            <a:endParaRPr lang="en-CA" altLang="en-US" sz="1400">
              <a:solidFill>
                <a:srgbClr val="990033"/>
              </a:solidFill>
            </a:endParaRPr>
          </a:p>
        </p:txBody>
      </p:sp>
      <p:sp>
        <p:nvSpPr>
          <p:cNvPr id="38915" name="Rectangle 7">
            <a:extLst>
              <a:ext uri="{FF2B5EF4-FFF2-40B4-BE49-F238E27FC236}">
                <a16:creationId xmlns:a16="http://schemas.microsoft.com/office/drawing/2014/main" id="{86DFDAB9-37F0-2F66-E2A2-C400F284D44D}"/>
              </a:ext>
            </a:extLst>
          </p:cNvPr>
          <p:cNvSpPr>
            <a:spLocks noGrp="1" noChangeArrowheads="1"/>
          </p:cNvSpPr>
          <p:nvPr>
            <p:ph type="title"/>
          </p:nvPr>
        </p:nvSpPr>
        <p:spPr/>
        <p:txBody>
          <a:bodyPr/>
          <a:lstStyle/>
          <a:p>
            <a:pPr eaLnBrk="1" hangingPunct="1"/>
            <a:r>
              <a:rPr lang="en-US" altLang="en-US"/>
              <a:t>Two-Phase Locking (2PL)</a:t>
            </a:r>
          </a:p>
        </p:txBody>
      </p:sp>
      <p:sp>
        <p:nvSpPr>
          <p:cNvPr id="38916" name="Rectangle 8">
            <a:extLst>
              <a:ext uri="{FF2B5EF4-FFF2-40B4-BE49-F238E27FC236}">
                <a16:creationId xmlns:a16="http://schemas.microsoft.com/office/drawing/2014/main" id="{E40ECE90-4939-D92F-586F-811622629FA2}"/>
              </a:ext>
            </a:extLst>
          </p:cNvPr>
          <p:cNvSpPr>
            <a:spLocks noGrp="1" noChangeArrowheads="1"/>
          </p:cNvSpPr>
          <p:nvPr>
            <p:ph type="body" idx="1"/>
          </p:nvPr>
        </p:nvSpPr>
        <p:spPr/>
        <p:txBody>
          <a:bodyPr/>
          <a:lstStyle/>
          <a:p>
            <a:pPr eaLnBrk="1" hangingPunct="1">
              <a:spcBef>
                <a:spcPct val="0"/>
              </a:spcBef>
              <a:buFont typeface="Wingdings" panose="05000000000000000000" pitchFamily="2" charset="2"/>
              <a:buNone/>
            </a:pPr>
            <a:r>
              <a:rPr lang="en-US" altLang="en-US" sz="2000">
                <a:cs typeface="Times New Roman" panose="02020603050405020304" pitchFamily="18" charset="0"/>
              </a:rPr>
              <a:t>Two-Phase Locking Techniques</a:t>
            </a:r>
          </a:p>
          <a:p>
            <a:pPr eaLnBrk="1" hangingPunct="1">
              <a:spcBef>
                <a:spcPct val="0"/>
              </a:spcBef>
            </a:pPr>
            <a:r>
              <a:rPr lang="en-US" altLang="en-US" sz="2000">
                <a:cs typeface="Times New Roman" panose="02020603050405020304" pitchFamily="18" charset="0"/>
              </a:rPr>
              <a:t>Two Phases:</a:t>
            </a:r>
          </a:p>
          <a:p>
            <a:pPr lvl="1" eaLnBrk="1" hangingPunct="1">
              <a:spcBef>
                <a:spcPct val="0"/>
              </a:spcBef>
            </a:pPr>
            <a:r>
              <a:rPr lang="en-US" altLang="en-US" sz="2000">
                <a:cs typeface="Times New Roman" panose="02020603050405020304" pitchFamily="18" charset="0"/>
              </a:rPr>
              <a:t>(a) Locking (Growing)</a:t>
            </a:r>
          </a:p>
          <a:p>
            <a:pPr lvl="1" eaLnBrk="1" hangingPunct="1">
              <a:spcBef>
                <a:spcPct val="0"/>
              </a:spcBef>
            </a:pPr>
            <a:r>
              <a:rPr lang="en-US" altLang="en-US" sz="2000">
                <a:cs typeface="Times New Roman" panose="02020603050405020304" pitchFamily="18" charset="0"/>
              </a:rPr>
              <a:t>(b) Unlocking (Shrinking).</a:t>
            </a:r>
          </a:p>
          <a:p>
            <a:pPr algn="just" eaLnBrk="1" hangingPunct="1">
              <a:spcBef>
                <a:spcPct val="0"/>
              </a:spcBef>
            </a:pPr>
            <a:r>
              <a:rPr lang="en-US" altLang="en-US" sz="2000" b="1">
                <a:cs typeface="Times New Roman" panose="02020603050405020304" pitchFamily="18" charset="0"/>
              </a:rPr>
              <a:t>Locking (Growing) Phase:</a:t>
            </a:r>
          </a:p>
          <a:p>
            <a:pPr lvl="1" algn="just" eaLnBrk="1" hangingPunct="1">
              <a:spcBef>
                <a:spcPct val="0"/>
              </a:spcBef>
            </a:pPr>
            <a:r>
              <a:rPr lang="en-US" altLang="en-US" sz="2000">
                <a:cs typeface="Times New Roman" panose="02020603050405020304" pitchFamily="18" charset="0"/>
              </a:rPr>
              <a:t>A transaction applies locks (read or write) on desired data items one at a time.</a:t>
            </a:r>
          </a:p>
          <a:p>
            <a:pPr lvl="1" algn="just" eaLnBrk="1" hangingPunct="1">
              <a:spcBef>
                <a:spcPct val="0"/>
              </a:spcBef>
            </a:pPr>
            <a:r>
              <a:rPr lang="en-US" altLang="en-US" sz="2000">
                <a:cs typeface="Times New Roman" panose="02020603050405020304" pitchFamily="18" charset="0"/>
              </a:rPr>
              <a:t>This phase happens first</a:t>
            </a:r>
          </a:p>
          <a:p>
            <a:pPr algn="just" eaLnBrk="1" hangingPunct="1">
              <a:spcBef>
                <a:spcPct val="0"/>
              </a:spcBef>
            </a:pPr>
            <a:r>
              <a:rPr lang="en-US" altLang="en-US" sz="2000" b="1">
                <a:cs typeface="Times New Roman" panose="02020603050405020304" pitchFamily="18" charset="0"/>
              </a:rPr>
              <a:t>Unlocking (Shrinking) Phase:</a:t>
            </a:r>
          </a:p>
          <a:p>
            <a:pPr lvl="1" algn="just" eaLnBrk="1" hangingPunct="1">
              <a:spcBef>
                <a:spcPct val="0"/>
              </a:spcBef>
            </a:pPr>
            <a:r>
              <a:rPr lang="en-US" altLang="en-US" sz="2000">
                <a:cs typeface="Times New Roman" panose="02020603050405020304" pitchFamily="18" charset="0"/>
              </a:rPr>
              <a:t>A transaction unlocks its locked data items one at a time.</a:t>
            </a:r>
          </a:p>
          <a:p>
            <a:pPr lvl="1" algn="just" eaLnBrk="1" hangingPunct="1">
              <a:spcBef>
                <a:spcPct val="0"/>
              </a:spcBef>
            </a:pPr>
            <a:r>
              <a:rPr lang="en-US" altLang="en-US" sz="2000">
                <a:cs typeface="Times New Roman" panose="02020603050405020304" pitchFamily="18" charset="0"/>
              </a:rPr>
              <a:t>This phase happens second</a:t>
            </a:r>
          </a:p>
          <a:p>
            <a:pPr algn="just" eaLnBrk="1" hangingPunct="1">
              <a:spcBef>
                <a:spcPct val="0"/>
              </a:spcBef>
            </a:pPr>
            <a:r>
              <a:rPr lang="en-US" altLang="en-US" sz="2000" b="1">
                <a:cs typeface="Times New Roman" panose="02020603050405020304" pitchFamily="18" charset="0"/>
              </a:rPr>
              <a:t>Requirement:</a:t>
            </a:r>
          </a:p>
          <a:p>
            <a:pPr lvl="1" algn="just" eaLnBrk="1" hangingPunct="1">
              <a:spcBef>
                <a:spcPct val="0"/>
              </a:spcBef>
            </a:pPr>
            <a:r>
              <a:rPr lang="en-US" altLang="en-US" sz="2000">
                <a:cs typeface="Times New Roman" panose="02020603050405020304" pitchFamily="18" charset="0"/>
              </a:rPr>
              <a:t>For a transaction these two phases must be mutually exclusively, that is, during locking phase unlocking phase must not start and during unlocking phase locking phase must not begin.</a:t>
            </a:r>
          </a:p>
        </p:txBody>
      </p:sp>
      <p:sp>
        <p:nvSpPr>
          <p:cNvPr id="38917" name="Rectangle 4">
            <a:extLst>
              <a:ext uri="{FF2B5EF4-FFF2-40B4-BE49-F238E27FC236}">
                <a16:creationId xmlns:a16="http://schemas.microsoft.com/office/drawing/2014/main" id="{8BA216EB-C6B2-EDC1-26A3-22434B3E023B}"/>
              </a:ext>
            </a:extLst>
          </p:cNvPr>
          <p:cNvSpPr>
            <a:spLocks noChangeArrowheads="1"/>
          </p:cNvSpPr>
          <p:nvPr/>
        </p:nvSpPr>
        <p:spPr bwMode="auto">
          <a:xfrm>
            <a:off x="2209800" y="1266825"/>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58190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lvl="1" algn="just" rtl="0" fontAlgn="base">
              <a:lnSpc>
                <a:spcPct val="95000"/>
              </a:lnSpc>
              <a:spcBef>
                <a:spcPct val="10000"/>
              </a:spcBef>
              <a:spcAft>
                <a:spcPct val="0"/>
              </a:spcAft>
              <a:buClr>
                <a:srgbClr val="333399"/>
              </a:buClr>
              <a:buNone/>
            </a:pPr>
            <a:r>
              <a:rPr lang="en-US" altLang="en-US" sz="1800">
                <a:cs typeface="Times New Roman" panose="02020603050405020304" pitchFamily="18" charset="0"/>
                <a:sym typeface="Symbol" panose="05050102010706020507" pitchFamily="18" charset="2"/>
              </a:rPr>
              <a:t>    </a:t>
            </a:r>
            <a:endParaRPr lang="en-US" altLang="en-US" sz="2200" b="1">
              <a:cs typeface="Times New Roman" panose="02020603050405020304" pitchFamily="18" charset="0"/>
              <a:sym typeface="Symbol" panose="05050102010706020507" pitchFamily="18" charset="2"/>
            </a:endParaRPr>
          </a:p>
          <a:p>
            <a:pPr lvl="1" algn="just" rtl="0" fontAlgn="base">
              <a:lnSpc>
                <a:spcPct val="95000"/>
              </a:lnSpc>
              <a:spcBef>
                <a:spcPct val="10000"/>
              </a:spcBef>
              <a:spcAft>
                <a:spcPct val="0"/>
              </a:spcAft>
              <a:buClr>
                <a:srgbClr val="333399"/>
              </a:buClr>
              <a:buNone/>
            </a:pPr>
            <a:r>
              <a:rPr lang="en-US" altLang="en-US" sz="1800">
                <a:cs typeface="Times New Roman" panose="02020603050405020304" pitchFamily="18" charset="0"/>
                <a:sym typeface="Symbol" panose="05050102010706020507" pitchFamily="18" charset="2"/>
              </a:rPr>
              <a:t>	</a:t>
            </a:r>
          </a:p>
        </p:txBody>
      </p:sp>
      <p:sp>
        <p:nvSpPr>
          <p:cNvPr id="38918" name="Rectangle 29">
            <a:extLst>
              <a:ext uri="{FF2B5EF4-FFF2-40B4-BE49-F238E27FC236}">
                <a16:creationId xmlns:a16="http://schemas.microsoft.com/office/drawing/2014/main" id="{260DCCAC-BDEC-524B-78FA-A5EA356C176A}"/>
              </a:ext>
            </a:extLst>
          </p:cNvPr>
          <p:cNvSpPr txBox="1">
            <a:spLocks noChangeArrowheads="1"/>
          </p:cNvSpPr>
          <p:nvPr/>
        </p:nvSpPr>
        <p:spPr bwMode="auto">
          <a:xfrm>
            <a:off x="3048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Copyright © 2007 Ramez Elmasri and Shamkant B. Navathe</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a:extLst>
              <a:ext uri="{FF2B5EF4-FFF2-40B4-BE49-F238E27FC236}">
                <a16:creationId xmlns:a16="http://schemas.microsoft.com/office/drawing/2014/main" id="{32F81818-CA20-DE08-E4BE-2DF330C87680}"/>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44489223-3A70-4BFC-8653-AA900C1CF5E0}" type="slidenum">
              <a:rPr lang="en-US" altLang="en-US" sz="1400">
                <a:solidFill>
                  <a:srgbClr val="990033"/>
                </a:solidFill>
              </a:rPr>
              <a:pPr rtl="0" fontAlgn="base">
                <a:spcBef>
                  <a:spcPct val="0"/>
                </a:spcBef>
                <a:spcAft>
                  <a:spcPct val="0"/>
                </a:spcAft>
                <a:buClrTx/>
                <a:buSzTx/>
                <a:buNone/>
              </a:pPr>
              <a:t>111</a:t>
            </a:fld>
            <a:endParaRPr lang="en-CA" altLang="en-US" sz="1400">
              <a:solidFill>
                <a:srgbClr val="990033"/>
              </a:solidFill>
            </a:endParaRPr>
          </a:p>
        </p:txBody>
      </p:sp>
      <p:sp>
        <p:nvSpPr>
          <p:cNvPr id="40963" name="Rectangle 11">
            <a:extLst>
              <a:ext uri="{FF2B5EF4-FFF2-40B4-BE49-F238E27FC236}">
                <a16:creationId xmlns:a16="http://schemas.microsoft.com/office/drawing/2014/main" id="{45C372F8-2B15-10A9-F916-0ABF92FE19F9}"/>
              </a:ext>
            </a:extLst>
          </p:cNvPr>
          <p:cNvSpPr>
            <a:spLocks noGrp="1" noChangeArrowheads="1"/>
          </p:cNvSpPr>
          <p:nvPr>
            <p:ph type="title"/>
          </p:nvPr>
        </p:nvSpPr>
        <p:spPr/>
        <p:txBody>
          <a:bodyPr/>
          <a:lstStyle/>
          <a:p>
            <a:pPr eaLnBrk="1" hangingPunct="1"/>
            <a:r>
              <a:rPr lang="en-US" altLang="en-US"/>
              <a:t>Database Concurrency Control</a:t>
            </a:r>
          </a:p>
        </p:txBody>
      </p:sp>
      <p:sp>
        <p:nvSpPr>
          <p:cNvPr id="40964" name="Rectangle 12">
            <a:extLst>
              <a:ext uri="{FF2B5EF4-FFF2-40B4-BE49-F238E27FC236}">
                <a16:creationId xmlns:a16="http://schemas.microsoft.com/office/drawing/2014/main" id="{7C79EE87-6493-1919-228D-8958FEAC1D00}"/>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sz="2400">
                <a:cs typeface="Times New Roman" panose="02020603050405020304" pitchFamily="18" charset="0"/>
              </a:rPr>
              <a:t>Two-Phase Locking Techniques</a:t>
            </a:r>
          </a:p>
          <a:p>
            <a:pPr eaLnBrk="1" hangingPunct="1">
              <a:spcBef>
                <a:spcPct val="50000"/>
              </a:spcBef>
              <a:buFont typeface="Wingdings" panose="05000000000000000000" pitchFamily="2" charset="2"/>
              <a:buNone/>
            </a:pPr>
            <a:r>
              <a:rPr lang="en-US" altLang="en-US" sz="1800">
                <a:cs typeface="Times New Roman" panose="02020603050405020304" pitchFamily="18" charset="0"/>
              </a:rPr>
              <a:t>	</a:t>
            </a:r>
          </a:p>
          <a:p>
            <a:pPr eaLnBrk="1" hangingPunct="1">
              <a:spcBef>
                <a:spcPct val="50000"/>
              </a:spcBef>
              <a:buFont typeface="Wingdings" panose="05000000000000000000" pitchFamily="2" charset="2"/>
              <a:buNone/>
            </a:pPr>
            <a:r>
              <a:rPr lang="en-US" altLang="en-US" sz="1800" b="1">
                <a:cs typeface="Times New Roman" panose="02020603050405020304" pitchFamily="18" charset="0"/>
              </a:rPr>
              <a:t>	</a:t>
            </a:r>
            <a:r>
              <a:rPr lang="en-US" altLang="en-US" sz="1800" b="1" u="sng">
                <a:cs typeface="Times New Roman" panose="02020603050405020304" pitchFamily="18" charset="0"/>
              </a:rPr>
              <a:t>T1</a:t>
            </a:r>
            <a:r>
              <a:rPr lang="en-US" altLang="en-US" sz="1800" b="1">
                <a:cs typeface="Times New Roman" panose="02020603050405020304" pitchFamily="18" charset="0"/>
              </a:rPr>
              <a:t>			</a:t>
            </a:r>
            <a:r>
              <a:rPr lang="en-US" altLang="en-US" sz="1800" b="1" u="sng">
                <a:cs typeface="Times New Roman" panose="02020603050405020304" pitchFamily="18" charset="0"/>
              </a:rPr>
              <a:t>T2</a:t>
            </a:r>
            <a:r>
              <a:rPr lang="en-US" altLang="en-US" sz="1800" b="1">
                <a:cs typeface="Times New Roman" panose="02020603050405020304" pitchFamily="18" charset="0"/>
              </a:rPr>
              <a:t>		    </a:t>
            </a:r>
            <a:r>
              <a:rPr lang="en-US" altLang="en-US" sz="1800" b="1" u="sng">
                <a:cs typeface="Times New Roman" panose="02020603050405020304" pitchFamily="18" charset="0"/>
              </a:rPr>
              <a:t>Result</a:t>
            </a:r>
          </a:p>
          <a:p>
            <a:pPr eaLnBrk="1" hangingPunct="1">
              <a:spcBef>
                <a:spcPct val="50000"/>
              </a:spcBef>
              <a:buFont typeface="Wingdings" panose="05000000000000000000" pitchFamily="2" charset="2"/>
              <a:buNone/>
            </a:pPr>
            <a:r>
              <a:rPr lang="en-US" altLang="en-US" sz="1800">
                <a:cs typeface="Times New Roman" panose="02020603050405020304" pitchFamily="18" charset="0"/>
              </a:rPr>
              <a:t>	read_lock (Y);		read_lock (X);	    Initial values: X=20; Y=30</a:t>
            </a:r>
          </a:p>
          <a:p>
            <a:pPr eaLnBrk="1" hangingPunct="1">
              <a:spcBef>
                <a:spcPct val="0"/>
              </a:spcBef>
              <a:buFont typeface="Wingdings" panose="05000000000000000000" pitchFamily="2" charset="2"/>
              <a:buNone/>
            </a:pPr>
            <a:r>
              <a:rPr lang="en-US" altLang="en-US" sz="1800">
                <a:cs typeface="Times New Roman" panose="02020603050405020304" pitchFamily="18" charset="0"/>
              </a:rPr>
              <a:t>	read_item (Y);		read_item (X);	    Result of serial execution</a:t>
            </a:r>
          </a:p>
          <a:p>
            <a:pPr eaLnBrk="1" hangingPunct="1">
              <a:spcBef>
                <a:spcPct val="0"/>
              </a:spcBef>
              <a:buFont typeface="Wingdings" panose="05000000000000000000" pitchFamily="2" charset="2"/>
              <a:buNone/>
            </a:pPr>
            <a:r>
              <a:rPr lang="en-US" altLang="en-US" sz="1800">
                <a:cs typeface="Times New Roman" panose="02020603050405020304" pitchFamily="18" charset="0"/>
              </a:rPr>
              <a:t>	unlock (Y);		unlock (X);	    T1 followed by T2 </a:t>
            </a:r>
          </a:p>
          <a:p>
            <a:pPr eaLnBrk="1" hangingPunct="1">
              <a:spcBef>
                <a:spcPct val="0"/>
              </a:spcBef>
              <a:buFont typeface="Wingdings" panose="05000000000000000000" pitchFamily="2" charset="2"/>
              <a:buNone/>
            </a:pPr>
            <a:r>
              <a:rPr lang="en-US" altLang="en-US" sz="1800">
                <a:cs typeface="Times New Roman" panose="02020603050405020304" pitchFamily="18" charset="0"/>
              </a:rPr>
              <a:t>	write_lock (X);		Write_lock (Y);	    X=50, Y=80.</a:t>
            </a:r>
          </a:p>
          <a:p>
            <a:pPr eaLnBrk="1" hangingPunct="1">
              <a:spcBef>
                <a:spcPct val="0"/>
              </a:spcBef>
              <a:buFont typeface="Wingdings" panose="05000000000000000000" pitchFamily="2" charset="2"/>
              <a:buNone/>
            </a:pPr>
            <a:r>
              <a:rPr lang="en-US" altLang="en-US" sz="1800">
                <a:cs typeface="Times New Roman" panose="02020603050405020304" pitchFamily="18" charset="0"/>
              </a:rPr>
              <a:t>	read_item (X);		read_item (Y);	    Result of serial execution</a:t>
            </a:r>
          </a:p>
          <a:p>
            <a:pPr eaLnBrk="1" hangingPunct="1">
              <a:spcBef>
                <a:spcPct val="0"/>
              </a:spcBef>
              <a:buFont typeface="Wingdings" panose="05000000000000000000" pitchFamily="2" charset="2"/>
              <a:buNone/>
            </a:pPr>
            <a:r>
              <a:rPr lang="en-US" altLang="en-US" sz="1800">
                <a:cs typeface="Times New Roman" panose="02020603050405020304" pitchFamily="18" charset="0"/>
              </a:rPr>
              <a:t>	X:=X+Y;		Y:=X+Y;		    T2 followed by T1 </a:t>
            </a:r>
          </a:p>
          <a:p>
            <a:pPr eaLnBrk="1" hangingPunct="1">
              <a:spcBef>
                <a:spcPct val="0"/>
              </a:spcBef>
              <a:buFont typeface="Wingdings" panose="05000000000000000000" pitchFamily="2" charset="2"/>
              <a:buNone/>
            </a:pPr>
            <a:r>
              <a:rPr lang="en-US" altLang="en-US" sz="1800">
                <a:cs typeface="Times New Roman" panose="02020603050405020304" pitchFamily="18" charset="0"/>
              </a:rPr>
              <a:t>	write_item (X);		write_item (Y);	    X=70, Y=50</a:t>
            </a:r>
          </a:p>
          <a:p>
            <a:pPr eaLnBrk="1" hangingPunct="1">
              <a:spcBef>
                <a:spcPct val="0"/>
              </a:spcBef>
              <a:buFont typeface="Wingdings" panose="05000000000000000000" pitchFamily="2" charset="2"/>
              <a:buNone/>
            </a:pPr>
            <a:r>
              <a:rPr lang="en-US" altLang="en-US" sz="1800">
                <a:cs typeface="Times New Roman" panose="02020603050405020304" pitchFamily="18" charset="0"/>
              </a:rPr>
              <a:t>	unlock (X);		unlock (Y);</a:t>
            </a:r>
            <a:endParaRPr lang="en-US" altLang="en-US" sz="2000">
              <a:cs typeface="Times New Roman" panose="02020603050405020304" pitchFamily="18" charset="0"/>
              <a:sym typeface="Symbol" panose="05050102010706020507" pitchFamily="18" charset="2"/>
            </a:endParaRPr>
          </a:p>
          <a:p>
            <a:pPr eaLnBrk="1" hangingPunct="1">
              <a:buFont typeface="Wingdings" panose="05000000000000000000" pitchFamily="2" charset="2"/>
              <a:buNone/>
            </a:pPr>
            <a:endParaRPr lang="en-US" altLang="en-US"/>
          </a:p>
        </p:txBody>
      </p:sp>
      <p:sp>
        <p:nvSpPr>
          <p:cNvPr id="40965" name="Rectangle 29">
            <a:extLst>
              <a:ext uri="{FF2B5EF4-FFF2-40B4-BE49-F238E27FC236}">
                <a16:creationId xmlns:a16="http://schemas.microsoft.com/office/drawing/2014/main" id="{13EF39EA-F046-55AB-B3BF-76511B38CFE4}"/>
              </a:ext>
            </a:extLst>
          </p:cNvPr>
          <p:cNvSpPr txBox="1">
            <a:spLocks noChangeArrowheads="1"/>
          </p:cNvSpPr>
          <p:nvPr/>
        </p:nvSpPr>
        <p:spPr bwMode="auto">
          <a:xfrm>
            <a:off x="3048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Copyright © 2007 Ramez Elmasri and Shamkant B. Navathe</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a:extLst>
              <a:ext uri="{FF2B5EF4-FFF2-40B4-BE49-F238E27FC236}">
                <a16:creationId xmlns:a16="http://schemas.microsoft.com/office/drawing/2014/main" id="{BFD6A277-05F1-8EB3-9BDF-A4D96BD6E94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740CEF2B-D42B-42C0-8390-37CECEFD2ECB}" type="slidenum">
              <a:rPr lang="en-US" altLang="en-US" sz="1400">
                <a:solidFill>
                  <a:srgbClr val="990033"/>
                </a:solidFill>
              </a:rPr>
              <a:pPr rtl="0" fontAlgn="base">
                <a:spcBef>
                  <a:spcPct val="0"/>
                </a:spcBef>
                <a:spcAft>
                  <a:spcPct val="0"/>
                </a:spcAft>
                <a:buClrTx/>
                <a:buSzTx/>
                <a:buNone/>
              </a:pPr>
              <a:t>112</a:t>
            </a:fld>
            <a:endParaRPr lang="en-CA" altLang="en-US" sz="1400">
              <a:solidFill>
                <a:srgbClr val="990033"/>
              </a:solidFill>
            </a:endParaRPr>
          </a:p>
        </p:txBody>
      </p:sp>
      <p:sp>
        <p:nvSpPr>
          <p:cNvPr id="43011" name="Rectangle 12">
            <a:extLst>
              <a:ext uri="{FF2B5EF4-FFF2-40B4-BE49-F238E27FC236}">
                <a16:creationId xmlns:a16="http://schemas.microsoft.com/office/drawing/2014/main" id="{EC688DF0-D087-4E15-86DE-B4FA1C907190}"/>
              </a:ext>
            </a:extLst>
          </p:cNvPr>
          <p:cNvSpPr>
            <a:spLocks noGrp="1" noChangeArrowheads="1"/>
          </p:cNvSpPr>
          <p:nvPr>
            <p:ph type="title"/>
          </p:nvPr>
        </p:nvSpPr>
        <p:spPr/>
        <p:txBody>
          <a:bodyPr/>
          <a:lstStyle/>
          <a:p>
            <a:pPr eaLnBrk="1" hangingPunct="1"/>
            <a:r>
              <a:rPr lang="en-US" altLang="en-US"/>
              <a:t>Database Concurrency Control</a:t>
            </a:r>
          </a:p>
        </p:txBody>
      </p:sp>
      <p:sp>
        <p:nvSpPr>
          <p:cNvPr id="43012" name="Rectangle 13">
            <a:extLst>
              <a:ext uri="{FF2B5EF4-FFF2-40B4-BE49-F238E27FC236}">
                <a16:creationId xmlns:a16="http://schemas.microsoft.com/office/drawing/2014/main" id="{43729A08-D923-5BFE-F31C-ED79A9BA9E67}"/>
              </a:ext>
            </a:extLst>
          </p:cNvPr>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2000">
                <a:cs typeface="Times New Roman" panose="02020603050405020304" pitchFamily="18" charset="0"/>
              </a:rPr>
              <a:t>Two-Phase Locking Techniques</a:t>
            </a:r>
          </a:p>
          <a:p>
            <a:pPr eaLnBrk="1" hangingPunct="1">
              <a:lnSpc>
                <a:spcPct val="80000"/>
              </a:lnSpc>
            </a:pPr>
            <a:endParaRPr lang="en-US" altLang="en-US" sz="1600">
              <a:cs typeface="Times New Roman" panose="02020603050405020304" pitchFamily="18" charset="0"/>
            </a:endParaRPr>
          </a:p>
          <a:p>
            <a:pPr eaLnBrk="1" hangingPunct="1">
              <a:lnSpc>
                <a:spcPct val="80000"/>
              </a:lnSpc>
              <a:spcBef>
                <a:spcPct val="50000"/>
              </a:spcBef>
              <a:buFont typeface="Wingdings" panose="05000000000000000000" pitchFamily="2" charset="2"/>
              <a:buNone/>
            </a:pPr>
            <a:r>
              <a:rPr lang="en-US" altLang="en-US" sz="1600" b="1">
                <a:cs typeface="Times New Roman" panose="02020603050405020304" pitchFamily="18" charset="0"/>
              </a:rPr>
              <a:t>	T1			T2		    </a:t>
            </a:r>
            <a:r>
              <a:rPr lang="en-US" altLang="en-US" sz="1600" b="1" u="sng">
                <a:cs typeface="Times New Roman" panose="02020603050405020304" pitchFamily="18" charset="0"/>
              </a:rPr>
              <a:t>Result</a:t>
            </a:r>
          </a:p>
          <a:p>
            <a:pPr eaLnBrk="1" hangingPunct="1">
              <a:lnSpc>
                <a:spcPct val="80000"/>
              </a:lnSpc>
              <a:spcBef>
                <a:spcPct val="50000"/>
              </a:spcBef>
              <a:buFont typeface="Wingdings" panose="05000000000000000000" pitchFamily="2" charset="2"/>
              <a:buNone/>
            </a:pPr>
            <a:r>
              <a:rPr lang="en-US" altLang="en-US" sz="1600">
                <a:cs typeface="Times New Roman" panose="02020603050405020304" pitchFamily="18" charset="0"/>
              </a:rPr>
              <a:t>	read_lock (Y);				    X=50; Y=50</a:t>
            </a:r>
          </a:p>
          <a:p>
            <a:pPr eaLnBrk="1" hangingPunct="1">
              <a:lnSpc>
                <a:spcPct val="80000"/>
              </a:lnSpc>
              <a:spcBef>
                <a:spcPct val="0"/>
              </a:spcBef>
              <a:buFont typeface="Wingdings" panose="05000000000000000000" pitchFamily="2" charset="2"/>
              <a:buNone/>
            </a:pPr>
            <a:r>
              <a:rPr lang="en-US" altLang="en-US" sz="1600">
                <a:cs typeface="Times New Roman" panose="02020603050405020304" pitchFamily="18" charset="0"/>
              </a:rPr>
              <a:t>	read_item (Y);				    Nonserializable because it.</a:t>
            </a:r>
          </a:p>
          <a:p>
            <a:pPr eaLnBrk="1" hangingPunct="1">
              <a:lnSpc>
                <a:spcPct val="80000"/>
              </a:lnSpc>
              <a:spcBef>
                <a:spcPct val="0"/>
              </a:spcBef>
              <a:buFont typeface="Wingdings" panose="05000000000000000000" pitchFamily="2" charset="2"/>
              <a:buNone/>
            </a:pPr>
            <a:r>
              <a:rPr lang="en-US" altLang="en-US" sz="1600">
                <a:cs typeface="Times New Roman" panose="02020603050405020304" pitchFamily="18" charset="0"/>
              </a:rPr>
              <a:t>	</a:t>
            </a:r>
            <a:r>
              <a:rPr lang="en-US" altLang="en-US" sz="1600" b="1">
                <a:cs typeface="Times New Roman" panose="02020603050405020304" pitchFamily="18" charset="0"/>
              </a:rPr>
              <a:t>unlock (Y);</a:t>
            </a:r>
            <a:r>
              <a:rPr lang="en-US" altLang="en-US" sz="1600">
                <a:cs typeface="Times New Roman" panose="02020603050405020304" pitchFamily="18" charset="0"/>
              </a:rPr>
              <a:t>				    violated two-phase policy.</a:t>
            </a:r>
          </a:p>
          <a:p>
            <a:pPr eaLnBrk="1" hangingPunct="1">
              <a:lnSpc>
                <a:spcPct val="80000"/>
              </a:lnSpc>
              <a:spcBef>
                <a:spcPct val="0"/>
              </a:spcBef>
              <a:buFont typeface="Wingdings" panose="05000000000000000000" pitchFamily="2" charset="2"/>
              <a:buNone/>
            </a:pPr>
            <a:r>
              <a:rPr lang="en-US" altLang="en-US" sz="1600">
                <a:cs typeface="Times New Roman" panose="02020603050405020304" pitchFamily="18" charset="0"/>
              </a:rPr>
              <a:t>			read_lock (X); 	</a:t>
            </a:r>
          </a:p>
          <a:p>
            <a:pPr eaLnBrk="1" hangingPunct="1">
              <a:lnSpc>
                <a:spcPct val="80000"/>
              </a:lnSpc>
              <a:spcBef>
                <a:spcPct val="0"/>
              </a:spcBef>
              <a:buFont typeface="Wingdings" panose="05000000000000000000" pitchFamily="2" charset="2"/>
              <a:buNone/>
            </a:pPr>
            <a:r>
              <a:rPr lang="en-US" altLang="en-US" sz="1600">
                <a:cs typeface="Times New Roman" panose="02020603050405020304" pitchFamily="18" charset="0"/>
              </a:rPr>
              <a:t>			read_item (X);	    </a:t>
            </a:r>
          </a:p>
          <a:p>
            <a:pPr eaLnBrk="1" hangingPunct="1">
              <a:lnSpc>
                <a:spcPct val="80000"/>
              </a:lnSpc>
              <a:spcBef>
                <a:spcPct val="0"/>
              </a:spcBef>
              <a:buFont typeface="Wingdings" panose="05000000000000000000" pitchFamily="2" charset="2"/>
              <a:buNone/>
            </a:pPr>
            <a:r>
              <a:rPr lang="en-US" altLang="en-US" sz="1600">
                <a:cs typeface="Times New Roman" panose="02020603050405020304" pitchFamily="18" charset="0"/>
              </a:rPr>
              <a:t>			</a:t>
            </a:r>
            <a:r>
              <a:rPr lang="en-US" altLang="en-US" sz="1600" b="1">
                <a:cs typeface="Times New Roman" panose="02020603050405020304" pitchFamily="18" charset="0"/>
              </a:rPr>
              <a:t>unlock (X); 	</a:t>
            </a:r>
          </a:p>
          <a:p>
            <a:pPr eaLnBrk="1" hangingPunct="1">
              <a:lnSpc>
                <a:spcPct val="80000"/>
              </a:lnSpc>
              <a:spcBef>
                <a:spcPct val="0"/>
              </a:spcBef>
              <a:buFont typeface="Wingdings" panose="05000000000000000000" pitchFamily="2" charset="2"/>
              <a:buNone/>
            </a:pPr>
            <a:r>
              <a:rPr lang="en-US" altLang="en-US" sz="1600" b="1">
                <a:cs typeface="Times New Roman" panose="02020603050405020304" pitchFamily="18" charset="0"/>
              </a:rPr>
              <a:t>			write_lock (Y);</a:t>
            </a:r>
            <a:r>
              <a:rPr lang="en-US" altLang="en-US" sz="1600">
                <a:cs typeface="Times New Roman" panose="02020603050405020304" pitchFamily="18" charset="0"/>
              </a:rPr>
              <a:t>	</a:t>
            </a:r>
          </a:p>
          <a:p>
            <a:pPr eaLnBrk="1" hangingPunct="1">
              <a:lnSpc>
                <a:spcPct val="80000"/>
              </a:lnSpc>
              <a:spcBef>
                <a:spcPct val="0"/>
              </a:spcBef>
              <a:buFont typeface="Wingdings" panose="05000000000000000000" pitchFamily="2" charset="2"/>
              <a:buNone/>
            </a:pPr>
            <a:r>
              <a:rPr lang="en-US" altLang="en-US" sz="1600">
                <a:cs typeface="Times New Roman" panose="02020603050405020304" pitchFamily="18" charset="0"/>
              </a:rPr>
              <a:t>			read_item (Y);</a:t>
            </a:r>
          </a:p>
          <a:p>
            <a:pPr eaLnBrk="1" hangingPunct="1">
              <a:lnSpc>
                <a:spcPct val="80000"/>
              </a:lnSpc>
              <a:spcBef>
                <a:spcPct val="0"/>
              </a:spcBef>
              <a:buFont typeface="Wingdings" panose="05000000000000000000" pitchFamily="2" charset="2"/>
              <a:buNone/>
            </a:pPr>
            <a:r>
              <a:rPr lang="en-US" altLang="en-US" sz="1600">
                <a:cs typeface="Times New Roman" panose="02020603050405020304" pitchFamily="18" charset="0"/>
              </a:rPr>
              <a:t>			Y:=X+Y;</a:t>
            </a:r>
          </a:p>
          <a:p>
            <a:pPr eaLnBrk="1" hangingPunct="1">
              <a:lnSpc>
                <a:spcPct val="80000"/>
              </a:lnSpc>
              <a:spcBef>
                <a:spcPct val="0"/>
              </a:spcBef>
              <a:buFont typeface="Wingdings" panose="05000000000000000000" pitchFamily="2" charset="2"/>
              <a:buNone/>
            </a:pPr>
            <a:r>
              <a:rPr lang="en-US" altLang="en-US" sz="1600">
                <a:cs typeface="Times New Roman" panose="02020603050405020304" pitchFamily="18" charset="0"/>
              </a:rPr>
              <a:t>			write_item (Y);</a:t>
            </a:r>
          </a:p>
          <a:p>
            <a:pPr eaLnBrk="1" hangingPunct="1">
              <a:lnSpc>
                <a:spcPct val="80000"/>
              </a:lnSpc>
              <a:spcBef>
                <a:spcPct val="0"/>
              </a:spcBef>
              <a:buFont typeface="Wingdings" panose="05000000000000000000" pitchFamily="2" charset="2"/>
              <a:buNone/>
            </a:pPr>
            <a:r>
              <a:rPr lang="en-US" altLang="en-US" sz="1600">
                <a:cs typeface="Times New Roman" panose="02020603050405020304" pitchFamily="18" charset="0"/>
              </a:rPr>
              <a:t>			unlock (Y);</a:t>
            </a:r>
          </a:p>
          <a:p>
            <a:pPr eaLnBrk="1" hangingPunct="1">
              <a:lnSpc>
                <a:spcPct val="80000"/>
              </a:lnSpc>
              <a:spcBef>
                <a:spcPct val="0"/>
              </a:spcBef>
              <a:buFont typeface="Wingdings" panose="05000000000000000000" pitchFamily="2" charset="2"/>
              <a:buNone/>
            </a:pPr>
            <a:r>
              <a:rPr lang="en-US" altLang="en-US" sz="1600">
                <a:cs typeface="Times New Roman" panose="02020603050405020304" pitchFamily="18" charset="0"/>
              </a:rPr>
              <a:t>	</a:t>
            </a:r>
            <a:r>
              <a:rPr lang="en-US" altLang="en-US" sz="1600" b="1">
                <a:cs typeface="Times New Roman" panose="02020603050405020304" pitchFamily="18" charset="0"/>
              </a:rPr>
              <a:t>write_lock (X);</a:t>
            </a:r>
          </a:p>
          <a:p>
            <a:pPr eaLnBrk="1" hangingPunct="1">
              <a:lnSpc>
                <a:spcPct val="80000"/>
              </a:lnSpc>
              <a:spcBef>
                <a:spcPct val="0"/>
              </a:spcBef>
              <a:buFont typeface="Wingdings" panose="05000000000000000000" pitchFamily="2" charset="2"/>
              <a:buNone/>
            </a:pPr>
            <a:r>
              <a:rPr lang="en-US" altLang="en-US" sz="1600">
                <a:cs typeface="Times New Roman" panose="02020603050405020304" pitchFamily="18" charset="0"/>
              </a:rPr>
              <a:t>	read_item (X);	</a:t>
            </a:r>
          </a:p>
          <a:p>
            <a:pPr eaLnBrk="1" hangingPunct="1">
              <a:lnSpc>
                <a:spcPct val="80000"/>
              </a:lnSpc>
              <a:spcBef>
                <a:spcPct val="0"/>
              </a:spcBef>
              <a:buFont typeface="Wingdings" panose="05000000000000000000" pitchFamily="2" charset="2"/>
              <a:buNone/>
            </a:pPr>
            <a:r>
              <a:rPr lang="en-US" altLang="en-US" sz="1600">
                <a:cs typeface="Times New Roman" panose="02020603050405020304" pitchFamily="18" charset="0"/>
              </a:rPr>
              <a:t>	X:=X+Y;</a:t>
            </a:r>
          </a:p>
          <a:p>
            <a:pPr eaLnBrk="1" hangingPunct="1">
              <a:lnSpc>
                <a:spcPct val="80000"/>
              </a:lnSpc>
              <a:spcBef>
                <a:spcPct val="0"/>
              </a:spcBef>
              <a:buFont typeface="Wingdings" panose="05000000000000000000" pitchFamily="2" charset="2"/>
              <a:buNone/>
            </a:pPr>
            <a:r>
              <a:rPr lang="en-US" altLang="en-US" sz="1600">
                <a:cs typeface="Times New Roman" panose="02020603050405020304" pitchFamily="18" charset="0"/>
              </a:rPr>
              <a:t>	write_item (X);</a:t>
            </a:r>
          </a:p>
          <a:p>
            <a:pPr eaLnBrk="1" hangingPunct="1">
              <a:lnSpc>
                <a:spcPct val="80000"/>
              </a:lnSpc>
              <a:spcBef>
                <a:spcPct val="0"/>
              </a:spcBef>
              <a:buFont typeface="Wingdings" panose="05000000000000000000" pitchFamily="2" charset="2"/>
              <a:buNone/>
            </a:pPr>
            <a:r>
              <a:rPr lang="en-US" altLang="en-US" sz="1600">
                <a:cs typeface="Times New Roman" panose="02020603050405020304" pitchFamily="18" charset="0"/>
              </a:rPr>
              <a:t>	unlock (X);</a:t>
            </a:r>
            <a:endParaRPr lang="en-US" altLang="en-US" sz="1600">
              <a:cs typeface="Times New Roman" panose="02020603050405020304" pitchFamily="18" charset="0"/>
              <a:sym typeface="Symbol" panose="05050102010706020507" pitchFamily="18" charset="2"/>
            </a:endParaRPr>
          </a:p>
          <a:p>
            <a:pPr lvl="1" algn="just" eaLnBrk="1" hangingPunct="1">
              <a:lnSpc>
                <a:spcPct val="95000"/>
              </a:lnSpc>
              <a:spcBef>
                <a:spcPct val="10000"/>
              </a:spcBef>
              <a:buFontTx/>
              <a:buNone/>
            </a:pPr>
            <a:r>
              <a:rPr lang="en-US" altLang="en-US" sz="1800">
                <a:cs typeface="Times New Roman" panose="02020603050405020304" pitchFamily="18" charset="0"/>
                <a:sym typeface="Symbol" panose="05050102010706020507" pitchFamily="18" charset="2"/>
              </a:rPr>
              <a:t>   </a:t>
            </a:r>
            <a:endParaRPr lang="en-US" altLang="en-US" sz="2200"/>
          </a:p>
        </p:txBody>
      </p:sp>
      <p:sp>
        <p:nvSpPr>
          <p:cNvPr id="43013" name="Line 6">
            <a:extLst>
              <a:ext uri="{FF2B5EF4-FFF2-40B4-BE49-F238E27FC236}">
                <a16:creationId xmlns:a16="http://schemas.microsoft.com/office/drawing/2014/main" id="{9468A7BE-5769-E693-F019-AB04E6D64AE3}"/>
              </a:ext>
            </a:extLst>
          </p:cNvPr>
          <p:cNvSpPr>
            <a:spLocks noChangeShapeType="1"/>
          </p:cNvSpPr>
          <p:nvPr/>
        </p:nvSpPr>
        <p:spPr bwMode="auto">
          <a:xfrm>
            <a:off x="2552700" y="3200400"/>
            <a:ext cx="0" cy="1371600"/>
          </a:xfrm>
          <a:prstGeom prst="line">
            <a:avLst/>
          </a:prstGeom>
          <a:noFill/>
          <a:ln w="12700">
            <a:solidFill>
              <a:srgbClr val="990033"/>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rtl="0" eaLnBrk="0" fontAlgn="base" hangingPunct="0">
              <a:spcBef>
                <a:spcPct val="0"/>
              </a:spcBef>
              <a:spcAft>
                <a:spcPct val="0"/>
              </a:spcAft>
            </a:pPr>
            <a:endParaRPr lang="ar-JO" sz="2400">
              <a:solidFill>
                <a:srgbClr val="000000"/>
              </a:solidFill>
              <a:latin typeface="Arial" panose="020B0604020202020204" pitchFamily="34" charset="0"/>
            </a:endParaRPr>
          </a:p>
        </p:txBody>
      </p:sp>
      <p:sp>
        <p:nvSpPr>
          <p:cNvPr id="43014" name="Rectangle 7">
            <a:extLst>
              <a:ext uri="{FF2B5EF4-FFF2-40B4-BE49-F238E27FC236}">
                <a16:creationId xmlns:a16="http://schemas.microsoft.com/office/drawing/2014/main" id="{0F97B935-C158-64A0-73ED-7455E392842D}"/>
              </a:ext>
            </a:extLst>
          </p:cNvPr>
          <p:cNvSpPr>
            <a:spLocks noChangeArrowheads="1"/>
          </p:cNvSpPr>
          <p:nvPr/>
        </p:nvSpPr>
        <p:spPr bwMode="auto">
          <a:xfrm>
            <a:off x="1876425" y="3497263"/>
            <a:ext cx="666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fontAlgn="base">
              <a:spcBef>
                <a:spcPct val="0"/>
              </a:spcBef>
              <a:spcAft>
                <a:spcPct val="0"/>
              </a:spcAft>
              <a:buClrTx/>
              <a:buSzTx/>
              <a:buNone/>
            </a:pPr>
            <a:r>
              <a:rPr lang="en-US" altLang="en-US" sz="1800">
                <a:solidFill>
                  <a:srgbClr val="990033"/>
                </a:solidFill>
                <a:latin typeface="Times New Roman" panose="02020603050405020304" pitchFamily="18" charset="0"/>
              </a:rPr>
              <a:t>Time</a:t>
            </a:r>
          </a:p>
        </p:txBody>
      </p:sp>
      <p:sp>
        <p:nvSpPr>
          <p:cNvPr id="43015" name="Line 8">
            <a:extLst>
              <a:ext uri="{FF2B5EF4-FFF2-40B4-BE49-F238E27FC236}">
                <a16:creationId xmlns:a16="http://schemas.microsoft.com/office/drawing/2014/main" id="{A3225D08-936F-FB0A-9A37-4304B4BFC2E5}"/>
              </a:ext>
            </a:extLst>
          </p:cNvPr>
          <p:cNvSpPr>
            <a:spLocks noChangeShapeType="1"/>
          </p:cNvSpPr>
          <p:nvPr/>
        </p:nvSpPr>
        <p:spPr bwMode="auto">
          <a:xfrm>
            <a:off x="3657600" y="2047876"/>
            <a:ext cx="0" cy="4200525"/>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pPr algn="l" rtl="0" eaLnBrk="0" fontAlgn="base" hangingPunct="0">
              <a:spcBef>
                <a:spcPct val="0"/>
              </a:spcBef>
              <a:spcAft>
                <a:spcPct val="0"/>
              </a:spcAft>
            </a:pPr>
            <a:endParaRPr lang="ar-JO" sz="2400">
              <a:solidFill>
                <a:srgbClr val="000000"/>
              </a:solidFill>
              <a:latin typeface="Arial" panose="020B0604020202020204" pitchFamily="34" charset="0"/>
            </a:endParaRPr>
          </a:p>
        </p:txBody>
      </p:sp>
      <p:sp>
        <p:nvSpPr>
          <p:cNvPr id="43016" name="Line 9">
            <a:extLst>
              <a:ext uri="{FF2B5EF4-FFF2-40B4-BE49-F238E27FC236}">
                <a16:creationId xmlns:a16="http://schemas.microsoft.com/office/drawing/2014/main" id="{A240E87A-A030-137E-901F-135AA65CDF7D}"/>
              </a:ext>
            </a:extLst>
          </p:cNvPr>
          <p:cNvSpPr>
            <a:spLocks noChangeShapeType="1"/>
          </p:cNvSpPr>
          <p:nvPr/>
        </p:nvSpPr>
        <p:spPr bwMode="auto">
          <a:xfrm>
            <a:off x="1993901" y="2514600"/>
            <a:ext cx="3630613" cy="0"/>
          </a:xfrm>
          <a:prstGeom prst="line">
            <a:avLst/>
          </a:prstGeom>
          <a:noFill/>
          <a:ln w="9525">
            <a:solidFill>
              <a:schemeClr val="bg2"/>
            </a:solidFill>
            <a:miter lim="800000"/>
            <a:headEnd/>
            <a:tailEnd/>
          </a:ln>
          <a:extLst>
            <a:ext uri="{909E8E84-426E-40DD-AFC4-6F175D3DCCD1}">
              <a14:hiddenFill xmlns:a14="http://schemas.microsoft.com/office/drawing/2010/main">
                <a:noFill/>
              </a14:hiddenFill>
            </a:ext>
          </a:extLst>
        </p:spPr>
        <p:txBody>
          <a:bodyPr wrap="none"/>
          <a:lstStyle/>
          <a:p>
            <a:pPr algn="l" rtl="0" eaLnBrk="0" fontAlgn="base" hangingPunct="0">
              <a:spcBef>
                <a:spcPct val="0"/>
              </a:spcBef>
              <a:spcAft>
                <a:spcPct val="0"/>
              </a:spcAft>
            </a:pPr>
            <a:endParaRPr lang="ar-JO" sz="2400">
              <a:solidFill>
                <a:srgbClr val="000000"/>
              </a:solidFill>
              <a:latin typeface="Arial" panose="020B0604020202020204" pitchFamily="34" charset="0"/>
            </a:endParaRPr>
          </a:p>
        </p:txBody>
      </p:sp>
      <p:sp>
        <p:nvSpPr>
          <p:cNvPr id="43017" name="TextBox 8">
            <a:extLst>
              <a:ext uri="{FF2B5EF4-FFF2-40B4-BE49-F238E27FC236}">
                <a16:creationId xmlns:a16="http://schemas.microsoft.com/office/drawing/2014/main" id="{C592A0D6-6CDB-834D-4AEB-03E9F114015B}"/>
              </a:ext>
            </a:extLst>
          </p:cNvPr>
          <p:cNvSpPr txBox="1">
            <a:spLocks noChangeArrowheads="1"/>
          </p:cNvSpPr>
          <p:nvPr/>
        </p:nvSpPr>
        <p:spPr bwMode="auto">
          <a:xfrm>
            <a:off x="5624514" y="3173413"/>
            <a:ext cx="4738687" cy="34163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algn="l" rtl="0" fontAlgn="base">
              <a:spcBef>
                <a:spcPct val="0"/>
              </a:spcBef>
              <a:spcAft>
                <a:spcPct val="0"/>
              </a:spcAft>
            </a:pPr>
            <a:r>
              <a:rPr lang="en-US" altLang="en-US" sz="1800">
                <a:solidFill>
                  <a:srgbClr val="000000"/>
                </a:solidFill>
                <a:cs typeface="Times New Roman" panose="02020603050405020304" pitchFamily="18" charset="0"/>
              </a:rPr>
              <a:t>Does this schedule follow two-phase</a:t>
            </a:r>
          </a:p>
          <a:p>
            <a:pPr algn="l" rtl="0" fontAlgn="base">
              <a:spcBef>
                <a:spcPct val="0"/>
              </a:spcBef>
              <a:spcAft>
                <a:spcPct val="0"/>
              </a:spcAft>
            </a:pPr>
            <a:r>
              <a:rPr lang="en-US" altLang="en-US" sz="1800">
                <a:solidFill>
                  <a:srgbClr val="000000"/>
                </a:solidFill>
                <a:cs typeface="Times New Roman" panose="02020603050405020304" pitchFamily="18" charset="0"/>
              </a:rPr>
              <a:t>     looking?</a:t>
            </a:r>
          </a:p>
          <a:p>
            <a:pPr lvl="1" algn="l" rtl="0" fontAlgn="base">
              <a:spcBef>
                <a:spcPct val="0"/>
              </a:spcBef>
              <a:spcAft>
                <a:spcPct val="0"/>
              </a:spcAft>
            </a:pPr>
            <a:r>
              <a:rPr lang="en-US" altLang="en-US" sz="1600">
                <a:solidFill>
                  <a:srgbClr val="000000"/>
                </a:solidFill>
                <a:cs typeface="Times New Roman" panose="02020603050405020304" pitchFamily="18" charset="0"/>
              </a:rPr>
              <a:t>For T1:</a:t>
            </a:r>
          </a:p>
          <a:p>
            <a:pPr lvl="2" algn="l" rtl="0" fontAlgn="base">
              <a:spcBef>
                <a:spcPct val="0"/>
              </a:spcBef>
              <a:spcAft>
                <a:spcPct val="0"/>
              </a:spcAft>
            </a:pPr>
            <a:r>
              <a:rPr lang="en-US" altLang="en-US" sz="1400">
                <a:solidFill>
                  <a:srgbClr val="000000"/>
                </a:solidFill>
                <a:cs typeface="Times New Roman" panose="02020603050405020304" pitchFamily="18" charset="0"/>
              </a:rPr>
              <a:t>Write_lock(x) occurred after unlock(y)</a:t>
            </a:r>
          </a:p>
          <a:p>
            <a:pPr lvl="2" algn="l" rtl="0" fontAlgn="base">
              <a:spcBef>
                <a:spcPct val="0"/>
              </a:spcBef>
              <a:spcAft>
                <a:spcPct val="0"/>
              </a:spcAft>
            </a:pPr>
            <a:r>
              <a:rPr lang="en-US" altLang="en-US" sz="1400">
                <a:solidFill>
                  <a:srgbClr val="000000"/>
                </a:solidFill>
                <a:cs typeface="Times New Roman" panose="02020603050405020304" pitchFamily="18" charset="0"/>
              </a:rPr>
              <a:t>So, T1 does not follow Two-phase locking </a:t>
            </a:r>
          </a:p>
          <a:p>
            <a:pPr lvl="2" algn="l" rtl="0" fontAlgn="base">
              <a:spcBef>
                <a:spcPct val="0"/>
              </a:spcBef>
              <a:spcAft>
                <a:spcPct val="0"/>
              </a:spcAft>
            </a:pPr>
            <a:endParaRPr lang="en-US" altLang="en-US" sz="1400">
              <a:solidFill>
                <a:srgbClr val="000000"/>
              </a:solidFill>
              <a:cs typeface="Times New Roman" panose="02020603050405020304" pitchFamily="18" charset="0"/>
            </a:endParaRPr>
          </a:p>
          <a:p>
            <a:pPr lvl="1" algn="l" rtl="0" fontAlgn="base">
              <a:spcBef>
                <a:spcPct val="0"/>
              </a:spcBef>
              <a:spcAft>
                <a:spcPct val="0"/>
              </a:spcAft>
            </a:pPr>
            <a:r>
              <a:rPr lang="en-US" altLang="en-US" sz="1600">
                <a:solidFill>
                  <a:srgbClr val="000000"/>
                </a:solidFill>
                <a:cs typeface="Times New Roman" panose="02020603050405020304" pitchFamily="18" charset="0"/>
              </a:rPr>
              <a:t>For T2:</a:t>
            </a:r>
          </a:p>
          <a:p>
            <a:pPr lvl="2" algn="l" rtl="0" fontAlgn="base">
              <a:spcBef>
                <a:spcPct val="0"/>
              </a:spcBef>
              <a:spcAft>
                <a:spcPct val="0"/>
              </a:spcAft>
            </a:pPr>
            <a:r>
              <a:rPr lang="en-US" altLang="en-US" sz="1400">
                <a:solidFill>
                  <a:srgbClr val="000000"/>
                </a:solidFill>
                <a:cs typeface="Times New Roman" panose="02020603050405020304" pitchFamily="18" charset="0"/>
              </a:rPr>
              <a:t>Write_lock(y) occurred after unlock(x)</a:t>
            </a:r>
          </a:p>
          <a:p>
            <a:pPr lvl="2" algn="l" rtl="0" fontAlgn="base">
              <a:spcBef>
                <a:spcPct val="0"/>
              </a:spcBef>
              <a:spcAft>
                <a:spcPct val="0"/>
              </a:spcAft>
            </a:pPr>
            <a:r>
              <a:rPr lang="en-US" altLang="en-US" sz="1400">
                <a:solidFill>
                  <a:srgbClr val="000000"/>
                </a:solidFill>
                <a:cs typeface="Times New Roman" panose="02020603050405020304" pitchFamily="18" charset="0"/>
              </a:rPr>
              <a:t>So, T2 does not follow TPL Two-phase locking</a:t>
            </a:r>
          </a:p>
          <a:p>
            <a:pPr lvl="2" algn="l" rtl="0" fontAlgn="base">
              <a:spcBef>
                <a:spcPct val="0"/>
              </a:spcBef>
              <a:spcAft>
                <a:spcPct val="0"/>
              </a:spcAft>
            </a:pPr>
            <a:endParaRPr lang="en-US" altLang="en-US" sz="1400">
              <a:solidFill>
                <a:srgbClr val="000000"/>
              </a:solidFill>
              <a:cs typeface="Times New Roman" panose="02020603050405020304" pitchFamily="18" charset="0"/>
            </a:endParaRPr>
          </a:p>
          <a:p>
            <a:pPr lvl="1" algn="l" rtl="0" fontAlgn="base">
              <a:spcBef>
                <a:spcPct val="0"/>
              </a:spcBef>
              <a:spcAft>
                <a:spcPct val="0"/>
              </a:spcAft>
            </a:pPr>
            <a:r>
              <a:rPr lang="en-US" altLang="en-US" sz="1600">
                <a:solidFill>
                  <a:srgbClr val="000000"/>
                </a:solidFill>
                <a:cs typeface="Times New Roman" panose="02020603050405020304" pitchFamily="18" charset="0"/>
              </a:rPr>
              <a:t>Since one of the transactions does not</a:t>
            </a:r>
          </a:p>
          <a:p>
            <a:pPr lvl="1" algn="l" rtl="0" fontAlgn="base">
              <a:spcBef>
                <a:spcPct val="0"/>
              </a:spcBef>
              <a:spcAft>
                <a:spcPct val="0"/>
              </a:spcAft>
            </a:pPr>
            <a:r>
              <a:rPr lang="en-US" altLang="en-US" sz="1600">
                <a:solidFill>
                  <a:srgbClr val="000000"/>
                </a:solidFill>
                <a:cs typeface="Times New Roman" panose="02020603050405020304" pitchFamily="18" charset="0"/>
              </a:rPr>
              <a:t>follow two-phase locking, then the</a:t>
            </a:r>
          </a:p>
          <a:p>
            <a:pPr lvl="1" algn="l" rtl="0" fontAlgn="base">
              <a:spcBef>
                <a:spcPct val="0"/>
              </a:spcBef>
              <a:spcAft>
                <a:spcPct val="0"/>
              </a:spcAft>
            </a:pPr>
            <a:r>
              <a:rPr lang="en-US" altLang="en-US" sz="1600">
                <a:solidFill>
                  <a:srgbClr val="000000"/>
                </a:solidFill>
                <a:cs typeface="Times New Roman" panose="02020603050405020304" pitchFamily="18" charset="0"/>
              </a:rPr>
              <a:t>schedule does not follow two-phase </a:t>
            </a:r>
          </a:p>
          <a:p>
            <a:pPr lvl="1" algn="l" rtl="0" fontAlgn="base">
              <a:spcBef>
                <a:spcPct val="0"/>
              </a:spcBef>
              <a:spcAft>
                <a:spcPct val="0"/>
              </a:spcAft>
            </a:pPr>
            <a:r>
              <a:rPr lang="en-US" altLang="en-US" sz="1600">
                <a:solidFill>
                  <a:srgbClr val="000000"/>
                </a:solidFill>
                <a:cs typeface="Times New Roman" panose="02020603050405020304" pitchFamily="18" charset="0"/>
              </a:rPr>
              <a:t>locking</a:t>
            </a:r>
            <a:endParaRPr lang="en-US" altLang="ar-JO" sz="2000">
              <a:solidFill>
                <a:srgbClr val="000000"/>
              </a:solidFill>
            </a:endParaRPr>
          </a:p>
        </p:txBody>
      </p:sp>
      <p:sp>
        <p:nvSpPr>
          <p:cNvPr id="43018" name="Rectangle 29">
            <a:extLst>
              <a:ext uri="{FF2B5EF4-FFF2-40B4-BE49-F238E27FC236}">
                <a16:creationId xmlns:a16="http://schemas.microsoft.com/office/drawing/2014/main" id="{A6CDD0A5-48EE-48C3-4C8B-19A5D1B500FE}"/>
              </a:ext>
            </a:extLst>
          </p:cNvPr>
          <p:cNvSpPr txBox="1">
            <a:spLocks noChangeArrowheads="1"/>
          </p:cNvSpPr>
          <p:nvPr/>
        </p:nvSpPr>
        <p:spPr bwMode="auto">
          <a:xfrm>
            <a:off x="3048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Copyright © 2007 Ramez Elmasri and Shamkant B. Navathe</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3">
            <a:extLst>
              <a:ext uri="{FF2B5EF4-FFF2-40B4-BE49-F238E27FC236}">
                <a16:creationId xmlns:a16="http://schemas.microsoft.com/office/drawing/2014/main" id="{E72688B1-BD00-9CA6-544A-0447C55EC7AB}"/>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26348067-F1B6-4FDB-82A5-D50EF45DAF08}" type="slidenum">
              <a:rPr lang="en-US" altLang="en-US" sz="1400">
                <a:solidFill>
                  <a:srgbClr val="990033"/>
                </a:solidFill>
              </a:rPr>
              <a:pPr rtl="0" fontAlgn="base">
                <a:spcBef>
                  <a:spcPct val="0"/>
                </a:spcBef>
                <a:spcAft>
                  <a:spcPct val="0"/>
                </a:spcAft>
                <a:buClrTx/>
                <a:buSzTx/>
                <a:buNone/>
              </a:pPr>
              <a:t>113</a:t>
            </a:fld>
            <a:endParaRPr lang="en-CA" altLang="en-US" sz="1400">
              <a:solidFill>
                <a:srgbClr val="990033"/>
              </a:solidFill>
            </a:endParaRPr>
          </a:p>
        </p:txBody>
      </p:sp>
      <p:sp>
        <p:nvSpPr>
          <p:cNvPr id="45059" name="Rectangle 8">
            <a:extLst>
              <a:ext uri="{FF2B5EF4-FFF2-40B4-BE49-F238E27FC236}">
                <a16:creationId xmlns:a16="http://schemas.microsoft.com/office/drawing/2014/main" id="{BC04CA4D-2D7B-3C18-5125-FDAF32062387}"/>
              </a:ext>
            </a:extLst>
          </p:cNvPr>
          <p:cNvSpPr>
            <a:spLocks noGrp="1" noChangeArrowheads="1"/>
          </p:cNvSpPr>
          <p:nvPr>
            <p:ph type="title"/>
          </p:nvPr>
        </p:nvSpPr>
        <p:spPr/>
        <p:txBody>
          <a:bodyPr/>
          <a:lstStyle/>
          <a:p>
            <a:pPr eaLnBrk="1" hangingPunct="1"/>
            <a:r>
              <a:rPr lang="en-US" altLang="en-US"/>
              <a:t>Deadlock</a:t>
            </a:r>
          </a:p>
        </p:txBody>
      </p:sp>
      <p:sp>
        <p:nvSpPr>
          <p:cNvPr id="45060" name="Rectangle 9">
            <a:extLst>
              <a:ext uri="{FF2B5EF4-FFF2-40B4-BE49-F238E27FC236}">
                <a16:creationId xmlns:a16="http://schemas.microsoft.com/office/drawing/2014/main" id="{9E476D9A-C9E1-05CA-9087-28DAACD72981}"/>
              </a:ext>
            </a:extLst>
          </p:cNvPr>
          <p:cNvSpPr>
            <a:spLocks noGrp="1" noChangeArrowheads="1"/>
          </p:cNvSpPr>
          <p:nvPr>
            <p:ph type="body" idx="1"/>
          </p:nvPr>
        </p:nvSpPr>
        <p:spPr/>
        <p:txBody>
          <a:bodyPr/>
          <a:lstStyle/>
          <a:p>
            <a:pPr eaLnBrk="1" hangingPunct="1">
              <a:buFont typeface="Wingdings" panose="05000000000000000000" pitchFamily="2" charset="2"/>
              <a:buNone/>
            </a:pPr>
            <a:endParaRPr lang="en-US" altLang="en-US" sz="2400">
              <a:cs typeface="Times New Roman" panose="02020603050405020304" pitchFamily="18" charset="0"/>
            </a:endParaRPr>
          </a:p>
          <a:p>
            <a:pPr lvl="1" eaLnBrk="1" hangingPunct="1"/>
            <a:r>
              <a:rPr lang="en-US" altLang="en-US" sz="2200" b="1">
                <a:cs typeface="Times New Roman" panose="02020603050405020304" pitchFamily="18" charset="0"/>
              </a:rPr>
              <a:t>Deadlock</a:t>
            </a:r>
            <a:endParaRPr lang="en-US" altLang="en-US" sz="1700" b="1">
              <a:cs typeface="Times New Roman" panose="02020603050405020304" pitchFamily="18" charset="0"/>
            </a:endParaRPr>
          </a:p>
          <a:p>
            <a:pPr algn="just" eaLnBrk="1" hangingPunct="1">
              <a:spcBef>
                <a:spcPct val="50000"/>
              </a:spcBef>
              <a:buFont typeface="Wingdings" panose="05000000000000000000" pitchFamily="2" charset="2"/>
              <a:buNone/>
            </a:pPr>
            <a:r>
              <a:rPr lang="en-US" altLang="en-US" sz="1800" b="1">
                <a:cs typeface="Times New Roman" panose="02020603050405020304" pitchFamily="18" charset="0"/>
              </a:rPr>
              <a:t>	</a:t>
            </a:r>
            <a:r>
              <a:rPr lang="en-US" altLang="en-US" sz="1800" b="1" u="sng">
                <a:cs typeface="Times New Roman" panose="02020603050405020304" pitchFamily="18" charset="0"/>
              </a:rPr>
              <a:t>T’1</a:t>
            </a:r>
            <a:r>
              <a:rPr lang="en-US" altLang="en-US" sz="1800" b="1">
                <a:cs typeface="Times New Roman" panose="02020603050405020304" pitchFamily="18" charset="0"/>
              </a:rPr>
              <a:t>			</a:t>
            </a:r>
            <a:r>
              <a:rPr lang="en-US" altLang="en-US" sz="1800" b="1" u="sng">
                <a:cs typeface="Times New Roman" panose="02020603050405020304" pitchFamily="18" charset="0"/>
              </a:rPr>
              <a:t>T’2</a:t>
            </a:r>
            <a:r>
              <a:rPr lang="en-US" altLang="en-US" sz="1800" b="1">
                <a:cs typeface="Times New Roman" panose="02020603050405020304" pitchFamily="18" charset="0"/>
              </a:rPr>
              <a:t>		</a:t>
            </a:r>
            <a:endParaRPr lang="en-US" altLang="en-US" sz="1800" b="1" u="sng">
              <a:cs typeface="Times New Roman" panose="02020603050405020304" pitchFamily="18" charset="0"/>
            </a:endParaRPr>
          </a:p>
          <a:p>
            <a:pPr eaLnBrk="1" hangingPunct="1">
              <a:spcBef>
                <a:spcPct val="50000"/>
              </a:spcBef>
              <a:buFont typeface="Wingdings" panose="05000000000000000000" pitchFamily="2" charset="2"/>
              <a:buNone/>
            </a:pPr>
            <a:r>
              <a:rPr lang="en-US" altLang="en-US" sz="1800">
                <a:cs typeface="Times New Roman" panose="02020603050405020304" pitchFamily="18" charset="0"/>
              </a:rPr>
              <a:t>	read_lock (Y);				T1 and T2 did follow two-phase</a:t>
            </a:r>
          </a:p>
          <a:p>
            <a:pPr eaLnBrk="1" hangingPunct="1">
              <a:spcBef>
                <a:spcPct val="0"/>
              </a:spcBef>
              <a:buFont typeface="Wingdings" panose="05000000000000000000" pitchFamily="2" charset="2"/>
              <a:buNone/>
            </a:pPr>
            <a:r>
              <a:rPr lang="en-US" altLang="en-US" sz="1800">
                <a:cs typeface="Times New Roman" panose="02020603050405020304" pitchFamily="18" charset="0"/>
              </a:rPr>
              <a:t>	read_item (Y);				policy but they are deadlock</a:t>
            </a:r>
          </a:p>
          <a:p>
            <a:pPr eaLnBrk="1" hangingPunct="1">
              <a:spcBef>
                <a:spcPct val="0"/>
              </a:spcBef>
              <a:buFont typeface="Wingdings" panose="05000000000000000000" pitchFamily="2" charset="2"/>
              <a:buNone/>
            </a:pPr>
            <a:r>
              <a:rPr lang="en-US" altLang="en-US" sz="1800">
                <a:cs typeface="Times New Roman" panose="02020603050405020304" pitchFamily="18" charset="0"/>
              </a:rPr>
              <a:t>				read_lock (X);	</a:t>
            </a:r>
          </a:p>
          <a:p>
            <a:pPr eaLnBrk="1" hangingPunct="1">
              <a:spcBef>
                <a:spcPct val="0"/>
              </a:spcBef>
              <a:buFont typeface="Wingdings" panose="05000000000000000000" pitchFamily="2" charset="2"/>
              <a:buNone/>
            </a:pPr>
            <a:r>
              <a:rPr lang="en-US" altLang="en-US" sz="1800">
                <a:cs typeface="Times New Roman" panose="02020603050405020304" pitchFamily="18" charset="0"/>
              </a:rPr>
              <a:t>				read_item (X);			    </a:t>
            </a:r>
          </a:p>
          <a:p>
            <a:pPr eaLnBrk="1" hangingPunct="1">
              <a:spcBef>
                <a:spcPct val="0"/>
              </a:spcBef>
              <a:buFont typeface="Wingdings" panose="05000000000000000000" pitchFamily="2" charset="2"/>
              <a:buNone/>
            </a:pPr>
            <a:r>
              <a:rPr lang="en-US" altLang="en-US" sz="1800">
                <a:cs typeface="Times New Roman" panose="02020603050405020304" pitchFamily="18" charset="0"/>
              </a:rPr>
              <a:t>	write_lock (X);		</a:t>
            </a:r>
          </a:p>
          <a:p>
            <a:pPr eaLnBrk="1" hangingPunct="1">
              <a:spcBef>
                <a:spcPct val="0"/>
              </a:spcBef>
              <a:buFont typeface="Wingdings" panose="05000000000000000000" pitchFamily="2" charset="2"/>
              <a:buNone/>
            </a:pPr>
            <a:r>
              <a:rPr lang="en-US" altLang="en-US" sz="1800">
                <a:cs typeface="Times New Roman" panose="02020603050405020304" pitchFamily="18" charset="0"/>
              </a:rPr>
              <a:t>	(waits for X)		write_lock (Y);</a:t>
            </a:r>
          </a:p>
          <a:p>
            <a:pPr eaLnBrk="1" hangingPunct="1">
              <a:spcBef>
                <a:spcPct val="0"/>
              </a:spcBef>
              <a:buFont typeface="Wingdings" panose="05000000000000000000" pitchFamily="2" charset="2"/>
              <a:buNone/>
            </a:pPr>
            <a:r>
              <a:rPr lang="en-US" altLang="en-US" sz="1800">
                <a:cs typeface="Times New Roman" panose="02020603050405020304" pitchFamily="18" charset="0"/>
              </a:rPr>
              <a:t>				(waits for Y)</a:t>
            </a:r>
          </a:p>
          <a:p>
            <a:pPr eaLnBrk="1" hangingPunct="1">
              <a:spcBef>
                <a:spcPct val="0"/>
              </a:spcBef>
              <a:buFont typeface="Wingdings" panose="05000000000000000000" pitchFamily="2" charset="2"/>
              <a:buNone/>
            </a:pPr>
            <a:r>
              <a:rPr lang="en-US" altLang="en-US" sz="1800">
                <a:cs typeface="Times New Roman" panose="02020603050405020304" pitchFamily="18" charset="0"/>
              </a:rPr>
              <a:t>		</a:t>
            </a:r>
          </a:p>
          <a:p>
            <a:pPr lvl="1" eaLnBrk="1" hangingPunct="1">
              <a:spcBef>
                <a:spcPct val="0"/>
              </a:spcBef>
            </a:pPr>
            <a:r>
              <a:rPr lang="en-US" altLang="en-US" sz="2000">
                <a:cs typeface="Times New Roman" panose="02020603050405020304" pitchFamily="18" charset="0"/>
              </a:rPr>
              <a:t>Deadlock (T’1 and T’2)</a:t>
            </a:r>
            <a:endParaRPr lang="en-US" altLang="en-US" sz="3000"/>
          </a:p>
        </p:txBody>
      </p:sp>
      <p:sp>
        <p:nvSpPr>
          <p:cNvPr id="45061" name="TextBox 4">
            <a:extLst>
              <a:ext uri="{FF2B5EF4-FFF2-40B4-BE49-F238E27FC236}">
                <a16:creationId xmlns:a16="http://schemas.microsoft.com/office/drawing/2014/main" id="{0FB9AACE-69BC-772C-9EC8-0F7693ACB9FF}"/>
              </a:ext>
            </a:extLst>
          </p:cNvPr>
          <p:cNvSpPr txBox="1">
            <a:spLocks noChangeArrowheads="1"/>
          </p:cNvSpPr>
          <p:nvPr/>
        </p:nvSpPr>
        <p:spPr bwMode="auto">
          <a:xfrm>
            <a:off x="2133600" y="5678488"/>
            <a:ext cx="7658100" cy="64611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ar-JO" sz="1800">
                <a:solidFill>
                  <a:srgbClr val="000000"/>
                </a:solidFill>
              </a:rPr>
              <a:t>T’2 cannot perform write_lock(Y) because T’1 is holding a read_lock on Y</a:t>
            </a:r>
          </a:p>
          <a:p>
            <a:pPr algn="l" rtl="0" eaLnBrk="0" fontAlgn="base" hangingPunct="0">
              <a:spcBef>
                <a:spcPct val="0"/>
              </a:spcBef>
              <a:spcAft>
                <a:spcPct val="0"/>
              </a:spcAft>
              <a:buClrTx/>
              <a:buSzTx/>
              <a:buNone/>
            </a:pPr>
            <a:r>
              <a:rPr lang="en-US" altLang="ar-JO" sz="1800">
                <a:solidFill>
                  <a:srgbClr val="000000"/>
                </a:solidFill>
              </a:rPr>
              <a:t>T’1 cannot perform write_lock(X) because T’2 is holding a read_lock on X</a:t>
            </a:r>
          </a:p>
        </p:txBody>
      </p:sp>
      <p:sp>
        <p:nvSpPr>
          <p:cNvPr id="45062" name="Rectangle 29">
            <a:extLst>
              <a:ext uri="{FF2B5EF4-FFF2-40B4-BE49-F238E27FC236}">
                <a16:creationId xmlns:a16="http://schemas.microsoft.com/office/drawing/2014/main" id="{4FF9F6C2-3651-23A2-EE91-FE532DB86412}"/>
              </a:ext>
            </a:extLst>
          </p:cNvPr>
          <p:cNvSpPr txBox="1">
            <a:spLocks noChangeArrowheads="1"/>
          </p:cNvSpPr>
          <p:nvPr/>
        </p:nvSpPr>
        <p:spPr bwMode="auto">
          <a:xfrm>
            <a:off x="3048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Copyright © 2007 Ramez Elmasri and Shamkant B. Navathe</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a:extLst>
              <a:ext uri="{FF2B5EF4-FFF2-40B4-BE49-F238E27FC236}">
                <a16:creationId xmlns:a16="http://schemas.microsoft.com/office/drawing/2014/main" id="{B8D448B2-1748-D632-5C6A-123119ECA023}"/>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E95A79FC-EE96-42D1-B031-27B13FBD2B2E}" type="slidenum">
              <a:rPr lang="en-US" altLang="en-US" sz="1400">
                <a:solidFill>
                  <a:srgbClr val="990033"/>
                </a:solidFill>
              </a:rPr>
              <a:pPr rtl="0" fontAlgn="base">
                <a:spcBef>
                  <a:spcPct val="0"/>
                </a:spcBef>
                <a:spcAft>
                  <a:spcPct val="0"/>
                </a:spcAft>
                <a:buClrTx/>
                <a:buSzTx/>
                <a:buNone/>
              </a:pPr>
              <a:t>114</a:t>
            </a:fld>
            <a:endParaRPr lang="en-CA" altLang="en-US" sz="1400">
              <a:solidFill>
                <a:srgbClr val="990033"/>
              </a:solidFill>
            </a:endParaRPr>
          </a:p>
        </p:txBody>
      </p:sp>
      <p:sp>
        <p:nvSpPr>
          <p:cNvPr id="47107" name="Rectangle 10">
            <a:extLst>
              <a:ext uri="{FF2B5EF4-FFF2-40B4-BE49-F238E27FC236}">
                <a16:creationId xmlns:a16="http://schemas.microsoft.com/office/drawing/2014/main" id="{0EBA5503-9F4B-D533-C02F-9D4B87957CBE}"/>
              </a:ext>
            </a:extLst>
          </p:cNvPr>
          <p:cNvSpPr>
            <a:spLocks noGrp="1" noChangeArrowheads="1"/>
          </p:cNvSpPr>
          <p:nvPr>
            <p:ph type="title"/>
          </p:nvPr>
        </p:nvSpPr>
        <p:spPr/>
        <p:txBody>
          <a:bodyPr/>
          <a:lstStyle/>
          <a:p>
            <a:pPr eaLnBrk="1" hangingPunct="1"/>
            <a:r>
              <a:rPr lang="en-US" altLang="en-US"/>
              <a:t>Database Concurrency Control</a:t>
            </a:r>
          </a:p>
        </p:txBody>
      </p:sp>
      <p:sp>
        <p:nvSpPr>
          <p:cNvPr id="47108" name="Rectangle 11">
            <a:extLst>
              <a:ext uri="{FF2B5EF4-FFF2-40B4-BE49-F238E27FC236}">
                <a16:creationId xmlns:a16="http://schemas.microsoft.com/office/drawing/2014/main" id="{8BF36241-FDFA-87B3-EC6F-E50515B2A9B6}"/>
              </a:ext>
            </a:extLst>
          </p:cNvPr>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2000"/>
              <a:t>Two-Phase Locking Techniques: The algorithm</a:t>
            </a:r>
          </a:p>
          <a:p>
            <a:pPr eaLnBrk="1" hangingPunct="1">
              <a:lnSpc>
                <a:spcPct val="80000"/>
              </a:lnSpc>
            </a:pPr>
            <a:r>
              <a:rPr lang="en-US" altLang="en-US" sz="2000"/>
              <a:t>Two-phase policy generates two locking algorithms</a:t>
            </a:r>
          </a:p>
          <a:p>
            <a:pPr lvl="1" eaLnBrk="1" hangingPunct="1">
              <a:lnSpc>
                <a:spcPct val="80000"/>
              </a:lnSpc>
            </a:pPr>
            <a:r>
              <a:rPr lang="en-US" altLang="en-US" sz="2000"/>
              <a:t>(a) </a:t>
            </a:r>
            <a:r>
              <a:rPr lang="en-US" altLang="en-US" sz="2000" b="1"/>
              <a:t>Basic</a:t>
            </a:r>
            <a:r>
              <a:rPr lang="en-US" altLang="en-US" sz="2000"/>
              <a:t> </a:t>
            </a:r>
          </a:p>
          <a:p>
            <a:pPr lvl="1" eaLnBrk="1" hangingPunct="1">
              <a:lnSpc>
                <a:spcPct val="80000"/>
              </a:lnSpc>
            </a:pPr>
            <a:r>
              <a:rPr lang="en-US" altLang="en-US" sz="2000"/>
              <a:t>(b) </a:t>
            </a:r>
            <a:r>
              <a:rPr lang="en-US" altLang="en-US" sz="2000" b="1"/>
              <a:t>Conservative</a:t>
            </a:r>
            <a:endParaRPr lang="en-US" altLang="en-US" sz="2000"/>
          </a:p>
          <a:p>
            <a:pPr eaLnBrk="1" hangingPunct="1">
              <a:lnSpc>
                <a:spcPct val="80000"/>
              </a:lnSpc>
            </a:pPr>
            <a:r>
              <a:rPr lang="en-US" altLang="en-US" sz="2000" b="1"/>
              <a:t>Conservative</a:t>
            </a:r>
            <a:r>
              <a:rPr lang="en-US" altLang="en-US" sz="2000"/>
              <a:t>: </a:t>
            </a:r>
          </a:p>
          <a:p>
            <a:pPr lvl="1" eaLnBrk="1" hangingPunct="1">
              <a:lnSpc>
                <a:spcPct val="80000"/>
              </a:lnSpc>
            </a:pPr>
            <a:r>
              <a:rPr lang="en-US" altLang="en-US" sz="2000"/>
              <a:t>Prevents deadlock by locking all desired data items before transaction begins execution.</a:t>
            </a:r>
          </a:p>
          <a:p>
            <a:pPr eaLnBrk="1" hangingPunct="1">
              <a:lnSpc>
                <a:spcPct val="80000"/>
              </a:lnSpc>
            </a:pPr>
            <a:r>
              <a:rPr lang="en-US" altLang="en-US" sz="2000" b="1"/>
              <a:t>Basic</a:t>
            </a:r>
            <a:r>
              <a:rPr lang="en-US" altLang="en-US" sz="2000"/>
              <a:t>:</a:t>
            </a:r>
          </a:p>
          <a:p>
            <a:pPr lvl="1" eaLnBrk="1" hangingPunct="1">
              <a:lnSpc>
                <a:spcPct val="80000"/>
              </a:lnSpc>
            </a:pPr>
            <a:r>
              <a:rPr lang="en-US" altLang="en-US" sz="2000"/>
              <a:t>Transaction locks data items incrementally.  This may cause deadlock which is dealt with.</a:t>
            </a:r>
          </a:p>
          <a:p>
            <a:pPr eaLnBrk="1" hangingPunct="1">
              <a:lnSpc>
                <a:spcPct val="80000"/>
              </a:lnSpc>
            </a:pPr>
            <a:r>
              <a:rPr lang="en-US" altLang="en-US" sz="2000" b="1"/>
              <a:t>Strict</a:t>
            </a:r>
            <a:r>
              <a:rPr lang="en-US" altLang="en-US" sz="2000"/>
              <a:t>:</a:t>
            </a:r>
          </a:p>
          <a:p>
            <a:pPr lvl="1" eaLnBrk="1" hangingPunct="1">
              <a:lnSpc>
                <a:spcPct val="80000"/>
              </a:lnSpc>
            </a:pPr>
            <a:r>
              <a:rPr lang="en-US" altLang="en-US" sz="2000"/>
              <a:t>A more stricter version of Basic algorithm where unlocking write_locks is performed after a transaction terminates (commits or aborts and rolled-back).  This is the most commonly used two-phase locking algorithm.</a:t>
            </a:r>
            <a:endParaRPr lang="en-US" altLang="en-US" sz="2000">
              <a:sym typeface="Symbol" panose="05050102010706020507" pitchFamily="18" charset="2"/>
            </a:endParaRPr>
          </a:p>
        </p:txBody>
      </p:sp>
      <p:sp>
        <p:nvSpPr>
          <p:cNvPr id="47109" name="Rectangle 4">
            <a:extLst>
              <a:ext uri="{FF2B5EF4-FFF2-40B4-BE49-F238E27FC236}">
                <a16:creationId xmlns:a16="http://schemas.microsoft.com/office/drawing/2014/main" id="{8929AF69-C15C-892D-4C34-24A2416521AC}"/>
              </a:ext>
            </a:extLst>
          </p:cNvPr>
          <p:cNvSpPr>
            <a:spLocks noChangeArrowheads="1"/>
          </p:cNvSpPr>
          <p:nvPr/>
        </p:nvSpPr>
        <p:spPr bwMode="auto">
          <a:xfrm>
            <a:off x="2209800" y="1020763"/>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fontAlgn="base">
              <a:spcAft>
                <a:spcPct val="0"/>
              </a:spcAft>
              <a:buNone/>
            </a:pPr>
            <a:endParaRPr lang="en-US" altLang="en-US" sz="1800">
              <a:solidFill>
                <a:srgbClr val="333399"/>
              </a:solidFill>
              <a:cs typeface="Times New Roman" panose="02020603050405020304" pitchFamily="18" charset="0"/>
              <a:sym typeface="Symbol" panose="05050102010706020507" pitchFamily="18" charset="2"/>
            </a:endParaRPr>
          </a:p>
        </p:txBody>
      </p:sp>
      <p:sp>
        <p:nvSpPr>
          <p:cNvPr id="47110" name="Rectangle 29">
            <a:extLst>
              <a:ext uri="{FF2B5EF4-FFF2-40B4-BE49-F238E27FC236}">
                <a16:creationId xmlns:a16="http://schemas.microsoft.com/office/drawing/2014/main" id="{EFD44834-8F41-D55F-6F5B-14B14A0C363A}"/>
              </a:ext>
            </a:extLst>
          </p:cNvPr>
          <p:cNvSpPr txBox="1">
            <a:spLocks noChangeArrowheads="1"/>
          </p:cNvSpPr>
          <p:nvPr/>
        </p:nvSpPr>
        <p:spPr bwMode="auto">
          <a:xfrm>
            <a:off x="3048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Copyright © 2007 Ramez Elmasri and Shamkant B. Navathe</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A43498C6-59D1-6F92-8166-F1178C275CCD}"/>
              </a:ext>
            </a:extLst>
          </p:cNvPr>
          <p:cNvSpPr>
            <a:spLocks noGrp="1" noChangeArrowheads="1"/>
          </p:cNvSpPr>
          <p:nvPr>
            <p:ph type="title"/>
          </p:nvPr>
        </p:nvSpPr>
        <p:spPr/>
        <p:txBody>
          <a:bodyPr/>
          <a:lstStyle/>
          <a:p>
            <a:r>
              <a:rPr lang="en-US" altLang="ar-JO"/>
              <a:t>Basic 2PL</a:t>
            </a:r>
          </a:p>
        </p:txBody>
      </p:sp>
      <p:sp>
        <p:nvSpPr>
          <p:cNvPr id="49155" name="Slide Number Placeholder 3">
            <a:extLst>
              <a:ext uri="{FF2B5EF4-FFF2-40B4-BE49-F238E27FC236}">
                <a16:creationId xmlns:a16="http://schemas.microsoft.com/office/drawing/2014/main" id="{E2A5FB27-AEBA-DA0E-F003-76574DF0BCD5}"/>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637870A9-D883-4FD2-A18F-D72C7FD02E76}" type="slidenum">
              <a:rPr lang="en-US" altLang="en-US" sz="1400">
                <a:solidFill>
                  <a:srgbClr val="990033"/>
                </a:solidFill>
              </a:rPr>
              <a:pPr rtl="0" fontAlgn="base">
                <a:spcBef>
                  <a:spcPct val="0"/>
                </a:spcBef>
                <a:spcAft>
                  <a:spcPct val="0"/>
                </a:spcAft>
                <a:buClrTx/>
                <a:buSzTx/>
                <a:buNone/>
              </a:pPr>
              <a:t>115</a:t>
            </a:fld>
            <a:endParaRPr lang="en-CA" altLang="en-US" sz="1400">
              <a:solidFill>
                <a:srgbClr val="990033"/>
              </a:solidFill>
            </a:endParaRPr>
          </a:p>
        </p:txBody>
      </p:sp>
      <p:sp>
        <p:nvSpPr>
          <p:cNvPr id="49156" name="TextBox 4">
            <a:extLst>
              <a:ext uri="{FF2B5EF4-FFF2-40B4-BE49-F238E27FC236}">
                <a16:creationId xmlns:a16="http://schemas.microsoft.com/office/drawing/2014/main" id="{BD44F030-097B-74E6-B3A9-D16D0C6DCADF}"/>
              </a:ext>
            </a:extLst>
          </p:cNvPr>
          <p:cNvSpPr txBox="1">
            <a:spLocks noChangeArrowheads="1"/>
          </p:cNvSpPr>
          <p:nvPr/>
        </p:nvSpPr>
        <p:spPr bwMode="auto">
          <a:xfrm>
            <a:off x="2667000" y="4930776"/>
            <a:ext cx="6553200" cy="708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Font typeface="Arial" panose="020B0604020202020204" pitchFamily="34" charset="0"/>
              <a:buChar char="•"/>
            </a:pPr>
            <a:r>
              <a:rPr lang="en-US" altLang="en-US" sz="2000">
                <a:solidFill>
                  <a:srgbClr val="000000"/>
                </a:solidFill>
                <a:cs typeface="Times New Roman" panose="02020603050405020304" pitchFamily="18" charset="0"/>
              </a:rPr>
              <a:t> T1 and T2 follow two-phase Locking policy</a:t>
            </a:r>
          </a:p>
          <a:p>
            <a:pPr algn="l" rtl="0" eaLnBrk="0" fontAlgn="base" hangingPunct="0">
              <a:spcBef>
                <a:spcPct val="0"/>
              </a:spcBef>
              <a:spcAft>
                <a:spcPct val="0"/>
              </a:spcAft>
              <a:buClrTx/>
              <a:buSzTx/>
              <a:buFont typeface="Arial" panose="020B0604020202020204" pitchFamily="34" charset="0"/>
              <a:buChar char="•"/>
            </a:pPr>
            <a:r>
              <a:rPr lang="en-US" altLang="ar-JO" sz="2000">
                <a:solidFill>
                  <a:srgbClr val="000000"/>
                </a:solidFill>
                <a:cs typeface="Times New Roman" panose="02020603050405020304" pitchFamily="18" charset="0"/>
              </a:rPr>
              <a:t> Locks are obtained incrementally</a:t>
            </a:r>
            <a:endParaRPr lang="en-US" altLang="ar-JO" sz="2000">
              <a:solidFill>
                <a:srgbClr val="000000"/>
              </a:solidFill>
            </a:endParaRPr>
          </a:p>
        </p:txBody>
      </p:sp>
      <p:sp>
        <p:nvSpPr>
          <p:cNvPr id="49157" name="TextBox 5">
            <a:extLst>
              <a:ext uri="{FF2B5EF4-FFF2-40B4-BE49-F238E27FC236}">
                <a16:creationId xmlns:a16="http://schemas.microsoft.com/office/drawing/2014/main" id="{CB0211F4-3330-56AA-A46B-AC691B14D6E4}"/>
              </a:ext>
            </a:extLst>
          </p:cNvPr>
          <p:cNvSpPr txBox="1">
            <a:spLocks noChangeArrowheads="1"/>
          </p:cNvSpPr>
          <p:nvPr/>
        </p:nvSpPr>
        <p:spPr bwMode="auto">
          <a:xfrm>
            <a:off x="3886200" y="1524000"/>
            <a:ext cx="1981200" cy="31702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          T1</a:t>
            </a:r>
          </a:p>
          <a:p>
            <a:pPr algn="l" rtl="0" eaLnBrk="0" fontAlgn="base" hangingPunct="0">
              <a:spcBef>
                <a:spcPct val="0"/>
              </a:spcBef>
              <a:spcAft>
                <a:spcPct val="0"/>
              </a:spcAft>
              <a:buClrTx/>
              <a:buSzTx/>
              <a:buNone/>
            </a:pPr>
            <a:endParaRPr lang="en-US" altLang="en-US" sz="20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2000">
                <a:solidFill>
                  <a:srgbClr val="FF0000"/>
                </a:solidFill>
                <a:cs typeface="Times New Roman" panose="02020603050405020304" pitchFamily="18" charset="0"/>
              </a:rPr>
              <a:t>read_lock (Y);</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read_item (Y);</a:t>
            </a:r>
          </a:p>
          <a:p>
            <a:pPr algn="l" rtl="0" eaLnBrk="0" fontAlgn="base" hangingPunct="0">
              <a:spcBef>
                <a:spcPct val="0"/>
              </a:spcBef>
              <a:spcAft>
                <a:spcPct val="0"/>
              </a:spcAft>
              <a:buClrTx/>
              <a:buSzTx/>
              <a:buNone/>
            </a:pPr>
            <a:r>
              <a:rPr lang="en-US" altLang="en-US" sz="2000">
                <a:solidFill>
                  <a:srgbClr val="FF0000"/>
                </a:solidFill>
                <a:cs typeface="Times New Roman" panose="02020603050405020304" pitchFamily="18" charset="0"/>
              </a:rPr>
              <a:t>write_lock (X);</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unlock (Y); </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read_item (X);</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X:=X+Y; write_item (X);</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unlock (X);</a:t>
            </a:r>
            <a:endParaRPr lang="en-US" altLang="ar-JO" sz="2000">
              <a:solidFill>
                <a:srgbClr val="000000"/>
              </a:solidFill>
            </a:endParaRPr>
          </a:p>
        </p:txBody>
      </p:sp>
      <p:sp>
        <p:nvSpPr>
          <p:cNvPr id="49158" name="TextBox 6">
            <a:extLst>
              <a:ext uri="{FF2B5EF4-FFF2-40B4-BE49-F238E27FC236}">
                <a16:creationId xmlns:a16="http://schemas.microsoft.com/office/drawing/2014/main" id="{59E6E37A-2396-418B-89AC-D3EA4DD7EE52}"/>
              </a:ext>
            </a:extLst>
          </p:cNvPr>
          <p:cNvSpPr txBox="1">
            <a:spLocks noChangeArrowheads="1"/>
          </p:cNvSpPr>
          <p:nvPr/>
        </p:nvSpPr>
        <p:spPr bwMode="auto">
          <a:xfrm>
            <a:off x="6096000" y="1524000"/>
            <a:ext cx="1981200" cy="31702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          T2</a:t>
            </a:r>
          </a:p>
          <a:p>
            <a:pPr algn="l" rtl="0" eaLnBrk="0" fontAlgn="base" hangingPunct="0">
              <a:spcBef>
                <a:spcPct val="0"/>
              </a:spcBef>
              <a:spcAft>
                <a:spcPct val="0"/>
              </a:spcAft>
              <a:buClrTx/>
              <a:buSzTx/>
              <a:buNone/>
            </a:pPr>
            <a:endParaRPr lang="en-US" altLang="en-US" sz="20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2000">
                <a:solidFill>
                  <a:srgbClr val="FF0000"/>
                </a:solidFill>
                <a:cs typeface="Times New Roman" panose="02020603050405020304" pitchFamily="18" charset="0"/>
              </a:rPr>
              <a:t>read_lock (X);</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read_item (X);</a:t>
            </a:r>
          </a:p>
          <a:p>
            <a:pPr algn="l" rtl="0" eaLnBrk="0" fontAlgn="base" hangingPunct="0">
              <a:spcBef>
                <a:spcPct val="0"/>
              </a:spcBef>
              <a:spcAft>
                <a:spcPct val="0"/>
              </a:spcAft>
              <a:buClrTx/>
              <a:buSzTx/>
              <a:buNone/>
            </a:pPr>
            <a:r>
              <a:rPr lang="en-US" altLang="en-US" sz="2000">
                <a:solidFill>
                  <a:srgbClr val="FF0000"/>
                </a:solidFill>
                <a:cs typeface="Times New Roman" panose="02020603050405020304" pitchFamily="18" charset="0"/>
              </a:rPr>
              <a:t>write_lock (Y);</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unlock (X); </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read_item (Y);</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Y:=X+Y; write_item (Y);</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unlock (Y);</a:t>
            </a:r>
            <a:endParaRPr lang="en-US" altLang="ar-JO" sz="2000">
              <a:solidFill>
                <a:srgbClr val="000000"/>
              </a:solidFill>
            </a:endParaRP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45CF9648-88E6-8268-3294-EB230D571CB1}"/>
              </a:ext>
            </a:extLst>
          </p:cNvPr>
          <p:cNvSpPr>
            <a:spLocks noGrp="1" noChangeArrowheads="1"/>
          </p:cNvSpPr>
          <p:nvPr>
            <p:ph type="title"/>
          </p:nvPr>
        </p:nvSpPr>
        <p:spPr/>
        <p:txBody>
          <a:bodyPr/>
          <a:lstStyle/>
          <a:p>
            <a:r>
              <a:rPr lang="en-US" altLang="ar-JO"/>
              <a:t>Conservative 2PL</a:t>
            </a:r>
          </a:p>
        </p:txBody>
      </p:sp>
      <p:sp>
        <p:nvSpPr>
          <p:cNvPr id="50179" name="Slide Number Placeholder 3">
            <a:extLst>
              <a:ext uri="{FF2B5EF4-FFF2-40B4-BE49-F238E27FC236}">
                <a16:creationId xmlns:a16="http://schemas.microsoft.com/office/drawing/2014/main" id="{E78263EE-BD40-19A8-76C8-2EC59E77AED0}"/>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9083A443-DED6-4E1F-82CC-3D52CC2D383D}" type="slidenum">
              <a:rPr lang="en-US" altLang="en-US" sz="1400">
                <a:solidFill>
                  <a:srgbClr val="990033"/>
                </a:solidFill>
              </a:rPr>
              <a:pPr rtl="0" fontAlgn="base">
                <a:spcBef>
                  <a:spcPct val="0"/>
                </a:spcBef>
                <a:spcAft>
                  <a:spcPct val="0"/>
                </a:spcAft>
                <a:buClrTx/>
                <a:buSzTx/>
                <a:buNone/>
              </a:pPr>
              <a:t>116</a:t>
            </a:fld>
            <a:endParaRPr lang="en-CA" altLang="en-US" sz="1400">
              <a:solidFill>
                <a:srgbClr val="990033"/>
              </a:solidFill>
            </a:endParaRPr>
          </a:p>
        </p:txBody>
      </p:sp>
      <p:sp>
        <p:nvSpPr>
          <p:cNvPr id="50180" name="TextBox 4">
            <a:extLst>
              <a:ext uri="{FF2B5EF4-FFF2-40B4-BE49-F238E27FC236}">
                <a16:creationId xmlns:a16="http://schemas.microsoft.com/office/drawing/2014/main" id="{66474B67-FFE5-06D4-5C84-E5F5F78AA8BE}"/>
              </a:ext>
            </a:extLst>
          </p:cNvPr>
          <p:cNvSpPr txBox="1">
            <a:spLocks noChangeArrowheads="1"/>
          </p:cNvSpPr>
          <p:nvPr/>
        </p:nvSpPr>
        <p:spPr bwMode="auto">
          <a:xfrm>
            <a:off x="2667000" y="4930776"/>
            <a:ext cx="6553200" cy="708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Font typeface="Arial" panose="020B0604020202020204" pitchFamily="34" charset="0"/>
              <a:buChar char="•"/>
            </a:pPr>
            <a:r>
              <a:rPr lang="en-US" altLang="en-US" sz="2000">
                <a:solidFill>
                  <a:srgbClr val="000000"/>
                </a:solidFill>
                <a:cs typeface="Times New Roman" panose="02020603050405020304" pitchFamily="18" charset="0"/>
              </a:rPr>
              <a:t> T1 and T2 follow two-phase Locking policy</a:t>
            </a:r>
          </a:p>
          <a:p>
            <a:pPr algn="l" rtl="0" eaLnBrk="0" fontAlgn="base" hangingPunct="0">
              <a:spcBef>
                <a:spcPct val="0"/>
              </a:spcBef>
              <a:spcAft>
                <a:spcPct val="0"/>
              </a:spcAft>
              <a:buClrTx/>
              <a:buSzTx/>
              <a:buFont typeface="Arial" panose="020B0604020202020204" pitchFamily="34" charset="0"/>
              <a:buChar char="•"/>
            </a:pPr>
            <a:r>
              <a:rPr lang="en-US" altLang="ar-JO" sz="2000">
                <a:solidFill>
                  <a:srgbClr val="000000"/>
                </a:solidFill>
                <a:cs typeface="Times New Roman" panose="02020603050405020304" pitchFamily="18" charset="0"/>
              </a:rPr>
              <a:t> Locks are obtained before transaction starts</a:t>
            </a:r>
            <a:endParaRPr lang="en-US" altLang="ar-JO" sz="2000">
              <a:solidFill>
                <a:srgbClr val="000000"/>
              </a:solidFill>
            </a:endParaRPr>
          </a:p>
        </p:txBody>
      </p:sp>
      <p:sp>
        <p:nvSpPr>
          <p:cNvPr id="50181" name="TextBox 5">
            <a:extLst>
              <a:ext uri="{FF2B5EF4-FFF2-40B4-BE49-F238E27FC236}">
                <a16:creationId xmlns:a16="http://schemas.microsoft.com/office/drawing/2014/main" id="{E7C7E400-4156-2581-7A8D-C3DC5D460197}"/>
              </a:ext>
            </a:extLst>
          </p:cNvPr>
          <p:cNvSpPr txBox="1">
            <a:spLocks noChangeArrowheads="1"/>
          </p:cNvSpPr>
          <p:nvPr/>
        </p:nvSpPr>
        <p:spPr bwMode="auto">
          <a:xfrm>
            <a:off x="3886200" y="1524000"/>
            <a:ext cx="1981200" cy="31702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          T1</a:t>
            </a:r>
          </a:p>
          <a:p>
            <a:pPr algn="l" rtl="0" eaLnBrk="0" fontAlgn="base" hangingPunct="0">
              <a:spcBef>
                <a:spcPct val="0"/>
              </a:spcBef>
              <a:spcAft>
                <a:spcPct val="0"/>
              </a:spcAft>
              <a:buClrTx/>
              <a:buSzTx/>
              <a:buNone/>
            </a:pPr>
            <a:endParaRPr lang="en-US" altLang="en-US" sz="20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2000">
                <a:solidFill>
                  <a:srgbClr val="FF0000"/>
                </a:solidFill>
                <a:cs typeface="Times New Roman" panose="02020603050405020304" pitchFamily="18" charset="0"/>
              </a:rPr>
              <a:t>read_lock (Y);</a:t>
            </a:r>
          </a:p>
          <a:p>
            <a:pPr algn="l" rtl="0" eaLnBrk="0" fontAlgn="base" hangingPunct="0">
              <a:spcBef>
                <a:spcPct val="0"/>
              </a:spcBef>
              <a:spcAft>
                <a:spcPct val="0"/>
              </a:spcAft>
              <a:buClrTx/>
              <a:buSzTx/>
              <a:buNone/>
            </a:pPr>
            <a:r>
              <a:rPr lang="en-US" altLang="en-US" sz="2000">
                <a:solidFill>
                  <a:srgbClr val="FF0000"/>
                </a:solidFill>
                <a:cs typeface="Times New Roman" panose="02020603050405020304" pitchFamily="18" charset="0"/>
              </a:rPr>
              <a:t>write_lock (X);</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read_item (Y);</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unlock (Y); </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read_item (X);</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X:=X+Y; write_item (X);</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unlock (X);</a:t>
            </a:r>
            <a:endParaRPr lang="en-US" altLang="ar-JO" sz="2000">
              <a:solidFill>
                <a:srgbClr val="000000"/>
              </a:solidFill>
            </a:endParaRPr>
          </a:p>
        </p:txBody>
      </p:sp>
      <p:sp>
        <p:nvSpPr>
          <p:cNvPr id="50182" name="TextBox 6">
            <a:extLst>
              <a:ext uri="{FF2B5EF4-FFF2-40B4-BE49-F238E27FC236}">
                <a16:creationId xmlns:a16="http://schemas.microsoft.com/office/drawing/2014/main" id="{FCFD8C05-5412-2331-CD92-D0AB41DFADF5}"/>
              </a:ext>
            </a:extLst>
          </p:cNvPr>
          <p:cNvSpPr txBox="1">
            <a:spLocks noChangeArrowheads="1"/>
          </p:cNvSpPr>
          <p:nvPr/>
        </p:nvSpPr>
        <p:spPr bwMode="auto">
          <a:xfrm>
            <a:off x="6096000" y="1524000"/>
            <a:ext cx="1981200" cy="31702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          T2</a:t>
            </a:r>
          </a:p>
          <a:p>
            <a:pPr algn="l" rtl="0" eaLnBrk="0" fontAlgn="base" hangingPunct="0">
              <a:spcBef>
                <a:spcPct val="0"/>
              </a:spcBef>
              <a:spcAft>
                <a:spcPct val="0"/>
              </a:spcAft>
              <a:buClrTx/>
              <a:buSzTx/>
              <a:buNone/>
            </a:pPr>
            <a:endParaRPr lang="en-US" altLang="en-US" sz="20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2000">
                <a:solidFill>
                  <a:srgbClr val="FF0000"/>
                </a:solidFill>
                <a:cs typeface="Times New Roman" panose="02020603050405020304" pitchFamily="18" charset="0"/>
              </a:rPr>
              <a:t>read_lock (X);</a:t>
            </a:r>
          </a:p>
          <a:p>
            <a:pPr algn="l" rtl="0" eaLnBrk="0" fontAlgn="base" hangingPunct="0">
              <a:spcBef>
                <a:spcPct val="0"/>
              </a:spcBef>
              <a:spcAft>
                <a:spcPct val="0"/>
              </a:spcAft>
              <a:buClrTx/>
              <a:buSzTx/>
              <a:buNone/>
            </a:pPr>
            <a:r>
              <a:rPr lang="en-US" altLang="en-US" sz="2000">
                <a:solidFill>
                  <a:srgbClr val="FF0000"/>
                </a:solidFill>
                <a:cs typeface="Times New Roman" panose="02020603050405020304" pitchFamily="18" charset="0"/>
              </a:rPr>
              <a:t>write_lock (Y);</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read_item (X);</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unlock (X); </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read_item (Y);</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Y:=X+Y; write_item (Y);</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unlock (Y);</a:t>
            </a:r>
            <a:endParaRPr lang="en-US" altLang="ar-JO" sz="2000">
              <a:solidFill>
                <a:srgbClr val="000000"/>
              </a:solidFill>
            </a:endParaRPr>
          </a:p>
        </p:txBody>
      </p:sp>
      <p:sp>
        <p:nvSpPr>
          <p:cNvPr id="50183" name="TextBox 7">
            <a:extLst>
              <a:ext uri="{FF2B5EF4-FFF2-40B4-BE49-F238E27FC236}">
                <a16:creationId xmlns:a16="http://schemas.microsoft.com/office/drawing/2014/main" id="{92EDCB9C-1B63-DE1E-FB35-B065498C801C}"/>
              </a:ext>
            </a:extLst>
          </p:cNvPr>
          <p:cNvSpPr txBox="1">
            <a:spLocks noChangeArrowheads="1"/>
          </p:cNvSpPr>
          <p:nvPr/>
        </p:nvSpPr>
        <p:spPr bwMode="auto">
          <a:xfrm>
            <a:off x="2667000" y="5768975"/>
            <a:ext cx="6553200" cy="4000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Font typeface="Arial" panose="020B0604020202020204" pitchFamily="34" charset="0"/>
              <a:buChar char="•"/>
            </a:pPr>
            <a:r>
              <a:rPr lang="en-US" altLang="en-US" sz="2000">
                <a:solidFill>
                  <a:srgbClr val="000000"/>
                </a:solidFill>
                <a:cs typeface="Times New Roman" panose="02020603050405020304" pitchFamily="18" charset="0"/>
              </a:rPr>
              <a:t> Conservative 2PL “prevents” deadlocks</a:t>
            </a:r>
            <a:endParaRPr lang="en-US" altLang="ar-JO" sz="2000">
              <a:solidFill>
                <a:srgbClr val="000000"/>
              </a:solidFill>
            </a:endParaRP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08D089AA-E934-2BA9-F22C-CED7281BC2C1}"/>
              </a:ext>
            </a:extLst>
          </p:cNvPr>
          <p:cNvSpPr>
            <a:spLocks noGrp="1" noChangeArrowheads="1"/>
          </p:cNvSpPr>
          <p:nvPr>
            <p:ph type="title"/>
          </p:nvPr>
        </p:nvSpPr>
        <p:spPr/>
        <p:txBody>
          <a:bodyPr/>
          <a:lstStyle/>
          <a:p>
            <a:r>
              <a:rPr lang="en-US" altLang="ar-JO"/>
              <a:t>Strict 2PL</a:t>
            </a:r>
          </a:p>
        </p:txBody>
      </p:sp>
      <p:sp>
        <p:nvSpPr>
          <p:cNvPr id="51203" name="Slide Number Placeholder 3">
            <a:extLst>
              <a:ext uri="{FF2B5EF4-FFF2-40B4-BE49-F238E27FC236}">
                <a16:creationId xmlns:a16="http://schemas.microsoft.com/office/drawing/2014/main" id="{C836BC89-5A4E-7706-BE36-8BB868CC0EBB}"/>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A6BC331F-CCB0-414D-86EE-7681BD496E72}" type="slidenum">
              <a:rPr lang="en-US" altLang="en-US" sz="1400">
                <a:solidFill>
                  <a:srgbClr val="990033"/>
                </a:solidFill>
              </a:rPr>
              <a:pPr rtl="0" fontAlgn="base">
                <a:spcBef>
                  <a:spcPct val="0"/>
                </a:spcBef>
                <a:spcAft>
                  <a:spcPct val="0"/>
                </a:spcAft>
                <a:buClrTx/>
                <a:buSzTx/>
                <a:buNone/>
              </a:pPr>
              <a:t>117</a:t>
            </a:fld>
            <a:endParaRPr lang="en-CA" altLang="en-US" sz="1400">
              <a:solidFill>
                <a:srgbClr val="990033"/>
              </a:solidFill>
            </a:endParaRPr>
          </a:p>
        </p:txBody>
      </p:sp>
      <p:sp>
        <p:nvSpPr>
          <p:cNvPr id="51204" name="TextBox 4">
            <a:extLst>
              <a:ext uri="{FF2B5EF4-FFF2-40B4-BE49-F238E27FC236}">
                <a16:creationId xmlns:a16="http://schemas.microsoft.com/office/drawing/2014/main" id="{1B7577A4-7CEB-2536-D903-8037D2789A23}"/>
              </a:ext>
            </a:extLst>
          </p:cNvPr>
          <p:cNvSpPr txBox="1">
            <a:spLocks noChangeArrowheads="1"/>
          </p:cNvSpPr>
          <p:nvPr/>
        </p:nvSpPr>
        <p:spPr bwMode="auto">
          <a:xfrm>
            <a:off x="2667000" y="5311776"/>
            <a:ext cx="6553200" cy="7080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Font typeface="Arial" panose="020B0604020202020204" pitchFamily="34" charset="0"/>
              <a:buChar char="•"/>
            </a:pPr>
            <a:r>
              <a:rPr lang="en-US" altLang="en-US" sz="2000">
                <a:solidFill>
                  <a:srgbClr val="000000"/>
                </a:solidFill>
                <a:cs typeface="Times New Roman" panose="02020603050405020304" pitchFamily="18" charset="0"/>
              </a:rPr>
              <a:t> T1 and T2 follow two-phase Locking policy</a:t>
            </a:r>
          </a:p>
          <a:p>
            <a:pPr algn="l" rtl="0" eaLnBrk="0" fontAlgn="base" hangingPunct="0">
              <a:spcBef>
                <a:spcPct val="0"/>
              </a:spcBef>
              <a:spcAft>
                <a:spcPct val="0"/>
              </a:spcAft>
              <a:buClrTx/>
              <a:buSzTx/>
              <a:buFont typeface="Arial" panose="020B0604020202020204" pitchFamily="34" charset="0"/>
              <a:buChar char="•"/>
            </a:pPr>
            <a:r>
              <a:rPr lang="en-US" altLang="ar-JO" sz="2000">
                <a:solidFill>
                  <a:srgbClr val="000000"/>
                </a:solidFill>
                <a:cs typeface="Times New Roman" panose="02020603050405020304" pitchFamily="18" charset="0"/>
              </a:rPr>
              <a:t> ‘Write’ Locks are unlocked only after a commit or abort</a:t>
            </a:r>
            <a:endParaRPr lang="en-US" altLang="ar-JO" sz="2000">
              <a:solidFill>
                <a:srgbClr val="000000"/>
              </a:solidFill>
            </a:endParaRPr>
          </a:p>
        </p:txBody>
      </p:sp>
      <p:sp>
        <p:nvSpPr>
          <p:cNvPr id="51205" name="TextBox 5">
            <a:extLst>
              <a:ext uri="{FF2B5EF4-FFF2-40B4-BE49-F238E27FC236}">
                <a16:creationId xmlns:a16="http://schemas.microsoft.com/office/drawing/2014/main" id="{2FC78090-8870-7B7B-42FF-156A4C7BB56B}"/>
              </a:ext>
            </a:extLst>
          </p:cNvPr>
          <p:cNvSpPr txBox="1">
            <a:spLocks noChangeArrowheads="1"/>
          </p:cNvSpPr>
          <p:nvPr/>
        </p:nvSpPr>
        <p:spPr bwMode="auto">
          <a:xfrm>
            <a:off x="3886200" y="1524001"/>
            <a:ext cx="1981200" cy="347821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          T1</a:t>
            </a:r>
          </a:p>
          <a:p>
            <a:pPr algn="l" rtl="0" eaLnBrk="0" fontAlgn="base" hangingPunct="0">
              <a:spcBef>
                <a:spcPct val="0"/>
              </a:spcBef>
              <a:spcAft>
                <a:spcPct val="0"/>
              </a:spcAft>
              <a:buClrTx/>
              <a:buSzTx/>
              <a:buNone/>
            </a:pPr>
            <a:endParaRPr lang="en-US" altLang="en-US" sz="20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read_lock (Y);</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read_item (Y);</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write_lock (X);</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unlock (Y); </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read_item (X);</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X:=X+Y; write_item (X);</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c1</a:t>
            </a:r>
          </a:p>
          <a:p>
            <a:pPr algn="l" rtl="0" eaLnBrk="0" fontAlgn="base" hangingPunct="0">
              <a:spcBef>
                <a:spcPct val="0"/>
              </a:spcBef>
              <a:spcAft>
                <a:spcPct val="0"/>
              </a:spcAft>
              <a:buClrTx/>
              <a:buSzTx/>
              <a:buNone/>
            </a:pPr>
            <a:r>
              <a:rPr lang="en-US" altLang="en-US" sz="2000">
                <a:solidFill>
                  <a:srgbClr val="FF0000"/>
                </a:solidFill>
                <a:cs typeface="Times New Roman" panose="02020603050405020304" pitchFamily="18" charset="0"/>
              </a:rPr>
              <a:t>unlock (X);</a:t>
            </a:r>
            <a:endParaRPr lang="en-US" altLang="ar-JO" sz="2000">
              <a:solidFill>
                <a:srgbClr val="FF0000"/>
              </a:solidFill>
            </a:endParaRPr>
          </a:p>
        </p:txBody>
      </p:sp>
      <p:sp>
        <p:nvSpPr>
          <p:cNvPr id="51206" name="TextBox 6">
            <a:extLst>
              <a:ext uri="{FF2B5EF4-FFF2-40B4-BE49-F238E27FC236}">
                <a16:creationId xmlns:a16="http://schemas.microsoft.com/office/drawing/2014/main" id="{263396F8-49A8-9472-C4B6-05472F355741}"/>
              </a:ext>
            </a:extLst>
          </p:cNvPr>
          <p:cNvSpPr txBox="1">
            <a:spLocks noChangeArrowheads="1"/>
          </p:cNvSpPr>
          <p:nvPr/>
        </p:nvSpPr>
        <p:spPr bwMode="auto">
          <a:xfrm>
            <a:off x="6096000" y="1524001"/>
            <a:ext cx="1981200" cy="347821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          T2</a:t>
            </a:r>
          </a:p>
          <a:p>
            <a:pPr algn="l" rtl="0" eaLnBrk="0" fontAlgn="base" hangingPunct="0">
              <a:spcBef>
                <a:spcPct val="0"/>
              </a:spcBef>
              <a:spcAft>
                <a:spcPct val="0"/>
              </a:spcAft>
              <a:buClrTx/>
              <a:buSzTx/>
              <a:buNone/>
            </a:pPr>
            <a:endParaRPr lang="en-US" altLang="en-US" sz="20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read_lock (X);</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read_item (X);</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write_lock (Y);</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unlock (X); </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read_item (Y);</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Y:=X+Y; write_item (Y);</a:t>
            </a:r>
          </a:p>
          <a:p>
            <a:pPr algn="l" rtl="0" eaLnBrk="0" fontAlgn="base" hangingPunct="0">
              <a:spcBef>
                <a:spcPct val="0"/>
              </a:spcBef>
              <a:spcAft>
                <a:spcPct val="0"/>
              </a:spcAft>
              <a:buClrTx/>
              <a:buSzTx/>
              <a:buNone/>
            </a:pPr>
            <a:r>
              <a:rPr lang="en-US" altLang="en-US" sz="2000">
                <a:solidFill>
                  <a:srgbClr val="000000"/>
                </a:solidFill>
                <a:cs typeface="Times New Roman" panose="02020603050405020304" pitchFamily="18" charset="0"/>
              </a:rPr>
              <a:t>c2</a:t>
            </a:r>
          </a:p>
          <a:p>
            <a:pPr algn="l" rtl="0" eaLnBrk="0" fontAlgn="base" hangingPunct="0">
              <a:spcBef>
                <a:spcPct val="0"/>
              </a:spcBef>
              <a:spcAft>
                <a:spcPct val="0"/>
              </a:spcAft>
              <a:buClrTx/>
              <a:buSzTx/>
              <a:buNone/>
            </a:pPr>
            <a:r>
              <a:rPr lang="en-US" altLang="en-US" sz="2000">
                <a:solidFill>
                  <a:srgbClr val="FF0000"/>
                </a:solidFill>
                <a:cs typeface="Times New Roman" panose="02020603050405020304" pitchFamily="18" charset="0"/>
              </a:rPr>
              <a:t>unlock (Y);</a:t>
            </a:r>
            <a:endParaRPr lang="en-US" altLang="ar-JO" sz="2000">
              <a:solidFill>
                <a:srgbClr val="FF0000"/>
              </a:solidFill>
            </a:endParaRP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654A68D3-0BFD-E358-D9BE-2695EA436108}"/>
              </a:ext>
            </a:extLst>
          </p:cNvPr>
          <p:cNvSpPr>
            <a:spLocks noGrp="1" noChangeArrowheads="1"/>
          </p:cNvSpPr>
          <p:nvPr>
            <p:ph type="title"/>
          </p:nvPr>
        </p:nvSpPr>
        <p:spPr/>
        <p:txBody>
          <a:bodyPr/>
          <a:lstStyle/>
          <a:p>
            <a:r>
              <a:rPr lang="en-US" altLang="ar-JO"/>
              <a:t>Two-Phase Locking limits concurrency</a:t>
            </a:r>
          </a:p>
        </p:txBody>
      </p:sp>
      <p:sp>
        <p:nvSpPr>
          <p:cNvPr id="52227" name="Content Placeholder 2">
            <a:extLst>
              <a:ext uri="{FF2B5EF4-FFF2-40B4-BE49-F238E27FC236}">
                <a16:creationId xmlns:a16="http://schemas.microsoft.com/office/drawing/2014/main" id="{ABE9F8DC-AF4E-076E-C788-10EF4901D570}"/>
              </a:ext>
            </a:extLst>
          </p:cNvPr>
          <p:cNvSpPr>
            <a:spLocks noGrp="1" noChangeArrowheads="1"/>
          </p:cNvSpPr>
          <p:nvPr>
            <p:ph idx="1"/>
          </p:nvPr>
        </p:nvSpPr>
        <p:spPr/>
        <p:txBody>
          <a:bodyPr/>
          <a:lstStyle/>
          <a:p>
            <a:r>
              <a:rPr lang="en-US" altLang="ar-JO" sz="2400"/>
              <a:t>Remember that 2PL requires that all locks are obtained in the first phase and released in a later (second) phase</a:t>
            </a:r>
          </a:p>
          <a:p>
            <a:endParaRPr lang="en-US" altLang="ar-JO" sz="2400"/>
          </a:p>
          <a:p>
            <a:r>
              <a:rPr lang="en-US" altLang="ar-JO" sz="2400"/>
              <a:t>So, a transaction would lock a data item that is not going to use at the moment. </a:t>
            </a:r>
          </a:p>
          <a:p>
            <a:endParaRPr lang="en-US" altLang="ar-JO" sz="2400"/>
          </a:p>
          <a:p>
            <a:r>
              <a:rPr lang="en-US" altLang="ar-JO" sz="2400"/>
              <a:t>Therefore, other transactions might not be able to use that data item (Limit Concurrency)</a:t>
            </a:r>
          </a:p>
        </p:txBody>
      </p:sp>
      <p:sp>
        <p:nvSpPr>
          <p:cNvPr id="52228" name="Slide Number Placeholder 3">
            <a:extLst>
              <a:ext uri="{FF2B5EF4-FFF2-40B4-BE49-F238E27FC236}">
                <a16:creationId xmlns:a16="http://schemas.microsoft.com/office/drawing/2014/main" id="{524D8825-1162-9A69-07A4-072BCB441745}"/>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517CB2B8-D51C-41BF-B802-AA60EBF774AD}" type="slidenum">
              <a:rPr lang="en-US" altLang="en-US" sz="1400">
                <a:solidFill>
                  <a:srgbClr val="990033"/>
                </a:solidFill>
              </a:rPr>
              <a:pPr rtl="0" fontAlgn="base">
                <a:spcBef>
                  <a:spcPct val="0"/>
                </a:spcBef>
                <a:spcAft>
                  <a:spcPct val="0"/>
                </a:spcAft>
                <a:buClrTx/>
                <a:buSzTx/>
                <a:buNone/>
              </a:pPr>
              <a:t>118</a:t>
            </a:fld>
            <a:endParaRPr lang="en-CA" altLang="en-US" sz="1400">
              <a:solidFill>
                <a:srgbClr val="990033"/>
              </a:solidFill>
            </a:endParaRP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BE884A83-1E76-7FBC-493C-9B1516802394}"/>
              </a:ext>
            </a:extLst>
          </p:cNvPr>
          <p:cNvSpPr>
            <a:spLocks noGrp="1" noChangeArrowheads="1"/>
          </p:cNvSpPr>
          <p:nvPr>
            <p:ph type="title"/>
          </p:nvPr>
        </p:nvSpPr>
        <p:spPr/>
        <p:txBody>
          <a:bodyPr/>
          <a:lstStyle/>
          <a:p>
            <a:r>
              <a:rPr lang="en-US" altLang="ar-JO"/>
              <a:t>About Deadlock</a:t>
            </a:r>
          </a:p>
        </p:txBody>
      </p:sp>
      <p:sp>
        <p:nvSpPr>
          <p:cNvPr id="53251" name="Content Placeholder 2">
            <a:extLst>
              <a:ext uri="{FF2B5EF4-FFF2-40B4-BE49-F238E27FC236}">
                <a16:creationId xmlns:a16="http://schemas.microsoft.com/office/drawing/2014/main" id="{B6456AC2-A600-7F20-E2E9-E85A23F3DA31}"/>
              </a:ext>
            </a:extLst>
          </p:cNvPr>
          <p:cNvSpPr>
            <a:spLocks noGrp="1" noChangeArrowheads="1"/>
          </p:cNvSpPr>
          <p:nvPr>
            <p:ph idx="1"/>
          </p:nvPr>
        </p:nvSpPr>
        <p:spPr/>
        <p:txBody>
          <a:bodyPr/>
          <a:lstStyle/>
          <a:p>
            <a:r>
              <a:rPr lang="en-US" altLang="ar-JO"/>
              <a:t>It is important to know the difference between</a:t>
            </a:r>
          </a:p>
          <a:p>
            <a:pPr lvl="1"/>
            <a:r>
              <a:rPr lang="en-US" altLang="ar-JO"/>
              <a:t>Deadlock Prevention</a:t>
            </a:r>
          </a:p>
          <a:p>
            <a:pPr lvl="1"/>
            <a:endParaRPr lang="en-US" altLang="ar-JO"/>
          </a:p>
          <a:p>
            <a:pPr lvl="1"/>
            <a:r>
              <a:rPr lang="en-US" altLang="ar-JO"/>
              <a:t>Deadlock Detection and Resolution</a:t>
            </a:r>
          </a:p>
          <a:p>
            <a:pPr lvl="1"/>
            <a:endParaRPr lang="en-US" altLang="ar-JO"/>
          </a:p>
          <a:p>
            <a:pPr lvl="1"/>
            <a:r>
              <a:rPr lang="en-US" altLang="ar-JO"/>
              <a:t>Deadlock Avoidance</a:t>
            </a:r>
          </a:p>
        </p:txBody>
      </p:sp>
      <p:sp>
        <p:nvSpPr>
          <p:cNvPr id="53252" name="Slide Number Placeholder 3">
            <a:extLst>
              <a:ext uri="{FF2B5EF4-FFF2-40B4-BE49-F238E27FC236}">
                <a16:creationId xmlns:a16="http://schemas.microsoft.com/office/drawing/2014/main" id="{9DF03768-2153-61BD-5C73-0B78D13D5715}"/>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EB8DEED2-5D6B-4444-8007-304E783F7DE1}" type="slidenum">
              <a:rPr lang="en-US" altLang="en-US" sz="1400">
                <a:solidFill>
                  <a:srgbClr val="990033"/>
                </a:solidFill>
              </a:rPr>
              <a:pPr rtl="0" fontAlgn="base">
                <a:spcBef>
                  <a:spcPct val="0"/>
                </a:spcBef>
                <a:spcAft>
                  <a:spcPct val="0"/>
                </a:spcAft>
                <a:buClrTx/>
                <a:buSzTx/>
                <a:buNone/>
              </a:pPr>
              <a:t>119</a:t>
            </a:fld>
            <a:endParaRPr lang="en-CA" altLang="en-US" sz="1400">
              <a:solidFill>
                <a:srgbClr val="990033"/>
              </a:solidFill>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97980B3B-CF66-3A36-7757-7F87CF5A2CAD}"/>
              </a:ext>
            </a:extLst>
          </p:cNvPr>
          <p:cNvSpPr>
            <a:spLocks noGrp="1" noChangeArrowheads="1"/>
          </p:cNvSpPr>
          <p:nvPr>
            <p:ph type="title"/>
          </p:nvPr>
        </p:nvSpPr>
        <p:spPr/>
        <p:txBody>
          <a:bodyPr/>
          <a:lstStyle/>
          <a:p>
            <a:r>
              <a:rPr lang="en-US" altLang="en-US" sz="3200"/>
              <a:t>Insulation Between Programs and Data</a:t>
            </a:r>
            <a:br>
              <a:rPr lang="en-US" altLang="en-US" sz="3200"/>
            </a:br>
            <a:r>
              <a:rPr lang="ar-JO" altLang="en-US" sz="3200"/>
              <a:t>العزل بين البرامج والبيانات</a:t>
            </a:r>
            <a:endParaRPr lang="en-US" altLang="en-US" sz="1000"/>
          </a:p>
        </p:txBody>
      </p:sp>
      <p:sp>
        <p:nvSpPr>
          <p:cNvPr id="16387" name="Content Placeholder 2">
            <a:extLst>
              <a:ext uri="{FF2B5EF4-FFF2-40B4-BE49-F238E27FC236}">
                <a16:creationId xmlns:a16="http://schemas.microsoft.com/office/drawing/2014/main" id="{5E60DA02-280C-5462-C554-AE41CC69467A}"/>
              </a:ext>
            </a:extLst>
          </p:cNvPr>
          <p:cNvSpPr>
            <a:spLocks noGrp="1" noChangeArrowheads="1"/>
          </p:cNvSpPr>
          <p:nvPr>
            <p:ph idx="1"/>
          </p:nvPr>
        </p:nvSpPr>
        <p:spPr>
          <a:xfrm>
            <a:off x="2971800" y="1676400"/>
            <a:ext cx="7086600" cy="4419600"/>
          </a:xfrm>
        </p:spPr>
        <p:txBody>
          <a:bodyPr/>
          <a:lstStyle/>
          <a:p>
            <a:r>
              <a:rPr lang="en-US" altLang="en-US" sz="2000" b="1"/>
              <a:t>Program-data independence</a:t>
            </a:r>
          </a:p>
          <a:p>
            <a:pPr algn="r" rtl="1"/>
            <a:r>
              <a:rPr lang="ar-JO" altLang="en-US" sz="2000" b="1"/>
              <a:t>استقلالية بيانات البرنامج</a:t>
            </a:r>
            <a:endParaRPr lang="en-US" altLang="en-US" sz="2000" b="1"/>
          </a:p>
          <a:p>
            <a:pPr lvl="1"/>
            <a:r>
              <a:rPr lang="en-US" altLang="en-US" sz="1800"/>
              <a:t>Structure of data files is stored in DBMS catalog separately from access programs</a:t>
            </a:r>
          </a:p>
          <a:p>
            <a:pPr lvl="1" algn="r" rtl="1"/>
            <a:r>
              <a:rPr lang="ar-JO" altLang="en-US" sz="1800"/>
              <a:t>يتم تخزين بنية ملفات البيانات في كتالوج نظام إدارة قواعد البيانات (</a:t>
            </a:r>
            <a:r>
              <a:rPr lang="en-US" altLang="en-US" sz="1800"/>
              <a:t>DBMS</a:t>
            </a:r>
            <a:r>
              <a:rPr lang="ar-JO" altLang="en-US" sz="1800"/>
              <a:t>) بشكل منفصل عن برامج الوصول</a:t>
            </a:r>
          </a:p>
          <a:p>
            <a:pPr lvl="1"/>
            <a:r>
              <a:rPr lang="en-US" altLang="en-US" sz="1800"/>
              <a:t>Program-operation independence	</a:t>
            </a:r>
          </a:p>
          <a:p>
            <a:pPr lvl="1" algn="r" rtl="1"/>
            <a:r>
              <a:rPr lang="ar-JO" altLang="en-US" sz="1800"/>
              <a:t>استقلالية تشغيل البرنامج</a:t>
            </a:r>
            <a:endParaRPr lang="en-US" altLang="en-US" sz="1800"/>
          </a:p>
          <a:p>
            <a:pPr lvl="1"/>
            <a:r>
              <a:rPr lang="en-US" altLang="en-US" sz="1800" b="1"/>
              <a:t>Operations</a:t>
            </a:r>
            <a:r>
              <a:rPr lang="en-US" altLang="en-US" sz="1800"/>
              <a:t> specified in two parts:</a:t>
            </a:r>
          </a:p>
          <a:p>
            <a:pPr lvl="1" algn="r" rtl="1"/>
            <a:r>
              <a:rPr lang="ar-JO" altLang="en-US" sz="1800"/>
              <a:t>العمليات المحددة في جزأين:</a:t>
            </a:r>
            <a:endParaRPr lang="en-US" altLang="en-US" sz="1800"/>
          </a:p>
          <a:p>
            <a:pPr lvl="2"/>
            <a:r>
              <a:rPr lang="en-US" altLang="en-US" sz="1600"/>
              <a:t>Interface includes operation name and data types of its arguments</a:t>
            </a:r>
          </a:p>
          <a:p>
            <a:pPr lvl="2" algn="r" rtl="1"/>
            <a:r>
              <a:rPr lang="ar-JO" altLang="en-US" sz="1600"/>
              <a:t>تتضمن الواجهة اسم العملية وأنواع البيانات الخاصة بالوسائط الخاصة بها</a:t>
            </a:r>
            <a:endParaRPr lang="en-US" altLang="en-US" sz="1600"/>
          </a:p>
          <a:p>
            <a:pPr lvl="2"/>
            <a:r>
              <a:rPr lang="en-US" altLang="en-US" sz="1600"/>
              <a:t>Implementation can be changed without affecting the interface</a:t>
            </a:r>
          </a:p>
          <a:p>
            <a:pPr lvl="2" algn="r" rtl="1"/>
            <a:r>
              <a:rPr lang="ar-JO" altLang="en-US" sz="1600"/>
              <a:t>يمكن تغيير التنفيذ دون التأثير على الواجهة</a:t>
            </a:r>
            <a:endParaRPr lang="en-US" altLang="en-US" sz="1600"/>
          </a:p>
          <a:p>
            <a:pPr lvl="2"/>
            <a:endParaRPr lang="en-US" altLang="en-US" sz="160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3">
            <a:extLst>
              <a:ext uri="{FF2B5EF4-FFF2-40B4-BE49-F238E27FC236}">
                <a16:creationId xmlns:a16="http://schemas.microsoft.com/office/drawing/2014/main" id="{67322C7C-8F82-3761-350C-1EA292E2F0C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91B49314-5E45-4842-B293-90A6427283D4}" type="slidenum">
              <a:rPr lang="en-US" altLang="en-US" sz="1400">
                <a:solidFill>
                  <a:srgbClr val="990033"/>
                </a:solidFill>
              </a:rPr>
              <a:pPr rtl="0" fontAlgn="base">
                <a:spcBef>
                  <a:spcPct val="0"/>
                </a:spcBef>
                <a:spcAft>
                  <a:spcPct val="0"/>
                </a:spcAft>
                <a:buClrTx/>
                <a:buSzTx/>
                <a:buNone/>
              </a:pPr>
              <a:t>120</a:t>
            </a:fld>
            <a:endParaRPr lang="en-CA" altLang="en-US" sz="1400">
              <a:solidFill>
                <a:srgbClr val="990033"/>
              </a:solidFill>
            </a:endParaRPr>
          </a:p>
        </p:txBody>
      </p:sp>
      <p:sp>
        <p:nvSpPr>
          <p:cNvPr id="54275" name="Rectangle 10">
            <a:extLst>
              <a:ext uri="{FF2B5EF4-FFF2-40B4-BE49-F238E27FC236}">
                <a16:creationId xmlns:a16="http://schemas.microsoft.com/office/drawing/2014/main" id="{F5CD29BD-5624-D936-A6F0-BAB6DEB7B338}"/>
              </a:ext>
            </a:extLst>
          </p:cNvPr>
          <p:cNvSpPr>
            <a:spLocks noGrp="1" noChangeArrowheads="1"/>
          </p:cNvSpPr>
          <p:nvPr>
            <p:ph type="title"/>
          </p:nvPr>
        </p:nvSpPr>
        <p:spPr/>
        <p:txBody>
          <a:bodyPr/>
          <a:lstStyle/>
          <a:p>
            <a:pPr eaLnBrk="1" hangingPunct="1"/>
            <a:r>
              <a:rPr lang="en-US" altLang="en-US" b="1"/>
              <a:t>Deadlock prevention</a:t>
            </a:r>
            <a:endParaRPr lang="en-US" altLang="en-US"/>
          </a:p>
        </p:txBody>
      </p:sp>
      <p:sp>
        <p:nvSpPr>
          <p:cNvPr id="54276" name="Rectangle 11">
            <a:extLst>
              <a:ext uri="{FF2B5EF4-FFF2-40B4-BE49-F238E27FC236}">
                <a16:creationId xmlns:a16="http://schemas.microsoft.com/office/drawing/2014/main" id="{8DC45D94-0A3E-3F30-590F-F8E7BD7351C8}"/>
              </a:ext>
            </a:extLst>
          </p:cNvPr>
          <p:cNvSpPr>
            <a:spLocks noGrp="1" noChangeArrowheads="1"/>
          </p:cNvSpPr>
          <p:nvPr>
            <p:ph type="body" idx="1"/>
          </p:nvPr>
        </p:nvSpPr>
        <p:spPr/>
        <p:txBody>
          <a:bodyPr/>
          <a:lstStyle/>
          <a:p>
            <a:pPr eaLnBrk="1" hangingPunct="1"/>
            <a:r>
              <a:rPr lang="en-US" altLang="en-US" sz="2400"/>
              <a:t>A transaction locks all data items it refers to before it begins execution.</a:t>
            </a:r>
          </a:p>
          <a:p>
            <a:pPr eaLnBrk="1" hangingPunct="1"/>
            <a:endParaRPr lang="en-US" altLang="en-US" sz="2400"/>
          </a:p>
          <a:p>
            <a:pPr eaLnBrk="1" hangingPunct="1"/>
            <a:r>
              <a:rPr lang="en-US" altLang="en-US" sz="2400"/>
              <a:t>This way of locking prevents deadlock since a transaction never waits for a data item.</a:t>
            </a:r>
          </a:p>
          <a:p>
            <a:pPr eaLnBrk="1" hangingPunct="1"/>
            <a:endParaRPr lang="en-US" altLang="en-US" sz="2400"/>
          </a:p>
          <a:p>
            <a:pPr eaLnBrk="1" hangingPunct="1"/>
            <a:r>
              <a:rPr lang="en-US" altLang="en-US" sz="2400"/>
              <a:t>The conservative two-phase locking uses this approach.</a:t>
            </a:r>
            <a:endParaRPr lang="en-US" altLang="en-US" sz="2400">
              <a:sym typeface="Symbol" panose="05050102010706020507" pitchFamily="18" charset="2"/>
            </a:endParaRPr>
          </a:p>
        </p:txBody>
      </p:sp>
      <p:sp>
        <p:nvSpPr>
          <p:cNvPr id="54277" name="Rectangle 29">
            <a:extLst>
              <a:ext uri="{FF2B5EF4-FFF2-40B4-BE49-F238E27FC236}">
                <a16:creationId xmlns:a16="http://schemas.microsoft.com/office/drawing/2014/main" id="{F2D88AF3-8D00-3E61-CBC2-83B01BE6138B}"/>
              </a:ext>
            </a:extLst>
          </p:cNvPr>
          <p:cNvSpPr txBox="1">
            <a:spLocks noChangeArrowheads="1"/>
          </p:cNvSpPr>
          <p:nvPr/>
        </p:nvSpPr>
        <p:spPr bwMode="auto">
          <a:xfrm>
            <a:off x="3048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Copyright © 2007 Ramez Elmasri and Shamkant B. Navathe</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3">
            <a:extLst>
              <a:ext uri="{FF2B5EF4-FFF2-40B4-BE49-F238E27FC236}">
                <a16:creationId xmlns:a16="http://schemas.microsoft.com/office/drawing/2014/main" id="{B1025C0D-9422-7DCB-2A45-A7D645915FBA}"/>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B3C4791A-B1D1-4F6A-8A41-B03D6ECED813}" type="slidenum">
              <a:rPr lang="en-US" altLang="en-US" sz="1400">
                <a:solidFill>
                  <a:srgbClr val="990033"/>
                </a:solidFill>
              </a:rPr>
              <a:pPr rtl="0" fontAlgn="base">
                <a:spcBef>
                  <a:spcPct val="0"/>
                </a:spcBef>
                <a:spcAft>
                  <a:spcPct val="0"/>
                </a:spcAft>
                <a:buClrTx/>
                <a:buSzTx/>
                <a:buNone/>
              </a:pPr>
              <a:t>121</a:t>
            </a:fld>
            <a:endParaRPr lang="en-CA" altLang="en-US" sz="1400">
              <a:solidFill>
                <a:srgbClr val="990033"/>
              </a:solidFill>
            </a:endParaRPr>
          </a:p>
        </p:txBody>
      </p:sp>
      <p:sp>
        <p:nvSpPr>
          <p:cNvPr id="56323" name="Rectangle 10">
            <a:extLst>
              <a:ext uri="{FF2B5EF4-FFF2-40B4-BE49-F238E27FC236}">
                <a16:creationId xmlns:a16="http://schemas.microsoft.com/office/drawing/2014/main" id="{CE2C4FEC-E57B-CBB8-C834-46861B87CBE1}"/>
              </a:ext>
            </a:extLst>
          </p:cNvPr>
          <p:cNvSpPr>
            <a:spLocks noGrp="1" noChangeArrowheads="1"/>
          </p:cNvSpPr>
          <p:nvPr>
            <p:ph type="title"/>
          </p:nvPr>
        </p:nvSpPr>
        <p:spPr/>
        <p:txBody>
          <a:bodyPr/>
          <a:lstStyle/>
          <a:p>
            <a:pPr eaLnBrk="1" hangingPunct="1"/>
            <a:r>
              <a:rPr lang="en-US" altLang="en-US" b="1"/>
              <a:t>Deadlock detection and resolution</a:t>
            </a:r>
            <a:endParaRPr lang="en-US" altLang="en-US"/>
          </a:p>
        </p:txBody>
      </p:sp>
      <p:sp>
        <p:nvSpPr>
          <p:cNvPr id="56324" name="Rectangle 11">
            <a:extLst>
              <a:ext uri="{FF2B5EF4-FFF2-40B4-BE49-F238E27FC236}">
                <a16:creationId xmlns:a16="http://schemas.microsoft.com/office/drawing/2014/main" id="{1C70FB4E-9E28-CBAA-B99D-DC1F9BB2BDD2}"/>
              </a:ext>
            </a:extLst>
          </p:cNvPr>
          <p:cNvSpPr>
            <a:spLocks noGrp="1" noChangeArrowheads="1"/>
          </p:cNvSpPr>
          <p:nvPr>
            <p:ph type="body" idx="1"/>
          </p:nvPr>
        </p:nvSpPr>
        <p:spPr/>
        <p:txBody>
          <a:bodyPr/>
          <a:lstStyle/>
          <a:p>
            <a:pPr eaLnBrk="1" hangingPunct="1"/>
            <a:r>
              <a:rPr lang="en-US" altLang="en-US" sz="2400"/>
              <a:t>In this approach, deadlocks are allowed to happen.  The scheduler maintains a wait-for-graph for detecting cycle.  If a cycle exists, then one transaction involved in the cycle is selected (victim) and rolled-back.</a:t>
            </a:r>
          </a:p>
          <a:p>
            <a:pPr eaLnBrk="1" hangingPunct="1"/>
            <a:endParaRPr lang="en-US" altLang="en-US" sz="2400"/>
          </a:p>
          <a:p>
            <a:pPr eaLnBrk="1" hangingPunct="1"/>
            <a:r>
              <a:rPr lang="en-US" altLang="en-US" sz="2400"/>
              <a:t>A wait-for-graph is created using the lock table.  As soon as a transaction is blocked, it is added to the graph.  When a cycle exists, then one transaction involved in the cycle is selected (victim) and rolled-back.</a:t>
            </a:r>
            <a:endParaRPr lang="en-US" altLang="en-US" sz="2400">
              <a:sym typeface="Symbol" panose="05050102010706020507" pitchFamily="18" charset="2"/>
            </a:endParaRPr>
          </a:p>
        </p:txBody>
      </p:sp>
      <p:sp>
        <p:nvSpPr>
          <p:cNvPr id="56325" name="Rectangle 29">
            <a:extLst>
              <a:ext uri="{FF2B5EF4-FFF2-40B4-BE49-F238E27FC236}">
                <a16:creationId xmlns:a16="http://schemas.microsoft.com/office/drawing/2014/main" id="{2F68E98E-4C6D-1F23-9568-68C1C78B5549}"/>
              </a:ext>
            </a:extLst>
          </p:cNvPr>
          <p:cNvSpPr txBox="1">
            <a:spLocks noChangeArrowheads="1"/>
          </p:cNvSpPr>
          <p:nvPr/>
        </p:nvSpPr>
        <p:spPr bwMode="auto">
          <a:xfrm>
            <a:off x="3048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Copyright © 2007 Ramez Elmasri and Shamkant B. Navathe</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3">
            <a:extLst>
              <a:ext uri="{FF2B5EF4-FFF2-40B4-BE49-F238E27FC236}">
                <a16:creationId xmlns:a16="http://schemas.microsoft.com/office/drawing/2014/main" id="{4B3FA35B-9B4B-DA8C-B4B2-D009A5C1A78C}"/>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1304C8D5-4798-449A-A645-16A7D9B808D4}" type="slidenum">
              <a:rPr lang="en-US" altLang="en-US" sz="1400">
                <a:solidFill>
                  <a:srgbClr val="990033"/>
                </a:solidFill>
              </a:rPr>
              <a:pPr rtl="0" fontAlgn="base">
                <a:spcBef>
                  <a:spcPct val="0"/>
                </a:spcBef>
                <a:spcAft>
                  <a:spcPct val="0"/>
                </a:spcAft>
                <a:buClrTx/>
                <a:buSzTx/>
                <a:buNone/>
              </a:pPr>
              <a:t>122</a:t>
            </a:fld>
            <a:endParaRPr lang="en-CA" altLang="en-US" sz="1400">
              <a:solidFill>
                <a:srgbClr val="990033"/>
              </a:solidFill>
            </a:endParaRPr>
          </a:p>
        </p:txBody>
      </p:sp>
      <p:sp>
        <p:nvSpPr>
          <p:cNvPr id="58371" name="Rectangle 8">
            <a:extLst>
              <a:ext uri="{FF2B5EF4-FFF2-40B4-BE49-F238E27FC236}">
                <a16:creationId xmlns:a16="http://schemas.microsoft.com/office/drawing/2014/main" id="{A5FB9A15-CEA7-68BC-5A29-ED302A83B7A8}"/>
              </a:ext>
            </a:extLst>
          </p:cNvPr>
          <p:cNvSpPr>
            <a:spLocks noGrp="1" noChangeArrowheads="1"/>
          </p:cNvSpPr>
          <p:nvPr>
            <p:ph type="title"/>
          </p:nvPr>
        </p:nvSpPr>
        <p:spPr/>
        <p:txBody>
          <a:bodyPr/>
          <a:lstStyle/>
          <a:p>
            <a:pPr eaLnBrk="1" hangingPunct="1"/>
            <a:r>
              <a:rPr lang="en-US" altLang="en-US"/>
              <a:t>Deadlock Detection and Resolution</a:t>
            </a:r>
            <a:br>
              <a:rPr lang="en-US" altLang="en-US"/>
            </a:br>
            <a:r>
              <a:rPr lang="en-US" altLang="en-US"/>
              <a:t>(Example 1)</a:t>
            </a:r>
          </a:p>
        </p:txBody>
      </p:sp>
      <p:sp>
        <p:nvSpPr>
          <p:cNvPr id="58372" name="Rectangle 9">
            <a:extLst>
              <a:ext uri="{FF2B5EF4-FFF2-40B4-BE49-F238E27FC236}">
                <a16:creationId xmlns:a16="http://schemas.microsoft.com/office/drawing/2014/main" id="{6B9BA457-BF74-E18C-6B81-CBD3FD00B343}"/>
              </a:ext>
            </a:extLst>
          </p:cNvPr>
          <p:cNvSpPr>
            <a:spLocks noGrp="1" noChangeArrowheads="1"/>
          </p:cNvSpPr>
          <p:nvPr>
            <p:ph type="body" idx="1"/>
          </p:nvPr>
        </p:nvSpPr>
        <p:spPr/>
        <p:txBody>
          <a:bodyPr/>
          <a:lstStyle/>
          <a:p>
            <a:pPr lvl="1" eaLnBrk="1" hangingPunct="1"/>
            <a:r>
              <a:rPr lang="en-US" altLang="en-US" sz="2200" b="1">
                <a:cs typeface="Times New Roman" panose="02020603050405020304" pitchFamily="18" charset="0"/>
              </a:rPr>
              <a:t>Deadlock</a:t>
            </a:r>
            <a:endParaRPr lang="en-US" altLang="en-US" sz="1700" b="1">
              <a:cs typeface="Times New Roman" panose="02020603050405020304" pitchFamily="18" charset="0"/>
            </a:endParaRPr>
          </a:p>
          <a:p>
            <a:pPr algn="just" eaLnBrk="1" hangingPunct="1">
              <a:spcBef>
                <a:spcPct val="50000"/>
              </a:spcBef>
              <a:buFont typeface="Wingdings" panose="05000000000000000000" pitchFamily="2" charset="2"/>
              <a:buNone/>
            </a:pPr>
            <a:r>
              <a:rPr lang="en-US" altLang="en-US" sz="1800" b="1">
                <a:cs typeface="Times New Roman" panose="02020603050405020304" pitchFamily="18" charset="0"/>
              </a:rPr>
              <a:t>	</a:t>
            </a:r>
            <a:r>
              <a:rPr lang="en-US" altLang="en-US" sz="1800" b="1" u="sng">
                <a:cs typeface="Times New Roman" panose="02020603050405020304" pitchFamily="18" charset="0"/>
              </a:rPr>
              <a:t>T’1</a:t>
            </a:r>
            <a:r>
              <a:rPr lang="en-US" altLang="en-US" sz="1800" b="1">
                <a:cs typeface="Times New Roman" panose="02020603050405020304" pitchFamily="18" charset="0"/>
              </a:rPr>
              <a:t>			</a:t>
            </a:r>
            <a:r>
              <a:rPr lang="en-US" altLang="en-US" sz="1800" b="1" u="sng">
                <a:cs typeface="Times New Roman" panose="02020603050405020304" pitchFamily="18" charset="0"/>
              </a:rPr>
              <a:t>T’2</a:t>
            </a:r>
            <a:r>
              <a:rPr lang="en-US" altLang="en-US" sz="1800" b="1">
                <a:cs typeface="Times New Roman" panose="02020603050405020304" pitchFamily="18" charset="0"/>
              </a:rPr>
              <a:t>		</a:t>
            </a:r>
            <a:endParaRPr lang="en-US" altLang="en-US" sz="1800" b="1" u="sng">
              <a:cs typeface="Times New Roman" panose="02020603050405020304" pitchFamily="18" charset="0"/>
            </a:endParaRPr>
          </a:p>
          <a:p>
            <a:pPr eaLnBrk="1" hangingPunct="1">
              <a:spcBef>
                <a:spcPct val="50000"/>
              </a:spcBef>
              <a:buFont typeface="Wingdings" panose="05000000000000000000" pitchFamily="2" charset="2"/>
              <a:buNone/>
            </a:pPr>
            <a:r>
              <a:rPr lang="en-US" altLang="en-US" sz="1800">
                <a:cs typeface="Times New Roman" panose="02020603050405020304" pitchFamily="18" charset="0"/>
              </a:rPr>
              <a:t>	read_lock (Y);				</a:t>
            </a:r>
          </a:p>
          <a:p>
            <a:pPr eaLnBrk="1" hangingPunct="1">
              <a:spcBef>
                <a:spcPct val="0"/>
              </a:spcBef>
              <a:buFont typeface="Wingdings" panose="05000000000000000000" pitchFamily="2" charset="2"/>
              <a:buNone/>
            </a:pPr>
            <a:r>
              <a:rPr lang="en-US" altLang="en-US" sz="1800">
                <a:cs typeface="Times New Roman" panose="02020603050405020304" pitchFamily="18" charset="0"/>
              </a:rPr>
              <a:t>	read_item (Y);				</a:t>
            </a:r>
          </a:p>
          <a:p>
            <a:pPr eaLnBrk="1" hangingPunct="1">
              <a:spcBef>
                <a:spcPct val="0"/>
              </a:spcBef>
              <a:buFont typeface="Wingdings" panose="05000000000000000000" pitchFamily="2" charset="2"/>
              <a:buNone/>
            </a:pPr>
            <a:r>
              <a:rPr lang="en-US" altLang="en-US" sz="1800">
                <a:cs typeface="Times New Roman" panose="02020603050405020304" pitchFamily="18" charset="0"/>
              </a:rPr>
              <a:t>				read_lock (X);	</a:t>
            </a:r>
          </a:p>
          <a:p>
            <a:pPr eaLnBrk="1" hangingPunct="1">
              <a:spcBef>
                <a:spcPct val="0"/>
              </a:spcBef>
              <a:buFont typeface="Wingdings" panose="05000000000000000000" pitchFamily="2" charset="2"/>
              <a:buNone/>
            </a:pPr>
            <a:r>
              <a:rPr lang="en-US" altLang="en-US" sz="1800">
                <a:cs typeface="Times New Roman" panose="02020603050405020304" pitchFamily="18" charset="0"/>
              </a:rPr>
              <a:t>				read_item (X);			    </a:t>
            </a:r>
          </a:p>
          <a:p>
            <a:pPr eaLnBrk="1" hangingPunct="1">
              <a:spcBef>
                <a:spcPct val="0"/>
              </a:spcBef>
              <a:buFont typeface="Wingdings" panose="05000000000000000000" pitchFamily="2" charset="2"/>
              <a:buNone/>
            </a:pPr>
            <a:r>
              <a:rPr lang="en-US" altLang="en-US" sz="1800">
                <a:cs typeface="Times New Roman" panose="02020603050405020304" pitchFamily="18" charset="0"/>
              </a:rPr>
              <a:t>	write_lock (X);		</a:t>
            </a:r>
          </a:p>
          <a:p>
            <a:pPr eaLnBrk="1" hangingPunct="1">
              <a:spcBef>
                <a:spcPct val="0"/>
              </a:spcBef>
              <a:buFont typeface="Wingdings" panose="05000000000000000000" pitchFamily="2" charset="2"/>
              <a:buNone/>
            </a:pPr>
            <a:r>
              <a:rPr lang="en-US" altLang="en-US" sz="1800">
                <a:cs typeface="Times New Roman" panose="02020603050405020304" pitchFamily="18" charset="0"/>
              </a:rPr>
              <a:t>			               write_lock (Y);</a:t>
            </a:r>
          </a:p>
          <a:p>
            <a:pPr eaLnBrk="1" hangingPunct="1">
              <a:spcBef>
                <a:spcPct val="0"/>
              </a:spcBef>
              <a:buFont typeface="Wingdings" panose="05000000000000000000" pitchFamily="2" charset="2"/>
              <a:buNone/>
            </a:pPr>
            <a:r>
              <a:rPr lang="en-US" altLang="en-US" sz="1800">
                <a:cs typeface="Times New Roman" panose="02020603050405020304" pitchFamily="18" charset="0"/>
              </a:rPr>
              <a:t>				</a:t>
            </a:r>
          </a:p>
          <a:p>
            <a:pPr lvl="1" eaLnBrk="1" hangingPunct="1">
              <a:spcBef>
                <a:spcPct val="0"/>
              </a:spcBef>
            </a:pPr>
            <a:r>
              <a:rPr lang="en-US" altLang="en-US" sz="2000">
                <a:cs typeface="Times New Roman" panose="02020603050405020304" pitchFamily="18" charset="0"/>
              </a:rPr>
              <a:t>Deadlock (T’1 and T’2)</a:t>
            </a:r>
            <a:endParaRPr lang="en-US" altLang="en-US" sz="3000"/>
          </a:p>
        </p:txBody>
      </p:sp>
      <p:sp>
        <p:nvSpPr>
          <p:cNvPr id="58373" name="TextBox 4">
            <a:extLst>
              <a:ext uri="{FF2B5EF4-FFF2-40B4-BE49-F238E27FC236}">
                <a16:creationId xmlns:a16="http://schemas.microsoft.com/office/drawing/2014/main" id="{96657465-31CF-5AF0-6542-788A6B779BF2}"/>
              </a:ext>
            </a:extLst>
          </p:cNvPr>
          <p:cNvSpPr txBox="1">
            <a:spLocks noChangeArrowheads="1"/>
          </p:cNvSpPr>
          <p:nvPr/>
        </p:nvSpPr>
        <p:spPr bwMode="auto">
          <a:xfrm>
            <a:off x="2133600" y="4800601"/>
            <a:ext cx="7747000" cy="9239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ar-JO" sz="1800">
                <a:solidFill>
                  <a:srgbClr val="000000"/>
                </a:solidFill>
              </a:rPr>
              <a:t>Deadlock Detection: (Use wait-for graph)</a:t>
            </a:r>
          </a:p>
          <a:p>
            <a:pPr algn="l" rtl="0" eaLnBrk="0" fontAlgn="base" hangingPunct="0">
              <a:spcBef>
                <a:spcPct val="0"/>
              </a:spcBef>
              <a:spcAft>
                <a:spcPct val="0"/>
              </a:spcAft>
              <a:buClrTx/>
              <a:buSzTx/>
              <a:buFont typeface="Arial" panose="020B0604020202020204" pitchFamily="34" charset="0"/>
              <a:buChar char="•"/>
            </a:pPr>
            <a:r>
              <a:rPr lang="en-US" altLang="ar-JO" sz="1800">
                <a:solidFill>
                  <a:srgbClr val="000000"/>
                </a:solidFill>
              </a:rPr>
              <a:t> T’2 cannot perform write_lock(Y) because T’1 is holding a read_lock on Y</a:t>
            </a:r>
          </a:p>
          <a:p>
            <a:pPr algn="l" rtl="0" eaLnBrk="0" fontAlgn="base" hangingPunct="0">
              <a:spcBef>
                <a:spcPct val="0"/>
              </a:spcBef>
              <a:spcAft>
                <a:spcPct val="0"/>
              </a:spcAft>
              <a:buClrTx/>
              <a:buSzTx/>
              <a:buFont typeface="Arial" panose="020B0604020202020204" pitchFamily="34" charset="0"/>
              <a:buChar char="•"/>
            </a:pPr>
            <a:r>
              <a:rPr lang="en-US" altLang="ar-JO" sz="1800">
                <a:solidFill>
                  <a:srgbClr val="000000"/>
                </a:solidFill>
              </a:rPr>
              <a:t> T’1 cannot perform write_lock(X) because T’2 is holding a read_lock on X</a:t>
            </a:r>
          </a:p>
        </p:txBody>
      </p:sp>
      <p:pic>
        <p:nvPicPr>
          <p:cNvPr id="58374" name="Picture 2" descr="Pink tissue paper">
            <a:extLst>
              <a:ext uri="{FF2B5EF4-FFF2-40B4-BE49-F238E27FC236}">
                <a16:creationId xmlns:a16="http://schemas.microsoft.com/office/drawing/2014/main" id="{F247305A-BF65-075C-4044-2D7991269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743201"/>
            <a:ext cx="3200400" cy="173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5" name="TextBox 6">
            <a:extLst>
              <a:ext uri="{FF2B5EF4-FFF2-40B4-BE49-F238E27FC236}">
                <a16:creationId xmlns:a16="http://schemas.microsoft.com/office/drawing/2014/main" id="{0D2DABA6-0258-9E6A-D04C-0303BA9DA831}"/>
              </a:ext>
            </a:extLst>
          </p:cNvPr>
          <p:cNvSpPr txBox="1">
            <a:spLocks noChangeArrowheads="1"/>
          </p:cNvSpPr>
          <p:nvPr/>
        </p:nvSpPr>
        <p:spPr bwMode="auto">
          <a:xfrm>
            <a:off x="7467600" y="4343400"/>
            <a:ext cx="1766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ar-JO" sz="1800">
                <a:solidFill>
                  <a:srgbClr val="000000"/>
                </a:solidFill>
              </a:rPr>
              <a:t>Wait-For Graph</a:t>
            </a:r>
          </a:p>
        </p:txBody>
      </p:sp>
      <p:sp>
        <p:nvSpPr>
          <p:cNvPr id="58376" name="TextBox 7">
            <a:extLst>
              <a:ext uri="{FF2B5EF4-FFF2-40B4-BE49-F238E27FC236}">
                <a16:creationId xmlns:a16="http://schemas.microsoft.com/office/drawing/2014/main" id="{9F6C7A89-378B-275F-5DBD-EF9FA4F0BB21}"/>
              </a:ext>
            </a:extLst>
          </p:cNvPr>
          <p:cNvSpPr txBox="1">
            <a:spLocks noChangeArrowheads="1"/>
          </p:cNvSpPr>
          <p:nvPr/>
        </p:nvSpPr>
        <p:spPr bwMode="auto">
          <a:xfrm>
            <a:off x="2133601" y="5791201"/>
            <a:ext cx="5502275" cy="64611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ar-JO" sz="1800">
                <a:solidFill>
                  <a:srgbClr val="000000"/>
                </a:solidFill>
              </a:rPr>
              <a:t>Deadlock Resolution:</a:t>
            </a:r>
          </a:p>
          <a:p>
            <a:pPr algn="l" rtl="0" eaLnBrk="0" fontAlgn="base" hangingPunct="0">
              <a:spcBef>
                <a:spcPct val="0"/>
              </a:spcBef>
              <a:spcAft>
                <a:spcPct val="0"/>
              </a:spcAft>
              <a:buClrTx/>
              <a:buSzTx/>
              <a:buFont typeface="Arial" panose="020B0604020202020204" pitchFamily="34" charset="0"/>
              <a:buChar char="•"/>
            </a:pPr>
            <a:r>
              <a:rPr lang="en-US" altLang="ar-JO" sz="1800">
                <a:solidFill>
                  <a:srgbClr val="000000"/>
                </a:solidFill>
              </a:rPr>
              <a:t> Choose either T’1 or T’2 as a victim and roll it back</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a:extLst>
              <a:ext uri="{FF2B5EF4-FFF2-40B4-BE49-F238E27FC236}">
                <a16:creationId xmlns:a16="http://schemas.microsoft.com/office/drawing/2014/main" id="{61EBEB2C-3769-DB1F-6636-EFB6F1AA1A20}"/>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E74B8D31-D5A2-4E14-9644-CD53F2F5E345}" type="slidenum">
              <a:rPr lang="en-US" altLang="en-US" sz="1400">
                <a:solidFill>
                  <a:srgbClr val="990033"/>
                </a:solidFill>
              </a:rPr>
              <a:pPr rtl="0" fontAlgn="base">
                <a:spcBef>
                  <a:spcPct val="0"/>
                </a:spcBef>
                <a:spcAft>
                  <a:spcPct val="0"/>
                </a:spcAft>
                <a:buClrTx/>
                <a:buSzTx/>
                <a:buNone/>
              </a:pPr>
              <a:t>123</a:t>
            </a:fld>
            <a:endParaRPr lang="en-CA" altLang="en-US" sz="1400">
              <a:solidFill>
                <a:srgbClr val="990033"/>
              </a:solidFill>
            </a:endParaRPr>
          </a:p>
        </p:txBody>
      </p:sp>
      <p:sp>
        <p:nvSpPr>
          <p:cNvPr id="60419" name="Rectangle 8">
            <a:extLst>
              <a:ext uri="{FF2B5EF4-FFF2-40B4-BE49-F238E27FC236}">
                <a16:creationId xmlns:a16="http://schemas.microsoft.com/office/drawing/2014/main" id="{45B8E244-1421-584A-E2B6-AA62068F4BFF}"/>
              </a:ext>
            </a:extLst>
          </p:cNvPr>
          <p:cNvSpPr>
            <a:spLocks noGrp="1" noChangeArrowheads="1"/>
          </p:cNvSpPr>
          <p:nvPr>
            <p:ph type="title"/>
          </p:nvPr>
        </p:nvSpPr>
        <p:spPr/>
        <p:txBody>
          <a:bodyPr/>
          <a:lstStyle/>
          <a:p>
            <a:pPr eaLnBrk="1" hangingPunct="1"/>
            <a:r>
              <a:rPr lang="en-US" altLang="en-US"/>
              <a:t>Deadlock Detection and Resolution</a:t>
            </a:r>
            <a:br>
              <a:rPr lang="en-US" altLang="en-US"/>
            </a:br>
            <a:r>
              <a:rPr lang="en-US" altLang="en-US"/>
              <a:t>(Example 2)</a:t>
            </a:r>
          </a:p>
        </p:txBody>
      </p:sp>
      <p:sp>
        <p:nvSpPr>
          <p:cNvPr id="60420" name="TextBox 10">
            <a:extLst>
              <a:ext uri="{FF2B5EF4-FFF2-40B4-BE49-F238E27FC236}">
                <a16:creationId xmlns:a16="http://schemas.microsoft.com/office/drawing/2014/main" id="{44EE9B42-B994-351C-DDA2-8EB01B01E1FC}"/>
              </a:ext>
            </a:extLst>
          </p:cNvPr>
          <p:cNvSpPr txBox="1">
            <a:spLocks noChangeArrowheads="1"/>
          </p:cNvSpPr>
          <p:nvPr/>
        </p:nvSpPr>
        <p:spPr bwMode="auto">
          <a:xfrm>
            <a:off x="1600200" y="1524000"/>
            <a:ext cx="1981200" cy="50165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             T1</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Lock_S (X);</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read_(X);</a:t>
            </a: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lock_X (X); </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write (X);</a:t>
            </a: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lock_S (Y);</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read (Y);</a:t>
            </a: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600">
                <a:solidFill>
                  <a:srgbClr val="FF0000"/>
                </a:solidFill>
                <a:cs typeface="Times New Roman" panose="02020603050405020304" pitchFamily="18" charset="0"/>
              </a:rPr>
              <a:t>lock_X (Y);</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write (Y);</a:t>
            </a:r>
          </a:p>
        </p:txBody>
      </p:sp>
      <p:sp>
        <p:nvSpPr>
          <p:cNvPr id="60421" name="TextBox 11">
            <a:extLst>
              <a:ext uri="{FF2B5EF4-FFF2-40B4-BE49-F238E27FC236}">
                <a16:creationId xmlns:a16="http://schemas.microsoft.com/office/drawing/2014/main" id="{5EEBCB75-03E8-1CCD-1EDD-DA905B1F92A0}"/>
              </a:ext>
            </a:extLst>
          </p:cNvPr>
          <p:cNvSpPr txBox="1">
            <a:spLocks noChangeArrowheads="1"/>
          </p:cNvSpPr>
          <p:nvPr/>
        </p:nvSpPr>
        <p:spPr bwMode="auto">
          <a:xfrm>
            <a:off x="3810000" y="1524001"/>
            <a:ext cx="1981200" cy="23082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              T2   </a:t>
            </a: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lock_S (Y);</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read_item (Y);</a:t>
            </a: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600">
                <a:solidFill>
                  <a:srgbClr val="FF0000"/>
                </a:solidFill>
                <a:cs typeface="Times New Roman" panose="02020603050405020304" pitchFamily="18" charset="0"/>
              </a:rPr>
              <a:t>lock _S(X);</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read (X);</a:t>
            </a:r>
          </a:p>
        </p:txBody>
      </p:sp>
      <p:sp>
        <p:nvSpPr>
          <p:cNvPr id="60422" name="TextBox 12">
            <a:extLst>
              <a:ext uri="{FF2B5EF4-FFF2-40B4-BE49-F238E27FC236}">
                <a16:creationId xmlns:a16="http://schemas.microsoft.com/office/drawing/2014/main" id="{FB977741-D781-2F25-F8A0-28FAC01AAB15}"/>
              </a:ext>
            </a:extLst>
          </p:cNvPr>
          <p:cNvSpPr txBox="1">
            <a:spLocks noChangeArrowheads="1"/>
          </p:cNvSpPr>
          <p:nvPr/>
        </p:nvSpPr>
        <p:spPr bwMode="auto">
          <a:xfrm>
            <a:off x="6096000" y="1524001"/>
            <a:ext cx="1981200" cy="45243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              T3</a:t>
            </a: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lock_S (Z);</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read (Z);</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lock_X (Z);</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write (Z);</a:t>
            </a: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600">
                <a:solidFill>
                  <a:srgbClr val="FF0000"/>
                </a:solidFill>
                <a:cs typeface="Times New Roman" panose="02020603050405020304" pitchFamily="18" charset="0"/>
              </a:rPr>
              <a:t>lock_S (X);</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read (X);</a:t>
            </a:r>
          </a:p>
        </p:txBody>
      </p:sp>
      <p:sp>
        <p:nvSpPr>
          <p:cNvPr id="60423" name="TextBox 13">
            <a:extLst>
              <a:ext uri="{FF2B5EF4-FFF2-40B4-BE49-F238E27FC236}">
                <a16:creationId xmlns:a16="http://schemas.microsoft.com/office/drawing/2014/main" id="{5336D97F-3BE7-27DD-D01E-B320052C668D}"/>
              </a:ext>
            </a:extLst>
          </p:cNvPr>
          <p:cNvSpPr txBox="1">
            <a:spLocks noChangeArrowheads="1"/>
          </p:cNvSpPr>
          <p:nvPr/>
        </p:nvSpPr>
        <p:spPr bwMode="auto">
          <a:xfrm>
            <a:off x="8077200" y="3124200"/>
            <a:ext cx="3124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ar-JO" sz="2000">
                <a:solidFill>
                  <a:srgbClr val="000000"/>
                </a:solidFill>
              </a:rPr>
              <a:t>Solution: Next Slide</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a:extLst>
              <a:ext uri="{FF2B5EF4-FFF2-40B4-BE49-F238E27FC236}">
                <a16:creationId xmlns:a16="http://schemas.microsoft.com/office/drawing/2014/main" id="{396F10A7-E1F3-8B4A-EBB0-B55CC0014D3F}"/>
              </a:ext>
            </a:extLst>
          </p:cNvPr>
          <p:cNvSpPr>
            <a:spLocks noGrp="1" noChangeArrowheads="1"/>
          </p:cNvSpPr>
          <p:nvPr>
            <p:ph type="title"/>
          </p:nvPr>
        </p:nvSpPr>
        <p:spPr/>
        <p:txBody>
          <a:bodyPr/>
          <a:lstStyle/>
          <a:p>
            <a:r>
              <a:rPr lang="en-US" altLang="en-US"/>
              <a:t>Deadlock Detection and Resolution</a:t>
            </a:r>
            <a:br>
              <a:rPr lang="en-US" altLang="en-US"/>
            </a:br>
            <a:r>
              <a:rPr lang="en-US" altLang="en-US"/>
              <a:t>(Example 2)</a:t>
            </a:r>
            <a:endParaRPr lang="en-US" altLang="ar-JO"/>
          </a:p>
        </p:txBody>
      </p:sp>
      <p:sp>
        <p:nvSpPr>
          <p:cNvPr id="62467" name="Slide Number Placeholder 3">
            <a:extLst>
              <a:ext uri="{FF2B5EF4-FFF2-40B4-BE49-F238E27FC236}">
                <a16:creationId xmlns:a16="http://schemas.microsoft.com/office/drawing/2014/main" id="{B2E922DE-0FEF-3761-2711-19C033F027F6}"/>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A559B5DA-BF5E-4B15-8D06-ABA294E1537C}" type="slidenum">
              <a:rPr lang="en-US" altLang="en-US" sz="1400">
                <a:solidFill>
                  <a:srgbClr val="990033"/>
                </a:solidFill>
              </a:rPr>
              <a:pPr rtl="0" fontAlgn="base">
                <a:spcBef>
                  <a:spcPct val="0"/>
                </a:spcBef>
                <a:spcAft>
                  <a:spcPct val="0"/>
                </a:spcAft>
                <a:buClrTx/>
                <a:buSzTx/>
                <a:buNone/>
              </a:pPr>
              <a:t>124</a:t>
            </a:fld>
            <a:endParaRPr lang="en-CA" altLang="en-US" sz="1400">
              <a:solidFill>
                <a:srgbClr val="990033"/>
              </a:solidFill>
            </a:endParaRPr>
          </a:p>
        </p:txBody>
      </p:sp>
      <p:sp>
        <p:nvSpPr>
          <p:cNvPr id="62468" name="TextBox 4">
            <a:extLst>
              <a:ext uri="{FF2B5EF4-FFF2-40B4-BE49-F238E27FC236}">
                <a16:creationId xmlns:a16="http://schemas.microsoft.com/office/drawing/2014/main" id="{C848DFF8-D0E2-C9F6-55C8-21ECC4F36C26}"/>
              </a:ext>
            </a:extLst>
          </p:cNvPr>
          <p:cNvSpPr txBox="1">
            <a:spLocks noChangeArrowheads="1"/>
          </p:cNvSpPr>
          <p:nvPr/>
        </p:nvSpPr>
        <p:spPr bwMode="auto">
          <a:xfrm>
            <a:off x="1752600" y="1676400"/>
            <a:ext cx="7835900" cy="120015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ar-JO" sz="1800">
                <a:solidFill>
                  <a:srgbClr val="000000"/>
                </a:solidFill>
              </a:rPr>
              <a:t>Deadlock Detection: (Use wait-for graph)</a:t>
            </a:r>
          </a:p>
          <a:p>
            <a:pPr algn="l" rtl="0" eaLnBrk="0" fontAlgn="base" hangingPunct="0">
              <a:spcBef>
                <a:spcPct val="0"/>
              </a:spcBef>
              <a:spcAft>
                <a:spcPct val="0"/>
              </a:spcAft>
              <a:buClrTx/>
              <a:buSzTx/>
              <a:buFont typeface="Arial" panose="020B0604020202020204" pitchFamily="34" charset="0"/>
              <a:buChar char="•"/>
            </a:pPr>
            <a:r>
              <a:rPr lang="en-US" altLang="ar-JO" sz="1800">
                <a:solidFill>
                  <a:srgbClr val="000000"/>
                </a:solidFill>
              </a:rPr>
              <a:t> T2 cannot obtain a read lock on X because T1 is holding a write lock on X</a:t>
            </a:r>
          </a:p>
          <a:p>
            <a:pPr algn="l" rtl="0" eaLnBrk="0" fontAlgn="base" hangingPunct="0">
              <a:spcBef>
                <a:spcPct val="0"/>
              </a:spcBef>
              <a:spcAft>
                <a:spcPct val="0"/>
              </a:spcAft>
              <a:buClrTx/>
              <a:buSzTx/>
              <a:buFont typeface="Arial" panose="020B0604020202020204" pitchFamily="34" charset="0"/>
              <a:buChar char="•"/>
            </a:pPr>
            <a:r>
              <a:rPr lang="en-US" altLang="ar-JO" sz="1800">
                <a:solidFill>
                  <a:srgbClr val="000000"/>
                </a:solidFill>
              </a:rPr>
              <a:t> T3 cannot obtain a read lock on X because T1 is holding a write lock on X</a:t>
            </a:r>
          </a:p>
          <a:p>
            <a:pPr algn="l" rtl="0" eaLnBrk="0" fontAlgn="base" hangingPunct="0">
              <a:spcBef>
                <a:spcPct val="0"/>
              </a:spcBef>
              <a:spcAft>
                <a:spcPct val="0"/>
              </a:spcAft>
              <a:buClrTx/>
              <a:buSzTx/>
              <a:buFont typeface="Arial" panose="020B0604020202020204" pitchFamily="34" charset="0"/>
              <a:buChar char="•"/>
            </a:pPr>
            <a:r>
              <a:rPr lang="en-US" altLang="ar-JO" sz="1800">
                <a:solidFill>
                  <a:srgbClr val="000000"/>
                </a:solidFill>
              </a:rPr>
              <a:t> T1 cannot obtain a write lock on Y because T2 is holding a read lock on Y</a:t>
            </a:r>
          </a:p>
        </p:txBody>
      </p:sp>
      <p:sp>
        <p:nvSpPr>
          <p:cNvPr id="62469" name="TextBox 5">
            <a:extLst>
              <a:ext uri="{FF2B5EF4-FFF2-40B4-BE49-F238E27FC236}">
                <a16:creationId xmlns:a16="http://schemas.microsoft.com/office/drawing/2014/main" id="{5FDB7193-53F8-F205-DE95-0E7D18BB9249}"/>
              </a:ext>
            </a:extLst>
          </p:cNvPr>
          <p:cNvSpPr txBox="1">
            <a:spLocks noChangeArrowheads="1"/>
          </p:cNvSpPr>
          <p:nvPr/>
        </p:nvSpPr>
        <p:spPr bwMode="auto">
          <a:xfrm>
            <a:off x="5486400" y="3124201"/>
            <a:ext cx="4864100"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Font typeface="Arial" panose="020B0604020202020204" pitchFamily="34" charset="0"/>
              <a:buChar char="•"/>
            </a:pPr>
            <a:r>
              <a:rPr lang="en-US" altLang="ar-JO" sz="1800">
                <a:solidFill>
                  <a:srgbClr val="000000"/>
                </a:solidFill>
              </a:rPr>
              <a:t> The Wait-For Graph shows a cycle T1,T2,T1</a:t>
            </a:r>
          </a:p>
          <a:p>
            <a:pPr algn="l" rtl="0" eaLnBrk="0" fontAlgn="base" hangingPunct="0">
              <a:spcBef>
                <a:spcPct val="0"/>
              </a:spcBef>
              <a:spcAft>
                <a:spcPct val="0"/>
              </a:spcAft>
              <a:buClrTx/>
              <a:buSzTx/>
              <a:buFont typeface="Arial" panose="020B0604020202020204" pitchFamily="34" charset="0"/>
              <a:buChar char="•"/>
            </a:pPr>
            <a:r>
              <a:rPr lang="en-US" altLang="ar-JO" sz="1800">
                <a:solidFill>
                  <a:srgbClr val="000000"/>
                </a:solidFill>
              </a:rPr>
              <a:t> So, we have a deadlock</a:t>
            </a:r>
          </a:p>
        </p:txBody>
      </p:sp>
      <p:sp>
        <p:nvSpPr>
          <p:cNvPr id="62470" name="TextBox 6">
            <a:extLst>
              <a:ext uri="{FF2B5EF4-FFF2-40B4-BE49-F238E27FC236}">
                <a16:creationId xmlns:a16="http://schemas.microsoft.com/office/drawing/2014/main" id="{7FDFED50-07C2-6137-6E60-5A95B7E3D186}"/>
              </a:ext>
            </a:extLst>
          </p:cNvPr>
          <p:cNvSpPr txBox="1">
            <a:spLocks noChangeArrowheads="1"/>
          </p:cNvSpPr>
          <p:nvPr/>
        </p:nvSpPr>
        <p:spPr bwMode="auto">
          <a:xfrm>
            <a:off x="1752601" y="5526088"/>
            <a:ext cx="5502275" cy="64611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ar-JO" sz="1800">
                <a:solidFill>
                  <a:srgbClr val="000000"/>
                </a:solidFill>
              </a:rPr>
              <a:t>Deadlock Resolution:</a:t>
            </a:r>
          </a:p>
          <a:p>
            <a:pPr algn="l" rtl="0" eaLnBrk="0" fontAlgn="base" hangingPunct="0">
              <a:spcBef>
                <a:spcPct val="0"/>
              </a:spcBef>
              <a:spcAft>
                <a:spcPct val="0"/>
              </a:spcAft>
              <a:buClrTx/>
              <a:buSzTx/>
              <a:buFont typeface="Arial" panose="020B0604020202020204" pitchFamily="34" charset="0"/>
              <a:buChar char="•"/>
            </a:pPr>
            <a:r>
              <a:rPr lang="en-US" altLang="ar-JO" sz="1800">
                <a:solidFill>
                  <a:srgbClr val="000000"/>
                </a:solidFill>
              </a:rPr>
              <a:t> Choose either T1 or T2 as a victim and roll it back</a:t>
            </a:r>
          </a:p>
        </p:txBody>
      </p:sp>
      <p:grpSp>
        <p:nvGrpSpPr>
          <p:cNvPr id="62471" name="Group 14">
            <a:extLst>
              <a:ext uri="{FF2B5EF4-FFF2-40B4-BE49-F238E27FC236}">
                <a16:creationId xmlns:a16="http://schemas.microsoft.com/office/drawing/2014/main" id="{71812A2C-1400-E7CD-372D-B6E65C636EDB}"/>
              </a:ext>
            </a:extLst>
          </p:cNvPr>
          <p:cNvGrpSpPr>
            <a:grpSpLocks/>
          </p:cNvGrpSpPr>
          <p:nvPr/>
        </p:nvGrpSpPr>
        <p:grpSpPr bwMode="auto">
          <a:xfrm>
            <a:off x="2133600" y="3059114"/>
            <a:ext cx="2819400" cy="2198687"/>
            <a:chOff x="685800" y="2830286"/>
            <a:chExt cx="2819400" cy="2198914"/>
          </a:xfrm>
        </p:grpSpPr>
        <p:sp>
          <p:nvSpPr>
            <p:cNvPr id="62472" name="Oval 7">
              <a:extLst>
                <a:ext uri="{FF2B5EF4-FFF2-40B4-BE49-F238E27FC236}">
                  <a16:creationId xmlns:a16="http://schemas.microsoft.com/office/drawing/2014/main" id="{8CBCC9CB-6C08-BA47-0636-0D3D46BDB5B0}"/>
                </a:ext>
              </a:extLst>
            </p:cNvPr>
            <p:cNvSpPr>
              <a:spLocks noChangeArrowheads="1"/>
            </p:cNvSpPr>
            <p:nvPr/>
          </p:nvSpPr>
          <p:spPr bwMode="auto">
            <a:xfrm>
              <a:off x="685800" y="3200400"/>
              <a:ext cx="762000" cy="685800"/>
            </a:xfrm>
            <a:prstGeom prst="ellipse">
              <a:avLst/>
            </a:prstGeom>
            <a:blipFill dpi="0" rotWithShape="0">
              <a:blip r:embed="rId2"/>
              <a:srcRect/>
              <a:tile tx="0" ty="0" sx="100000" sy="100000" flip="none" algn="tl"/>
            </a:blipFill>
            <a:ln w="9525" algn="ctr">
              <a:solidFill>
                <a:schemeClr val="tx1"/>
              </a:solidFill>
              <a:round/>
              <a:headEnd/>
              <a:tailEnd/>
            </a:ln>
          </p:spPr>
          <p:txBody>
            <a:bodyPr wrap="none"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fontAlgn="base">
                <a:spcBef>
                  <a:spcPct val="0"/>
                </a:spcBef>
                <a:spcAft>
                  <a:spcPct val="0"/>
                </a:spcAft>
                <a:buClrTx/>
                <a:buSzTx/>
                <a:buNone/>
              </a:pPr>
              <a:r>
                <a:rPr lang="en-US" altLang="ar-JO" sz="2400">
                  <a:solidFill>
                    <a:srgbClr val="000000"/>
                  </a:solidFill>
                </a:rPr>
                <a:t>T1</a:t>
              </a:r>
            </a:p>
          </p:txBody>
        </p:sp>
        <p:sp>
          <p:nvSpPr>
            <p:cNvPr id="62473" name="Oval 8">
              <a:extLst>
                <a:ext uri="{FF2B5EF4-FFF2-40B4-BE49-F238E27FC236}">
                  <a16:creationId xmlns:a16="http://schemas.microsoft.com/office/drawing/2014/main" id="{322835EE-A6B4-FF9C-8796-CAAF41D82E7E}"/>
                </a:ext>
              </a:extLst>
            </p:cNvPr>
            <p:cNvSpPr>
              <a:spLocks noChangeArrowheads="1"/>
            </p:cNvSpPr>
            <p:nvPr/>
          </p:nvSpPr>
          <p:spPr bwMode="auto">
            <a:xfrm>
              <a:off x="2743200" y="3200400"/>
              <a:ext cx="762000" cy="685800"/>
            </a:xfrm>
            <a:prstGeom prst="ellipse">
              <a:avLst/>
            </a:prstGeom>
            <a:blipFill dpi="0" rotWithShape="0">
              <a:blip r:embed="rId2"/>
              <a:srcRect/>
              <a:tile tx="0" ty="0" sx="100000" sy="100000" flip="none" algn="tl"/>
            </a:blipFill>
            <a:ln w="9525" algn="ctr">
              <a:solidFill>
                <a:schemeClr val="tx1"/>
              </a:solidFill>
              <a:round/>
              <a:headEnd/>
              <a:tailEnd/>
            </a:ln>
          </p:spPr>
          <p:txBody>
            <a:bodyPr wrap="none"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fontAlgn="base">
                <a:spcBef>
                  <a:spcPct val="0"/>
                </a:spcBef>
                <a:spcAft>
                  <a:spcPct val="0"/>
                </a:spcAft>
                <a:buClrTx/>
                <a:buSzTx/>
                <a:buNone/>
              </a:pPr>
              <a:r>
                <a:rPr lang="en-US" altLang="ar-JO" sz="2400">
                  <a:solidFill>
                    <a:srgbClr val="000000"/>
                  </a:solidFill>
                </a:rPr>
                <a:t>T2</a:t>
              </a:r>
            </a:p>
          </p:txBody>
        </p:sp>
        <p:sp>
          <p:nvSpPr>
            <p:cNvPr id="62474" name="Oval 9">
              <a:extLst>
                <a:ext uri="{FF2B5EF4-FFF2-40B4-BE49-F238E27FC236}">
                  <a16:creationId xmlns:a16="http://schemas.microsoft.com/office/drawing/2014/main" id="{FC0B9CB5-CFE9-3787-BA40-DB286843174A}"/>
                </a:ext>
              </a:extLst>
            </p:cNvPr>
            <p:cNvSpPr>
              <a:spLocks noChangeArrowheads="1"/>
            </p:cNvSpPr>
            <p:nvPr/>
          </p:nvSpPr>
          <p:spPr bwMode="auto">
            <a:xfrm>
              <a:off x="1752600" y="4343400"/>
              <a:ext cx="762000" cy="685800"/>
            </a:xfrm>
            <a:prstGeom prst="ellipse">
              <a:avLst/>
            </a:prstGeom>
            <a:blipFill dpi="0" rotWithShape="0">
              <a:blip r:embed="rId2"/>
              <a:srcRect/>
              <a:tile tx="0" ty="0" sx="100000" sy="100000" flip="none" algn="tl"/>
            </a:blipFill>
            <a:ln w="9525" algn="ctr">
              <a:solidFill>
                <a:schemeClr val="tx1"/>
              </a:solidFill>
              <a:round/>
              <a:headEnd/>
              <a:tailEnd/>
            </a:ln>
          </p:spPr>
          <p:txBody>
            <a:bodyPr wrap="none"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fontAlgn="base">
                <a:spcBef>
                  <a:spcPct val="0"/>
                </a:spcBef>
                <a:spcAft>
                  <a:spcPct val="0"/>
                </a:spcAft>
                <a:buClrTx/>
                <a:buSzTx/>
                <a:buNone/>
              </a:pPr>
              <a:r>
                <a:rPr lang="en-US" altLang="ar-JO" sz="2400">
                  <a:solidFill>
                    <a:srgbClr val="000000"/>
                  </a:solidFill>
                </a:rPr>
                <a:t>T3</a:t>
              </a:r>
            </a:p>
          </p:txBody>
        </p:sp>
        <p:sp>
          <p:nvSpPr>
            <p:cNvPr id="62475" name="Freeform 10">
              <a:extLst>
                <a:ext uri="{FF2B5EF4-FFF2-40B4-BE49-F238E27FC236}">
                  <a16:creationId xmlns:a16="http://schemas.microsoft.com/office/drawing/2014/main" id="{C8B7F9AB-E6D2-91DB-80B7-DEF00E3FB27F}"/>
                </a:ext>
              </a:extLst>
            </p:cNvPr>
            <p:cNvSpPr>
              <a:spLocks noChangeArrowheads="1"/>
            </p:cNvSpPr>
            <p:nvPr/>
          </p:nvSpPr>
          <p:spPr bwMode="auto">
            <a:xfrm>
              <a:off x="1162594" y="2830286"/>
              <a:ext cx="1854926" cy="357051"/>
            </a:xfrm>
            <a:custGeom>
              <a:avLst/>
              <a:gdLst>
                <a:gd name="T0" fmla="*/ 1854926 w 1854926"/>
                <a:gd name="T1" fmla="*/ 357051 h 357051"/>
                <a:gd name="T2" fmla="*/ 1031966 w 1854926"/>
                <a:gd name="T3" fmla="*/ 4354 h 357051"/>
                <a:gd name="T4" fmla="*/ 0 w 1854926"/>
                <a:gd name="T5" fmla="*/ 330925 h 357051"/>
                <a:gd name="T6" fmla="*/ 0 60000 65536"/>
                <a:gd name="T7" fmla="*/ 0 60000 65536"/>
                <a:gd name="T8" fmla="*/ 0 60000 65536"/>
                <a:gd name="T9" fmla="*/ 0 w 1854926"/>
                <a:gd name="T10" fmla="*/ 0 h 357051"/>
                <a:gd name="T11" fmla="*/ 1854926 w 1854926"/>
                <a:gd name="T12" fmla="*/ 357051 h 357051"/>
              </a:gdLst>
              <a:ahLst/>
              <a:cxnLst>
                <a:cxn ang="T6">
                  <a:pos x="T0" y="T1"/>
                </a:cxn>
                <a:cxn ang="T7">
                  <a:pos x="T2" y="T3"/>
                </a:cxn>
                <a:cxn ang="T8">
                  <a:pos x="T4" y="T5"/>
                </a:cxn>
              </a:cxnLst>
              <a:rect l="T9" t="T10" r="T11" b="T12"/>
              <a:pathLst>
                <a:path w="1854926" h="357051">
                  <a:moveTo>
                    <a:pt x="1854926" y="357051"/>
                  </a:moveTo>
                  <a:cubicBezTo>
                    <a:pt x="1598023" y="182879"/>
                    <a:pt x="1341120" y="8708"/>
                    <a:pt x="1031966" y="4354"/>
                  </a:cubicBezTo>
                  <a:cubicBezTo>
                    <a:pt x="722812" y="0"/>
                    <a:pt x="361406" y="165462"/>
                    <a:pt x="0" y="330925"/>
                  </a:cubicBezTo>
                </a:path>
              </a:pathLst>
            </a:custGeom>
            <a:noFill/>
            <a:ln w="9525" algn="ctr">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pPr algn="l" rtl="0" eaLnBrk="0" fontAlgn="base" hangingPunct="0">
                <a:spcBef>
                  <a:spcPct val="0"/>
                </a:spcBef>
                <a:spcAft>
                  <a:spcPct val="0"/>
                </a:spcAft>
              </a:pPr>
              <a:endParaRPr lang="ar-JO" sz="2400">
                <a:solidFill>
                  <a:srgbClr val="000000"/>
                </a:solidFill>
                <a:latin typeface="Arial" panose="020B0604020202020204" pitchFamily="34" charset="0"/>
              </a:endParaRPr>
            </a:p>
          </p:txBody>
        </p:sp>
        <p:cxnSp>
          <p:nvCxnSpPr>
            <p:cNvPr id="62476" name="Straight Arrow Connector 12">
              <a:extLst>
                <a:ext uri="{FF2B5EF4-FFF2-40B4-BE49-F238E27FC236}">
                  <a16:creationId xmlns:a16="http://schemas.microsoft.com/office/drawing/2014/main" id="{54DEAAFA-1623-1E96-8C7C-1080F2E39C37}"/>
                </a:ext>
              </a:extLst>
            </p:cNvPr>
            <p:cNvCxnSpPr>
              <a:cxnSpLocks noChangeShapeType="1"/>
              <a:stCxn id="62474" idx="2"/>
              <a:endCxn id="62472" idx="4"/>
            </p:cNvCxnSpPr>
            <p:nvPr/>
          </p:nvCxnSpPr>
          <p:spPr bwMode="auto">
            <a:xfrm rot="10800000">
              <a:off x="1066800" y="3886200"/>
              <a:ext cx="685800" cy="800100"/>
            </a:xfrm>
            <a:prstGeom prst="straightConnector1">
              <a:avLst/>
            </a:prstGeom>
            <a:noFill/>
            <a:ln w="952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62477" name="Freeform 13">
              <a:extLst>
                <a:ext uri="{FF2B5EF4-FFF2-40B4-BE49-F238E27FC236}">
                  <a16:creationId xmlns:a16="http://schemas.microsoft.com/office/drawing/2014/main" id="{DD89AB32-F5A3-BD28-141A-1C1CDF91874B}"/>
                </a:ext>
              </a:extLst>
            </p:cNvPr>
            <p:cNvSpPr>
              <a:spLocks noChangeArrowheads="1"/>
            </p:cNvSpPr>
            <p:nvPr/>
          </p:nvSpPr>
          <p:spPr bwMode="auto">
            <a:xfrm rot="10800000">
              <a:off x="1295401" y="3910148"/>
              <a:ext cx="1854926" cy="357051"/>
            </a:xfrm>
            <a:custGeom>
              <a:avLst/>
              <a:gdLst>
                <a:gd name="T0" fmla="*/ 1854926 w 1854926"/>
                <a:gd name="T1" fmla="*/ 357051 h 357051"/>
                <a:gd name="T2" fmla="*/ 1031966 w 1854926"/>
                <a:gd name="T3" fmla="*/ 4354 h 357051"/>
                <a:gd name="T4" fmla="*/ 0 w 1854926"/>
                <a:gd name="T5" fmla="*/ 330925 h 357051"/>
                <a:gd name="T6" fmla="*/ 0 60000 65536"/>
                <a:gd name="T7" fmla="*/ 0 60000 65536"/>
                <a:gd name="T8" fmla="*/ 0 60000 65536"/>
                <a:gd name="T9" fmla="*/ 0 w 1854926"/>
                <a:gd name="T10" fmla="*/ 0 h 357051"/>
                <a:gd name="T11" fmla="*/ 1854926 w 1854926"/>
                <a:gd name="T12" fmla="*/ 357051 h 357051"/>
              </a:gdLst>
              <a:ahLst/>
              <a:cxnLst>
                <a:cxn ang="T6">
                  <a:pos x="T0" y="T1"/>
                </a:cxn>
                <a:cxn ang="T7">
                  <a:pos x="T2" y="T3"/>
                </a:cxn>
                <a:cxn ang="T8">
                  <a:pos x="T4" y="T5"/>
                </a:cxn>
              </a:cxnLst>
              <a:rect l="T9" t="T10" r="T11" b="T12"/>
              <a:pathLst>
                <a:path w="1854926" h="357051">
                  <a:moveTo>
                    <a:pt x="1854926" y="357051"/>
                  </a:moveTo>
                  <a:cubicBezTo>
                    <a:pt x="1598023" y="182879"/>
                    <a:pt x="1341120" y="8708"/>
                    <a:pt x="1031966" y="4354"/>
                  </a:cubicBezTo>
                  <a:cubicBezTo>
                    <a:pt x="722812" y="0"/>
                    <a:pt x="361406" y="165462"/>
                    <a:pt x="0" y="330925"/>
                  </a:cubicBezTo>
                </a:path>
              </a:pathLst>
            </a:custGeom>
            <a:noFill/>
            <a:ln w="9525" algn="ctr">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pPr algn="l" rtl="0" eaLnBrk="0" fontAlgn="base" hangingPunct="0">
                <a:spcBef>
                  <a:spcPct val="0"/>
                </a:spcBef>
                <a:spcAft>
                  <a:spcPct val="0"/>
                </a:spcAft>
              </a:pPr>
              <a:endParaRPr lang="ar-JO" sz="2400">
                <a:solidFill>
                  <a:srgbClr val="000000"/>
                </a:solidFill>
                <a:latin typeface="Arial" panose="020B0604020202020204" pitchFamily="34" charset="0"/>
              </a:endParaRPr>
            </a:p>
          </p:txBody>
        </p:sp>
      </p:gr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3">
            <a:extLst>
              <a:ext uri="{FF2B5EF4-FFF2-40B4-BE49-F238E27FC236}">
                <a16:creationId xmlns:a16="http://schemas.microsoft.com/office/drawing/2014/main" id="{4E0D8007-E70B-EA4E-61FD-4974D9DF91F6}"/>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0E9CD82B-A8CB-4392-BCFF-10170224A1EE}" type="slidenum">
              <a:rPr lang="en-US" altLang="en-US" sz="1400">
                <a:solidFill>
                  <a:srgbClr val="990033"/>
                </a:solidFill>
              </a:rPr>
              <a:pPr rtl="0" fontAlgn="base">
                <a:spcBef>
                  <a:spcPct val="0"/>
                </a:spcBef>
                <a:spcAft>
                  <a:spcPct val="0"/>
                </a:spcAft>
                <a:buClrTx/>
                <a:buSzTx/>
                <a:buNone/>
              </a:pPr>
              <a:t>125</a:t>
            </a:fld>
            <a:endParaRPr lang="en-CA" altLang="en-US" sz="1400">
              <a:solidFill>
                <a:srgbClr val="990033"/>
              </a:solidFill>
            </a:endParaRPr>
          </a:p>
        </p:txBody>
      </p:sp>
      <p:sp>
        <p:nvSpPr>
          <p:cNvPr id="63491" name="Rectangle 10">
            <a:extLst>
              <a:ext uri="{FF2B5EF4-FFF2-40B4-BE49-F238E27FC236}">
                <a16:creationId xmlns:a16="http://schemas.microsoft.com/office/drawing/2014/main" id="{94B961E2-F1AD-93F0-1514-DA068871DAE1}"/>
              </a:ext>
            </a:extLst>
          </p:cNvPr>
          <p:cNvSpPr>
            <a:spLocks noGrp="1" noChangeArrowheads="1"/>
          </p:cNvSpPr>
          <p:nvPr>
            <p:ph type="title"/>
          </p:nvPr>
        </p:nvSpPr>
        <p:spPr/>
        <p:txBody>
          <a:bodyPr/>
          <a:lstStyle/>
          <a:p>
            <a:pPr eaLnBrk="1" hangingPunct="1"/>
            <a:r>
              <a:rPr lang="en-US" altLang="en-US" b="1"/>
              <a:t>Deadlock avoidance</a:t>
            </a:r>
            <a:endParaRPr lang="en-US" altLang="en-US"/>
          </a:p>
        </p:txBody>
      </p:sp>
      <p:sp>
        <p:nvSpPr>
          <p:cNvPr id="63492" name="Rectangle 11">
            <a:extLst>
              <a:ext uri="{FF2B5EF4-FFF2-40B4-BE49-F238E27FC236}">
                <a16:creationId xmlns:a16="http://schemas.microsoft.com/office/drawing/2014/main" id="{E8AF2A09-5C2C-2F05-B35E-F201C7D97FB2}"/>
              </a:ext>
            </a:extLst>
          </p:cNvPr>
          <p:cNvSpPr>
            <a:spLocks noGrp="1" noChangeArrowheads="1"/>
          </p:cNvSpPr>
          <p:nvPr>
            <p:ph type="body" idx="1"/>
          </p:nvPr>
        </p:nvSpPr>
        <p:spPr/>
        <p:txBody>
          <a:bodyPr/>
          <a:lstStyle/>
          <a:p>
            <a:pPr eaLnBrk="1" hangingPunct="1"/>
            <a:r>
              <a:rPr lang="en-US" altLang="en-US" sz="2400"/>
              <a:t>There are many variations of two-phase locking algorithm.</a:t>
            </a:r>
          </a:p>
          <a:p>
            <a:pPr eaLnBrk="1" hangingPunct="1"/>
            <a:endParaRPr lang="en-US" altLang="en-US" sz="2400"/>
          </a:p>
          <a:p>
            <a:pPr eaLnBrk="1" hangingPunct="1"/>
            <a:r>
              <a:rPr lang="en-US" altLang="en-US" sz="2400"/>
              <a:t>Some avoid deadlock by not letting the cycle to complete.</a:t>
            </a:r>
          </a:p>
          <a:p>
            <a:pPr eaLnBrk="1" hangingPunct="1"/>
            <a:endParaRPr lang="en-US" altLang="en-US" sz="2400"/>
          </a:p>
          <a:p>
            <a:pPr eaLnBrk="1" hangingPunct="1"/>
            <a:r>
              <a:rPr lang="en-US" altLang="en-US" sz="2400"/>
              <a:t>That is as soon as the algorithm discovers that blocking a transaction is likely to create a cycle, it rolls back the transaction.</a:t>
            </a:r>
          </a:p>
          <a:p>
            <a:pPr eaLnBrk="1" hangingPunct="1"/>
            <a:endParaRPr lang="en-US" altLang="en-US" sz="2400"/>
          </a:p>
          <a:p>
            <a:pPr eaLnBrk="1" hangingPunct="1"/>
            <a:r>
              <a:rPr lang="en-US" altLang="en-US" sz="2400"/>
              <a:t>Wound-Wait and Wait-Die algorithms use timestamps to </a:t>
            </a:r>
            <a:r>
              <a:rPr lang="en-US" altLang="en-US" sz="2400">
                <a:sym typeface="Symbol" panose="05050102010706020507" pitchFamily="18" charset="2"/>
              </a:rPr>
              <a:t>avoid deadlocks by rolling-back victim. (Next Slide)</a:t>
            </a:r>
            <a:endParaRPr lang="en-US" altLang="en-US" sz="2400"/>
          </a:p>
        </p:txBody>
      </p:sp>
      <p:sp>
        <p:nvSpPr>
          <p:cNvPr id="63493" name="Rectangle 29">
            <a:extLst>
              <a:ext uri="{FF2B5EF4-FFF2-40B4-BE49-F238E27FC236}">
                <a16:creationId xmlns:a16="http://schemas.microsoft.com/office/drawing/2014/main" id="{DDA44CC4-115D-DF2B-35F3-CD3624D653B7}"/>
              </a:ext>
            </a:extLst>
          </p:cNvPr>
          <p:cNvSpPr txBox="1">
            <a:spLocks noChangeArrowheads="1"/>
          </p:cNvSpPr>
          <p:nvPr/>
        </p:nvSpPr>
        <p:spPr bwMode="auto">
          <a:xfrm>
            <a:off x="3048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Copyright © 2007 Ramez Elmasri and Shamkant B. Navathe</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0733F8A4-5BC7-E3D4-A2EA-14D520426492}"/>
              </a:ext>
            </a:extLst>
          </p:cNvPr>
          <p:cNvSpPr>
            <a:spLocks noGrp="1" noChangeArrowheads="1"/>
          </p:cNvSpPr>
          <p:nvPr>
            <p:ph type="title"/>
          </p:nvPr>
        </p:nvSpPr>
        <p:spPr/>
        <p:txBody>
          <a:bodyPr/>
          <a:lstStyle/>
          <a:p>
            <a:r>
              <a:rPr lang="en-US" altLang="ar-JO"/>
              <a:t>Time Stamps</a:t>
            </a:r>
          </a:p>
        </p:txBody>
      </p:sp>
      <p:sp>
        <p:nvSpPr>
          <p:cNvPr id="65539" name="Content Placeholder 2">
            <a:extLst>
              <a:ext uri="{FF2B5EF4-FFF2-40B4-BE49-F238E27FC236}">
                <a16:creationId xmlns:a16="http://schemas.microsoft.com/office/drawing/2014/main" id="{BF17ABAA-4D4C-C3DD-186B-C41B5076B9F1}"/>
              </a:ext>
            </a:extLst>
          </p:cNvPr>
          <p:cNvSpPr>
            <a:spLocks noGrp="1" noChangeArrowheads="1"/>
          </p:cNvSpPr>
          <p:nvPr>
            <p:ph idx="1"/>
          </p:nvPr>
        </p:nvSpPr>
        <p:spPr/>
        <p:txBody>
          <a:bodyPr/>
          <a:lstStyle/>
          <a:p>
            <a:r>
              <a:rPr lang="en-US" altLang="ar-JO"/>
              <a:t>Time Stamp is:</a:t>
            </a:r>
          </a:p>
          <a:p>
            <a:pPr lvl="1"/>
            <a:r>
              <a:rPr lang="en-US" altLang="en-US"/>
              <a:t>A monotonically increasing variable (integer) indicating the age of an operation or a transaction.  A larger timestamp value indicates a more recent event or operation.</a:t>
            </a:r>
          </a:p>
          <a:p>
            <a:r>
              <a:rPr lang="en-US" altLang="en-US"/>
              <a:t>Usually, a time stamp is given to a transaction when it is submitted to the system</a:t>
            </a:r>
          </a:p>
          <a:p>
            <a:endParaRPr lang="en-US" altLang="en-US"/>
          </a:p>
          <a:p>
            <a:r>
              <a:rPr lang="en-US" altLang="ar-JO"/>
              <a:t>Suppose Transaction T1 is submitted  before T2</a:t>
            </a:r>
          </a:p>
          <a:p>
            <a:pPr lvl="1"/>
            <a:r>
              <a:rPr lang="en-US" altLang="ar-JO"/>
              <a:t>This means TS(T1) &lt; TS(T2)</a:t>
            </a:r>
          </a:p>
        </p:txBody>
      </p:sp>
      <p:sp>
        <p:nvSpPr>
          <p:cNvPr id="65540" name="Slide Number Placeholder 3">
            <a:extLst>
              <a:ext uri="{FF2B5EF4-FFF2-40B4-BE49-F238E27FC236}">
                <a16:creationId xmlns:a16="http://schemas.microsoft.com/office/drawing/2014/main" id="{5E933344-929A-038D-1207-9A860DC3DCE7}"/>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AAFB54B5-D64F-4E7A-B999-E80FFD7C8C8B}" type="slidenum">
              <a:rPr lang="en-US" altLang="en-US" sz="1400">
                <a:solidFill>
                  <a:srgbClr val="990033"/>
                </a:solidFill>
              </a:rPr>
              <a:pPr rtl="0" fontAlgn="base">
                <a:spcBef>
                  <a:spcPct val="0"/>
                </a:spcBef>
                <a:spcAft>
                  <a:spcPct val="0"/>
                </a:spcAft>
                <a:buClrTx/>
                <a:buSzTx/>
                <a:buNone/>
              </a:pPr>
              <a:t>126</a:t>
            </a:fld>
            <a:endParaRPr lang="en-CA" altLang="en-US" sz="1400">
              <a:solidFill>
                <a:srgbClr val="990033"/>
              </a:solidFill>
            </a:endParaRP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a:extLst>
              <a:ext uri="{FF2B5EF4-FFF2-40B4-BE49-F238E27FC236}">
                <a16:creationId xmlns:a16="http://schemas.microsoft.com/office/drawing/2014/main" id="{B6A1CFE8-9A89-4A9C-26B8-B9E9DBC07D3A}"/>
              </a:ext>
            </a:extLst>
          </p:cNvPr>
          <p:cNvSpPr>
            <a:spLocks noGrp="1" noChangeArrowheads="1"/>
          </p:cNvSpPr>
          <p:nvPr>
            <p:ph type="title"/>
          </p:nvPr>
        </p:nvSpPr>
        <p:spPr/>
        <p:txBody>
          <a:bodyPr/>
          <a:lstStyle/>
          <a:p>
            <a:r>
              <a:rPr lang="en-US" altLang="en-US"/>
              <a:t>Wait-Die</a:t>
            </a:r>
            <a:endParaRPr lang="en-US" altLang="ar-JO"/>
          </a:p>
        </p:txBody>
      </p:sp>
      <p:sp>
        <p:nvSpPr>
          <p:cNvPr id="66563" name="Content Placeholder 2">
            <a:extLst>
              <a:ext uri="{FF2B5EF4-FFF2-40B4-BE49-F238E27FC236}">
                <a16:creationId xmlns:a16="http://schemas.microsoft.com/office/drawing/2014/main" id="{3205EF55-146A-3887-DFC9-CFB908A51745}"/>
              </a:ext>
            </a:extLst>
          </p:cNvPr>
          <p:cNvSpPr>
            <a:spLocks noGrp="1" noChangeArrowheads="1"/>
          </p:cNvSpPr>
          <p:nvPr>
            <p:ph idx="1"/>
          </p:nvPr>
        </p:nvSpPr>
        <p:spPr/>
        <p:txBody>
          <a:bodyPr/>
          <a:lstStyle/>
          <a:p>
            <a:r>
              <a:rPr lang="en-US" altLang="ar-JO"/>
              <a:t>Suppose T1 is not able to obtain a lock on X because X is locked by T2</a:t>
            </a:r>
          </a:p>
          <a:p>
            <a:pPr lvl="1"/>
            <a:r>
              <a:rPr lang="en-US" altLang="ar-JO"/>
              <a:t>If TS(T1) &lt; TS(T2)   (T1 is older than T2)</a:t>
            </a:r>
          </a:p>
          <a:p>
            <a:pPr lvl="2"/>
            <a:r>
              <a:rPr lang="en-US" altLang="ar-JO"/>
              <a:t>T1 is allowed to wait</a:t>
            </a:r>
          </a:p>
          <a:p>
            <a:pPr lvl="1"/>
            <a:r>
              <a:rPr lang="en-US" altLang="ar-JO"/>
              <a:t>Otherwise  (T1 is younger than T2)</a:t>
            </a:r>
          </a:p>
          <a:p>
            <a:pPr lvl="2"/>
            <a:r>
              <a:rPr lang="en-US" altLang="ar-JO"/>
              <a:t>T1 is aborted and rolled back and it will be started later with the same time stamp</a:t>
            </a:r>
          </a:p>
        </p:txBody>
      </p:sp>
      <p:sp>
        <p:nvSpPr>
          <p:cNvPr id="66564" name="Slide Number Placeholder 3">
            <a:extLst>
              <a:ext uri="{FF2B5EF4-FFF2-40B4-BE49-F238E27FC236}">
                <a16:creationId xmlns:a16="http://schemas.microsoft.com/office/drawing/2014/main" id="{68F4E2DE-65F1-E80E-A5C7-3FE426C5DD57}"/>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5E90A2FB-EF99-4A9A-B58E-6E7F0A4D461F}" type="slidenum">
              <a:rPr lang="en-US" altLang="en-US" sz="1400">
                <a:solidFill>
                  <a:srgbClr val="990033"/>
                </a:solidFill>
              </a:rPr>
              <a:pPr rtl="0" fontAlgn="base">
                <a:spcBef>
                  <a:spcPct val="0"/>
                </a:spcBef>
                <a:spcAft>
                  <a:spcPct val="0"/>
                </a:spcAft>
                <a:buClrTx/>
                <a:buSzTx/>
                <a:buNone/>
              </a:pPr>
              <a:t>127</a:t>
            </a:fld>
            <a:endParaRPr lang="en-CA" altLang="en-US" sz="1400">
              <a:solidFill>
                <a:srgbClr val="990033"/>
              </a:solidFill>
            </a:endParaRP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729C379F-3971-BA82-519B-36785898D14A}"/>
              </a:ext>
            </a:extLst>
          </p:cNvPr>
          <p:cNvSpPr>
            <a:spLocks noGrp="1" noChangeArrowheads="1"/>
          </p:cNvSpPr>
          <p:nvPr>
            <p:ph type="title"/>
          </p:nvPr>
        </p:nvSpPr>
        <p:spPr/>
        <p:txBody>
          <a:bodyPr/>
          <a:lstStyle/>
          <a:p>
            <a:r>
              <a:rPr lang="en-US" altLang="en-US"/>
              <a:t>Wound-Wait</a:t>
            </a:r>
            <a:endParaRPr lang="en-US" altLang="ar-JO"/>
          </a:p>
        </p:txBody>
      </p:sp>
      <p:sp>
        <p:nvSpPr>
          <p:cNvPr id="67587" name="Content Placeholder 2">
            <a:extLst>
              <a:ext uri="{FF2B5EF4-FFF2-40B4-BE49-F238E27FC236}">
                <a16:creationId xmlns:a16="http://schemas.microsoft.com/office/drawing/2014/main" id="{BD9E3396-1478-A104-19CF-EA32BA84C5BB}"/>
              </a:ext>
            </a:extLst>
          </p:cNvPr>
          <p:cNvSpPr>
            <a:spLocks noGrp="1" noChangeArrowheads="1"/>
          </p:cNvSpPr>
          <p:nvPr>
            <p:ph idx="1"/>
          </p:nvPr>
        </p:nvSpPr>
        <p:spPr/>
        <p:txBody>
          <a:bodyPr/>
          <a:lstStyle/>
          <a:p>
            <a:r>
              <a:rPr lang="en-US" altLang="ar-JO"/>
              <a:t>Suppose T1 is not able to obtain a lock on X because X is locked by T2</a:t>
            </a:r>
          </a:p>
          <a:p>
            <a:pPr lvl="1"/>
            <a:r>
              <a:rPr lang="en-US" altLang="ar-JO"/>
              <a:t>If TS(T1) &lt; TS(T2)   (T1 is older than T2)</a:t>
            </a:r>
          </a:p>
          <a:p>
            <a:pPr lvl="2"/>
            <a:r>
              <a:rPr lang="en-US" altLang="ar-JO"/>
              <a:t>T2 is aborted and rolled back and it will be started later with the same time stamp</a:t>
            </a:r>
          </a:p>
          <a:p>
            <a:pPr lvl="1"/>
            <a:r>
              <a:rPr lang="en-US" altLang="ar-JO"/>
              <a:t>Otherwise  (T1 is younger than T2)</a:t>
            </a:r>
          </a:p>
          <a:p>
            <a:pPr lvl="2"/>
            <a:r>
              <a:rPr lang="en-US" altLang="ar-JO"/>
              <a:t>T1 is allowed to wait</a:t>
            </a:r>
          </a:p>
        </p:txBody>
      </p:sp>
      <p:sp>
        <p:nvSpPr>
          <p:cNvPr id="67588" name="Slide Number Placeholder 3">
            <a:extLst>
              <a:ext uri="{FF2B5EF4-FFF2-40B4-BE49-F238E27FC236}">
                <a16:creationId xmlns:a16="http://schemas.microsoft.com/office/drawing/2014/main" id="{9A9BFF93-DCBE-8A4D-2081-AB1843D6FBAE}"/>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80A7C238-DEF3-481D-A665-710D89584368}" type="slidenum">
              <a:rPr lang="en-US" altLang="en-US" sz="1400">
                <a:solidFill>
                  <a:srgbClr val="990033"/>
                </a:solidFill>
              </a:rPr>
              <a:pPr rtl="0" fontAlgn="base">
                <a:spcBef>
                  <a:spcPct val="0"/>
                </a:spcBef>
                <a:spcAft>
                  <a:spcPct val="0"/>
                </a:spcAft>
                <a:buClrTx/>
                <a:buSzTx/>
                <a:buNone/>
              </a:pPr>
              <a:t>128</a:t>
            </a:fld>
            <a:endParaRPr lang="en-CA" altLang="en-US" sz="1400">
              <a:solidFill>
                <a:srgbClr val="990033"/>
              </a:solidFill>
            </a:endParaRP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3">
            <a:extLst>
              <a:ext uri="{FF2B5EF4-FFF2-40B4-BE49-F238E27FC236}">
                <a16:creationId xmlns:a16="http://schemas.microsoft.com/office/drawing/2014/main" id="{4F4DD893-144E-6CE8-F1F3-E49048AE68B4}"/>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AF680AC5-4D8E-460E-8699-7BCC2AFB67FB}" type="slidenum">
              <a:rPr lang="en-US" altLang="en-US" sz="1400">
                <a:solidFill>
                  <a:srgbClr val="990033"/>
                </a:solidFill>
              </a:rPr>
              <a:pPr rtl="0" fontAlgn="base">
                <a:spcBef>
                  <a:spcPct val="0"/>
                </a:spcBef>
                <a:spcAft>
                  <a:spcPct val="0"/>
                </a:spcAft>
                <a:buClrTx/>
                <a:buSzTx/>
                <a:buNone/>
              </a:pPr>
              <a:t>129</a:t>
            </a:fld>
            <a:endParaRPr lang="en-CA" altLang="en-US" sz="1400">
              <a:solidFill>
                <a:srgbClr val="990033"/>
              </a:solidFill>
            </a:endParaRPr>
          </a:p>
        </p:txBody>
      </p:sp>
      <p:sp>
        <p:nvSpPr>
          <p:cNvPr id="68611" name="Rectangle 8">
            <a:extLst>
              <a:ext uri="{FF2B5EF4-FFF2-40B4-BE49-F238E27FC236}">
                <a16:creationId xmlns:a16="http://schemas.microsoft.com/office/drawing/2014/main" id="{203C1327-C2FF-B78E-0B5D-7DCD321B288E}"/>
              </a:ext>
            </a:extLst>
          </p:cNvPr>
          <p:cNvSpPr>
            <a:spLocks noGrp="1" noChangeArrowheads="1"/>
          </p:cNvSpPr>
          <p:nvPr>
            <p:ph type="title"/>
          </p:nvPr>
        </p:nvSpPr>
        <p:spPr/>
        <p:txBody>
          <a:bodyPr/>
          <a:lstStyle/>
          <a:p>
            <a:pPr eaLnBrk="1" hangingPunct="1"/>
            <a:r>
              <a:rPr lang="en-US" altLang="en-US"/>
              <a:t>Wound-Wait (Example)</a:t>
            </a:r>
          </a:p>
        </p:txBody>
      </p:sp>
      <p:sp>
        <p:nvSpPr>
          <p:cNvPr id="68612" name="TextBox 10">
            <a:extLst>
              <a:ext uri="{FF2B5EF4-FFF2-40B4-BE49-F238E27FC236}">
                <a16:creationId xmlns:a16="http://schemas.microsoft.com/office/drawing/2014/main" id="{B43B7D65-7A3D-B0D3-FD21-B2CF0F24C882}"/>
              </a:ext>
            </a:extLst>
          </p:cNvPr>
          <p:cNvSpPr txBox="1">
            <a:spLocks noChangeArrowheads="1"/>
          </p:cNvSpPr>
          <p:nvPr/>
        </p:nvSpPr>
        <p:spPr bwMode="auto">
          <a:xfrm>
            <a:off x="1600200" y="1524000"/>
            <a:ext cx="1600200" cy="50165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             T1</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read_lock (X);</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read_item (X);</a:t>
            </a: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write_lock (X); </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write_item (X);</a:t>
            </a: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read_lock (Y);</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read_item (Y);</a:t>
            </a: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600">
                <a:solidFill>
                  <a:srgbClr val="FF0000"/>
                </a:solidFill>
                <a:cs typeface="Times New Roman" panose="02020603050405020304" pitchFamily="18" charset="0"/>
              </a:rPr>
              <a:t>write_lock (Y);</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write_item (Y);</a:t>
            </a:r>
          </a:p>
        </p:txBody>
      </p:sp>
      <p:sp>
        <p:nvSpPr>
          <p:cNvPr id="68613" name="TextBox 11">
            <a:extLst>
              <a:ext uri="{FF2B5EF4-FFF2-40B4-BE49-F238E27FC236}">
                <a16:creationId xmlns:a16="http://schemas.microsoft.com/office/drawing/2014/main" id="{D180FEAB-4861-A837-52C2-591D2A188881}"/>
              </a:ext>
            </a:extLst>
          </p:cNvPr>
          <p:cNvSpPr txBox="1">
            <a:spLocks noChangeArrowheads="1"/>
          </p:cNvSpPr>
          <p:nvPr/>
        </p:nvSpPr>
        <p:spPr bwMode="auto">
          <a:xfrm>
            <a:off x="3276600" y="1524001"/>
            <a:ext cx="1524000" cy="230822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              T2   </a:t>
            </a: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read_lock (Y);</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read_item (Y);</a:t>
            </a: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600">
                <a:solidFill>
                  <a:srgbClr val="FF0000"/>
                </a:solidFill>
                <a:cs typeface="Times New Roman" panose="02020603050405020304" pitchFamily="18" charset="0"/>
              </a:rPr>
              <a:t>read_lock (X);</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read_item (X);</a:t>
            </a:r>
          </a:p>
        </p:txBody>
      </p:sp>
      <p:sp>
        <p:nvSpPr>
          <p:cNvPr id="68614" name="TextBox 12">
            <a:extLst>
              <a:ext uri="{FF2B5EF4-FFF2-40B4-BE49-F238E27FC236}">
                <a16:creationId xmlns:a16="http://schemas.microsoft.com/office/drawing/2014/main" id="{BE23AE81-4B9D-B9DE-578B-DD3C6272488C}"/>
              </a:ext>
            </a:extLst>
          </p:cNvPr>
          <p:cNvSpPr txBox="1">
            <a:spLocks noChangeArrowheads="1"/>
          </p:cNvSpPr>
          <p:nvPr/>
        </p:nvSpPr>
        <p:spPr bwMode="auto">
          <a:xfrm>
            <a:off x="4876800" y="1524001"/>
            <a:ext cx="1524000" cy="45243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              T3</a:t>
            </a: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read_lock (Z);</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read_item (Z);</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write_lock (Z);</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write_item (Z);</a:t>
            </a: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endParaRPr lang="en-US" altLang="en-US" sz="16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600">
                <a:solidFill>
                  <a:srgbClr val="FF0000"/>
                </a:solidFill>
                <a:cs typeface="Times New Roman" panose="02020603050405020304" pitchFamily="18" charset="0"/>
              </a:rPr>
              <a:t>read_lock (X);</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read_item (X);</a:t>
            </a:r>
          </a:p>
        </p:txBody>
      </p:sp>
      <p:sp>
        <p:nvSpPr>
          <p:cNvPr id="68615" name="Oval 8">
            <a:extLst>
              <a:ext uri="{FF2B5EF4-FFF2-40B4-BE49-F238E27FC236}">
                <a16:creationId xmlns:a16="http://schemas.microsoft.com/office/drawing/2014/main" id="{F0BA1EBF-4EF5-8135-3D63-AACFF9DD1212}"/>
              </a:ext>
            </a:extLst>
          </p:cNvPr>
          <p:cNvSpPr>
            <a:spLocks noChangeArrowheads="1"/>
          </p:cNvSpPr>
          <p:nvPr/>
        </p:nvSpPr>
        <p:spPr bwMode="auto">
          <a:xfrm>
            <a:off x="7416801" y="1817689"/>
            <a:ext cx="555625" cy="542925"/>
          </a:xfrm>
          <a:prstGeom prst="ellipse">
            <a:avLst/>
          </a:prstGeom>
          <a:blipFill dpi="0" rotWithShape="0">
            <a:blip r:embed="rId3"/>
            <a:srcRect/>
            <a:tile tx="0" ty="0" sx="100000" sy="100000" flip="none" algn="tl"/>
          </a:blipFill>
          <a:ln w="9525" algn="ctr">
            <a:solidFill>
              <a:schemeClr val="tx1"/>
            </a:solidFill>
            <a:round/>
            <a:headEnd/>
            <a:tailEnd/>
          </a:ln>
        </p:spPr>
        <p:txBody>
          <a:bodyPr wrap="none"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fontAlgn="base">
              <a:spcBef>
                <a:spcPct val="0"/>
              </a:spcBef>
              <a:spcAft>
                <a:spcPct val="0"/>
              </a:spcAft>
              <a:buClrTx/>
              <a:buSzTx/>
              <a:buNone/>
            </a:pPr>
            <a:r>
              <a:rPr lang="en-US" altLang="ar-JO" sz="2400">
                <a:solidFill>
                  <a:srgbClr val="000000"/>
                </a:solidFill>
              </a:rPr>
              <a:t>T1</a:t>
            </a:r>
          </a:p>
        </p:txBody>
      </p:sp>
      <p:sp>
        <p:nvSpPr>
          <p:cNvPr id="68616" name="Oval 9">
            <a:extLst>
              <a:ext uri="{FF2B5EF4-FFF2-40B4-BE49-F238E27FC236}">
                <a16:creationId xmlns:a16="http://schemas.microsoft.com/office/drawing/2014/main" id="{0BB9174D-3090-D969-EC1E-63D26DBE14F8}"/>
              </a:ext>
            </a:extLst>
          </p:cNvPr>
          <p:cNvSpPr>
            <a:spLocks noChangeArrowheads="1"/>
          </p:cNvSpPr>
          <p:nvPr/>
        </p:nvSpPr>
        <p:spPr bwMode="auto">
          <a:xfrm>
            <a:off x="8918576" y="1817689"/>
            <a:ext cx="555625" cy="542925"/>
          </a:xfrm>
          <a:prstGeom prst="ellipse">
            <a:avLst/>
          </a:prstGeom>
          <a:blipFill dpi="0" rotWithShape="0">
            <a:blip r:embed="rId3"/>
            <a:srcRect/>
            <a:tile tx="0" ty="0" sx="100000" sy="100000" flip="none" algn="tl"/>
          </a:blipFill>
          <a:ln w="9525" algn="ctr">
            <a:solidFill>
              <a:schemeClr val="tx1"/>
            </a:solidFill>
            <a:round/>
            <a:headEnd/>
            <a:tailEnd/>
          </a:ln>
        </p:spPr>
        <p:txBody>
          <a:bodyPr wrap="none"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fontAlgn="base">
              <a:spcBef>
                <a:spcPct val="0"/>
              </a:spcBef>
              <a:spcAft>
                <a:spcPct val="0"/>
              </a:spcAft>
              <a:buClrTx/>
              <a:buSzTx/>
              <a:buNone/>
            </a:pPr>
            <a:r>
              <a:rPr lang="en-US" altLang="ar-JO" sz="2400">
                <a:solidFill>
                  <a:srgbClr val="000000"/>
                </a:solidFill>
              </a:rPr>
              <a:t>T2</a:t>
            </a:r>
          </a:p>
        </p:txBody>
      </p:sp>
      <p:sp>
        <p:nvSpPr>
          <p:cNvPr id="68617" name="Oval 14">
            <a:extLst>
              <a:ext uri="{FF2B5EF4-FFF2-40B4-BE49-F238E27FC236}">
                <a16:creationId xmlns:a16="http://schemas.microsoft.com/office/drawing/2014/main" id="{B5E2E596-6631-8E45-355E-415E826E6734}"/>
              </a:ext>
            </a:extLst>
          </p:cNvPr>
          <p:cNvSpPr>
            <a:spLocks noChangeArrowheads="1"/>
          </p:cNvSpPr>
          <p:nvPr/>
        </p:nvSpPr>
        <p:spPr bwMode="auto">
          <a:xfrm>
            <a:off x="8196264" y="2722564"/>
            <a:ext cx="555625" cy="542925"/>
          </a:xfrm>
          <a:prstGeom prst="ellipse">
            <a:avLst/>
          </a:prstGeom>
          <a:blipFill dpi="0" rotWithShape="0">
            <a:blip r:embed="rId3"/>
            <a:srcRect/>
            <a:tile tx="0" ty="0" sx="100000" sy="100000" flip="none" algn="tl"/>
          </a:blipFill>
          <a:ln w="9525" algn="ctr">
            <a:solidFill>
              <a:schemeClr val="tx1"/>
            </a:solidFill>
            <a:round/>
            <a:headEnd/>
            <a:tailEnd/>
          </a:ln>
        </p:spPr>
        <p:txBody>
          <a:bodyPr wrap="none"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fontAlgn="base">
              <a:spcBef>
                <a:spcPct val="0"/>
              </a:spcBef>
              <a:spcAft>
                <a:spcPct val="0"/>
              </a:spcAft>
              <a:buClrTx/>
              <a:buSzTx/>
              <a:buNone/>
            </a:pPr>
            <a:r>
              <a:rPr lang="en-US" altLang="ar-JO" sz="2400">
                <a:solidFill>
                  <a:srgbClr val="000000"/>
                </a:solidFill>
              </a:rPr>
              <a:t>T3</a:t>
            </a:r>
          </a:p>
        </p:txBody>
      </p:sp>
      <p:sp>
        <p:nvSpPr>
          <p:cNvPr id="68618" name="Freeform 15">
            <a:extLst>
              <a:ext uri="{FF2B5EF4-FFF2-40B4-BE49-F238E27FC236}">
                <a16:creationId xmlns:a16="http://schemas.microsoft.com/office/drawing/2014/main" id="{421F6A46-BC08-66AB-58AA-8D3CF13DB69A}"/>
              </a:ext>
            </a:extLst>
          </p:cNvPr>
          <p:cNvSpPr>
            <a:spLocks noChangeArrowheads="1"/>
          </p:cNvSpPr>
          <p:nvPr/>
        </p:nvSpPr>
        <p:spPr bwMode="auto">
          <a:xfrm>
            <a:off x="7764464" y="1524001"/>
            <a:ext cx="1354137" cy="282575"/>
          </a:xfrm>
          <a:custGeom>
            <a:avLst/>
            <a:gdLst>
              <a:gd name="T0" fmla="*/ 280653 w 1854926"/>
              <a:gd name="T1" fmla="*/ 87805 h 357051"/>
              <a:gd name="T2" fmla="*/ 156137 w 1854926"/>
              <a:gd name="T3" fmla="*/ 1071 h 357051"/>
              <a:gd name="T4" fmla="*/ 0 w 1854926"/>
              <a:gd name="T5" fmla="*/ 81379 h 357051"/>
              <a:gd name="T6" fmla="*/ 0 60000 65536"/>
              <a:gd name="T7" fmla="*/ 0 60000 65536"/>
              <a:gd name="T8" fmla="*/ 0 60000 65536"/>
              <a:gd name="T9" fmla="*/ 0 w 1854926"/>
              <a:gd name="T10" fmla="*/ 0 h 357051"/>
              <a:gd name="T11" fmla="*/ 1854926 w 1854926"/>
              <a:gd name="T12" fmla="*/ 357051 h 357051"/>
            </a:gdLst>
            <a:ahLst/>
            <a:cxnLst>
              <a:cxn ang="T6">
                <a:pos x="T0" y="T1"/>
              </a:cxn>
              <a:cxn ang="T7">
                <a:pos x="T2" y="T3"/>
              </a:cxn>
              <a:cxn ang="T8">
                <a:pos x="T4" y="T5"/>
              </a:cxn>
            </a:cxnLst>
            <a:rect l="T9" t="T10" r="T11" b="T12"/>
            <a:pathLst>
              <a:path w="1854926" h="357051">
                <a:moveTo>
                  <a:pt x="1854926" y="357051"/>
                </a:moveTo>
                <a:cubicBezTo>
                  <a:pt x="1598023" y="182879"/>
                  <a:pt x="1341120" y="8708"/>
                  <a:pt x="1031966" y="4354"/>
                </a:cubicBezTo>
                <a:cubicBezTo>
                  <a:pt x="722812" y="0"/>
                  <a:pt x="361406" y="165462"/>
                  <a:pt x="0" y="330925"/>
                </a:cubicBezTo>
              </a:path>
            </a:pathLst>
          </a:custGeom>
          <a:noFill/>
          <a:ln w="9525" algn="ctr">
            <a:solidFill>
              <a:schemeClr val="tx1"/>
            </a:solidFill>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pPr algn="l" rtl="0" eaLnBrk="0" fontAlgn="base" hangingPunct="0">
              <a:spcBef>
                <a:spcPct val="0"/>
              </a:spcBef>
              <a:spcAft>
                <a:spcPct val="0"/>
              </a:spcAft>
            </a:pPr>
            <a:endParaRPr lang="ar-JO" sz="2400">
              <a:solidFill>
                <a:srgbClr val="000000"/>
              </a:solidFill>
              <a:latin typeface="Arial" panose="020B0604020202020204" pitchFamily="34" charset="0"/>
            </a:endParaRPr>
          </a:p>
        </p:txBody>
      </p:sp>
      <p:cxnSp>
        <p:nvCxnSpPr>
          <p:cNvPr id="68619" name="Straight Arrow Connector 16">
            <a:extLst>
              <a:ext uri="{FF2B5EF4-FFF2-40B4-BE49-F238E27FC236}">
                <a16:creationId xmlns:a16="http://schemas.microsoft.com/office/drawing/2014/main" id="{D1150EB7-9E1B-A726-07DE-5EBD53E61B43}"/>
              </a:ext>
            </a:extLst>
          </p:cNvPr>
          <p:cNvCxnSpPr>
            <a:cxnSpLocks noChangeShapeType="1"/>
            <a:stCxn id="68617" idx="2"/>
            <a:endCxn id="68615" idx="4"/>
          </p:cNvCxnSpPr>
          <p:nvPr/>
        </p:nvCxnSpPr>
        <p:spPr bwMode="auto">
          <a:xfrm rot="10800000">
            <a:off x="7694613" y="2360613"/>
            <a:ext cx="501650" cy="633412"/>
          </a:xfrm>
          <a:prstGeom prst="straightConnector1">
            <a:avLst/>
          </a:prstGeom>
          <a:noFill/>
          <a:ln w="952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68620" name="Freeform 17">
            <a:extLst>
              <a:ext uri="{FF2B5EF4-FFF2-40B4-BE49-F238E27FC236}">
                <a16:creationId xmlns:a16="http://schemas.microsoft.com/office/drawing/2014/main" id="{C00A57DC-B6FA-7AEF-DEF3-04E4A6B45D2E}"/>
              </a:ext>
            </a:extLst>
          </p:cNvPr>
          <p:cNvSpPr>
            <a:spLocks noChangeArrowheads="1"/>
          </p:cNvSpPr>
          <p:nvPr/>
        </p:nvSpPr>
        <p:spPr bwMode="auto">
          <a:xfrm rot="10800000">
            <a:off x="7861300" y="2379664"/>
            <a:ext cx="1354138" cy="282575"/>
          </a:xfrm>
          <a:custGeom>
            <a:avLst/>
            <a:gdLst>
              <a:gd name="T0" fmla="*/ 280654 w 1854926"/>
              <a:gd name="T1" fmla="*/ 87805 h 357051"/>
              <a:gd name="T2" fmla="*/ 156138 w 1854926"/>
              <a:gd name="T3" fmla="*/ 1071 h 357051"/>
              <a:gd name="T4" fmla="*/ 0 w 1854926"/>
              <a:gd name="T5" fmla="*/ 81379 h 357051"/>
              <a:gd name="T6" fmla="*/ 0 60000 65536"/>
              <a:gd name="T7" fmla="*/ 0 60000 65536"/>
              <a:gd name="T8" fmla="*/ 0 60000 65536"/>
              <a:gd name="T9" fmla="*/ 0 w 1854926"/>
              <a:gd name="T10" fmla="*/ 0 h 357051"/>
              <a:gd name="T11" fmla="*/ 1854926 w 1854926"/>
              <a:gd name="T12" fmla="*/ 357051 h 357051"/>
            </a:gdLst>
            <a:ahLst/>
            <a:cxnLst>
              <a:cxn ang="T6">
                <a:pos x="T0" y="T1"/>
              </a:cxn>
              <a:cxn ang="T7">
                <a:pos x="T2" y="T3"/>
              </a:cxn>
              <a:cxn ang="T8">
                <a:pos x="T4" y="T5"/>
              </a:cxn>
            </a:cxnLst>
            <a:rect l="T9" t="T10" r="T11" b="T12"/>
            <a:pathLst>
              <a:path w="1854926" h="357051">
                <a:moveTo>
                  <a:pt x="1854926" y="357051"/>
                </a:moveTo>
                <a:cubicBezTo>
                  <a:pt x="1598023" y="182879"/>
                  <a:pt x="1341120" y="8708"/>
                  <a:pt x="1031966" y="4354"/>
                </a:cubicBezTo>
                <a:cubicBezTo>
                  <a:pt x="722812" y="0"/>
                  <a:pt x="361406" y="165462"/>
                  <a:pt x="0" y="330925"/>
                </a:cubicBezTo>
              </a:path>
            </a:pathLst>
          </a:custGeom>
          <a:noFill/>
          <a:ln w="9525" algn="ctr">
            <a:solidFill>
              <a:schemeClr val="tx1"/>
            </a:solidFill>
            <a:prstDash val="dash"/>
            <a:round/>
            <a:headEnd/>
            <a:tailEnd type="triangle" w="lg" len="lg"/>
          </a:ln>
          <a:extLst>
            <a:ext uri="{909E8E84-426E-40DD-AFC4-6F175D3DCCD1}">
              <a14:hiddenFill xmlns:a14="http://schemas.microsoft.com/office/drawing/2010/main">
                <a:solidFill>
                  <a:srgbClr val="FFFFFF"/>
                </a:solidFill>
              </a14:hiddenFill>
            </a:ext>
          </a:extLst>
        </p:spPr>
        <p:txBody>
          <a:bodyPr wrap="none" anchor="ctr"/>
          <a:lstStyle/>
          <a:p>
            <a:pPr algn="l" rtl="0" eaLnBrk="0" fontAlgn="base" hangingPunct="0">
              <a:spcBef>
                <a:spcPct val="0"/>
              </a:spcBef>
              <a:spcAft>
                <a:spcPct val="0"/>
              </a:spcAft>
            </a:pPr>
            <a:endParaRPr lang="ar-JO" sz="2400">
              <a:solidFill>
                <a:srgbClr val="000000"/>
              </a:solidFill>
              <a:latin typeface="Arial" panose="020B0604020202020204" pitchFamily="34" charset="0"/>
            </a:endParaRPr>
          </a:p>
        </p:txBody>
      </p:sp>
      <p:sp>
        <p:nvSpPr>
          <p:cNvPr id="68621" name="TextBox 18">
            <a:extLst>
              <a:ext uri="{FF2B5EF4-FFF2-40B4-BE49-F238E27FC236}">
                <a16:creationId xmlns:a16="http://schemas.microsoft.com/office/drawing/2014/main" id="{64FF61F4-115F-8241-354E-B3EB56FBD925}"/>
              </a:ext>
            </a:extLst>
          </p:cNvPr>
          <p:cNvSpPr txBox="1">
            <a:spLocks noChangeArrowheads="1"/>
          </p:cNvSpPr>
          <p:nvPr/>
        </p:nvSpPr>
        <p:spPr bwMode="auto">
          <a:xfrm>
            <a:off x="6648450" y="4648200"/>
            <a:ext cx="3638550" cy="1816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ar-JO" sz="1600">
                <a:solidFill>
                  <a:srgbClr val="000000"/>
                </a:solidFill>
              </a:rPr>
              <a:t>Deadlock Manager realizes:</a:t>
            </a:r>
          </a:p>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T1 is trying to write_lock(Y)</a:t>
            </a:r>
          </a:p>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If T3 is blocked a deadlock will occur</a:t>
            </a:r>
          </a:p>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T1 is older than T2</a:t>
            </a:r>
          </a:p>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So, T2 is aborted and rolledback</a:t>
            </a:r>
          </a:p>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Now, T1 can continue</a:t>
            </a:r>
          </a:p>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After T1 finish, T3 can continue</a:t>
            </a:r>
          </a:p>
        </p:txBody>
      </p:sp>
      <p:sp>
        <p:nvSpPr>
          <p:cNvPr id="68622" name="TextBox 19">
            <a:extLst>
              <a:ext uri="{FF2B5EF4-FFF2-40B4-BE49-F238E27FC236}">
                <a16:creationId xmlns:a16="http://schemas.microsoft.com/office/drawing/2014/main" id="{ACDBFAD8-82C5-2F87-9D45-290B6EFED084}"/>
              </a:ext>
            </a:extLst>
          </p:cNvPr>
          <p:cNvSpPr txBox="1">
            <a:spLocks noChangeArrowheads="1"/>
          </p:cNvSpPr>
          <p:nvPr/>
        </p:nvSpPr>
        <p:spPr bwMode="auto">
          <a:xfrm>
            <a:off x="6629400" y="3429001"/>
            <a:ext cx="1411288" cy="10779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ar-JO" sz="1600">
                <a:solidFill>
                  <a:srgbClr val="000000"/>
                </a:solidFill>
              </a:rPr>
              <a:t>Suppose:</a:t>
            </a:r>
          </a:p>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TS(T1) = 10</a:t>
            </a:r>
          </a:p>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TS(T2) = 15</a:t>
            </a:r>
          </a:p>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TS(T3) = 20</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a:extLst>
              <a:ext uri="{FF2B5EF4-FFF2-40B4-BE49-F238E27FC236}">
                <a16:creationId xmlns:a16="http://schemas.microsoft.com/office/drawing/2014/main" id="{7D076929-E186-402F-63F9-B803EDA69F89}"/>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algn="l" rtl="0" fontAlgn="base">
              <a:spcBef>
                <a:spcPct val="0"/>
              </a:spcBef>
              <a:spcAft>
                <a:spcPct val="0"/>
              </a:spcAft>
              <a:buNone/>
            </a:pPr>
            <a:r>
              <a:rPr lang="en-US" altLang="en-US" sz="1200">
                <a:latin typeface="Gill Sans MT Condensed" panose="020B0506020104020203" pitchFamily="34" charset="0"/>
              </a:rPr>
              <a:t>DAVID M. KROENKE’S DATABASE CONCEPTS, 2nd Edition </a:t>
            </a:r>
          </a:p>
          <a:p>
            <a:pPr algn="l" rtl="0" fontAlgn="base">
              <a:spcBef>
                <a:spcPct val="0"/>
              </a:spcBef>
              <a:spcAft>
                <a:spcPct val="0"/>
              </a:spcAft>
              <a:buNone/>
            </a:pPr>
            <a:r>
              <a:rPr lang="en-US" altLang="en-US" sz="1200">
                <a:latin typeface="Gill Sans MT Condensed" panose="020B0506020104020203" pitchFamily="34" charset="0"/>
              </a:rPr>
              <a:t>© 2005 Pearson Prentice Hall</a:t>
            </a:r>
          </a:p>
          <a:p>
            <a:pPr algn="l" rtl="0" fontAlgn="base">
              <a:spcBef>
                <a:spcPct val="0"/>
              </a:spcBef>
              <a:spcAft>
                <a:spcPct val="0"/>
              </a:spcAft>
              <a:buNone/>
            </a:pPr>
            <a:endParaRPr lang="en-US" altLang="en-US" sz="1200">
              <a:latin typeface="Gill Sans MT Condensed" panose="020B0506020104020203" pitchFamily="34" charset="0"/>
            </a:endParaRPr>
          </a:p>
        </p:txBody>
      </p:sp>
      <p:sp>
        <p:nvSpPr>
          <p:cNvPr id="18435" name="Slide Number Placeholder 4">
            <a:extLst>
              <a:ext uri="{FF2B5EF4-FFF2-40B4-BE49-F238E27FC236}">
                <a16:creationId xmlns:a16="http://schemas.microsoft.com/office/drawing/2014/main" id="{9C81329E-091F-2AAC-613F-1438AF68AE30}"/>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rtl="0" fontAlgn="base">
              <a:spcBef>
                <a:spcPct val="0"/>
              </a:spcBef>
              <a:spcAft>
                <a:spcPct val="0"/>
              </a:spcAft>
              <a:buNone/>
            </a:pPr>
            <a:r>
              <a:rPr lang="en-US" altLang="en-US" sz="1800">
                <a:latin typeface="Gill Sans MT Condensed" panose="020B0506020104020203" pitchFamily="34" charset="0"/>
              </a:rPr>
              <a:t>1-</a:t>
            </a:r>
            <a:fld id="{AE0858CB-3602-475A-9F2E-F0B365E86464}" type="slidenum">
              <a:rPr lang="en-US" altLang="en-US" sz="1800">
                <a:latin typeface="Gill Sans MT Condensed" panose="020B0506020104020203" pitchFamily="34" charset="0"/>
              </a:rPr>
              <a:pPr rtl="0" fontAlgn="base">
                <a:spcBef>
                  <a:spcPct val="0"/>
                </a:spcBef>
                <a:spcAft>
                  <a:spcPct val="0"/>
                </a:spcAft>
                <a:buNone/>
              </a:pPr>
              <a:t>13</a:t>
            </a:fld>
            <a:endParaRPr lang="en-US" altLang="en-US" sz="1800">
              <a:latin typeface="Gill Sans MT Condensed" panose="020B0506020104020203" pitchFamily="34" charset="0"/>
            </a:endParaRPr>
          </a:p>
        </p:txBody>
      </p:sp>
      <p:sp>
        <p:nvSpPr>
          <p:cNvPr id="18436" name="Rectangle 2">
            <a:extLst>
              <a:ext uri="{FF2B5EF4-FFF2-40B4-BE49-F238E27FC236}">
                <a16:creationId xmlns:a16="http://schemas.microsoft.com/office/drawing/2014/main" id="{29ADE772-D42B-BFAC-7217-CF50FFD2170E}"/>
              </a:ext>
            </a:extLst>
          </p:cNvPr>
          <p:cNvSpPr>
            <a:spLocks noGrp="1" noChangeArrowheads="1"/>
          </p:cNvSpPr>
          <p:nvPr>
            <p:ph type="title"/>
          </p:nvPr>
        </p:nvSpPr>
        <p:spPr/>
        <p:txBody>
          <a:bodyPr/>
          <a:lstStyle/>
          <a:p>
            <a:pPr eaLnBrk="1" hangingPunct="1"/>
            <a:r>
              <a:rPr lang="en-US" altLang="en-US" sz="3600"/>
              <a:t>Database Applications</a:t>
            </a:r>
            <a:br>
              <a:rPr lang="en-US" altLang="en-US" sz="3600"/>
            </a:br>
            <a:r>
              <a:rPr lang="ar-JO" altLang="en-US" sz="3600"/>
              <a:t>تطبيقات قواعد البيانات</a:t>
            </a:r>
            <a:endParaRPr lang="en-US" altLang="en-US" sz="3600"/>
          </a:p>
        </p:txBody>
      </p:sp>
      <p:sp>
        <p:nvSpPr>
          <p:cNvPr id="18437" name="Rectangle 3">
            <a:extLst>
              <a:ext uri="{FF2B5EF4-FFF2-40B4-BE49-F238E27FC236}">
                <a16:creationId xmlns:a16="http://schemas.microsoft.com/office/drawing/2014/main" id="{B433F96F-9EAB-8DC4-D321-86B0E1129853}"/>
              </a:ext>
            </a:extLst>
          </p:cNvPr>
          <p:cNvSpPr>
            <a:spLocks noGrp="1" noChangeArrowheads="1"/>
          </p:cNvSpPr>
          <p:nvPr>
            <p:ph type="body" idx="1"/>
          </p:nvPr>
        </p:nvSpPr>
        <p:spPr/>
        <p:txBody>
          <a:bodyPr/>
          <a:lstStyle/>
          <a:p>
            <a:pPr eaLnBrk="1" hangingPunct="1"/>
            <a:r>
              <a:rPr lang="en-US" altLang="en-US" sz="2800"/>
              <a:t>A database application is a set of one or more computer programs that serves as an intermediary between the user and the DBMS</a:t>
            </a:r>
          </a:p>
          <a:p>
            <a:pPr algn="r" rtl="1" eaLnBrk="1" hangingPunct="1"/>
            <a:r>
              <a:rPr lang="ar-JO" altLang="en-US" sz="2800"/>
              <a:t>تطبيق قاعدة البيانات عبارة عن مجموعة من واحد أو أكثر من برامج الكمبيوتر التي تعمل كوسيط بين المستخدم ونظام إدارة قواعد البيانات</a:t>
            </a:r>
            <a:endParaRPr lang="en-US" altLang="en-US" sz="280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3">
            <a:extLst>
              <a:ext uri="{FF2B5EF4-FFF2-40B4-BE49-F238E27FC236}">
                <a16:creationId xmlns:a16="http://schemas.microsoft.com/office/drawing/2014/main" id="{27EA78D1-DDAA-FCF0-81C5-41646B2FB24B}"/>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B7B2F298-8E7A-41B6-9814-8C805F52F1EB}" type="slidenum">
              <a:rPr lang="en-US" altLang="en-US" sz="1400">
                <a:solidFill>
                  <a:srgbClr val="990033"/>
                </a:solidFill>
              </a:rPr>
              <a:pPr rtl="0" fontAlgn="base">
                <a:spcBef>
                  <a:spcPct val="0"/>
                </a:spcBef>
                <a:spcAft>
                  <a:spcPct val="0"/>
                </a:spcAft>
                <a:buClrTx/>
                <a:buSzTx/>
                <a:buNone/>
              </a:pPr>
              <a:t>130</a:t>
            </a:fld>
            <a:endParaRPr lang="en-CA" altLang="en-US" sz="1400">
              <a:solidFill>
                <a:srgbClr val="990033"/>
              </a:solidFill>
            </a:endParaRPr>
          </a:p>
        </p:txBody>
      </p:sp>
      <p:sp>
        <p:nvSpPr>
          <p:cNvPr id="70659" name="Rectangle 10">
            <a:extLst>
              <a:ext uri="{FF2B5EF4-FFF2-40B4-BE49-F238E27FC236}">
                <a16:creationId xmlns:a16="http://schemas.microsoft.com/office/drawing/2014/main" id="{337E80D6-01B6-2903-B1EF-0E20CBBDA463}"/>
              </a:ext>
            </a:extLst>
          </p:cNvPr>
          <p:cNvSpPr>
            <a:spLocks noGrp="1" noChangeArrowheads="1"/>
          </p:cNvSpPr>
          <p:nvPr>
            <p:ph type="title"/>
          </p:nvPr>
        </p:nvSpPr>
        <p:spPr/>
        <p:txBody>
          <a:bodyPr/>
          <a:lstStyle/>
          <a:p>
            <a:pPr eaLnBrk="1" hangingPunct="1"/>
            <a:r>
              <a:rPr lang="en-US" altLang="en-US" b="1"/>
              <a:t>Starvation</a:t>
            </a:r>
            <a:endParaRPr lang="en-US" altLang="en-US"/>
          </a:p>
        </p:txBody>
      </p:sp>
      <p:sp>
        <p:nvSpPr>
          <p:cNvPr id="70660" name="Rectangle 11">
            <a:extLst>
              <a:ext uri="{FF2B5EF4-FFF2-40B4-BE49-F238E27FC236}">
                <a16:creationId xmlns:a16="http://schemas.microsoft.com/office/drawing/2014/main" id="{95EEBB46-E0F6-C705-E330-4354B74D6BCE}"/>
              </a:ext>
            </a:extLst>
          </p:cNvPr>
          <p:cNvSpPr>
            <a:spLocks noGrp="1" noChangeArrowheads="1"/>
          </p:cNvSpPr>
          <p:nvPr>
            <p:ph type="body" idx="1"/>
          </p:nvPr>
        </p:nvSpPr>
        <p:spPr/>
        <p:txBody>
          <a:bodyPr/>
          <a:lstStyle/>
          <a:p>
            <a:pPr eaLnBrk="1" hangingPunct="1">
              <a:lnSpc>
                <a:spcPct val="90000"/>
              </a:lnSpc>
            </a:pPr>
            <a:r>
              <a:rPr lang="en-US" altLang="en-US" sz="2400"/>
              <a:t>Starvation occurs when a particular transaction consistently waits or restarted and never gets a chance to proceed further. </a:t>
            </a:r>
          </a:p>
          <a:p>
            <a:pPr eaLnBrk="1" hangingPunct="1">
              <a:lnSpc>
                <a:spcPct val="90000"/>
              </a:lnSpc>
            </a:pPr>
            <a:r>
              <a:rPr lang="en-US" altLang="en-US" sz="2400"/>
              <a:t>In a deadlock resolution it is possible that the same transaction may consistently be selected as victim and rolled-back.</a:t>
            </a:r>
          </a:p>
          <a:p>
            <a:pPr eaLnBrk="1" hangingPunct="1">
              <a:lnSpc>
                <a:spcPct val="90000"/>
              </a:lnSpc>
            </a:pPr>
            <a:r>
              <a:rPr lang="en-US" altLang="en-US" sz="2400"/>
              <a:t>This limitation is inherent in all priority based scheduling mechanisms.</a:t>
            </a:r>
          </a:p>
          <a:p>
            <a:pPr eaLnBrk="1" hangingPunct="1">
              <a:lnSpc>
                <a:spcPct val="90000"/>
              </a:lnSpc>
            </a:pPr>
            <a:r>
              <a:rPr lang="en-US" altLang="en-US" sz="2400"/>
              <a:t>In Wound-Wait scheme a younger transaction may always be wounded (aborted) by a long running older transaction which may create starvation.</a:t>
            </a:r>
          </a:p>
        </p:txBody>
      </p:sp>
      <p:sp>
        <p:nvSpPr>
          <p:cNvPr id="70661" name="Rectangle 4">
            <a:extLst>
              <a:ext uri="{FF2B5EF4-FFF2-40B4-BE49-F238E27FC236}">
                <a16:creationId xmlns:a16="http://schemas.microsoft.com/office/drawing/2014/main" id="{6631ED2F-E0B7-9DFE-5382-1B032502AA7D}"/>
              </a:ext>
            </a:extLst>
          </p:cNvPr>
          <p:cNvSpPr>
            <a:spLocks noChangeArrowheads="1"/>
          </p:cNvSpPr>
          <p:nvPr/>
        </p:nvSpPr>
        <p:spPr bwMode="auto">
          <a:xfrm>
            <a:off x="2209800" y="1020763"/>
            <a:ext cx="77724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914400" indent="-914400">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fontAlgn="base">
              <a:spcAft>
                <a:spcPct val="0"/>
              </a:spcAft>
              <a:buNone/>
            </a:pPr>
            <a:endParaRPr lang="en-US" altLang="en-US" sz="1800">
              <a:solidFill>
                <a:srgbClr val="333399"/>
              </a:solidFill>
              <a:cs typeface="Times New Roman" panose="02020603050405020304" pitchFamily="18" charset="0"/>
              <a:sym typeface="Symbol" panose="05050102010706020507" pitchFamily="18" charset="2"/>
            </a:endParaRPr>
          </a:p>
        </p:txBody>
      </p:sp>
      <p:sp>
        <p:nvSpPr>
          <p:cNvPr id="70662" name="Rectangle 29">
            <a:extLst>
              <a:ext uri="{FF2B5EF4-FFF2-40B4-BE49-F238E27FC236}">
                <a16:creationId xmlns:a16="http://schemas.microsoft.com/office/drawing/2014/main" id="{A6B2AB98-DEBC-23D0-402B-83C0D5AF3B7C}"/>
              </a:ext>
            </a:extLst>
          </p:cNvPr>
          <p:cNvSpPr txBox="1">
            <a:spLocks noChangeArrowheads="1"/>
          </p:cNvSpPr>
          <p:nvPr/>
        </p:nvSpPr>
        <p:spPr bwMode="auto">
          <a:xfrm>
            <a:off x="3048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Copyright © 2007 Ramez Elmasri and Shamkant B. Navathe</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BFA2BBBF-BBB9-5436-167B-B5F06EB7192D}"/>
              </a:ext>
            </a:extLst>
          </p:cNvPr>
          <p:cNvSpPr>
            <a:spLocks noGrp="1" noChangeArrowheads="1"/>
          </p:cNvSpPr>
          <p:nvPr>
            <p:ph type="title"/>
          </p:nvPr>
        </p:nvSpPr>
        <p:spPr/>
        <p:txBody>
          <a:bodyPr/>
          <a:lstStyle/>
          <a:p>
            <a:r>
              <a:rPr lang="en-US" altLang="ar-JO"/>
              <a:t>Time Stamps for Data Item</a:t>
            </a:r>
          </a:p>
        </p:txBody>
      </p:sp>
      <p:sp>
        <p:nvSpPr>
          <p:cNvPr id="72707" name="Content Placeholder 2">
            <a:extLst>
              <a:ext uri="{FF2B5EF4-FFF2-40B4-BE49-F238E27FC236}">
                <a16:creationId xmlns:a16="http://schemas.microsoft.com/office/drawing/2014/main" id="{958CC0CA-5FF6-AE2D-4E3D-EDDE1EF75427}"/>
              </a:ext>
            </a:extLst>
          </p:cNvPr>
          <p:cNvSpPr>
            <a:spLocks noGrp="1" noChangeArrowheads="1"/>
          </p:cNvSpPr>
          <p:nvPr>
            <p:ph idx="1"/>
          </p:nvPr>
        </p:nvSpPr>
        <p:spPr/>
        <p:txBody>
          <a:bodyPr/>
          <a:lstStyle/>
          <a:p>
            <a:r>
              <a:rPr lang="en-US" altLang="ar-JO" sz="2400"/>
              <a:t>In a Basic Time Stamp Algorithm, a Time Stamp is given to data items</a:t>
            </a:r>
          </a:p>
          <a:p>
            <a:pPr lvl="1"/>
            <a:r>
              <a:rPr lang="en-US" altLang="ar-JO" sz="2400"/>
              <a:t>Read_TS(X): The time stamp of the last transaction to read X</a:t>
            </a:r>
          </a:p>
          <a:p>
            <a:pPr lvl="1"/>
            <a:r>
              <a:rPr lang="en-US" altLang="ar-JO" sz="2400"/>
              <a:t>Write_TS(X): The time stamp of the last transaction to write X</a:t>
            </a:r>
          </a:p>
        </p:txBody>
      </p:sp>
      <p:sp>
        <p:nvSpPr>
          <p:cNvPr id="72708" name="Slide Number Placeholder 3">
            <a:extLst>
              <a:ext uri="{FF2B5EF4-FFF2-40B4-BE49-F238E27FC236}">
                <a16:creationId xmlns:a16="http://schemas.microsoft.com/office/drawing/2014/main" id="{66994042-9C2B-AD55-4F1B-303954A1DB33}"/>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B3219653-B160-436C-B98A-C0239D34BD5F}" type="slidenum">
              <a:rPr lang="en-US" altLang="en-US" sz="1400">
                <a:solidFill>
                  <a:srgbClr val="990033"/>
                </a:solidFill>
              </a:rPr>
              <a:pPr rtl="0" fontAlgn="base">
                <a:spcBef>
                  <a:spcPct val="0"/>
                </a:spcBef>
                <a:spcAft>
                  <a:spcPct val="0"/>
                </a:spcAft>
                <a:buClrTx/>
                <a:buSzTx/>
                <a:buNone/>
              </a:pPr>
              <a:t>131</a:t>
            </a:fld>
            <a:endParaRPr lang="en-CA" altLang="en-US" sz="1400">
              <a:solidFill>
                <a:srgbClr val="990033"/>
              </a:solidFill>
            </a:endParaRP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3">
            <a:extLst>
              <a:ext uri="{FF2B5EF4-FFF2-40B4-BE49-F238E27FC236}">
                <a16:creationId xmlns:a16="http://schemas.microsoft.com/office/drawing/2014/main" id="{A6A4C1AF-80DC-65C8-BC82-15FDF0AF1CE8}"/>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A2BC532D-F380-4E4B-9791-7A0383446D87}" type="slidenum">
              <a:rPr lang="en-US" altLang="en-US" sz="1400">
                <a:solidFill>
                  <a:srgbClr val="990033"/>
                </a:solidFill>
              </a:rPr>
              <a:pPr rtl="0" fontAlgn="base">
                <a:spcBef>
                  <a:spcPct val="0"/>
                </a:spcBef>
                <a:spcAft>
                  <a:spcPct val="0"/>
                </a:spcAft>
                <a:buClrTx/>
                <a:buSzTx/>
                <a:buNone/>
              </a:pPr>
              <a:t>132</a:t>
            </a:fld>
            <a:endParaRPr lang="en-CA" altLang="en-US" sz="1400">
              <a:solidFill>
                <a:srgbClr val="990033"/>
              </a:solidFill>
            </a:endParaRPr>
          </a:p>
        </p:txBody>
      </p:sp>
      <p:sp>
        <p:nvSpPr>
          <p:cNvPr id="73731" name="Rectangle 10">
            <a:extLst>
              <a:ext uri="{FF2B5EF4-FFF2-40B4-BE49-F238E27FC236}">
                <a16:creationId xmlns:a16="http://schemas.microsoft.com/office/drawing/2014/main" id="{0BBA1B2F-68A2-AA1D-44F7-37FCE0524CD8}"/>
              </a:ext>
            </a:extLst>
          </p:cNvPr>
          <p:cNvSpPr>
            <a:spLocks noGrp="1" noChangeArrowheads="1"/>
          </p:cNvSpPr>
          <p:nvPr>
            <p:ph type="title"/>
          </p:nvPr>
        </p:nvSpPr>
        <p:spPr/>
        <p:txBody>
          <a:bodyPr/>
          <a:lstStyle/>
          <a:p>
            <a:pPr eaLnBrk="1" hangingPunct="1"/>
            <a:r>
              <a:rPr lang="en-US" altLang="en-US"/>
              <a:t>Database Concurrency Control</a:t>
            </a:r>
          </a:p>
        </p:txBody>
      </p:sp>
      <p:sp>
        <p:nvSpPr>
          <p:cNvPr id="73732" name="Rectangle 11">
            <a:extLst>
              <a:ext uri="{FF2B5EF4-FFF2-40B4-BE49-F238E27FC236}">
                <a16:creationId xmlns:a16="http://schemas.microsoft.com/office/drawing/2014/main" id="{94F89842-07B9-BD52-AA33-894CF591618A}"/>
              </a:ext>
            </a:extLst>
          </p:cNvPr>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400"/>
              <a:t>Timestamp based concurrency control algorithm</a:t>
            </a:r>
          </a:p>
          <a:p>
            <a:pPr eaLnBrk="1" hangingPunct="1">
              <a:lnSpc>
                <a:spcPct val="90000"/>
              </a:lnSpc>
            </a:pPr>
            <a:r>
              <a:rPr lang="en-US" altLang="en-US" sz="2400" b="1"/>
              <a:t>Basic Timestamp Ordering</a:t>
            </a:r>
          </a:p>
          <a:p>
            <a:pPr lvl="1" eaLnBrk="1" hangingPunct="1">
              <a:lnSpc>
                <a:spcPct val="90000"/>
              </a:lnSpc>
            </a:pPr>
            <a:r>
              <a:rPr lang="en-US" altLang="en-US" sz="2200"/>
              <a:t>1.  Transaction T issues a write_item(X) operation:</a:t>
            </a:r>
          </a:p>
          <a:p>
            <a:pPr lvl="2" eaLnBrk="1" hangingPunct="1">
              <a:lnSpc>
                <a:spcPct val="90000"/>
              </a:lnSpc>
            </a:pPr>
            <a:r>
              <a:rPr lang="en-US" altLang="en-US" sz="2000">
                <a:sym typeface="Symbol" panose="05050102010706020507" pitchFamily="18" charset="2"/>
              </a:rPr>
              <a:t>If read_TS(X) &gt; TS(T) or if write_TS(X) &gt; TS(T), then an younger transaction has already read the data item so abort and roll-back T and reject the operation.</a:t>
            </a:r>
          </a:p>
          <a:p>
            <a:pPr lvl="2" eaLnBrk="1" hangingPunct="1">
              <a:lnSpc>
                <a:spcPct val="90000"/>
              </a:lnSpc>
            </a:pPr>
            <a:r>
              <a:rPr lang="en-US" altLang="en-US" sz="2000">
                <a:sym typeface="Symbol" panose="05050102010706020507" pitchFamily="18" charset="2"/>
              </a:rPr>
              <a:t>If the condition in part (a) does not exist, then execute write_item(X) of T and set write_TS(X) to TS(T).</a:t>
            </a:r>
          </a:p>
          <a:p>
            <a:pPr lvl="1" eaLnBrk="1" hangingPunct="1">
              <a:lnSpc>
                <a:spcPct val="90000"/>
              </a:lnSpc>
            </a:pPr>
            <a:r>
              <a:rPr lang="en-US" altLang="en-US" sz="2200">
                <a:sym typeface="Symbol" panose="05050102010706020507" pitchFamily="18" charset="2"/>
              </a:rPr>
              <a:t>2.  </a:t>
            </a:r>
            <a:r>
              <a:rPr lang="en-US" altLang="en-US" sz="2200"/>
              <a:t>Transaction T issues a read_item(X) operation:</a:t>
            </a:r>
          </a:p>
          <a:p>
            <a:pPr lvl="2" eaLnBrk="1" hangingPunct="1">
              <a:lnSpc>
                <a:spcPct val="90000"/>
              </a:lnSpc>
            </a:pPr>
            <a:r>
              <a:rPr lang="en-US" altLang="en-US" sz="2000">
                <a:sym typeface="Symbol" panose="05050102010706020507" pitchFamily="18" charset="2"/>
              </a:rPr>
              <a:t>If write_TS(X) &gt; TS(T), then an younger transaction has already written to the data item so abort and roll-back T and reject the operation.</a:t>
            </a:r>
          </a:p>
          <a:p>
            <a:pPr lvl="2" eaLnBrk="1" hangingPunct="1">
              <a:lnSpc>
                <a:spcPct val="90000"/>
              </a:lnSpc>
            </a:pPr>
            <a:r>
              <a:rPr lang="en-US" altLang="en-US" sz="2000">
                <a:sym typeface="Symbol" panose="05050102010706020507" pitchFamily="18" charset="2"/>
              </a:rPr>
              <a:t>If write_TS(X)  TS(T), then execute read_item(X) of T and set read_TS(X) to the larger of TS(T) and the current read_TS(X).</a:t>
            </a:r>
          </a:p>
        </p:txBody>
      </p:sp>
      <p:sp>
        <p:nvSpPr>
          <p:cNvPr id="73733" name="Rectangle 29">
            <a:extLst>
              <a:ext uri="{FF2B5EF4-FFF2-40B4-BE49-F238E27FC236}">
                <a16:creationId xmlns:a16="http://schemas.microsoft.com/office/drawing/2014/main" id="{35AFF3FD-FCF6-E403-9851-9503E56CED82}"/>
              </a:ext>
            </a:extLst>
          </p:cNvPr>
          <p:cNvSpPr txBox="1">
            <a:spLocks noChangeArrowheads="1"/>
          </p:cNvSpPr>
          <p:nvPr/>
        </p:nvSpPr>
        <p:spPr bwMode="auto">
          <a:xfrm>
            <a:off x="3048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Copyright © 2007 Ramez Elmasri and Shamkant B. Navathe</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a:extLst>
              <a:ext uri="{FF2B5EF4-FFF2-40B4-BE49-F238E27FC236}">
                <a16:creationId xmlns:a16="http://schemas.microsoft.com/office/drawing/2014/main" id="{2C37189A-F60F-01D5-B25F-FE70128E912D}"/>
              </a:ext>
            </a:extLst>
          </p:cNvPr>
          <p:cNvSpPr>
            <a:spLocks noGrp="1" noChangeArrowheads="1"/>
          </p:cNvSpPr>
          <p:nvPr>
            <p:ph type="title"/>
          </p:nvPr>
        </p:nvSpPr>
        <p:spPr/>
        <p:txBody>
          <a:bodyPr/>
          <a:lstStyle/>
          <a:p>
            <a:r>
              <a:rPr lang="en-US" altLang="en-US" b="1"/>
              <a:t>Basic Timestamp Ordering</a:t>
            </a:r>
            <a:r>
              <a:rPr lang="en-US" altLang="en-US"/>
              <a:t> (Example)</a:t>
            </a:r>
            <a:endParaRPr lang="en-US" altLang="ar-JO"/>
          </a:p>
        </p:txBody>
      </p:sp>
      <p:sp>
        <p:nvSpPr>
          <p:cNvPr id="75779" name="Slide Number Placeholder 3">
            <a:extLst>
              <a:ext uri="{FF2B5EF4-FFF2-40B4-BE49-F238E27FC236}">
                <a16:creationId xmlns:a16="http://schemas.microsoft.com/office/drawing/2014/main" id="{DEFFD0B5-C5A7-654E-D764-7ABB83498D7F}"/>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DC7628CB-5467-4C26-B744-FD18DC41A902}" type="slidenum">
              <a:rPr lang="en-US" altLang="en-US" sz="1400">
                <a:solidFill>
                  <a:srgbClr val="990033"/>
                </a:solidFill>
              </a:rPr>
              <a:pPr rtl="0" fontAlgn="base">
                <a:spcBef>
                  <a:spcPct val="0"/>
                </a:spcBef>
                <a:spcAft>
                  <a:spcPct val="0"/>
                </a:spcAft>
                <a:buClrTx/>
                <a:buSzTx/>
                <a:buNone/>
              </a:pPr>
              <a:t>133</a:t>
            </a:fld>
            <a:endParaRPr lang="en-CA" altLang="en-US" sz="1400">
              <a:solidFill>
                <a:srgbClr val="990033"/>
              </a:solidFill>
            </a:endParaRPr>
          </a:p>
        </p:txBody>
      </p:sp>
      <p:sp>
        <p:nvSpPr>
          <p:cNvPr id="75780" name="TextBox 5">
            <a:extLst>
              <a:ext uri="{FF2B5EF4-FFF2-40B4-BE49-F238E27FC236}">
                <a16:creationId xmlns:a16="http://schemas.microsoft.com/office/drawing/2014/main" id="{3608EDB3-B2CF-8509-FC7C-565641751F1D}"/>
              </a:ext>
            </a:extLst>
          </p:cNvPr>
          <p:cNvSpPr txBox="1">
            <a:spLocks noChangeArrowheads="1"/>
          </p:cNvSpPr>
          <p:nvPr/>
        </p:nvSpPr>
        <p:spPr bwMode="auto">
          <a:xfrm>
            <a:off x="1676400" y="1487488"/>
            <a:ext cx="1600200" cy="203041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         T1</a:t>
            </a: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read_item (X);</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read_item (Y);</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Y = Y + X</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write_item (Y);</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p:txBody>
      </p:sp>
      <p:sp>
        <p:nvSpPr>
          <p:cNvPr id="75781" name="TextBox 6">
            <a:extLst>
              <a:ext uri="{FF2B5EF4-FFF2-40B4-BE49-F238E27FC236}">
                <a16:creationId xmlns:a16="http://schemas.microsoft.com/office/drawing/2014/main" id="{0465BADD-36E7-5530-03CF-13EA3AB2CB1F}"/>
              </a:ext>
            </a:extLst>
          </p:cNvPr>
          <p:cNvSpPr txBox="1">
            <a:spLocks noChangeArrowheads="1"/>
          </p:cNvSpPr>
          <p:nvPr/>
        </p:nvSpPr>
        <p:spPr bwMode="auto">
          <a:xfrm>
            <a:off x="3352800" y="1487488"/>
            <a:ext cx="1524000" cy="203041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         T2   </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read_item (X);</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read_item (Y);</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Z = Y – X</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write_item (Z);</a:t>
            </a:r>
          </a:p>
        </p:txBody>
      </p:sp>
      <p:sp>
        <p:nvSpPr>
          <p:cNvPr id="75782" name="TextBox 7">
            <a:extLst>
              <a:ext uri="{FF2B5EF4-FFF2-40B4-BE49-F238E27FC236}">
                <a16:creationId xmlns:a16="http://schemas.microsoft.com/office/drawing/2014/main" id="{4433102B-323E-4D77-7F20-9D896DA63841}"/>
              </a:ext>
            </a:extLst>
          </p:cNvPr>
          <p:cNvSpPr txBox="1">
            <a:spLocks noChangeArrowheads="1"/>
          </p:cNvSpPr>
          <p:nvPr/>
        </p:nvSpPr>
        <p:spPr bwMode="auto">
          <a:xfrm>
            <a:off x="5029201" y="1600201"/>
            <a:ext cx="1298575" cy="830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ar-JO" sz="1600">
                <a:solidFill>
                  <a:srgbClr val="000000"/>
                </a:solidFill>
              </a:rPr>
              <a:t>Suppose:</a:t>
            </a:r>
          </a:p>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TS(T1) = 1</a:t>
            </a:r>
          </a:p>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TS(T2) = 2</a:t>
            </a:r>
          </a:p>
        </p:txBody>
      </p:sp>
      <p:sp>
        <p:nvSpPr>
          <p:cNvPr id="75783" name="TextBox 8">
            <a:extLst>
              <a:ext uri="{FF2B5EF4-FFF2-40B4-BE49-F238E27FC236}">
                <a16:creationId xmlns:a16="http://schemas.microsoft.com/office/drawing/2014/main" id="{C52597B9-5515-20D4-98D4-7C9A6127E187}"/>
              </a:ext>
            </a:extLst>
          </p:cNvPr>
          <p:cNvSpPr txBox="1">
            <a:spLocks noChangeArrowheads="1"/>
          </p:cNvSpPr>
          <p:nvPr/>
        </p:nvSpPr>
        <p:spPr bwMode="auto">
          <a:xfrm>
            <a:off x="1663700" y="3581400"/>
            <a:ext cx="8699500" cy="2800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Notice that for this schedule to be correct, it has to be conflict equivalent to a serial schedule</a:t>
            </a:r>
          </a:p>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But, the only allowed serial schedule in this case is T1, T2 because TS(T1) &lt; TS(T2)</a:t>
            </a:r>
          </a:p>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So, the only allowed serial schedule is:</a:t>
            </a:r>
          </a:p>
          <a:p>
            <a:pPr algn="l" rtl="0" eaLnBrk="0" fontAlgn="base" hangingPunct="0">
              <a:spcBef>
                <a:spcPct val="0"/>
              </a:spcBef>
              <a:spcAft>
                <a:spcPct val="0"/>
              </a:spcAft>
              <a:buClrTx/>
              <a:buSzTx/>
              <a:buNone/>
            </a:pPr>
            <a:r>
              <a:rPr lang="en-US" altLang="ar-JO" sz="1600">
                <a:solidFill>
                  <a:srgbClr val="000000"/>
                </a:solidFill>
              </a:rPr>
              <a:t>    </a:t>
            </a:r>
            <a:r>
              <a:rPr lang="en-US" altLang="en-US" sz="1600">
                <a:solidFill>
                  <a:srgbClr val="000000"/>
                </a:solidFill>
                <a:cs typeface="Times New Roman" panose="02020603050405020304" pitchFamily="18" charset="0"/>
              </a:rPr>
              <a:t>read_item (X)</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    read_item (Y)</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    Y = Y + X</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    write_item(Y)</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    read_item(X)</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    read_item(Y)</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    Z = Y – X</a:t>
            </a:r>
          </a:p>
          <a:p>
            <a:pPr algn="l" rtl="0" eaLnBrk="0" fontAlgn="base" hangingPunct="0">
              <a:spcBef>
                <a:spcPct val="0"/>
              </a:spcBef>
              <a:spcAft>
                <a:spcPct val="0"/>
              </a:spcAft>
              <a:buClrTx/>
              <a:buSzTx/>
              <a:buNone/>
            </a:pPr>
            <a:r>
              <a:rPr lang="en-US" altLang="en-US" sz="1600">
                <a:solidFill>
                  <a:srgbClr val="000000"/>
                </a:solidFill>
                <a:cs typeface="Times New Roman" panose="02020603050405020304" pitchFamily="18" charset="0"/>
              </a:rPr>
              <a:t>    write_item(Z)</a:t>
            </a:r>
          </a:p>
        </p:txBody>
      </p:sp>
      <p:sp>
        <p:nvSpPr>
          <p:cNvPr id="75784" name="Right Brace 9">
            <a:extLst>
              <a:ext uri="{FF2B5EF4-FFF2-40B4-BE49-F238E27FC236}">
                <a16:creationId xmlns:a16="http://schemas.microsoft.com/office/drawing/2014/main" id="{52153794-1796-1F93-714F-90998DE93175}"/>
              </a:ext>
            </a:extLst>
          </p:cNvPr>
          <p:cNvSpPr>
            <a:spLocks/>
          </p:cNvSpPr>
          <p:nvPr/>
        </p:nvSpPr>
        <p:spPr bwMode="auto">
          <a:xfrm>
            <a:off x="3352800" y="4419600"/>
            <a:ext cx="304800" cy="914400"/>
          </a:xfrm>
          <a:prstGeom prst="rightBrace">
            <a:avLst>
              <a:gd name="adj1" fmla="val 8333"/>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fontAlgn="base">
              <a:spcBef>
                <a:spcPct val="0"/>
              </a:spcBef>
              <a:spcAft>
                <a:spcPct val="0"/>
              </a:spcAft>
              <a:buClrTx/>
              <a:buSzTx/>
              <a:buNone/>
            </a:pPr>
            <a:endParaRPr lang="en-US" altLang="ar-JO" sz="2400">
              <a:solidFill>
                <a:srgbClr val="000000"/>
              </a:solidFill>
            </a:endParaRPr>
          </a:p>
        </p:txBody>
      </p:sp>
      <p:sp>
        <p:nvSpPr>
          <p:cNvPr id="75785" name="Right Brace 10">
            <a:extLst>
              <a:ext uri="{FF2B5EF4-FFF2-40B4-BE49-F238E27FC236}">
                <a16:creationId xmlns:a16="http://schemas.microsoft.com/office/drawing/2014/main" id="{BE452E55-19FF-4AD0-ACAB-80A6C1EA8FAB}"/>
              </a:ext>
            </a:extLst>
          </p:cNvPr>
          <p:cNvSpPr>
            <a:spLocks/>
          </p:cNvSpPr>
          <p:nvPr/>
        </p:nvSpPr>
        <p:spPr bwMode="auto">
          <a:xfrm>
            <a:off x="3352800" y="5410200"/>
            <a:ext cx="304800" cy="914400"/>
          </a:xfrm>
          <a:prstGeom prst="rightBrace">
            <a:avLst>
              <a:gd name="adj1" fmla="val 8333"/>
              <a:gd name="adj2" fmla="val 50000"/>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fontAlgn="base">
              <a:spcBef>
                <a:spcPct val="0"/>
              </a:spcBef>
              <a:spcAft>
                <a:spcPct val="0"/>
              </a:spcAft>
              <a:buClrTx/>
              <a:buSzTx/>
              <a:buNone/>
            </a:pPr>
            <a:endParaRPr lang="en-US" altLang="ar-JO" sz="2400">
              <a:solidFill>
                <a:srgbClr val="000000"/>
              </a:solidFill>
            </a:endParaRPr>
          </a:p>
        </p:txBody>
      </p:sp>
      <p:sp>
        <p:nvSpPr>
          <p:cNvPr id="75786" name="TextBox 11">
            <a:extLst>
              <a:ext uri="{FF2B5EF4-FFF2-40B4-BE49-F238E27FC236}">
                <a16:creationId xmlns:a16="http://schemas.microsoft.com/office/drawing/2014/main" id="{A8FEED50-016D-0977-E9AF-584ECB81C4B0}"/>
              </a:ext>
            </a:extLst>
          </p:cNvPr>
          <p:cNvSpPr txBox="1">
            <a:spLocks noChangeArrowheads="1"/>
          </p:cNvSpPr>
          <p:nvPr/>
        </p:nvSpPr>
        <p:spPr bwMode="auto">
          <a:xfrm>
            <a:off x="3657600" y="4724401"/>
            <a:ext cx="393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ar-JO" sz="1400">
                <a:solidFill>
                  <a:srgbClr val="000000"/>
                </a:solidFill>
              </a:rPr>
              <a:t>T1</a:t>
            </a:r>
          </a:p>
        </p:txBody>
      </p:sp>
      <p:sp>
        <p:nvSpPr>
          <p:cNvPr id="75787" name="TextBox 12">
            <a:extLst>
              <a:ext uri="{FF2B5EF4-FFF2-40B4-BE49-F238E27FC236}">
                <a16:creationId xmlns:a16="http://schemas.microsoft.com/office/drawing/2014/main" id="{A292F127-54DB-1186-614F-98F9FB8BA324}"/>
              </a:ext>
            </a:extLst>
          </p:cNvPr>
          <p:cNvSpPr txBox="1">
            <a:spLocks noChangeArrowheads="1"/>
          </p:cNvSpPr>
          <p:nvPr/>
        </p:nvSpPr>
        <p:spPr bwMode="auto">
          <a:xfrm>
            <a:off x="3657600" y="5715001"/>
            <a:ext cx="3937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ar-JO" sz="1400">
                <a:solidFill>
                  <a:srgbClr val="000000"/>
                </a:solidFill>
              </a:rPr>
              <a:t>T2</a:t>
            </a:r>
          </a:p>
        </p:txBody>
      </p:sp>
      <p:sp>
        <p:nvSpPr>
          <p:cNvPr id="75788" name="Rectangle 29">
            <a:extLst>
              <a:ext uri="{FF2B5EF4-FFF2-40B4-BE49-F238E27FC236}">
                <a16:creationId xmlns:a16="http://schemas.microsoft.com/office/drawing/2014/main" id="{3EC99C7E-F59A-9DA0-B9F8-26625E2F9CE3}"/>
              </a:ext>
            </a:extLst>
          </p:cNvPr>
          <p:cNvSpPr txBox="1">
            <a:spLocks noChangeArrowheads="1"/>
          </p:cNvSpPr>
          <p:nvPr/>
        </p:nvSpPr>
        <p:spPr bwMode="auto">
          <a:xfrm>
            <a:off x="8382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This example is taken from: http://www.cs.nott.ac.uk/~psznza/G51DBS09/dbs17-6.pdf</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3">
            <a:extLst>
              <a:ext uri="{FF2B5EF4-FFF2-40B4-BE49-F238E27FC236}">
                <a16:creationId xmlns:a16="http://schemas.microsoft.com/office/drawing/2014/main" id="{01C2AE7A-341F-0BFA-0BBA-5933F0F70BE8}"/>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6CF8C6AF-5F47-46DB-BF67-8384BC8D612E}" type="slidenum">
              <a:rPr lang="en-US" altLang="en-US" sz="1400">
                <a:solidFill>
                  <a:srgbClr val="990033"/>
                </a:solidFill>
              </a:rPr>
              <a:pPr rtl="0" fontAlgn="base">
                <a:spcBef>
                  <a:spcPct val="0"/>
                </a:spcBef>
                <a:spcAft>
                  <a:spcPct val="0"/>
                </a:spcAft>
                <a:buClrTx/>
                <a:buSzTx/>
                <a:buNone/>
              </a:pPr>
              <a:t>134</a:t>
            </a:fld>
            <a:endParaRPr lang="en-CA" altLang="en-US" sz="1400">
              <a:solidFill>
                <a:srgbClr val="990033"/>
              </a:solidFill>
            </a:endParaRPr>
          </a:p>
        </p:txBody>
      </p:sp>
      <p:sp>
        <p:nvSpPr>
          <p:cNvPr id="76803" name="Rectangle 8">
            <a:extLst>
              <a:ext uri="{FF2B5EF4-FFF2-40B4-BE49-F238E27FC236}">
                <a16:creationId xmlns:a16="http://schemas.microsoft.com/office/drawing/2014/main" id="{840BC2D8-2D4C-1A09-5227-E96F3909657A}"/>
              </a:ext>
            </a:extLst>
          </p:cNvPr>
          <p:cNvSpPr>
            <a:spLocks noGrp="1" noChangeArrowheads="1"/>
          </p:cNvSpPr>
          <p:nvPr>
            <p:ph type="title"/>
          </p:nvPr>
        </p:nvSpPr>
        <p:spPr/>
        <p:txBody>
          <a:bodyPr/>
          <a:lstStyle/>
          <a:p>
            <a:pPr eaLnBrk="1" hangingPunct="1"/>
            <a:r>
              <a:rPr lang="en-US" altLang="en-US" b="1"/>
              <a:t>Basic Timestamp Ordering</a:t>
            </a:r>
            <a:r>
              <a:rPr lang="en-US" altLang="en-US"/>
              <a:t> (Example Continue)</a:t>
            </a:r>
          </a:p>
        </p:txBody>
      </p:sp>
      <p:sp>
        <p:nvSpPr>
          <p:cNvPr id="76804" name="TextBox 10">
            <a:extLst>
              <a:ext uri="{FF2B5EF4-FFF2-40B4-BE49-F238E27FC236}">
                <a16:creationId xmlns:a16="http://schemas.microsoft.com/office/drawing/2014/main" id="{B5EF5E7D-5B3F-3AA4-5B40-CC8C8CCDB4E4}"/>
              </a:ext>
            </a:extLst>
          </p:cNvPr>
          <p:cNvSpPr txBox="1">
            <a:spLocks noChangeArrowheads="1"/>
          </p:cNvSpPr>
          <p:nvPr/>
        </p:nvSpPr>
        <p:spPr bwMode="auto">
          <a:xfrm>
            <a:off x="1676400" y="1600200"/>
            <a:ext cx="1600200" cy="20320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         T1</a:t>
            </a: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read_item (X);</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read_item (Y);</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Y = Y + X</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write_item (Y);</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p:txBody>
      </p:sp>
      <p:sp>
        <p:nvSpPr>
          <p:cNvPr id="76805" name="TextBox 11">
            <a:extLst>
              <a:ext uri="{FF2B5EF4-FFF2-40B4-BE49-F238E27FC236}">
                <a16:creationId xmlns:a16="http://schemas.microsoft.com/office/drawing/2014/main" id="{56A789FD-E776-B0A6-2BEC-39403AFCC279}"/>
              </a:ext>
            </a:extLst>
          </p:cNvPr>
          <p:cNvSpPr txBox="1">
            <a:spLocks noChangeArrowheads="1"/>
          </p:cNvSpPr>
          <p:nvPr/>
        </p:nvSpPr>
        <p:spPr bwMode="auto">
          <a:xfrm>
            <a:off x="3352800" y="1600200"/>
            <a:ext cx="1524000" cy="20320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         T2   </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read_item (X);</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read_item (Y);</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Z = Y – X</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write_item (Z);</a:t>
            </a:r>
          </a:p>
        </p:txBody>
      </p:sp>
      <p:sp>
        <p:nvSpPr>
          <p:cNvPr id="76806" name="TextBox 19">
            <a:extLst>
              <a:ext uri="{FF2B5EF4-FFF2-40B4-BE49-F238E27FC236}">
                <a16:creationId xmlns:a16="http://schemas.microsoft.com/office/drawing/2014/main" id="{1C59B176-73E7-35B4-EBD0-5205B6CA7DF4}"/>
              </a:ext>
            </a:extLst>
          </p:cNvPr>
          <p:cNvSpPr txBox="1">
            <a:spLocks noChangeArrowheads="1"/>
          </p:cNvSpPr>
          <p:nvPr/>
        </p:nvSpPr>
        <p:spPr bwMode="auto">
          <a:xfrm>
            <a:off x="5029201" y="1600201"/>
            <a:ext cx="1298575" cy="830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ar-JO" sz="1600">
                <a:solidFill>
                  <a:srgbClr val="000000"/>
                </a:solidFill>
              </a:rPr>
              <a:t>Suppose:</a:t>
            </a:r>
          </a:p>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TS(T1) = 1</a:t>
            </a:r>
          </a:p>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TS(T2) = 2</a:t>
            </a:r>
          </a:p>
        </p:txBody>
      </p:sp>
      <p:graphicFrame>
        <p:nvGraphicFramePr>
          <p:cNvPr id="28" name="Table 27">
            <a:extLst>
              <a:ext uri="{FF2B5EF4-FFF2-40B4-BE49-F238E27FC236}">
                <a16:creationId xmlns:a16="http://schemas.microsoft.com/office/drawing/2014/main" id="{FD121559-DFE5-ECBC-BA0D-46F7F348DE08}"/>
              </a:ext>
            </a:extLst>
          </p:cNvPr>
          <p:cNvGraphicFramePr>
            <a:graphicFrameLocks noGrp="1"/>
          </p:cNvGraphicFramePr>
          <p:nvPr/>
        </p:nvGraphicFramePr>
        <p:xfrm>
          <a:off x="8305800" y="2697164"/>
          <a:ext cx="1905000" cy="822606"/>
        </p:xfrm>
        <a:graphic>
          <a:graphicData uri="http://schemas.openxmlformats.org/drawingml/2006/table">
            <a:tbl>
              <a:tblPr firstRow="1" bandRow="1">
                <a:tableStyleId>{5C22544A-7EE6-4342-B048-85BDC9FD1C3A}</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274108">
                <a:tc>
                  <a:txBody>
                    <a:bodyPr/>
                    <a:lstStyle/>
                    <a:p>
                      <a:endParaRPr lang="en-US" sz="1200" dirty="0"/>
                    </a:p>
                  </a:txBody>
                  <a:tcPr marT="45661" marB="45661">
                    <a:solidFill>
                      <a:srgbClr val="FFC000"/>
                    </a:solidFill>
                  </a:tcPr>
                </a:tc>
                <a:tc>
                  <a:txBody>
                    <a:bodyPr/>
                    <a:lstStyle/>
                    <a:p>
                      <a:pPr algn="ctr"/>
                      <a:r>
                        <a:rPr lang="en-US" sz="1200" b="0" dirty="0">
                          <a:solidFill>
                            <a:schemeClr val="tx1"/>
                          </a:solidFill>
                        </a:rPr>
                        <a:t>X</a:t>
                      </a:r>
                    </a:p>
                  </a:txBody>
                  <a:tcPr marT="45661" marB="45661">
                    <a:solidFill>
                      <a:srgbClr val="FFC000"/>
                    </a:solidFill>
                  </a:tcPr>
                </a:tc>
                <a:tc>
                  <a:txBody>
                    <a:bodyPr/>
                    <a:lstStyle/>
                    <a:p>
                      <a:pPr algn="ctr"/>
                      <a:r>
                        <a:rPr lang="en-US" sz="1200" b="0" dirty="0">
                          <a:solidFill>
                            <a:schemeClr val="tx1"/>
                          </a:solidFill>
                        </a:rPr>
                        <a:t>Y</a:t>
                      </a:r>
                    </a:p>
                  </a:txBody>
                  <a:tcPr marT="45661" marB="45661">
                    <a:solidFill>
                      <a:srgbClr val="FFC000"/>
                    </a:solidFill>
                  </a:tcPr>
                </a:tc>
                <a:extLst>
                  <a:ext uri="{0D108BD9-81ED-4DB2-BD59-A6C34878D82A}">
                    <a16:rowId xmlns:a16="http://schemas.microsoft.com/office/drawing/2014/main" val="10000"/>
                  </a:ext>
                </a:extLst>
              </a:tr>
              <a:tr h="274108">
                <a:tc>
                  <a:txBody>
                    <a:bodyPr/>
                    <a:lstStyle/>
                    <a:p>
                      <a:pPr algn="ctr"/>
                      <a:r>
                        <a:rPr lang="en-US" sz="1200" dirty="0"/>
                        <a:t>Read</a:t>
                      </a:r>
                    </a:p>
                  </a:txBody>
                  <a:tcPr marT="45661" marB="45661">
                    <a:solidFill>
                      <a:srgbClr val="FFC000"/>
                    </a:solidFill>
                  </a:tcPr>
                </a:tc>
                <a:tc>
                  <a:txBody>
                    <a:bodyPr/>
                    <a:lstStyle/>
                    <a:p>
                      <a:pPr algn="ctr"/>
                      <a:r>
                        <a:rPr lang="en-US" sz="1200" dirty="0"/>
                        <a:t>0</a:t>
                      </a:r>
                    </a:p>
                  </a:txBody>
                  <a:tcPr marT="45661" marB="45661"/>
                </a:tc>
                <a:tc>
                  <a:txBody>
                    <a:bodyPr/>
                    <a:lstStyle/>
                    <a:p>
                      <a:pPr algn="ctr"/>
                      <a:r>
                        <a:rPr lang="en-US" sz="1200" dirty="0"/>
                        <a:t>0</a:t>
                      </a:r>
                    </a:p>
                  </a:txBody>
                  <a:tcPr marT="45661" marB="45661"/>
                </a:tc>
                <a:extLst>
                  <a:ext uri="{0D108BD9-81ED-4DB2-BD59-A6C34878D82A}">
                    <a16:rowId xmlns:a16="http://schemas.microsoft.com/office/drawing/2014/main" val="10001"/>
                  </a:ext>
                </a:extLst>
              </a:tr>
              <a:tr h="274108">
                <a:tc>
                  <a:txBody>
                    <a:bodyPr/>
                    <a:lstStyle/>
                    <a:p>
                      <a:pPr algn="ctr"/>
                      <a:r>
                        <a:rPr lang="en-US" sz="1200" dirty="0"/>
                        <a:t>Write</a:t>
                      </a:r>
                    </a:p>
                  </a:txBody>
                  <a:tcPr marT="45661" marB="45661">
                    <a:solidFill>
                      <a:srgbClr val="FFC000"/>
                    </a:solidFill>
                  </a:tcPr>
                </a:tc>
                <a:tc>
                  <a:txBody>
                    <a:bodyPr/>
                    <a:lstStyle/>
                    <a:p>
                      <a:pPr algn="ctr"/>
                      <a:r>
                        <a:rPr lang="en-US" sz="1200" dirty="0"/>
                        <a:t>0</a:t>
                      </a:r>
                    </a:p>
                  </a:txBody>
                  <a:tcPr marT="45661" marB="45661"/>
                </a:tc>
                <a:tc>
                  <a:txBody>
                    <a:bodyPr/>
                    <a:lstStyle/>
                    <a:p>
                      <a:pPr algn="ctr"/>
                      <a:r>
                        <a:rPr lang="en-US" sz="1200" dirty="0"/>
                        <a:t>0</a:t>
                      </a:r>
                    </a:p>
                  </a:txBody>
                  <a:tcPr marT="45661" marB="45661"/>
                </a:tc>
                <a:extLst>
                  <a:ext uri="{0D108BD9-81ED-4DB2-BD59-A6C34878D82A}">
                    <a16:rowId xmlns:a16="http://schemas.microsoft.com/office/drawing/2014/main" val="10002"/>
                  </a:ext>
                </a:extLst>
              </a:tr>
            </a:tbl>
          </a:graphicData>
        </a:graphic>
      </p:graphicFrame>
      <p:sp>
        <p:nvSpPr>
          <p:cNvPr id="76825" name="TextBox 29">
            <a:extLst>
              <a:ext uri="{FF2B5EF4-FFF2-40B4-BE49-F238E27FC236}">
                <a16:creationId xmlns:a16="http://schemas.microsoft.com/office/drawing/2014/main" id="{07D6C18A-94EF-D014-0147-91A7E3570016}"/>
              </a:ext>
            </a:extLst>
          </p:cNvPr>
          <p:cNvSpPr txBox="1">
            <a:spLocks noChangeArrowheads="1"/>
          </p:cNvSpPr>
          <p:nvPr/>
        </p:nvSpPr>
        <p:spPr bwMode="auto">
          <a:xfrm>
            <a:off x="1663700" y="3683000"/>
            <a:ext cx="51054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T1 is trying to execute read_item(X) </a:t>
            </a:r>
          </a:p>
          <a:p>
            <a:pPr lvl="1"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Is write_TS(X) &gt; TS(T1)? </a:t>
            </a:r>
          </a:p>
          <a:p>
            <a:pPr lvl="1"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No, so execute operation and Read_TS(X) = 1</a:t>
            </a:r>
          </a:p>
        </p:txBody>
      </p:sp>
      <p:graphicFrame>
        <p:nvGraphicFramePr>
          <p:cNvPr id="32" name="Table 31">
            <a:extLst>
              <a:ext uri="{FF2B5EF4-FFF2-40B4-BE49-F238E27FC236}">
                <a16:creationId xmlns:a16="http://schemas.microsoft.com/office/drawing/2014/main" id="{312CAC1D-EBB8-F281-54FA-1280252FDF52}"/>
              </a:ext>
            </a:extLst>
          </p:cNvPr>
          <p:cNvGraphicFramePr>
            <a:graphicFrameLocks noGrp="1"/>
          </p:cNvGraphicFramePr>
          <p:nvPr/>
        </p:nvGraphicFramePr>
        <p:xfrm>
          <a:off x="8305800" y="3657601"/>
          <a:ext cx="1905000" cy="822606"/>
        </p:xfrm>
        <a:graphic>
          <a:graphicData uri="http://schemas.openxmlformats.org/drawingml/2006/table">
            <a:tbl>
              <a:tblPr firstRow="1" bandRow="1">
                <a:tableStyleId>{5C22544A-7EE6-4342-B048-85BDC9FD1C3A}</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274108">
                <a:tc>
                  <a:txBody>
                    <a:bodyPr/>
                    <a:lstStyle/>
                    <a:p>
                      <a:endParaRPr lang="en-US" sz="1200" dirty="0"/>
                    </a:p>
                  </a:txBody>
                  <a:tcPr marT="45661" marB="45661">
                    <a:solidFill>
                      <a:srgbClr val="FFC000"/>
                    </a:solidFill>
                  </a:tcPr>
                </a:tc>
                <a:tc>
                  <a:txBody>
                    <a:bodyPr/>
                    <a:lstStyle/>
                    <a:p>
                      <a:pPr algn="ctr"/>
                      <a:r>
                        <a:rPr lang="en-US" sz="1200" b="0" dirty="0">
                          <a:solidFill>
                            <a:schemeClr val="tx1"/>
                          </a:solidFill>
                        </a:rPr>
                        <a:t>X</a:t>
                      </a:r>
                    </a:p>
                  </a:txBody>
                  <a:tcPr marT="45661" marB="45661">
                    <a:solidFill>
                      <a:srgbClr val="FFC000"/>
                    </a:solidFill>
                  </a:tcPr>
                </a:tc>
                <a:tc>
                  <a:txBody>
                    <a:bodyPr/>
                    <a:lstStyle/>
                    <a:p>
                      <a:pPr algn="ctr"/>
                      <a:r>
                        <a:rPr lang="en-US" sz="1200" b="0" dirty="0">
                          <a:solidFill>
                            <a:schemeClr val="tx1"/>
                          </a:solidFill>
                        </a:rPr>
                        <a:t>Y</a:t>
                      </a:r>
                    </a:p>
                  </a:txBody>
                  <a:tcPr marT="45661" marB="45661">
                    <a:solidFill>
                      <a:srgbClr val="FFC000"/>
                    </a:solidFill>
                  </a:tcPr>
                </a:tc>
                <a:extLst>
                  <a:ext uri="{0D108BD9-81ED-4DB2-BD59-A6C34878D82A}">
                    <a16:rowId xmlns:a16="http://schemas.microsoft.com/office/drawing/2014/main" val="10000"/>
                  </a:ext>
                </a:extLst>
              </a:tr>
              <a:tr h="274108">
                <a:tc>
                  <a:txBody>
                    <a:bodyPr/>
                    <a:lstStyle/>
                    <a:p>
                      <a:pPr algn="ctr"/>
                      <a:r>
                        <a:rPr lang="en-US" sz="1200" dirty="0"/>
                        <a:t>Read</a:t>
                      </a:r>
                    </a:p>
                  </a:txBody>
                  <a:tcPr marT="45661" marB="45661">
                    <a:solidFill>
                      <a:srgbClr val="FFC000"/>
                    </a:solidFill>
                  </a:tcPr>
                </a:tc>
                <a:tc>
                  <a:txBody>
                    <a:bodyPr/>
                    <a:lstStyle/>
                    <a:p>
                      <a:pPr algn="ctr"/>
                      <a:r>
                        <a:rPr lang="en-US" sz="1200" dirty="0"/>
                        <a:t>1</a:t>
                      </a:r>
                    </a:p>
                  </a:txBody>
                  <a:tcPr marT="45661" marB="45661"/>
                </a:tc>
                <a:tc>
                  <a:txBody>
                    <a:bodyPr/>
                    <a:lstStyle/>
                    <a:p>
                      <a:pPr algn="ctr"/>
                      <a:r>
                        <a:rPr lang="en-US" sz="1200" dirty="0"/>
                        <a:t>0</a:t>
                      </a:r>
                    </a:p>
                  </a:txBody>
                  <a:tcPr marT="45661" marB="45661"/>
                </a:tc>
                <a:extLst>
                  <a:ext uri="{0D108BD9-81ED-4DB2-BD59-A6C34878D82A}">
                    <a16:rowId xmlns:a16="http://schemas.microsoft.com/office/drawing/2014/main" val="10001"/>
                  </a:ext>
                </a:extLst>
              </a:tr>
              <a:tr h="274108">
                <a:tc>
                  <a:txBody>
                    <a:bodyPr/>
                    <a:lstStyle/>
                    <a:p>
                      <a:pPr algn="ctr"/>
                      <a:r>
                        <a:rPr lang="en-US" sz="1200" dirty="0"/>
                        <a:t>Write</a:t>
                      </a:r>
                    </a:p>
                  </a:txBody>
                  <a:tcPr marT="45661" marB="45661">
                    <a:solidFill>
                      <a:srgbClr val="FFC000"/>
                    </a:solidFill>
                  </a:tcPr>
                </a:tc>
                <a:tc>
                  <a:txBody>
                    <a:bodyPr/>
                    <a:lstStyle/>
                    <a:p>
                      <a:pPr algn="ctr"/>
                      <a:r>
                        <a:rPr lang="en-US" sz="1200" dirty="0"/>
                        <a:t>0</a:t>
                      </a:r>
                    </a:p>
                  </a:txBody>
                  <a:tcPr marT="45661" marB="45661"/>
                </a:tc>
                <a:tc>
                  <a:txBody>
                    <a:bodyPr/>
                    <a:lstStyle/>
                    <a:p>
                      <a:pPr algn="ctr"/>
                      <a:r>
                        <a:rPr lang="en-US" sz="1200" dirty="0"/>
                        <a:t>0</a:t>
                      </a:r>
                    </a:p>
                  </a:txBody>
                  <a:tcPr marT="45661" marB="45661"/>
                </a:tc>
                <a:extLst>
                  <a:ext uri="{0D108BD9-81ED-4DB2-BD59-A6C34878D82A}">
                    <a16:rowId xmlns:a16="http://schemas.microsoft.com/office/drawing/2014/main" val="10002"/>
                  </a:ext>
                </a:extLst>
              </a:tr>
            </a:tbl>
          </a:graphicData>
        </a:graphic>
      </p:graphicFrame>
      <p:graphicFrame>
        <p:nvGraphicFramePr>
          <p:cNvPr id="33" name="Table 32">
            <a:extLst>
              <a:ext uri="{FF2B5EF4-FFF2-40B4-BE49-F238E27FC236}">
                <a16:creationId xmlns:a16="http://schemas.microsoft.com/office/drawing/2014/main" id="{341F26EC-FB60-1ADB-0C2F-1C15FD7A5FA1}"/>
              </a:ext>
            </a:extLst>
          </p:cNvPr>
          <p:cNvGraphicFramePr>
            <a:graphicFrameLocks noGrp="1"/>
          </p:cNvGraphicFramePr>
          <p:nvPr/>
        </p:nvGraphicFramePr>
        <p:xfrm>
          <a:off x="8305800" y="4664076"/>
          <a:ext cx="1905000" cy="822606"/>
        </p:xfrm>
        <a:graphic>
          <a:graphicData uri="http://schemas.openxmlformats.org/drawingml/2006/table">
            <a:tbl>
              <a:tblPr firstRow="1" bandRow="1">
                <a:tableStyleId>{5C22544A-7EE6-4342-B048-85BDC9FD1C3A}</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274108">
                <a:tc>
                  <a:txBody>
                    <a:bodyPr/>
                    <a:lstStyle/>
                    <a:p>
                      <a:endParaRPr lang="en-US" sz="1200" dirty="0"/>
                    </a:p>
                  </a:txBody>
                  <a:tcPr marT="45661" marB="45661">
                    <a:solidFill>
                      <a:srgbClr val="FFC000"/>
                    </a:solidFill>
                  </a:tcPr>
                </a:tc>
                <a:tc>
                  <a:txBody>
                    <a:bodyPr/>
                    <a:lstStyle/>
                    <a:p>
                      <a:pPr algn="ctr"/>
                      <a:r>
                        <a:rPr lang="en-US" sz="1200" b="0" dirty="0">
                          <a:solidFill>
                            <a:schemeClr val="tx1"/>
                          </a:solidFill>
                        </a:rPr>
                        <a:t>X</a:t>
                      </a:r>
                    </a:p>
                  </a:txBody>
                  <a:tcPr marT="45661" marB="45661">
                    <a:solidFill>
                      <a:srgbClr val="FFC000"/>
                    </a:solidFill>
                  </a:tcPr>
                </a:tc>
                <a:tc>
                  <a:txBody>
                    <a:bodyPr/>
                    <a:lstStyle/>
                    <a:p>
                      <a:pPr algn="ctr"/>
                      <a:r>
                        <a:rPr lang="en-US" sz="1200" b="0" dirty="0">
                          <a:solidFill>
                            <a:schemeClr val="tx1"/>
                          </a:solidFill>
                        </a:rPr>
                        <a:t>Y</a:t>
                      </a:r>
                    </a:p>
                  </a:txBody>
                  <a:tcPr marT="45661" marB="45661">
                    <a:solidFill>
                      <a:srgbClr val="FFC000"/>
                    </a:solidFill>
                  </a:tcPr>
                </a:tc>
                <a:extLst>
                  <a:ext uri="{0D108BD9-81ED-4DB2-BD59-A6C34878D82A}">
                    <a16:rowId xmlns:a16="http://schemas.microsoft.com/office/drawing/2014/main" val="10000"/>
                  </a:ext>
                </a:extLst>
              </a:tr>
              <a:tr h="274108">
                <a:tc>
                  <a:txBody>
                    <a:bodyPr/>
                    <a:lstStyle/>
                    <a:p>
                      <a:pPr algn="ctr"/>
                      <a:r>
                        <a:rPr lang="en-US" sz="1200" dirty="0"/>
                        <a:t>Read</a:t>
                      </a:r>
                    </a:p>
                  </a:txBody>
                  <a:tcPr marT="45661" marB="45661">
                    <a:solidFill>
                      <a:srgbClr val="FFC000"/>
                    </a:solidFill>
                  </a:tcPr>
                </a:tc>
                <a:tc>
                  <a:txBody>
                    <a:bodyPr/>
                    <a:lstStyle/>
                    <a:p>
                      <a:pPr algn="ctr"/>
                      <a:r>
                        <a:rPr lang="en-US" sz="1200" dirty="0"/>
                        <a:t>2</a:t>
                      </a:r>
                    </a:p>
                  </a:txBody>
                  <a:tcPr marT="45661" marB="45661"/>
                </a:tc>
                <a:tc>
                  <a:txBody>
                    <a:bodyPr/>
                    <a:lstStyle/>
                    <a:p>
                      <a:pPr algn="ctr"/>
                      <a:r>
                        <a:rPr lang="en-US" sz="1200" dirty="0"/>
                        <a:t>0</a:t>
                      </a:r>
                    </a:p>
                  </a:txBody>
                  <a:tcPr marT="45661" marB="45661"/>
                </a:tc>
                <a:extLst>
                  <a:ext uri="{0D108BD9-81ED-4DB2-BD59-A6C34878D82A}">
                    <a16:rowId xmlns:a16="http://schemas.microsoft.com/office/drawing/2014/main" val="10001"/>
                  </a:ext>
                </a:extLst>
              </a:tr>
              <a:tr h="274108">
                <a:tc>
                  <a:txBody>
                    <a:bodyPr/>
                    <a:lstStyle/>
                    <a:p>
                      <a:pPr algn="ctr"/>
                      <a:r>
                        <a:rPr lang="en-US" sz="1200" dirty="0"/>
                        <a:t>Write</a:t>
                      </a:r>
                    </a:p>
                  </a:txBody>
                  <a:tcPr marT="45661" marB="45661">
                    <a:solidFill>
                      <a:srgbClr val="FFC000"/>
                    </a:solidFill>
                  </a:tcPr>
                </a:tc>
                <a:tc>
                  <a:txBody>
                    <a:bodyPr/>
                    <a:lstStyle/>
                    <a:p>
                      <a:pPr algn="ctr"/>
                      <a:r>
                        <a:rPr lang="en-US" sz="1200" dirty="0"/>
                        <a:t>0</a:t>
                      </a:r>
                    </a:p>
                  </a:txBody>
                  <a:tcPr marT="45661" marB="45661"/>
                </a:tc>
                <a:tc>
                  <a:txBody>
                    <a:bodyPr/>
                    <a:lstStyle/>
                    <a:p>
                      <a:pPr algn="ctr"/>
                      <a:r>
                        <a:rPr lang="en-US" sz="1200" dirty="0"/>
                        <a:t>0</a:t>
                      </a:r>
                    </a:p>
                  </a:txBody>
                  <a:tcPr marT="45661" marB="45661"/>
                </a:tc>
                <a:extLst>
                  <a:ext uri="{0D108BD9-81ED-4DB2-BD59-A6C34878D82A}">
                    <a16:rowId xmlns:a16="http://schemas.microsoft.com/office/drawing/2014/main" val="10002"/>
                  </a:ext>
                </a:extLst>
              </a:tr>
            </a:tbl>
          </a:graphicData>
        </a:graphic>
      </p:graphicFrame>
      <p:graphicFrame>
        <p:nvGraphicFramePr>
          <p:cNvPr id="35" name="Table 34">
            <a:extLst>
              <a:ext uri="{FF2B5EF4-FFF2-40B4-BE49-F238E27FC236}">
                <a16:creationId xmlns:a16="http://schemas.microsoft.com/office/drawing/2014/main" id="{A3CE4DFC-BDD1-369A-D8FA-57F0D9C8EEE8}"/>
              </a:ext>
            </a:extLst>
          </p:cNvPr>
          <p:cNvGraphicFramePr>
            <a:graphicFrameLocks noGrp="1"/>
          </p:cNvGraphicFramePr>
          <p:nvPr/>
        </p:nvGraphicFramePr>
        <p:xfrm>
          <a:off x="8305800" y="5578476"/>
          <a:ext cx="1905000" cy="822606"/>
        </p:xfrm>
        <a:graphic>
          <a:graphicData uri="http://schemas.openxmlformats.org/drawingml/2006/table">
            <a:tbl>
              <a:tblPr firstRow="1" bandRow="1">
                <a:tableStyleId>{5C22544A-7EE6-4342-B048-85BDC9FD1C3A}</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274108">
                <a:tc>
                  <a:txBody>
                    <a:bodyPr/>
                    <a:lstStyle/>
                    <a:p>
                      <a:endParaRPr lang="en-US" sz="1200" dirty="0"/>
                    </a:p>
                  </a:txBody>
                  <a:tcPr marT="45661" marB="45661">
                    <a:solidFill>
                      <a:srgbClr val="FFC000"/>
                    </a:solidFill>
                  </a:tcPr>
                </a:tc>
                <a:tc>
                  <a:txBody>
                    <a:bodyPr/>
                    <a:lstStyle/>
                    <a:p>
                      <a:pPr algn="ctr"/>
                      <a:r>
                        <a:rPr lang="en-US" sz="1200" b="0" dirty="0">
                          <a:solidFill>
                            <a:schemeClr val="tx1"/>
                          </a:solidFill>
                        </a:rPr>
                        <a:t>X</a:t>
                      </a:r>
                    </a:p>
                  </a:txBody>
                  <a:tcPr marT="45661" marB="45661">
                    <a:solidFill>
                      <a:srgbClr val="FFC000"/>
                    </a:solidFill>
                  </a:tcPr>
                </a:tc>
                <a:tc>
                  <a:txBody>
                    <a:bodyPr/>
                    <a:lstStyle/>
                    <a:p>
                      <a:pPr algn="ctr"/>
                      <a:r>
                        <a:rPr lang="en-US" sz="1200" b="0" dirty="0">
                          <a:solidFill>
                            <a:schemeClr val="tx1"/>
                          </a:solidFill>
                        </a:rPr>
                        <a:t>Y</a:t>
                      </a:r>
                    </a:p>
                  </a:txBody>
                  <a:tcPr marT="45661" marB="45661">
                    <a:solidFill>
                      <a:srgbClr val="FFC000"/>
                    </a:solidFill>
                  </a:tcPr>
                </a:tc>
                <a:extLst>
                  <a:ext uri="{0D108BD9-81ED-4DB2-BD59-A6C34878D82A}">
                    <a16:rowId xmlns:a16="http://schemas.microsoft.com/office/drawing/2014/main" val="10000"/>
                  </a:ext>
                </a:extLst>
              </a:tr>
              <a:tr h="274108">
                <a:tc>
                  <a:txBody>
                    <a:bodyPr/>
                    <a:lstStyle/>
                    <a:p>
                      <a:pPr algn="ctr"/>
                      <a:r>
                        <a:rPr lang="en-US" sz="1200" dirty="0"/>
                        <a:t>Read</a:t>
                      </a:r>
                    </a:p>
                  </a:txBody>
                  <a:tcPr marT="45661" marB="45661">
                    <a:solidFill>
                      <a:srgbClr val="FFC000"/>
                    </a:solidFill>
                  </a:tcPr>
                </a:tc>
                <a:tc>
                  <a:txBody>
                    <a:bodyPr/>
                    <a:lstStyle/>
                    <a:p>
                      <a:pPr algn="ctr"/>
                      <a:r>
                        <a:rPr lang="en-US" sz="1200" dirty="0"/>
                        <a:t>2</a:t>
                      </a:r>
                    </a:p>
                  </a:txBody>
                  <a:tcPr marT="45661" marB="45661"/>
                </a:tc>
                <a:tc>
                  <a:txBody>
                    <a:bodyPr/>
                    <a:lstStyle/>
                    <a:p>
                      <a:pPr algn="ctr"/>
                      <a:r>
                        <a:rPr lang="en-US" sz="1200" dirty="0"/>
                        <a:t>1</a:t>
                      </a:r>
                    </a:p>
                  </a:txBody>
                  <a:tcPr marT="45661" marB="45661"/>
                </a:tc>
                <a:extLst>
                  <a:ext uri="{0D108BD9-81ED-4DB2-BD59-A6C34878D82A}">
                    <a16:rowId xmlns:a16="http://schemas.microsoft.com/office/drawing/2014/main" val="10001"/>
                  </a:ext>
                </a:extLst>
              </a:tr>
              <a:tr h="274108">
                <a:tc>
                  <a:txBody>
                    <a:bodyPr/>
                    <a:lstStyle/>
                    <a:p>
                      <a:pPr algn="ctr"/>
                      <a:r>
                        <a:rPr lang="en-US" sz="1200" dirty="0"/>
                        <a:t>Write</a:t>
                      </a:r>
                    </a:p>
                  </a:txBody>
                  <a:tcPr marT="45661" marB="45661">
                    <a:solidFill>
                      <a:srgbClr val="FFC000"/>
                    </a:solidFill>
                  </a:tcPr>
                </a:tc>
                <a:tc>
                  <a:txBody>
                    <a:bodyPr/>
                    <a:lstStyle/>
                    <a:p>
                      <a:pPr algn="ctr"/>
                      <a:r>
                        <a:rPr lang="en-US" sz="1200" dirty="0"/>
                        <a:t>0</a:t>
                      </a:r>
                    </a:p>
                  </a:txBody>
                  <a:tcPr marT="45661" marB="45661"/>
                </a:tc>
                <a:tc>
                  <a:txBody>
                    <a:bodyPr/>
                    <a:lstStyle/>
                    <a:p>
                      <a:pPr algn="ctr"/>
                      <a:r>
                        <a:rPr lang="en-US" sz="1200" dirty="0"/>
                        <a:t>0</a:t>
                      </a:r>
                    </a:p>
                  </a:txBody>
                  <a:tcPr marT="45661" marB="45661"/>
                </a:tc>
                <a:extLst>
                  <a:ext uri="{0D108BD9-81ED-4DB2-BD59-A6C34878D82A}">
                    <a16:rowId xmlns:a16="http://schemas.microsoft.com/office/drawing/2014/main" val="10002"/>
                  </a:ext>
                </a:extLst>
              </a:tr>
            </a:tbl>
          </a:graphicData>
        </a:graphic>
      </p:graphicFrame>
      <p:sp>
        <p:nvSpPr>
          <p:cNvPr id="76880" name="TextBox 39">
            <a:extLst>
              <a:ext uri="{FF2B5EF4-FFF2-40B4-BE49-F238E27FC236}">
                <a16:creationId xmlns:a16="http://schemas.microsoft.com/office/drawing/2014/main" id="{7B449341-57D1-1C9C-E75A-19885E8FECAC}"/>
              </a:ext>
            </a:extLst>
          </p:cNvPr>
          <p:cNvSpPr txBox="1">
            <a:spLocks noChangeArrowheads="1"/>
          </p:cNvSpPr>
          <p:nvPr/>
        </p:nvSpPr>
        <p:spPr bwMode="auto">
          <a:xfrm>
            <a:off x="4965701" y="2517776"/>
            <a:ext cx="3160713" cy="10763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ar-JO" sz="1600">
                <a:solidFill>
                  <a:srgbClr val="000000"/>
                </a:solidFill>
              </a:rPr>
              <a:t>Since TS(T1) &lt; TS(T2), then any</a:t>
            </a:r>
          </a:p>
          <a:p>
            <a:pPr algn="l" rtl="0" eaLnBrk="0" fontAlgn="base" hangingPunct="0">
              <a:spcBef>
                <a:spcPct val="0"/>
              </a:spcBef>
              <a:spcAft>
                <a:spcPct val="0"/>
              </a:spcAft>
              <a:buClrTx/>
              <a:buSzTx/>
              <a:buNone/>
            </a:pPr>
            <a:r>
              <a:rPr lang="en-US" altLang="ar-JO" sz="1600">
                <a:solidFill>
                  <a:srgbClr val="000000"/>
                </a:solidFill>
              </a:rPr>
              <a:t>serializable  schedule is only</a:t>
            </a:r>
          </a:p>
          <a:p>
            <a:pPr algn="l" rtl="0" eaLnBrk="0" fontAlgn="base" hangingPunct="0">
              <a:spcBef>
                <a:spcPct val="0"/>
              </a:spcBef>
              <a:spcAft>
                <a:spcPct val="0"/>
              </a:spcAft>
              <a:buClrTx/>
              <a:buSzTx/>
              <a:buNone/>
            </a:pPr>
            <a:r>
              <a:rPr lang="en-US" altLang="ar-JO" sz="1600">
                <a:solidFill>
                  <a:srgbClr val="000000"/>
                </a:solidFill>
              </a:rPr>
              <a:t>allowed to be equivalent for</a:t>
            </a:r>
          </a:p>
          <a:p>
            <a:pPr algn="l" rtl="0" eaLnBrk="0" fontAlgn="base" hangingPunct="0">
              <a:spcBef>
                <a:spcPct val="0"/>
              </a:spcBef>
              <a:spcAft>
                <a:spcPct val="0"/>
              </a:spcAft>
              <a:buClrTx/>
              <a:buSzTx/>
              <a:buNone/>
            </a:pPr>
            <a:r>
              <a:rPr lang="en-US" altLang="ar-JO" sz="1600">
                <a:solidFill>
                  <a:srgbClr val="000000"/>
                </a:solidFill>
              </a:rPr>
              <a:t>the serial schedule T1, T2</a:t>
            </a:r>
          </a:p>
        </p:txBody>
      </p:sp>
      <p:sp>
        <p:nvSpPr>
          <p:cNvPr id="76881" name="TextBox 40">
            <a:extLst>
              <a:ext uri="{FF2B5EF4-FFF2-40B4-BE49-F238E27FC236}">
                <a16:creationId xmlns:a16="http://schemas.microsoft.com/office/drawing/2014/main" id="{7CDA5157-A4BD-E5B6-6757-916BB131DE50}"/>
              </a:ext>
            </a:extLst>
          </p:cNvPr>
          <p:cNvSpPr txBox="1">
            <a:spLocks noChangeArrowheads="1"/>
          </p:cNvSpPr>
          <p:nvPr/>
        </p:nvSpPr>
        <p:spPr bwMode="auto">
          <a:xfrm>
            <a:off x="1676400" y="4579938"/>
            <a:ext cx="5105400" cy="83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T2 is trying to execute read_item(X) </a:t>
            </a:r>
          </a:p>
          <a:p>
            <a:pPr lvl="1"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Is write_TS(X) &gt; TS(T2)? </a:t>
            </a:r>
          </a:p>
          <a:p>
            <a:pPr lvl="1"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No, so execute operation and Read_TS(X) = 2</a:t>
            </a:r>
          </a:p>
        </p:txBody>
      </p:sp>
      <p:sp>
        <p:nvSpPr>
          <p:cNvPr id="76882" name="TextBox 41">
            <a:extLst>
              <a:ext uri="{FF2B5EF4-FFF2-40B4-BE49-F238E27FC236}">
                <a16:creationId xmlns:a16="http://schemas.microsoft.com/office/drawing/2014/main" id="{157ADFA2-34A1-29BA-FA39-56BEC64C1E54}"/>
              </a:ext>
            </a:extLst>
          </p:cNvPr>
          <p:cNvSpPr txBox="1">
            <a:spLocks noChangeArrowheads="1"/>
          </p:cNvSpPr>
          <p:nvPr/>
        </p:nvSpPr>
        <p:spPr bwMode="auto">
          <a:xfrm>
            <a:off x="1676400" y="5494338"/>
            <a:ext cx="5105400" cy="83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T1 is trying to execute read_item(Y) </a:t>
            </a:r>
          </a:p>
          <a:p>
            <a:pPr lvl="1"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Is write_TS(Y) &gt; TS(T1)? </a:t>
            </a:r>
          </a:p>
          <a:p>
            <a:pPr lvl="1"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No, so execute operation and Read_TS(Y) = 1</a:t>
            </a:r>
          </a:p>
        </p:txBody>
      </p:sp>
      <p:cxnSp>
        <p:nvCxnSpPr>
          <p:cNvPr id="76883" name="Straight Arrow Connector 43">
            <a:extLst>
              <a:ext uri="{FF2B5EF4-FFF2-40B4-BE49-F238E27FC236}">
                <a16:creationId xmlns:a16="http://schemas.microsoft.com/office/drawing/2014/main" id="{B0578A3A-BF6B-C554-FA7C-DF7F13C4040C}"/>
              </a:ext>
            </a:extLst>
          </p:cNvPr>
          <p:cNvCxnSpPr>
            <a:cxnSpLocks noChangeShapeType="1"/>
          </p:cNvCxnSpPr>
          <p:nvPr/>
        </p:nvCxnSpPr>
        <p:spPr bwMode="auto">
          <a:xfrm>
            <a:off x="6884988" y="4113214"/>
            <a:ext cx="1344612" cy="1587"/>
          </a:xfrm>
          <a:prstGeom prst="straightConnector1">
            <a:avLst/>
          </a:prstGeom>
          <a:noFill/>
          <a:ln w="952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6884" name="Straight Arrow Connector 44">
            <a:extLst>
              <a:ext uri="{FF2B5EF4-FFF2-40B4-BE49-F238E27FC236}">
                <a16:creationId xmlns:a16="http://schemas.microsoft.com/office/drawing/2014/main" id="{497BB709-6217-3C7A-7A2F-C090A6F3FBAE}"/>
              </a:ext>
            </a:extLst>
          </p:cNvPr>
          <p:cNvCxnSpPr>
            <a:cxnSpLocks noChangeShapeType="1"/>
          </p:cNvCxnSpPr>
          <p:nvPr/>
        </p:nvCxnSpPr>
        <p:spPr bwMode="auto">
          <a:xfrm>
            <a:off x="6884988" y="5027614"/>
            <a:ext cx="1344612" cy="1587"/>
          </a:xfrm>
          <a:prstGeom prst="straightConnector1">
            <a:avLst/>
          </a:prstGeom>
          <a:noFill/>
          <a:ln w="9525"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76885" name="Straight Arrow Connector 45">
            <a:extLst>
              <a:ext uri="{FF2B5EF4-FFF2-40B4-BE49-F238E27FC236}">
                <a16:creationId xmlns:a16="http://schemas.microsoft.com/office/drawing/2014/main" id="{8BC0A536-DAD7-77DE-698C-6E7B4A9F1DF0}"/>
              </a:ext>
            </a:extLst>
          </p:cNvPr>
          <p:cNvCxnSpPr>
            <a:cxnSpLocks noChangeShapeType="1"/>
          </p:cNvCxnSpPr>
          <p:nvPr/>
        </p:nvCxnSpPr>
        <p:spPr bwMode="auto">
          <a:xfrm>
            <a:off x="6884988" y="5942014"/>
            <a:ext cx="1344612" cy="1587"/>
          </a:xfrm>
          <a:prstGeom prst="straightConnector1">
            <a:avLst/>
          </a:prstGeom>
          <a:noFill/>
          <a:ln w="952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76886" name="Rectangle 29">
            <a:extLst>
              <a:ext uri="{FF2B5EF4-FFF2-40B4-BE49-F238E27FC236}">
                <a16:creationId xmlns:a16="http://schemas.microsoft.com/office/drawing/2014/main" id="{55F5B1A8-C315-5F87-C22F-C68E6F214F9D}"/>
              </a:ext>
            </a:extLst>
          </p:cNvPr>
          <p:cNvSpPr txBox="1">
            <a:spLocks noChangeArrowheads="1"/>
          </p:cNvSpPr>
          <p:nvPr/>
        </p:nvSpPr>
        <p:spPr bwMode="auto">
          <a:xfrm>
            <a:off x="8382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This example is taken from: http://www.cs.nott.ac.uk/~psznza/G51DBS09/dbs17-6.pdf</a:t>
            </a:r>
          </a:p>
        </p:txBody>
      </p:sp>
    </p:spTree>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3">
            <a:extLst>
              <a:ext uri="{FF2B5EF4-FFF2-40B4-BE49-F238E27FC236}">
                <a16:creationId xmlns:a16="http://schemas.microsoft.com/office/drawing/2014/main" id="{57F86191-6883-B118-EAF0-1807638820DC}"/>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B983725E-2660-407B-BC35-B9FDD484B50C}" type="slidenum">
              <a:rPr lang="en-US" altLang="en-US" sz="1400">
                <a:solidFill>
                  <a:srgbClr val="990033"/>
                </a:solidFill>
              </a:rPr>
              <a:pPr rtl="0" fontAlgn="base">
                <a:spcBef>
                  <a:spcPct val="0"/>
                </a:spcBef>
                <a:spcAft>
                  <a:spcPct val="0"/>
                </a:spcAft>
                <a:buClrTx/>
                <a:buSzTx/>
                <a:buNone/>
              </a:pPr>
              <a:t>135</a:t>
            </a:fld>
            <a:endParaRPr lang="en-CA" altLang="en-US" sz="1400">
              <a:solidFill>
                <a:srgbClr val="990033"/>
              </a:solidFill>
            </a:endParaRPr>
          </a:p>
        </p:txBody>
      </p:sp>
      <p:sp>
        <p:nvSpPr>
          <p:cNvPr id="78851" name="Rectangle 8">
            <a:extLst>
              <a:ext uri="{FF2B5EF4-FFF2-40B4-BE49-F238E27FC236}">
                <a16:creationId xmlns:a16="http://schemas.microsoft.com/office/drawing/2014/main" id="{F376E3A2-40DD-B2E6-D9DE-39819C50EF50}"/>
              </a:ext>
            </a:extLst>
          </p:cNvPr>
          <p:cNvSpPr>
            <a:spLocks noGrp="1" noChangeArrowheads="1"/>
          </p:cNvSpPr>
          <p:nvPr>
            <p:ph type="title"/>
          </p:nvPr>
        </p:nvSpPr>
        <p:spPr/>
        <p:txBody>
          <a:bodyPr/>
          <a:lstStyle/>
          <a:p>
            <a:pPr eaLnBrk="1" hangingPunct="1"/>
            <a:r>
              <a:rPr lang="en-US" altLang="en-US" b="1"/>
              <a:t>Basic Timestamp Ordering</a:t>
            </a:r>
            <a:r>
              <a:rPr lang="en-US" altLang="en-US"/>
              <a:t> (Example Continue)</a:t>
            </a:r>
          </a:p>
        </p:txBody>
      </p:sp>
      <p:sp>
        <p:nvSpPr>
          <p:cNvPr id="78852" name="TextBox 10">
            <a:extLst>
              <a:ext uri="{FF2B5EF4-FFF2-40B4-BE49-F238E27FC236}">
                <a16:creationId xmlns:a16="http://schemas.microsoft.com/office/drawing/2014/main" id="{C6D66E3F-2825-352A-7051-2C5E04755990}"/>
              </a:ext>
            </a:extLst>
          </p:cNvPr>
          <p:cNvSpPr txBox="1">
            <a:spLocks noChangeArrowheads="1"/>
          </p:cNvSpPr>
          <p:nvPr/>
        </p:nvSpPr>
        <p:spPr bwMode="auto">
          <a:xfrm>
            <a:off x="1676400" y="1600200"/>
            <a:ext cx="1600200" cy="20320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         T1</a:t>
            </a: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read_item (X);</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read_item (Y);</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Y = Y + X</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write_item (Y);</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p:txBody>
      </p:sp>
      <p:sp>
        <p:nvSpPr>
          <p:cNvPr id="78853" name="TextBox 11">
            <a:extLst>
              <a:ext uri="{FF2B5EF4-FFF2-40B4-BE49-F238E27FC236}">
                <a16:creationId xmlns:a16="http://schemas.microsoft.com/office/drawing/2014/main" id="{1562E964-8B64-C0C3-385E-29A17482ABFB}"/>
              </a:ext>
            </a:extLst>
          </p:cNvPr>
          <p:cNvSpPr txBox="1">
            <a:spLocks noChangeArrowheads="1"/>
          </p:cNvSpPr>
          <p:nvPr/>
        </p:nvSpPr>
        <p:spPr bwMode="auto">
          <a:xfrm>
            <a:off x="3352800" y="1600200"/>
            <a:ext cx="1524000" cy="20320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         T2   </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read_item (X);</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read_item (Y);</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Z = Y – X</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write_item (Z);</a:t>
            </a:r>
          </a:p>
        </p:txBody>
      </p:sp>
      <p:sp>
        <p:nvSpPr>
          <p:cNvPr id="78854" name="TextBox 19">
            <a:extLst>
              <a:ext uri="{FF2B5EF4-FFF2-40B4-BE49-F238E27FC236}">
                <a16:creationId xmlns:a16="http://schemas.microsoft.com/office/drawing/2014/main" id="{B4E931AA-A269-7A1B-26E3-B886DA92ECBB}"/>
              </a:ext>
            </a:extLst>
          </p:cNvPr>
          <p:cNvSpPr txBox="1">
            <a:spLocks noChangeArrowheads="1"/>
          </p:cNvSpPr>
          <p:nvPr/>
        </p:nvSpPr>
        <p:spPr bwMode="auto">
          <a:xfrm>
            <a:off x="5029201" y="1600201"/>
            <a:ext cx="1298575" cy="830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ar-JO" sz="1600">
                <a:solidFill>
                  <a:srgbClr val="000000"/>
                </a:solidFill>
              </a:rPr>
              <a:t>Suppose:</a:t>
            </a:r>
          </a:p>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TS(T1) = 1</a:t>
            </a:r>
          </a:p>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TS(T2) = 2</a:t>
            </a:r>
          </a:p>
        </p:txBody>
      </p:sp>
      <p:sp>
        <p:nvSpPr>
          <p:cNvPr id="78855" name="TextBox 29">
            <a:extLst>
              <a:ext uri="{FF2B5EF4-FFF2-40B4-BE49-F238E27FC236}">
                <a16:creationId xmlns:a16="http://schemas.microsoft.com/office/drawing/2014/main" id="{7A54092E-06AF-6117-1E21-837091AEB998}"/>
              </a:ext>
            </a:extLst>
          </p:cNvPr>
          <p:cNvSpPr txBox="1">
            <a:spLocks noChangeArrowheads="1"/>
          </p:cNvSpPr>
          <p:nvPr/>
        </p:nvSpPr>
        <p:spPr bwMode="auto">
          <a:xfrm>
            <a:off x="1663700" y="3683000"/>
            <a:ext cx="5105400" cy="8318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T2 is trying to execute read_item(Y) </a:t>
            </a:r>
          </a:p>
          <a:p>
            <a:pPr lvl="1"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Is write_TS(Y) &gt; TS(T2)? </a:t>
            </a:r>
          </a:p>
          <a:p>
            <a:pPr lvl="1"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No, so execute operation and Read_TS(Y) = 2</a:t>
            </a:r>
          </a:p>
        </p:txBody>
      </p:sp>
      <p:graphicFrame>
        <p:nvGraphicFramePr>
          <p:cNvPr id="35" name="Table 34">
            <a:extLst>
              <a:ext uri="{FF2B5EF4-FFF2-40B4-BE49-F238E27FC236}">
                <a16:creationId xmlns:a16="http://schemas.microsoft.com/office/drawing/2014/main" id="{D4A6192C-1100-B4B2-D9F4-F9BAF73700AF}"/>
              </a:ext>
            </a:extLst>
          </p:cNvPr>
          <p:cNvGraphicFramePr>
            <a:graphicFrameLocks noGrp="1"/>
          </p:cNvGraphicFramePr>
          <p:nvPr/>
        </p:nvGraphicFramePr>
        <p:xfrm>
          <a:off x="8382000" y="2743201"/>
          <a:ext cx="1905000" cy="822606"/>
        </p:xfrm>
        <a:graphic>
          <a:graphicData uri="http://schemas.openxmlformats.org/drawingml/2006/table">
            <a:tbl>
              <a:tblPr firstRow="1" bandRow="1">
                <a:tableStyleId>{5C22544A-7EE6-4342-B048-85BDC9FD1C3A}</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274108">
                <a:tc>
                  <a:txBody>
                    <a:bodyPr/>
                    <a:lstStyle/>
                    <a:p>
                      <a:endParaRPr lang="en-US" sz="1200" dirty="0"/>
                    </a:p>
                  </a:txBody>
                  <a:tcPr marT="45661" marB="45661">
                    <a:solidFill>
                      <a:srgbClr val="FFC000"/>
                    </a:solidFill>
                  </a:tcPr>
                </a:tc>
                <a:tc>
                  <a:txBody>
                    <a:bodyPr/>
                    <a:lstStyle/>
                    <a:p>
                      <a:pPr algn="ctr"/>
                      <a:r>
                        <a:rPr lang="en-US" sz="1200" b="0" dirty="0">
                          <a:solidFill>
                            <a:schemeClr val="tx1"/>
                          </a:solidFill>
                        </a:rPr>
                        <a:t>X</a:t>
                      </a:r>
                    </a:p>
                  </a:txBody>
                  <a:tcPr marT="45661" marB="45661">
                    <a:solidFill>
                      <a:srgbClr val="FFC000"/>
                    </a:solidFill>
                  </a:tcPr>
                </a:tc>
                <a:tc>
                  <a:txBody>
                    <a:bodyPr/>
                    <a:lstStyle/>
                    <a:p>
                      <a:pPr algn="ctr"/>
                      <a:r>
                        <a:rPr lang="en-US" sz="1200" b="0" dirty="0">
                          <a:solidFill>
                            <a:schemeClr val="tx1"/>
                          </a:solidFill>
                        </a:rPr>
                        <a:t>Y</a:t>
                      </a:r>
                    </a:p>
                  </a:txBody>
                  <a:tcPr marT="45661" marB="45661">
                    <a:solidFill>
                      <a:srgbClr val="FFC000"/>
                    </a:solidFill>
                  </a:tcPr>
                </a:tc>
                <a:extLst>
                  <a:ext uri="{0D108BD9-81ED-4DB2-BD59-A6C34878D82A}">
                    <a16:rowId xmlns:a16="http://schemas.microsoft.com/office/drawing/2014/main" val="10000"/>
                  </a:ext>
                </a:extLst>
              </a:tr>
              <a:tr h="274108">
                <a:tc>
                  <a:txBody>
                    <a:bodyPr/>
                    <a:lstStyle/>
                    <a:p>
                      <a:pPr algn="ctr"/>
                      <a:r>
                        <a:rPr lang="en-US" sz="1200" dirty="0"/>
                        <a:t>Read</a:t>
                      </a:r>
                    </a:p>
                  </a:txBody>
                  <a:tcPr marT="45661" marB="45661">
                    <a:solidFill>
                      <a:srgbClr val="FFC000"/>
                    </a:solidFill>
                  </a:tcPr>
                </a:tc>
                <a:tc>
                  <a:txBody>
                    <a:bodyPr/>
                    <a:lstStyle/>
                    <a:p>
                      <a:pPr algn="ctr"/>
                      <a:r>
                        <a:rPr lang="en-US" sz="1200" dirty="0"/>
                        <a:t>2</a:t>
                      </a:r>
                    </a:p>
                  </a:txBody>
                  <a:tcPr marT="45661" marB="45661"/>
                </a:tc>
                <a:tc>
                  <a:txBody>
                    <a:bodyPr/>
                    <a:lstStyle/>
                    <a:p>
                      <a:pPr algn="ctr"/>
                      <a:r>
                        <a:rPr lang="en-US" sz="1200" dirty="0"/>
                        <a:t>1</a:t>
                      </a:r>
                    </a:p>
                  </a:txBody>
                  <a:tcPr marT="45661" marB="45661"/>
                </a:tc>
                <a:extLst>
                  <a:ext uri="{0D108BD9-81ED-4DB2-BD59-A6C34878D82A}">
                    <a16:rowId xmlns:a16="http://schemas.microsoft.com/office/drawing/2014/main" val="10001"/>
                  </a:ext>
                </a:extLst>
              </a:tr>
              <a:tr h="274108">
                <a:tc>
                  <a:txBody>
                    <a:bodyPr/>
                    <a:lstStyle/>
                    <a:p>
                      <a:pPr algn="ctr"/>
                      <a:r>
                        <a:rPr lang="en-US" sz="1200" dirty="0"/>
                        <a:t>Write</a:t>
                      </a:r>
                    </a:p>
                  </a:txBody>
                  <a:tcPr marT="45661" marB="45661">
                    <a:solidFill>
                      <a:srgbClr val="FFC000"/>
                    </a:solidFill>
                  </a:tcPr>
                </a:tc>
                <a:tc>
                  <a:txBody>
                    <a:bodyPr/>
                    <a:lstStyle/>
                    <a:p>
                      <a:pPr algn="ctr"/>
                      <a:r>
                        <a:rPr lang="en-US" sz="1200" dirty="0"/>
                        <a:t>0</a:t>
                      </a:r>
                    </a:p>
                  </a:txBody>
                  <a:tcPr marT="45661" marB="45661"/>
                </a:tc>
                <a:tc>
                  <a:txBody>
                    <a:bodyPr/>
                    <a:lstStyle/>
                    <a:p>
                      <a:pPr algn="ctr"/>
                      <a:r>
                        <a:rPr lang="en-US" sz="1200" dirty="0"/>
                        <a:t>0</a:t>
                      </a:r>
                    </a:p>
                  </a:txBody>
                  <a:tcPr marT="45661" marB="45661"/>
                </a:tc>
                <a:extLst>
                  <a:ext uri="{0D108BD9-81ED-4DB2-BD59-A6C34878D82A}">
                    <a16:rowId xmlns:a16="http://schemas.microsoft.com/office/drawing/2014/main" val="10002"/>
                  </a:ext>
                </a:extLst>
              </a:tr>
            </a:tbl>
          </a:graphicData>
        </a:graphic>
      </p:graphicFrame>
      <p:graphicFrame>
        <p:nvGraphicFramePr>
          <p:cNvPr id="36" name="Table 35">
            <a:extLst>
              <a:ext uri="{FF2B5EF4-FFF2-40B4-BE49-F238E27FC236}">
                <a16:creationId xmlns:a16="http://schemas.microsoft.com/office/drawing/2014/main" id="{68922160-A95A-6140-DC54-F2FA5DB34CAC}"/>
              </a:ext>
            </a:extLst>
          </p:cNvPr>
          <p:cNvGraphicFramePr>
            <a:graphicFrameLocks noGrp="1"/>
          </p:cNvGraphicFramePr>
          <p:nvPr/>
        </p:nvGraphicFramePr>
        <p:xfrm>
          <a:off x="8382000" y="3810001"/>
          <a:ext cx="1905000" cy="822606"/>
        </p:xfrm>
        <a:graphic>
          <a:graphicData uri="http://schemas.openxmlformats.org/drawingml/2006/table">
            <a:tbl>
              <a:tblPr firstRow="1" bandRow="1">
                <a:tableStyleId>{5C22544A-7EE6-4342-B048-85BDC9FD1C3A}</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274108">
                <a:tc>
                  <a:txBody>
                    <a:bodyPr/>
                    <a:lstStyle/>
                    <a:p>
                      <a:endParaRPr lang="en-US" sz="1200" dirty="0"/>
                    </a:p>
                  </a:txBody>
                  <a:tcPr marT="45661" marB="45661">
                    <a:solidFill>
                      <a:srgbClr val="FFC000"/>
                    </a:solidFill>
                  </a:tcPr>
                </a:tc>
                <a:tc>
                  <a:txBody>
                    <a:bodyPr/>
                    <a:lstStyle/>
                    <a:p>
                      <a:pPr algn="ctr"/>
                      <a:r>
                        <a:rPr lang="en-US" sz="1200" b="0" dirty="0">
                          <a:solidFill>
                            <a:schemeClr val="tx1"/>
                          </a:solidFill>
                        </a:rPr>
                        <a:t>X</a:t>
                      </a:r>
                    </a:p>
                  </a:txBody>
                  <a:tcPr marT="45661" marB="45661">
                    <a:solidFill>
                      <a:srgbClr val="FFC000"/>
                    </a:solidFill>
                  </a:tcPr>
                </a:tc>
                <a:tc>
                  <a:txBody>
                    <a:bodyPr/>
                    <a:lstStyle/>
                    <a:p>
                      <a:pPr algn="ctr"/>
                      <a:r>
                        <a:rPr lang="en-US" sz="1200" b="0" dirty="0">
                          <a:solidFill>
                            <a:schemeClr val="tx1"/>
                          </a:solidFill>
                        </a:rPr>
                        <a:t>Y</a:t>
                      </a:r>
                    </a:p>
                  </a:txBody>
                  <a:tcPr marT="45661" marB="45661">
                    <a:solidFill>
                      <a:srgbClr val="FFC000"/>
                    </a:solidFill>
                  </a:tcPr>
                </a:tc>
                <a:extLst>
                  <a:ext uri="{0D108BD9-81ED-4DB2-BD59-A6C34878D82A}">
                    <a16:rowId xmlns:a16="http://schemas.microsoft.com/office/drawing/2014/main" val="10000"/>
                  </a:ext>
                </a:extLst>
              </a:tr>
              <a:tr h="274108">
                <a:tc>
                  <a:txBody>
                    <a:bodyPr/>
                    <a:lstStyle/>
                    <a:p>
                      <a:pPr algn="ctr"/>
                      <a:r>
                        <a:rPr lang="en-US" sz="1200" dirty="0"/>
                        <a:t>Read</a:t>
                      </a:r>
                    </a:p>
                  </a:txBody>
                  <a:tcPr marT="45661" marB="45661">
                    <a:solidFill>
                      <a:srgbClr val="FFC000"/>
                    </a:solidFill>
                  </a:tcPr>
                </a:tc>
                <a:tc>
                  <a:txBody>
                    <a:bodyPr/>
                    <a:lstStyle/>
                    <a:p>
                      <a:pPr algn="ctr"/>
                      <a:r>
                        <a:rPr lang="en-US" sz="1200" dirty="0"/>
                        <a:t>2</a:t>
                      </a:r>
                    </a:p>
                  </a:txBody>
                  <a:tcPr marT="45661" marB="45661"/>
                </a:tc>
                <a:tc>
                  <a:txBody>
                    <a:bodyPr/>
                    <a:lstStyle/>
                    <a:p>
                      <a:pPr algn="ctr"/>
                      <a:r>
                        <a:rPr lang="en-US" sz="1200" dirty="0"/>
                        <a:t>2</a:t>
                      </a:r>
                    </a:p>
                  </a:txBody>
                  <a:tcPr marT="45661" marB="45661"/>
                </a:tc>
                <a:extLst>
                  <a:ext uri="{0D108BD9-81ED-4DB2-BD59-A6C34878D82A}">
                    <a16:rowId xmlns:a16="http://schemas.microsoft.com/office/drawing/2014/main" val="10001"/>
                  </a:ext>
                </a:extLst>
              </a:tr>
              <a:tr h="274108">
                <a:tc>
                  <a:txBody>
                    <a:bodyPr/>
                    <a:lstStyle/>
                    <a:p>
                      <a:pPr algn="ctr"/>
                      <a:r>
                        <a:rPr lang="en-US" sz="1200" dirty="0"/>
                        <a:t>Write</a:t>
                      </a:r>
                    </a:p>
                  </a:txBody>
                  <a:tcPr marT="45661" marB="45661">
                    <a:solidFill>
                      <a:srgbClr val="FFC000"/>
                    </a:solidFill>
                  </a:tcPr>
                </a:tc>
                <a:tc>
                  <a:txBody>
                    <a:bodyPr/>
                    <a:lstStyle/>
                    <a:p>
                      <a:pPr algn="ctr"/>
                      <a:r>
                        <a:rPr lang="en-US" sz="1200" dirty="0"/>
                        <a:t>0</a:t>
                      </a:r>
                    </a:p>
                  </a:txBody>
                  <a:tcPr marT="45661" marB="45661"/>
                </a:tc>
                <a:tc>
                  <a:txBody>
                    <a:bodyPr/>
                    <a:lstStyle/>
                    <a:p>
                      <a:pPr algn="ctr"/>
                      <a:r>
                        <a:rPr lang="en-US" sz="1200" dirty="0"/>
                        <a:t>0</a:t>
                      </a:r>
                    </a:p>
                  </a:txBody>
                  <a:tcPr marT="45661" marB="45661"/>
                </a:tc>
                <a:extLst>
                  <a:ext uri="{0D108BD9-81ED-4DB2-BD59-A6C34878D82A}">
                    <a16:rowId xmlns:a16="http://schemas.microsoft.com/office/drawing/2014/main" val="10002"/>
                  </a:ext>
                </a:extLst>
              </a:tr>
            </a:tbl>
          </a:graphicData>
        </a:graphic>
      </p:graphicFrame>
      <p:sp>
        <p:nvSpPr>
          <p:cNvPr id="78892" name="TextBox 39">
            <a:extLst>
              <a:ext uri="{FF2B5EF4-FFF2-40B4-BE49-F238E27FC236}">
                <a16:creationId xmlns:a16="http://schemas.microsoft.com/office/drawing/2014/main" id="{F3693922-B815-A384-4765-FDFCE8A6DC34}"/>
              </a:ext>
            </a:extLst>
          </p:cNvPr>
          <p:cNvSpPr txBox="1">
            <a:spLocks noChangeArrowheads="1"/>
          </p:cNvSpPr>
          <p:nvPr/>
        </p:nvSpPr>
        <p:spPr bwMode="auto">
          <a:xfrm>
            <a:off x="5033964" y="2501901"/>
            <a:ext cx="3159125" cy="10779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ar-JO" sz="1600">
                <a:solidFill>
                  <a:srgbClr val="000000"/>
                </a:solidFill>
              </a:rPr>
              <a:t>Since TS(T1) &lt; TS(T2), then any</a:t>
            </a:r>
          </a:p>
          <a:p>
            <a:pPr algn="l" rtl="0" eaLnBrk="0" fontAlgn="base" hangingPunct="0">
              <a:spcBef>
                <a:spcPct val="0"/>
              </a:spcBef>
              <a:spcAft>
                <a:spcPct val="0"/>
              </a:spcAft>
              <a:buClrTx/>
              <a:buSzTx/>
              <a:buNone/>
            </a:pPr>
            <a:r>
              <a:rPr lang="en-US" altLang="ar-JO" sz="1600">
                <a:solidFill>
                  <a:srgbClr val="000000"/>
                </a:solidFill>
              </a:rPr>
              <a:t>serializable  schedule is only</a:t>
            </a:r>
          </a:p>
          <a:p>
            <a:pPr algn="l" rtl="0" eaLnBrk="0" fontAlgn="base" hangingPunct="0">
              <a:spcBef>
                <a:spcPct val="0"/>
              </a:spcBef>
              <a:spcAft>
                <a:spcPct val="0"/>
              </a:spcAft>
              <a:buClrTx/>
              <a:buSzTx/>
              <a:buNone/>
            </a:pPr>
            <a:r>
              <a:rPr lang="en-US" altLang="ar-JO" sz="1600">
                <a:solidFill>
                  <a:srgbClr val="000000"/>
                </a:solidFill>
              </a:rPr>
              <a:t>allowed to be equivalent for</a:t>
            </a:r>
          </a:p>
          <a:p>
            <a:pPr algn="l" rtl="0" eaLnBrk="0" fontAlgn="base" hangingPunct="0">
              <a:spcBef>
                <a:spcPct val="0"/>
              </a:spcBef>
              <a:spcAft>
                <a:spcPct val="0"/>
              </a:spcAft>
              <a:buClrTx/>
              <a:buSzTx/>
              <a:buNone/>
            </a:pPr>
            <a:r>
              <a:rPr lang="en-US" altLang="ar-JO" sz="1600">
                <a:solidFill>
                  <a:srgbClr val="000000"/>
                </a:solidFill>
              </a:rPr>
              <a:t>the serial schedule T1, T2</a:t>
            </a:r>
          </a:p>
        </p:txBody>
      </p:sp>
      <p:sp>
        <p:nvSpPr>
          <p:cNvPr id="78893" name="TextBox 24">
            <a:extLst>
              <a:ext uri="{FF2B5EF4-FFF2-40B4-BE49-F238E27FC236}">
                <a16:creationId xmlns:a16="http://schemas.microsoft.com/office/drawing/2014/main" id="{FA0AB697-47E4-3DBC-9715-606876B8EA33}"/>
              </a:ext>
            </a:extLst>
          </p:cNvPr>
          <p:cNvSpPr txBox="1">
            <a:spLocks noChangeArrowheads="1"/>
          </p:cNvSpPr>
          <p:nvPr/>
        </p:nvSpPr>
        <p:spPr bwMode="auto">
          <a:xfrm>
            <a:off x="1676400" y="4614864"/>
            <a:ext cx="5105400" cy="338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T1 executes Y = Y + X</a:t>
            </a:r>
          </a:p>
        </p:txBody>
      </p:sp>
      <p:sp>
        <p:nvSpPr>
          <p:cNvPr id="78894" name="TextBox 25">
            <a:extLst>
              <a:ext uri="{FF2B5EF4-FFF2-40B4-BE49-F238E27FC236}">
                <a16:creationId xmlns:a16="http://schemas.microsoft.com/office/drawing/2014/main" id="{1F60A488-F498-8D0F-6985-71EA051B433F}"/>
              </a:ext>
            </a:extLst>
          </p:cNvPr>
          <p:cNvSpPr txBox="1">
            <a:spLocks noChangeArrowheads="1"/>
          </p:cNvSpPr>
          <p:nvPr/>
        </p:nvSpPr>
        <p:spPr bwMode="auto">
          <a:xfrm>
            <a:off x="1676400" y="5072064"/>
            <a:ext cx="5105400" cy="3381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T2 executes Z = Y - X</a:t>
            </a:r>
          </a:p>
        </p:txBody>
      </p:sp>
      <p:cxnSp>
        <p:nvCxnSpPr>
          <p:cNvPr id="78895" name="Straight Arrow Connector 26">
            <a:extLst>
              <a:ext uri="{FF2B5EF4-FFF2-40B4-BE49-F238E27FC236}">
                <a16:creationId xmlns:a16="http://schemas.microsoft.com/office/drawing/2014/main" id="{5C081416-7B4D-2954-78C9-43C15758F7BB}"/>
              </a:ext>
            </a:extLst>
          </p:cNvPr>
          <p:cNvCxnSpPr>
            <a:cxnSpLocks noChangeShapeType="1"/>
          </p:cNvCxnSpPr>
          <p:nvPr/>
        </p:nvCxnSpPr>
        <p:spPr bwMode="auto">
          <a:xfrm>
            <a:off x="6858001" y="4189414"/>
            <a:ext cx="1344613" cy="1587"/>
          </a:xfrm>
          <a:prstGeom prst="straightConnector1">
            <a:avLst/>
          </a:prstGeom>
          <a:noFill/>
          <a:ln w="9525"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78896" name="Rectangle 29">
            <a:extLst>
              <a:ext uri="{FF2B5EF4-FFF2-40B4-BE49-F238E27FC236}">
                <a16:creationId xmlns:a16="http://schemas.microsoft.com/office/drawing/2014/main" id="{60ECA148-4F94-ADDB-1E5A-E34CD1563E8F}"/>
              </a:ext>
            </a:extLst>
          </p:cNvPr>
          <p:cNvSpPr txBox="1">
            <a:spLocks noChangeArrowheads="1"/>
          </p:cNvSpPr>
          <p:nvPr/>
        </p:nvSpPr>
        <p:spPr bwMode="auto">
          <a:xfrm>
            <a:off x="8382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This example is taken from: http://www.cs.nott.ac.uk/~psznza/G51DBS09/dbs17-6.pdf</a:t>
            </a:r>
          </a:p>
        </p:txBody>
      </p:sp>
    </p:spTree>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3">
            <a:extLst>
              <a:ext uri="{FF2B5EF4-FFF2-40B4-BE49-F238E27FC236}">
                <a16:creationId xmlns:a16="http://schemas.microsoft.com/office/drawing/2014/main" id="{0CCD7505-3AE2-862B-A3F6-022725802502}"/>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EADB483E-787E-4FFB-ABB9-4A2DC0D82A16}" type="slidenum">
              <a:rPr lang="en-US" altLang="en-US" sz="1400">
                <a:solidFill>
                  <a:srgbClr val="990033"/>
                </a:solidFill>
              </a:rPr>
              <a:pPr rtl="0" fontAlgn="base">
                <a:spcBef>
                  <a:spcPct val="0"/>
                </a:spcBef>
                <a:spcAft>
                  <a:spcPct val="0"/>
                </a:spcAft>
                <a:buClrTx/>
                <a:buSzTx/>
                <a:buNone/>
              </a:pPr>
              <a:t>136</a:t>
            </a:fld>
            <a:endParaRPr lang="en-CA" altLang="en-US" sz="1400">
              <a:solidFill>
                <a:srgbClr val="990033"/>
              </a:solidFill>
            </a:endParaRPr>
          </a:p>
        </p:txBody>
      </p:sp>
      <p:sp>
        <p:nvSpPr>
          <p:cNvPr id="80899" name="Rectangle 8">
            <a:extLst>
              <a:ext uri="{FF2B5EF4-FFF2-40B4-BE49-F238E27FC236}">
                <a16:creationId xmlns:a16="http://schemas.microsoft.com/office/drawing/2014/main" id="{A8F8C7C6-1ABB-7B77-53FD-2D330512A330}"/>
              </a:ext>
            </a:extLst>
          </p:cNvPr>
          <p:cNvSpPr>
            <a:spLocks noGrp="1" noChangeArrowheads="1"/>
          </p:cNvSpPr>
          <p:nvPr>
            <p:ph type="title"/>
          </p:nvPr>
        </p:nvSpPr>
        <p:spPr/>
        <p:txBody>
          <a:bodyPr/>
          <a:lstStyle/>
          <a:p>
            <a:pPr eaLnBrk="1" hangingPunct="1"/>
            <a:r>
              <a:rPr lang="en-US" altLang="en-US" b="1"/>
              <a:t>Basic Timestamp Ordering</a:t>
            </a:r>
            <a:br>
              <a:rPr lang="en-US" altLang="en-US" b="1"/>
            </a:br>
            <a:r>
              <a:rPr lang="en-US" altLang="en-US"/>
              <a:t>(Example Continue)</a:t>
            </a:r>
          </a:p>
        </p:txBody>
      </p:sp>
      <p:sp>
        <p:nvSpPr>
          <p:cNvPr id="80900" name="TextBox 10">
            <a:extLst>
              <a:ext uri="{FF2B5EF4-FFF2-40B4-BE49-F238E27FC236}">
                <a16:creationId xmlns:a16="http://schemas.microsoft.com/office/drawing/2014/main" id="{89E47FDD-EFCB-60D6-0E7D-7111D8E728EF}"/>
              </a:ext>
            </a:extLst>
          </p:cNvPr>
          <p:cNvSpPr txBox="1">
            <a:spLocks noChangeArrowheads="1"/>
          </p:cNvSpPr>
          <p:nvPr/>
        </p:nvSpPr>
        <p:spPr bwMode="auto">
          <a:xfrm>
            <a:off x="1676400" y="1473200"/>
            <a:ext cx="1600200" cy="20320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         T1</a:t>
            </a: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read_item (X);</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read_item (Y);</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Y = Y + X</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write_item (Y);</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p:txBody>
      </p:sp>
      <p:sp>
        <p:nvSpPr>
          <p:cNvPr id="80901" name="TextBox 11">
            <a:extLst>
              <a:ext uri="{FF2B5EF4-FFF2-40B4-BE49-F238E27FC236}">
                <a16:creationId xmlns:a16="http://schemas.microsoft.com/office/drawing/2014/main" id="{142C861B-3C09-50E7-969F-28B3BC54D820}"/>
              </a:ext>
            </a:extLst>
          </p:cNvPr>
          <p:cNvSpPr txBox="1">
            <a:spLocks noChangeArrowheads="1"/>
          </p:cNvSpPr>
          <p:nvPr/>
        </p:nvSpPr>
        <p:spPr bwMode="auto">
          <a:xfrm>
            <a:off x="3352800" y="1473200"/>
            <a:ext cx="1524000" cy="20320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         T2   </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read_item (X);</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read_item (Y);</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Z = Y – X</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write_item (Z);</a:t>
            </a:r>
          </a:p>
        </p:txBody>
      </p:sp>
      <p:sp>
        <p:nvSpPr>
          <p:cNvPr id="80902" name="TextBox 19">
            <a:extLst>
              <a:ext uri="{FF2B5EF4-FFF2-40B4-BE49-F238E27FC236}">
                <a16:creationId xmlns:a16="http://schemas.microsoft.com/office/drawing/2014/main" id="{F77F6B33-C09F-7D7A-7AC4-AEF5E1640D15}"/>
              </a:ext>
            </a:extLst>
          </p:cNvPr>
          <p:cNvSpPr txBox="1">
            <a:spLocks noChangeArrowheads="1"/>
          </p:cNvSpPr>
          <p:nvPr/>
        </p:nvSpPr>
        <p:spPr bwMode="auto">
          <a:xfrm>
            <a:off x="4953001" y="1531938"/>
            <a:ext cx="1298575" cy="83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ar-JO" sz="1600">
                <a:solidFill>
                  <a:srgbClr val="000000"/>
                </a:solidFill>
              </a:rPr>
              <a:t>Suppose:</a:t>
            </a:r>
          </a:p>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TS(T1) = 1</a:t>
            </a:r>
          </a:p>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TS(T2) = 2</a:t>
            </a:r>
          </a:p>
        </p:txBody>
      </p:sp>
      <p:graphicFrame>
        <p:nvGraphicFramePr>
          <p:cNvPr id="28" name="Table 27">
            <a:extLst>
              <a:ext uri="{FF2B5EF4-FFF2-40B4-BE49-F238E27FC236}">
                <a16:creationId xmlns:a16="http://schemas.microsoft.com/office/drawing/2014/main" id="{D1A4A181-A78A-8B2E-87B5-2A9C5C116352}"/>
              </a:ext>
            </a:extLst>
          </p:cNvPr>
          <p:cNvGraphicFramePr>
            <a:graphicFrameLocks noGrp="1"/>
          </p:cNvGraphicFramePr>
          <p:nvPr/>
        </p:nvGraphicFramePr>
        <p:xfrm>
          <a:off x="8382000" y="4264026"/>
          <a:ext cx="1905000" cy="822606"/>
        </p:xfrm>
        <a:graphic>
          <a:graphicData uri="http://schemas.openxmlformats.org/drawingml/2006/table">
            <a:tbl>
              <a:tblPr firstRow="1" bandRow="1">
                <a:tableStyleId>{5C22544A-7EE6-4342-B048-85BDC9FD1C3A}</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274108">
                <a:tc>
                  <a:txBody>
                    <a:bodyPr/>
                    <a:lstStyle/>
                    <a:p>
                      <a:endParaRPr lang="en-US" sz="1200" dirty="0"/>
                    </a:p>
                  </a:txBody>
                  <a:tcPr marT="45661" marB="45661">
                    <a:solidFill>
                      <a:srgbClr val="FFC000"/>
                    </a:solidFill>
                  </a:tcPr>
                </a:tc>
                <a:tc>
                  <a:txBody>
                    <a:bodyPr/>
                    <a:lstStyle/>
                    <a:p>
                      <a:pPr algn="ctr"/>
                      <a:r>
                        <a:rPr lang="en-US" sz="1200" b="0" dirty="0">
                          <a:solidFill>
                            <a:schemeClr val="tx1"/>
                          </a:solidFill>
                        </a:rPr>
                        <a:t>X</a:t>
                      </a:r>
                    </a:p>
                  </a:txBody>
                  <a:tcPr marT="45661" marB="45661">
                    <a:solidFill>
                      <a:srgbClr val="FFC000"/>
                    </a:solidFill>
                  </a:tcPr>
                </a:tc>
                <a:tc>
                  <a:txBody>
                    <a:bodyPr/>
                    <a:lstStyle/>
                    <a:p>
                      <a:pPr algn="ctr"/>
                      <a:r>
                        <a:rPr lang="en-US" sz="1200" b="0" dirty="0">
                          <a:solidFill>
                            <a:schemeClr val="tx1"/>
                          </a:solidFill>
                        </a:rPr>
                        <a:t>Y</a:t>
                      </a:r>
                    </a:p>
                  </a:txBody>
                  <a:tcPr marT="45661" marB="45661">
                    <a:solidFill>
                      <a:srgbClr val="FFC000"/>
                    </a:solidFill>
                  </a:tcPr>
                </a:tc>
                <a:extLst>
                  <a:ext uri="{0D108BD9-81ED-4DB2-BD59-A6C34878D82A}">
                    <a16:rowId xmlns:a16="http://schemas.microsoft.com/office/drawing/2014/main" val="10000"/>
                  </a:ext>
                </a:extLst>
              </a:tr>
              <a:tr h="274108">
                <a:tc>
                  <a:txBody>
                    <a:bodyPr/>
                    <a:lstStyle/>
                    <a:p>
                      <a:pPr algn="ctr"/>
                      <a:r>
                        <a:rPr lang="en-US" sz="1200" dirty="0"/>
                        <a:t>Read</a:t>
                      </a:r>
                    </a:p>
                  </a:txBody>
                  <a:tcPr marT="45661" marB="45661">
                    <a:solidFill>
                      <a:srgbClr val="FFC000"/>
                    </a:solidFill>
                  </a:tcPr>
                </a:tc>
                <a:tc>
                  <a:txBody>
                    <a:bodyPr/>
                    <a:lstStyle/>
                    <a:p>
                      <a:pPr algn="ctr"/>
                      <a:r>
                        <a:rPr lang="en-US" sz="1200" dirty="0"/>
                        <a:t>2</a:t>
                      </a:r>
                    </a:p>
                  </a:txBody>
                  <a:tcPr marT="45661" marB="45661"/>
                </a:tc>
                <a:tc>
                  <a:txBody>
                    <a:bodyPr/>
                    <a:lstStyle/>
                    <a:p>
                      <a:pPr algn="ctr"/>
                      <a:r>
                        <a:rPr lang="en-US" sz="1200" dirty="0"/>
                        <a:t>2</a:t>
                      </a:r>
                    </a:p>
                  </a:txBody>
                  <a:tcPr marT="45661" marB="45661"/>
                </a:tc>
                <a:extLst>
                  <a:ext uri="{0D108BD9-81ED-4DB2-BD59-A6C34878D82A}">
                    <a16:rowId xmlns:a16="http://schemas.microsoft.com/office/drawing/2014/main" val="10001"/>
                  </a:ext>
                </a:extLst>
              </a:tr>
              <a:tr h="274108">
                <a:tc>
                  <a:txBody>
                    <a:bodyPr/>
                    <a:lstStyle/>
                    <a:p>
                      <a:pPr algn="ctr"/>
                      <a:r>
                        <a:rPr lang="en-US" sz="1200" dirty="0"/>
                        <a:t>Write</a:t>
                      </a:r>
                    </a:p>
                  </a:txBody>
                  <a:tcPr marT="45661" marB="45661">
                    <a:solidFill>
                      <a:srgbClr val="FFC000"/>
                    </a:solidFill>
                  </a:tcPr>
                </a:tc>
                <a:tc>
                  <a:txBody>
                    <a:bodyPr/>
                    <a:lstStyle/>
                    <a:p>
                      <a:pPr algn="ctr"/>
                      <a:r>
                        <a:rPr lang="en-US" sz="1200" dirty="0"/>
                        <a:t>0</a:t>
                      </a:r>
                    </a:p>
                  </a:txBody>
                  <a:tcPr marT="45661" marB="45661"/>
                </a:tc>
                <a:tc>
                  <a:txBody>
                    <a:bodyPr/>
                    <a:lstStyle/>
                    <a:p>
                      <a:pPr algn="ctr"/>
                      <a:r>
                        <a:rPr lang="en-US" sz="1200" dirty="0"/>
                        <a:t>0</a:t>
                      </a:r>
                    </a:p>
                  </a:txBody>
                  <a:tcPr marT="45661" marB="45661"/>
                </a:tc>
                <a:extLst>
                  <a:ext uri="{0D108BD9-81ED-4DB2-BD59-A6C34878D82A}">
                    <a16:rowId xmlns:a16="http://schemas.microsoft.com/office/drawing/2014/main" val="10002"/>
                  </a:ext>
                </a:extLst>
              </a:tr>
            </a:tbl>
          </a:graphicData>
        </a:graphic>
      </p:graphicFrame>
      <p:sp>
        <p:nvSpPr>
          <p:cNvPr id="80921" name="TextBox 36">
            <a:extLst>
              <a:ext uri="{FF2B5EF4-FFF2-40B4-BE49-F238E27FC236}">
                <a16:creationId xmlns:a16="http://schemas.microsoft.com/office/drawing/2014/main" id="{B0B82978-3984-CEBF-B837-314FC950B239}"/>
              </a:ext>
            </a:extLst>
          </p:cNvPr>
          <p:cNvSpPr txBox="1">
            <a:spLocks noChangeArrowheads="1"/>
          </p:cNvSpPr>
          <p:nvPr/>
        </p:nvSpPr>
        <p:spPr bwMode="auto">
          <a:xfrm>
            <a:off x="1676400" y="3581400"/>
            <a:ext cx="6477000" cy="28003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Arial" panose="020B0604020202020204" pitchFamily="34" charset="0"/>
              </a:defRPr>
            </a:lvl1pPr>
            <a:lvl2pPr>
              <a:defRPr sz="2400">
                <a:solidFill>
                  <a:schemeClr val="tx1"/>
                </a:solidFill>
                <a:latin typeface="Arial" panose="020B0604020202020204" pitchFamily="34" charset="0"/>
              </a:defRPr>
            </a:lvl2pPr>
            <a:lvl3pPr>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algn="l" rtl="0" eaLnBrk="0" fontAlgn="base" hangingPunct="0">
              <a:spcBef>
                <a:spcPct val="0"/>
              </a:spcBef>
              <a:spcAft>
                <a:spcPct val="0"/>
              </a:spcAft>
              <a:defRPr sz="2400">
                <a:solidFill>
                  <a:schemeClr val="tx1"/>
                </a:solidFill>
                <a:latin typeface="Arial" panose="020B0604020202020204" pitchFamily="34" charset="0"/>
              </a:defRPr>
            </a:lvl6pPr>
            <a:lvl7pPr marL="2971800" indent="-228600" algn="l" rtl="0" eaLnBrk="0" fontAlgn="base" hangingPunct="0">
              <a:spcBef>
                <a:spcPct val="0"/>
              </a:spcBef>
              <a:spcAft>
                <a:spcPct val="0"/>
              </a:spcAft>
              <a:defRPr sz="2400">
                <a:solidFill>
                  <a:schemeClr val="tx1"/>
                </a:solidFill>
                <a:latin typeface="Arial" panose="020B0604020202020204" pitchFamily="34" charset="0"/>
              </a:defRPr>
            </a:lvl7pPr>
            <a:lvl8pPr marL="3429000" indent="-228600" algn="l" rtl="0" eaLnBrk="0" fontAlgn="base" hangingPunct="0">
              <a:spcBef>
                <a:spcPct val="0"/>
              </a:spcBef>
              <a:spcAft>
                <a:spcPct val="0"/>
              </a:spcAft>
              <a:defRPr sz="2400">
                <a:solidFill>
                  <a:schemeClr val="tx1"/>
                </a:solidFill>
                <a:latin typeface="Arial" panose="020B0604020202020204" pitchFamily="34" charset="0"/>
              </a:defRPr>
            </a:lvl8pPr>
            <a:lvl9pPr marL="3886200" indent="-228600" algn="l" rtl="0" eaLnBrk="0" fontAlgn="base" hangingPunct="0">
              <a:spcBef>
                <a:spcPct val="0"/>
              </a:spcBef>
              <a:spcAft>
                <a:spcPct val="0"/>
              </a:spcAft>
              <a:defRPr sz="2400">
                <a:solidFill>
                  <a:schemeClr val="tx1"/>
                </a:solidFill>
                <a:latin typeface="Arial" panose="020B0604020202020204" pitchFamily="34" charset="0"/>
              </a:defRPr>
            </a:lvl9pPr>
          </a:lstStyle>
          <a:p>
            <a:pPr algn="l" rtl="0" eaLnBrk="0" fontAlgn="base" hangingPunct="0">
              <a:spcBef>
                <a:spcPct val="0"/>
              </a:spcBef>
              <a:spcAft>
                <a:spcPct val="0"/>
              </a:spcAft>
              <a:buFont typeface="Arial" panose="020B0604020202020204" pitchFamily="34" charset="0"/>
              <a:buChar char="•"/>
            </a:pPr>
            <a:r>
              <a:rPr lang="en-US" altLang="ar-JO" sz="1600">
                <a:solidFill>
                  <a:srgbClr val="000000"/>
                </a:solidFill>
              </a:rPr>
              <a:t> T1 tries to execute write_item(Y)</a:t>
            </a:r>
          </a:p>
          <a:p>
            <a:pPr lvl="1" algn="l" rtl="0" eaLnBrk="0" fontAlgn="base" hangingPunct="0">
              <a:spcBef>
                <a:spcPct val="0"/>
              </a:spcBef>
              <a:spcAft>
                <a:spcPct val="0"/>
              </a:spcAft>
              <a:buFont typeface="Arial" panose="020B0604020202020204" pitchFamily="34" charset="0"/>
              <a:buChar char="•"/>
            </a:pPr>
            <a:r>
              <a:rPr lang="en-US" altLang="ar-JO" sz="1600">
                <a:solidFill>
                  <a:srgbClr val="000000"/>
                </a:solidFill>
              </a:rPr>
              <a:t> Read_TS(Y) is 2</a:t>
            </a:r>
          </a:p>
          <a:p>
            <a:pPr lvl="1" algn="l" rtl="0" eaLnBrk="0" fontAlgn="base" hangingPunct="0">
              <a:spcBef>
                <a:spcPct val="0"/>
              </a:spcBef>
              <a:spcAft>
                <a:spcPct val="0"/>
              </a:spcAft>
              <a:buFont typeface="Arial" panose="020B0604020202020204" pitchFamily="34" charset="0"/>
              <a:buChar char="•"/>
            </a:pPr>
            <a:r>
              <a:rPr lang="en-US" altLang="ar-JO" sz="1600">
                <a:solidFill>
                  <a:srgbClr val="000000"/>
                </a:solidFill>
              </a:rPr>
              <a:t> TS (T1) is 1</a:t>
            </a:r>
          </a:p>
          <a:p>
            <a:pPr lvl="1" algn="l" rtl="0" eaLnBrk="0" fontAlgn="base" hangingPunct="0">
              <a:spcBef>
                <a:spcPct val="0"/>
              </a:spcBef>
              <a:spcAft>
                <a:spcPct val="0"/>
              </a:spcAft>
              <a:buFont typeface="Arial" panose="020B0604020202020204" pitchFamily="34" charset="0"/>
              <a:buChar char="•"/>
            </a:pPr>
            <a:r>
              <a:rPr lang="en-US" altLang="ar-JO" sz="1600">
                <a:solidFill>
                  <a:srgbClr val="000000"/>
                </a:solidFill>
              </a:rPr>
              <a:t> Is one of the following true:</a:t>
            </a:r>
          </a:p>
          <a:p>
            <a:pPr lvl="2" algn="l" rtl="0" eaLnBrk="0" fontAlgn="base" hangingPunct="0">
              <a:spcBef>
                <a:spcPct val="0"/>
              </a:spcBef>
              <a:spcAft>
                <a:spcPct val="0"/>
              </a:spcAft>
              <a:buFont typeface="Arial" panose="020B0604020202020204" pitchFamily="34" charset="0"/>
              <a:buChar char="•"/>
            </a:pPr>
            <a:r>
              <a:rPr lang="en-US" altLang="ar-JO" sz="1600">
                <a:solidFill>
                  <a:srgbClr val="000000"/>
                </a:solidFill>
              </a:rPr>
              <a:t>  Read_TS(Y) &gt; TS(T1)  (Yes) or </a:t>
            </a:r>
          </a:p>
          <a:p>
            <a:pPr lvl="2" algn="l" rtl="0" eaLnBrk="0" fontAlgn="base" hangingPunct="0">
              <a:spcBef>
                <a:spcPct val="0"/>
              </a:spcBef>
              <a:spcAft>
                <a:spcPct val="0"/>
              </a:spcAft>
              <a:buFont typeface="Arial" panose="020B0604020202020204" pitchFamily="34" charset="0"/>
              <a:buChar char="•"/>
            </a:pPr>
            <a:r>
              <a:rPr lang="en-US" altLang="ar-JO" sz="1600">
                <a:solidFill>
                  <a:srgbClr val="000000"/>
                </a:solidFill>
              </a:rPr>
              <a:t>   write_TS(Y) &gt; TS(T1)  (No)</a:t>
            </a:r>
          </a:p>
          <a:p>
            <a:pPr lvl="1" algn="l" rtl="0" eaLnBrk="0" fontAlgn="base" hangingPunct="0">
              <a:spcBef>
                <a:spcPct val="0"/>
              </a:spcBef>
              <a:spcAft>
                <a:spcPct val="0"/>
              </a:spcAft>
              <a:buFont typeface="Arial" panose="020B0604020202020204" pitchFamily="34" charset="0"/>
              <a:buChar char="•"/>
            </a:pPr>
            <a:r>
              <a:rPr lang="en-US" altLang="ar-JO" sz="1600">
                <a:solidFill>
                  <a:srgbClr val="000000"/>
                </a:solidFill>
              </a:rPr>
              <a:t> So, a younger transaction (T2) has read </a:t>
            </a:r>
          </a:p>
          <a:p>
            <a:pPr lvl="1" algn="l" rtl="0" eaLnBrk="0" fontAlgn="base" hangingPunct="0">
              <a:spcBef>
                <a:spcPct val="0"/>
              </a:spcBef>
              <a:spcAft>
                <a:spcPct val="0"/>
              </a:spcAft>
            </a:pPr>
            <a:r>
              <a:rPr lang="en-US" altLang="ar-JO" sz="1600">
                <a:solidFill>
                  <a:srgbClr val="000000"/>
                </a:solidFill>
              </a:rPr>
              <a:t>  the value of Y before T1 had a chance to write it</a:t>
            </a:r>
          </a:p>
          <a:p>
            <a:pPr lvl="1" algn="l" rtl="0" eaLnBrk="0" fontAlgn="base" hangingPunct="0">
              <a:spcBef>
                <a:spcPct val="0"/>
              </a:spcBef>
              <a:spcAft>
                <a:spcPct val="0"/>
              </a:spcAft>
              <a:buFont typeface="Arial" panose="020B0604020202020204" pitchFamily="34" charset="0"/>
              <a:buChar char="•"/>
            </a:pPr>
            <a:r>
              <a:rPr lang="en-US" altLang="ar-JO" sz="1600">
                <a:solidFill>
                  <a:srgbClr val="000000"/>
                </a:solidFill>
              </a:rPr>
              <a:t> T1 is aborted and rolled back</a:t>
            </a:r>
          </a:p>
          <a:p>
            <a:pPr lvl="1" algn="l" rtl="0" eaLnBrk="0" fontAlgn="base" hangingPunct="0">
              <a:spcBef>
                <a:spcPct val="0"/>
              </a:spcBef>
              <a:spcAft>
                <a:spcPct val="0"/>
              </a:spcAft>
              <a:buFont typeface="Arial" panose="020B0604020202020204" pitchFamily="34" charset="0"/>
              <a:buChar char="•"/>
            </a:pPr>
            <a:r>
              <a:rPr lang="en-US" altLang="ar-JO" sz="1600">
                <a:solidFill>
                  <a:srgbClr val="000000"/>
                </a:solidFill>
              </a:rPr>
              <a:t> T1 starts later with a new timestamp (eg. 3)</a:t>
            </a:r>
          </a:p>
          <a:p>
            <a:pPr lvl="1" algn="l" rtl="0" eaLnBrk="0" fontAlgn="base" hangingPunct="0">
              <a:spcBef>
                <a:spcPct val="0"/>
              </a:spcBef>
              <a:spcAft>
                <a:spcPct val="0"/>
              </a:spcAft>
              <a:buFont typeface="Arial" panose="020B0604020202020204" pitchFamily="34" charset="0"/>
              <a:buChar char="•"/>
            </a:pPr>
            <a:endParaRPr lang="en-US" altLang="ar-JO" sz="1600">
              <a:solidFill>
                <a:srgbClr val="000000"/>
              </a:solidFill>
            </a:endParaRPr>
          </a:p>
        </p:txBody>
      </p:sp>
      <p:sp>
        <p:nvSpPr>
          <p:cNvPr id="80922" name="TextBox 23">
            <a:extLst>
              <a:ext uri="{FF2B5EF4-FFF2-40B4-BE49-F238E27FC236}">
                <a16:creationId xmlns:a16="http://schemas.microsoft.com/office/drawing/2014/main" id="{9C474C2E-FEC3-EE7A-1895-86C6B67A742F}"/>
              </a:ext>
            </a:extLst>
          </p:cNvPr>
          <p:cNvSpPr txBox="1">
            <a:spLocks noChangeArrowheads="1"/>
          </p:cNvSpPr>
          <p:nvPr/>
        </p:nvSpPr>
        <p:spPr bwMode="auto">
          <a:xfrm>
            <a:off x="4953001" y="2427288"/>
            <a:ext cx="3160713" cy="10779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ar-JO" sz="1600">
                <a:solidFill>
                  <a:srgbClr val="000000"/>
                </a:solidFill>
              </a:rPr>
              <a:t>Since TS(T1) &lt; TS(T2), then any</a:t>
            </a:r>
          </a:p>
          <a:p>
            <a:pPr algn="l" rtl="0" eaLnBrk="0" fontAlgn="base" hangingPunct="0">
              <a:spcBef>
                <a:spcPct val="0"/>
              </a:spcBef>
              <a:spcAft>
                <a:spcPct val="0"/>
              </a:spcAft>
              <a:buClrTx/>
              <a:buSzTx/>
              <a:buNone/>
            </a:pPr>
            <a:r>
              <a:rPr lang="en-US" altLang="ar-JO" sz="1600">
                <a:solidFill>
                  <a:srgbClr val="000000"/>
                </a:solidFill>
              </a:rPr>
              <a:t>serializable  schedule is only</a:t>
            </a:r>
          </a:p>
          <a:p>
            <a:pPr algn="l" rtl="0" eaLnBrk="0" fontAlgn="base" hangingPunct="0">
              <a:spcBef>
                <a:spcPct val="0"/>
              </a:spcBef>
              <a:spcAft>
                <a:spcPct val="0"/>
              </a:spcAft>
              <a:buClrTx/>
              <a:buSzTx/>
              <a:buNone/>
            </a:pPr>
            <a:r>
              <a:rPr lang="en-US" altLang="ar-JO" sz="1600">
                <a:solidFill>
                  <a:srgbClr val="000000"/>
                </a:solidFill>
              </a:rPr>
              <a:t>allowed to be equivalent for</a:t>
            </a:r>
          </a:p>
          <a:p>
            <a:pPr algn="l" rtl="0" eaLnBrk="0" fontAlgn="base" hangingPunct="0">
              <a:spcBef>
                <a:spcPct val="0"/>
              </a:spcBef>
              <a:spcAft>
                <a:spcPct val="0"/>
              </a:spcAft>
              <a:buClrTx/>
              <a:buSzTx/>
              <a:buNone/>
            </a:pPr>
            <a:r>
              <a:rPr lang="en-US" altLang="ar-JO" sz="1600">
                <a:solidFill>
                  <a:srgbClr val="000000"/>
                </a:solidFill>
              </a:rPr>
              <a:t>the serial schedule T1, T2</a:t>
            </a:r>
          </a:p>
        </p:txBody>
      </p:sp>
      <p:sp>
        <p:nvSpPr>
          <p:cNvPr id="80923" name="Rectangle 29">
            <a:extLst>
              <a:ext uri="{FF2B5EF4-FFF2-40B4-BE49-F238E27FC236}">
                <a16:creationId xmlns:a16="http://schemas.microsoft.com/office/drawing/2014/main" id="{3154058A-8230-6E67-2083-C09ABABBC6EE}"/>
              </a:ext>
            </a:extLst>
          </p:cNvPr>
          <p:cNvSpPr txBox="1">
            <a:spLocks noChangeArrowheads="1"/>
          </p:cNvSpPr>
          <p:nvPr/>
        </p:nvSpPr>
        <p:spPr bwMode="auto">
          <a:xfrm>
            <a:off x="8382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This example is taken from: http://www.cs.nott.ac.uk/~psznza/G51DBS09/dbs17-6.pdf</a:t>
            </a:r>
          </a:p>
        </p:txBody>
      </p:sp>
    </p:spTree>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3">
            <a:extLst>
              <a:ext uri="{FF2B5EF4-FFF2-40B4-BE49-F238E27FC236}">
                <a16:creationId xmlns:a16="http://schemas.microsoft.com/office/drawing/2014/main" id="{EDE2125A-1278-2E46-9DAD-370BC5E94618}"/>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AE8E0769-0D08-49CE-996B-DA3B26FFC45D}" type="slidenum">
              <a:rPr lang="en-US" altLang="en-US" sz="1400">
                <a:solidFill>
                  <a:srgbClr val="990033"/>
                </a:solidFill>
              </a:rPr>
              <a:pPr rtl="0" fontAlgn="base">
                <a:spcBef>
                  <a:spcPct val="0"/>
                </a:spcBef>
                <a:spcAft>
                  <a:spcPct val="0"/>
                </a:spcAft>
                <a:buClrTx/>
                <a:buSzTx/>
                <a:buNone/>
              </a:pPr>
              <a:t>137</a:t>
            </a:fld>
            <a:endParaRPr lang="en-CA" altLang="en-US" sz="1400">
              <a:solidFill>
                <a:srgbClr val="990033"/>
              </a:solidFill>
            </a:endParaRPr>
          </a:p>
        </p:txBody>
      </p:sp>
      <p:sp>
        <p:nvSpPr>
          <p:cNvPr id="82947" name="Rectangle 8">
            <a:extLst>
              <a:ext uri="{FF2B5EF4-FFF2-40B4-BE49-F238E27FC236}">
                <a16:creationId xmlns:a16="http://schemas.microsoft.com/office/drawing/2014/main" id="{5F03F13D-4C1B-3B0B-26B3-3D61645D0CA5}"/>
              </a:ext>
            </a:extLst>
          </p:cNvPr>
          <p:cNvSpPr>
            <a:spLocks noGrp="1" noChangeArrowheads="1"/>
          </p:cNvSpPr>
          <p:nvPr>
            <p:ph type="title"/>
          </p:nvPr>
        </p:nvSpPr>
        <p:spPr/>
        <p:txBody>
          <a:bodyPr/>
          <a:lstStyle/>
          <a:p>
            <a:pPr eaLnBrk="1" hangingPunct="1"/>
            <a:r>
              <a:rPr lang="en-US" altLang="en-US" b="1"/>
              <a:t>Basic Timestamp Ordering</a:t>
            </a:r>
            <a:br>
              <a:rPr lang="en-US" altLang="en-US" b="1"/>
            </a:br>
            <a:r>
              <a:rPr lang="en-US" altLang="en-US"/>
              <a:t>(Example Continue)</a:t>
            </a:r>
          </a:p>
        </p:txBody>
      </p:sp>
      <p:sp>
        <p:nvSpPr>
          <p:cNvPr id="82948" name="TextBox 10">
            <a:extLst>
              <a:ext uri="{FF2B5EF4-FFF2-40B4-BE49-F238E27FC236}">
                <a16:creationId xmlns:a16="http://schemas.microsoft.com/office/drawing/2014/main" id="{E1A446E1-6EEC-745E-09B0-4AC1FB113309}"/>
              </a:ext>
            </a:extLst>
          </p:cNvPr>
          <p:cNvSpPr txBox="1">
            <a:spLocks noChangeArrowheads="1"/>
          </p:cNvSpPr>
          <p:nvPr/>
        </p:nvSpPr>
        <p:spPr bwMode="auto">
          <a:xfrm>
            <a:off x="1676400" y="1473200"/>
            <a:ext cx="1600200" cy="20320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         T1</a:t>
            </a: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read_item (X);</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read_item (Y);</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Y = Y + X</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write_item (Y);</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p:txBody>
      </p:sp>
      <p:sp>
        <p:nvSpPr>
          <p:cNvPr id="82949" name="TextBox 11">
            <a:extLst>
              <a:ext uri="{FF2B5EF4-FFF2-40B4-BE49-F238E27FC236}">
                <a16:creationId xmlns:a16="http://schemas.microsoft.com/office/drawing/2014/main" id="{84662F7A-3366-723D-D852-940157B60405}"/>
              </a:ext>
            </a:extLst>
          </p:cNvPr>
          <p:cNvSpPr txBox="1">
            <a:spLocks noChangeArrowheads="1"/>
          </p:cNvSpPr>
          <p:nvPr/>
        </p:nvSpPr>
        <p:spPr bwMode="auto">
          <a:xfrm>
            <a:off x="3352800" y="1473200"/>
            <a:ext cx="1524000" cy="20320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         T2   </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read_item (X);</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read_item (Y);</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Z = Y – X</a:t>
            </a:r>
          </a:p>
          <a:p>
            <a:pPr algn="l" rtl="0" eaLnBrk="0" fontAlgn="base" hangingPunct="0">
              <a:spcBef>
                <a:spcPct val="0"/>
              </a:spcBef>
              <a:spcAft>
                <a:spcPct val="0"/>
              </a:spcAft>
              <a:buClrTx/>
              <a:buSzTx/>
              <a:buNone/>
            </a:pPr>
            <a:endParaRPr lang="en-US" altLang="en-US" sz="1400">
              <a:solidFill>
                <a:srgbClr val="000000"/>
              </a:solidFill>
              <a:cs typeface="Times New Roman" panose="02020603050405020304" pitchFamily="18" charset="0"/>
            </a:endParaRPr>
          </a:p>
          <a:p>
            <a:pPr algn="l" rtl="0" eaLnBrk="0" fontAlgn="base" hangingPunct="0">
              <a:spcBef>
                <a:spcPct val="0"/>
              </a:spcBef>
              <a:spcAft>
                <a:spcPct val="0"/>
              </a:spcAft>
              <a:buClrTx/>
              <a:buSzTx/>
              <a:buNone/>
            </a:pPr>
            <a:r>
              <a:rPr lang="en-US" altLang="en-US" sz="1400">
                <a:solidFill>
                  <a:srgbClr val="000000"/>
                </a:solidFill>
                <a:cs typeface="Times New Roman" panose="02020603050405020304" pitchFamily="18" charset="0"/>
              </a:rPr>
              <a:t>write_item (Z);</a:t>
            </a:r>
          </a:p>
        </p:txBody>
      </p:sp>
      <p:sp>
        <p:nvSpPr>
          <p:cNvPr id="82950" name="TextBox 19">
            <a:extLst>
              <a:ext uri="{FF2B5EF4-FFF2-40B4-BE49-F238E27FC236}">
                <a16:creationId xmlns:a16="http://schemas.microsoft.com/office/drawing/2014/main" id="{5E664475-097C-828A-0DED-6FED5641F18B}"/>
              </a:ext>
            </a:extLst>
          </p:cNvPr>
          <p:cNvSpPr txBox="1">
            <a:spLocks noChangeArrowheads="1"/>
          </p:cNvSpPr>
          <p:nvPr/>
        </p:nvSpPr>
        <p:spPr bwMode="auto">
          <a:xfrm>
            <a:off x="4953001" y="1531938"/>
            <a:ext cx="1298575" cy="83026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ar-JO" sz="1600">
                <a:solidFill>
                  <a:srgbClr val="000000"/>
                </a:solidFill>
              </a:rPr>
              <a:t>Suppose:</a:t>
            </a:r>
          </a:p>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TS(T1) = 1</a:t>
            </a:r>
          </a:p>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TS(T2) = 2</a:t>
            </a:r>
          </a:p>
        </p:txBody>
      </p:sp>
      <p:sp>
        <p:nvSpPr>
          <p:cNvPr id="82951" name="TextBox 36">
            <a:extLst>
              <a:ext uri="{FF2B5EF4-FFF2-40B4-BE49-F238E27FC236}">
                <a16:creationId xmlns:a16="http://schemas.microsoft.com/office/drawing/2014/main" id="{F508F0FE-84C4-7010-7AAA-A6E150397894}"/>
              </a:ext>
            </a:extLst>
          </p:cNvPr>
          <p:cNvSpPr txBox="1">
            <a:spLocks noChangeArrowheads="1"/>
          </p:cNvSpPr>
          <p:nvPr/>
        </p:nvSpPr>
        <p:spPr bwMode="auto">
          <a:xfrm>
            <a:off x="1676400" y="3581400"/>
            <a:ext cx="8686800" cy="15700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Rationale behind aborting T1 and starting it with a new time stamp</a:t>
            </a:r>
          </a:p>
          <a:p>
            <a:pPr lvl="1"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In the serial Schedule T1, T2 </a:t>
            </a:r>
          </a:p>
          <a:p>
            <a:pPr lvl="1"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T1 must execute write_item(Y)  before T2 execute read_item(Y)</a:t>
            </a:r>
          </a:p>
          <a:p>
            <a:pPr lvl="1"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So, when T1 is trying to executes write_item(Y) in the above non-serial schedule,</a:t>
            </a:r>
          </a:p>
          <a:p>
            <a:pPr lvl="1" algn="l" rtl="0" eaLnBrk="0" fontAlgn="base" hangingPunct="0">
              <a:spcBef>
                <a:spcPct val="0"/>
              </a:spcBef>
              <a:spcAft>
                <a:spcPct val="0"/>
              </a:spcAft>
              <a:buClrTx/>
              <a:buSzTx/>
              <a:buNone/>
            </a:pPr>
            <a:r>
              <a:rPr lang="en-US" altLang="ar-JO" sz="1600">
                <a:solidFill>
                  <a:srgbClr val="000000"/>
                </a:solidFill>
              </a:rPr>
              <a:t>  the schedule will not  conflict equivalent to the serial schedule T1, T2</a:t>
            </a:r>
          </a:p>
          <a:p>
            <a:pPr lvl="1"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This is why T1 is aborted and rolledback</a:t>
            </a:r>
          </a:p>
        </p:txBody>
      </p:sp>
      <p:sp>
        <p:nvSpPr>
          <p:cNvPr id="82952" name="TextBox 12">
            <a:extLst>
              <a:ext uri="{FF2B5EF4-FFF2-40B4-BE49-F238E27FC236}">
                <a16:creationId xmlns:a16="http://schemas.microsoft.com/office/drawing/2014/main" id="{E2E63AA4-0090-9D0E-04C7-A837CE4B9D48}"/>
              </a:ext>
            </a:extLst>
          </p:cNvPr>
          <p:cNvSpPr txBox="1">
            <a:spLocks noChangeArrowheads="1"/>
          </p:cNvSpPr>
          <p:nvPr/>
        </p:nvSpPr>
        <p:spPr bwMode="auto">
          <a:xfrm>
            <a:off x="1676400" y="5334001"/>
            <a:ext cx="8686800" cy="8302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When T1 is started again with a new Time Stamp (eg. 3), any non-serial schedule would be</a:t>
            </a:r>
          </a:p>
          <a:p>
            <a:pPr algn="l" rtl="0" eaLnBrk="0" fontAlgn="base" hangingPunct="0">
              <a:spcBef>
                <a:spcPct val="0"/>
              </a:spcBef>
              <a:spcAft>
                <a:spcPct val="0"/>
              </a:spcAft>
              <a:buClrTx/>
              <a:buSzTx/>
              <a:buNone/>
            </a:pPr>
            <a:r>
              <a:rPr lang="en-US" altLang="ar-JO" sz="1600">
                <a:solidFill>
                  <a:srgbClr val="000000"/>
                </a:solidFill>
              </a:rPr>
              <a:t>  correct only if it was conflict equivalent to the serial schedule T2, T1 because TS(T2)&lt;TS(T1)</a:t>
            </a:r>
          </a:p>
          <a:p>
            <a:pPr algn="l" rtl="0" eaLnBrk="0" fontAlgn="base" hangingPunct="0">
              <a:spcBef>
                <a:spcPct val="0"/>
              </a:spcBef>
              <a:spcAft>
                <a:spcPct val="0"/>
              </a:spcAft>
              <a:buClrTx/>
              <a:buSzTx/>
              <a:buFont typeface="Arial" panose="020B0604020202020204" pitchFamily="34" charset="0"/>
              <a:buChar char="•"/>
            </a:pPr>
            <a:r>
              <a:rPr lang="en-US" altLang="ar-JO" sz="1600">
                <a:solidFill>
                  <a:srgbClr val="000000"/>
                </a:solidFill>
              </a:rPr>
              <a:t> Try to continue the example and see what happens.</a:t>
            </a:r>
          </a:p>
        </p:txBody>
      </p:sp>
      <p:sp>
        <p:nvSpPr>
          <p:cNvPr id="82953" name="Rectangle 29">
            <a:extLst>
              <a:ext uri="{FF2B5EF4-FFF2-40B4-BE49-F238E27FC236}">
                <a16:creationId xmlns:a16="http://schemas.microsoft.com/office/drawing/2014/main" id="{2BF18E66-3329-98E4-A879-D3178769C21D}"/>
              </a:ext>
            </a:extLst>
          </p:cNvPr>
          <p:cNvSpPr txBox="1">
            <a:spLocks noChangeArrowheads="1"/>
          </p:cNvSpPr>
          <p:nvPr/>
        </p:nvSpPr>
        <p:spPr bwMode="auto">
          <a:xfrm>
            <a:off x="8382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This example is taken from: http://www.cs.nott.ac.uk/~psznza/G51DBS09/dbs17-6.pdf</a:t>
            </a:r>
          </a:p>
        </p:txBody>
      </p:sp>
    </p:spTree>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ctrTitle"/>
          </p:nvPr>
        </p:nvSpPr>
        <p:spPr/>
        <p:txBody>
          <a:bodyPr/>
          <a:lstStyle/>
          <a:p>
            <a:r>
              <a:rPr lang="en-US" dirty="0"/>
              <a:t>Chapter 5 : Recovery System</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r>
              <a:rPr lang="en-US" dirty="0"/>
              <a:t>Chapter 5: Recovery System</a:t>
            </a:r>
          </a:p>
        </p:txBody>
      </p:sp>
      <p:sp>
        <p:nvSpPr>
          <p:cNvPr id="2051" name="Rectangle 3"/>
          <p:cNvSpPr>
            <a:spLocks noGrp="1" noChangeArrowheads="1"/>
          </p:cNvSpPr>
          <p:nvPr>
            <p:ph type="body" idx="4294967295"/>
          </p:nvPr>
        </p:nvSpPr>
        <p:spPr>
          <a:xfrm>
            <a:off x="2366964" y="1106489"/>
            <a:ext cx="7661275" cy="4903787"/>
          </a:xfrm>
        </p:spPr>
        <p:txBody>
          <a:bodyPr/>
          <a:lstStyle/>
          <a:p>
            <a:r>
              <a:rPr lang="en-US" dirty="0"/>
              <a:t>Failure Classification</a:t>
            </a:r>
          </a:p>
          <a:p>
            <a:r>
              <a:rPr lang="en-US" dirty="0"/>
              <a:t>Storage Structure</a:t>
            </a:r>
          </a:p>
          <a:p>
            <a:r>
              <a:rPr lang="en-US" dirty="0"/>
              <a:t>Recovery and Atomicity</a:t>
            </a:r>
          </a:p>
          <a:p>
            <a:r>
              <a:rPr lang="en-US" dirty="0"/>
              <a:t>Log-Based Recovery</a:t>
            </a:r>
          </a:p>
          <a:p>
            <a:r>
              <a:rPr lang="en-US" dirty="0"/>
              <a:t>Checkpoint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a:extLst>
              <a:ext uri="{FF2B5EF4-FFF2-40B4-BE49-F238E27FC236}">
                <a16:creationId xmlns:a16="http://schemas.microsoft.com/office/drawing/2014/main" id="{543658CE-B8E8-17B8-3666-871EAC8A8D66}"/>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algn="l" rtl="0" fontAlgn="base">
              <a:spcBef>
                <a:spcPct val="0"/>
              </a:spcBef>
              <a:spcAft>
                <a:spcPct val="0"/>
              </a:spcAft>
              <a:buNone/>
            </a:pPr>
            <a:r>
              <a:rPr lang="en-US" altLang="en-US" sz="1200">
                <a:latin typeface="Gill Sans MT Condensed" panose="020B0506020104020203" pitchFamily="34" charset="0"/>
              </a:rPr>
              <a:t>DAVID M. KROENKE’S DATABASE CONCEPTS, 2nd Edition </a:t>
            </a:r>
          </a:p>
          <a:p>
            <a:pPr algn="l" rtl="0" fontAlgn="base">
              <a:spcBef>
                <a:spcPct val="0"/>
              </a:spcBef>
              <a:spcAft>
                <a:spcPct val="0"/>
              </a:spcAft>
              <a:buNone/>
            </a:pPr>
            <a:r>
              <a:rPr lang="en-US" altLang="en-US" sz="1200">
                <a:latin typeface="Gill Sans MT Condensed" panose="020B0506020104020203" pitchFamily="34" charset="0"/>
              </a:rPr>
              <a:t>© 2005 Pearson Prentice Hall</a:t>
            </a:r>
          </a:p>
          <a:p>
            <a:pPr algn="l" rtl="0" fontAlgn="base">
              <a:spcBef>
                <a:spcPct val="0"/>
              </a:spcBef>
              <a:spcAft>
                <a:spcPct val="0"/>
              </a:spcAft>
              <a:buNone/>
            </a:pPr>
            <a:endParaRPr lang="en-US" altLang="en-US" sz="1200">
              <a:latin typeface="Gill Sans MT Condensed" panose="020B0506020104020203" pitchFamily="34" charset="0"/>
            </a:endParaRPr>
          </a:p>
        </p:txBody>
      </p:sp>
      <p:sp>
        <p:nvSpPr>
          <p:cNvPr id="19459" name="Slide Number Placeholder 4">
            <a:extLst>
              <a:ext uri="{FF2B5EF4-FFF2-40B4-BE49-F238E27FC236}">
                <a16:creationId xmlns:a16="http://schemas.microsoft.com/office/drawing/2014/main" id="{F321D894-D49F-92B9-B496-85230DEBC554}"/>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rtl="0" fontAlgn="base">
              <a:spcBef>
                <a:spcPct val="0"/>
              </a:spcBef>
              <a:spcAft>
                <a:spcPct val="0"/>
              </a:spcAft>
              <a:buNone/>
            </a:pPr>
            <a:r>
              <a:rPr lang="en-US" altLang="en-US" sz="1800">
                <a:latin typeface="Gill Sans MT Condensed" panose="020B0506020104020203" pitchFamily="34" charset="0"/>
              </a:rPr>
              <a:t>1-</a:t>
            </a:r>
            <a:fld id="{D0425BFC-A822-4727-859A-EF5CBB2D1A40}" type="slidenum">
              <a:rPr lang="en-US" altLang="en-US" sz="1800">
                <a:latin typeface="Gill Sans MT Condensed" panose="020B0506020104020203" pitchFamily="34" charset="0"/>
              </a:rPr>
              <a:pPr rtl="0" fontAlgn="base">
                <a:spcBef>
                  <a:spcPct val="0"/>
                </a:spcBef>
                <a:spcAft>
                  <a:spcPct val="0"/>
                </a:spcAft>
                <a:buNone/>
              </a:pPr>
              <a:t>14</a:t>
            </a:fld>
            <a:endParaRPr lang="en-US" altLang="en-US" sz="1800">
              <a:latin typeface="Gill Sans MT Condensed" panose="020B0506020104020203" pitchFamily="34" charset="0"/>
            </a:endParaRPr>
          </a:p>
        </p:txBody>
      </p:sp>
      <p:sp>
        <p:nvSpPr>
          <p:cNvPr id="19460" name="Rectangle 2">
            <a:extLst>
              <a:ext uri="{FF2B5EF4-FFF2-40B4-BE49-F238E27FC236}">
                <a16:creationId xmlns:a16="http://schemas.microsoft.com/office/drawing/2014/main" id="{720E58E4-BEB5-C88C-D1A8-711AACB576BA}"/>
              </a:ext>
            </a:extLst>
          </p:cNvPr>
          <p:cNvSpPr>
            <a:spLocks noGrp="1" noChangeArrowheads="1"/>
          </p:cNvSpPr>
          <p:nvPr>
            <p:ph type="title"/>
          </p:nvPr>
        </p:nvSpPr>
        <p:spPr>
          <a:xfrm>
            <a:off x="3048000" y="274638"/>
            <a:ext cx="7391400" cy="1096962"/>
          </a:xfrm>
        </p:spPr>
        <p:txBody>
          <a:bodyPr/>
          <a:lstStyle/>
          <a:p>
            <a:pPr eaLnBrk="1" hangingPunct="1"/>
            <a:r>
              <a:rPr lang="en-US" altLang="en-US" sz="3600"/>
              <a:t>Functions of Database Applications</a:t>
            </a:r>
            <a:br>
              <a:rPr lang="en-US" altLang="en-US" sz="3600"/>
            </a:br>
            <a:r>
              <a:rPr lang="ar-JO" altLang="en-US" sz="3600"/>
              <a:t>وظائف تطبيقات قواعد البيانات</a:t>
            </a:r>
            <a:endParaRPr lang="en-US" altLang="en-US" sz="3600"/>
          </a:p>
        </p:txBody>
      </p:sp>
      <p:sp>
        <p:nvSpPr>
          <p:cNvPr id="19461" name="Rectangle 3">
            <a:extLst>
              <a:ext uri="{FF2B5EF4-FFF2-40B4-BE49-F238E27FC236}">
                <a16:creationId xmlns:a16="http://schemas.microsoft.com/office/drawing/2014/main" id="{CE51219A-B6B8-6B56-2608-E915A2E92F7F}"/>
              </a:ext>
            </a:extLst>
          </p:cNvPr>
          <p:cNvSpPr>
            <a:spLocks noGrp="1" noChangeArrowheads="1"/>
          </p:cNvSpPr>
          <p:nvPr>
            <p:ph type="body" idx="1"/>
          </p:nvPr>
        </p:nvSpPr>
        <p:spPr>
          <a:xfrm>
            <a:off x="3048000" y="1676400"/>
            <a:ext cx="7315200" cy="4114800"/>
          </a:xfrm>
        </p:spPr>
        <p:txBody>
          <a:bodyPr/>
          <a:lstStyle/>
          <a:p>
            <a:pPr eaLnBrk="1" hangingPunct="1"/>
            <a:r>
              <a:rPr lang="en-US" altLang="en-US" sz="2400"/>
              <a:t>Create and process forms</a:t>
            </a:r>
          </a:p>
          <a:p>
            <a:pPr algn="r" rtl="1" eaLnBrk="1" hangingPunct="1"/>
            <a:r>
              <a:rPr lang="ar-JO" altLang="en-US" sz="2400"/>
              <a:t>إنشاء ومعالجة النماذج</a:t>
            </a:r>
            <a:endParaRPr lang="en-US" altLang="en-US" sz="2400"/>
          </a:p>
          <a:p>
            <a:pPr eaLnBrk="1" hangingPunct="1"/>
            <a:r>
              <a:rPr lang="en-US" altLang="en-US" sz="2400"/>
              <a:t>Process user queries</a:t>
            </a:r>
          </a:p>
          <a:p>
            <a:pPr algn="r" rtl="1" eaLnBrk="1" hangingPunct="1"/>
            <a:r>
              <a:rPr lang="ar-JO" altLang="en-US" sz="2400"/>
              <a:t>معالجة استعلامات المستخدم</a:t>
            </a:r>
            <a:endParaRPr lang="en-US" altLang="en-US" sz="2400"/>
          </a:p>
          <a:p>
            <a:pPr eaLnBrk="1" hangingPunct="1"/>
            <a:r>
              <a:rPr lang="en-US" altLang="en-US" sz="2400"/>
              <a:t>Create and process reports</a:t>
            </a:r>
          </a:p>
          <a:p>
            <a:pPr algn="r" rtl="1" eaLnBrk="1" hangingPunct="1"/>
            <a:r>
              <a:rPr lang="ar-JO" altLang="en-US" sz="2400"/>
              <a:t>إنشاء ومعالجة التقارير</a:t>
            </a:r>
            <a:endParaRPr lang="en-US" altLang="en-US" sz="2400"/>
          </a:p>
          <a:p>
            <a:pPr eaLnBrk="1" hangingPunct="1"/>
            <a:r>
              <a:rPr lang="en-US" altLang="en-US" sz="2400"/>
              <a:t>Execute application logic</a:t>
            </a:r>
          </a:p>
          <a:p>
            <a:pPr algn="r" rtl="1" eaLnBrk="1" hangingPunct="1"/>
            <a:r>
              <a:rPr lang="ar-JO" altLang="en-US" sz="2400"/>
              <a:t>تنفيذ منطق التطبيق</a:t>
            </a:r>
            <a:endParaRPr lang="en-US" altLang="en-US" sz="2400"/>
          </a:p>
          <a:p>
            <a:pPr eaLnBrk="1" hangingPunct="1"/>
            <a:r>
              <a:rPr lang="en-US" altLang="en-US" sz="2400"/>
              <a:t>Control database applications</a:t>
            </a:r>
          </a:p>
          <a:p>
            <a:pPr algn="r" rtl="1" eaLnBrk="1" hangingPunct="1"/>
            <a:r>
              <a:rPr lang="ar-JO" altLang="en-US" sz="2400"/>
              <a:t>التحكم في تطبيقات قواعد البيانات</a:t>
            </a:r>
            <a:endParaRPr lang="en-US" altLang="en-US" sz="240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Failure Classification</a:t>
            </a:r>
          </a:p>
        </p:txBody>
      </p:sp>
      <p:sp>
        <p:nvSpPr>
          <p:cNvPr id="6147" name="Rectangle 3"/>
          <p:cNvSpPr>
            <a:spLocks noGrp="1" noChangeArrowheads="1"/>
          </p:cNvSpPr>
          <p:nvPr>
            <p:ph type="body" idx="4294967295"/>
          </p:nvPr>
        </p:nvSpPr>
        <p:spPr>
          <a:xfrm>
            <a:off x="2338389" y="1093789"/>
            <a:ext cx="7661275" cy="5365069"/>
          </a:xfrm>
        </p:spPr>
        <p:txBody>
          <a:bodyPr/>
          <a:lstStyle/>
          <a:p>
            <a:r>
              <a:rPr lang="en-US" b="1" dirty="0"/>
              <a:t>Transaction failure</a:t>
            </a:r>
            <a:r>
              <a:rPr lang="en-US" dirty="0"/>
              <a:t> :</a:t>
            </a:r>
          </a:p>
          <a:p>
            <a:pPr lvl="1"/>
            <a:r>
              <a:rPr lang="en-US" b="1" dirty="0"/>
              <a:t>Logical errors</a:t>
            </a:r>
            <a:r>
              <a:rPr lang="en-US" dirty="0"/>
              <a:t>: transaction cannot complete due to some internal error condition (bad input, data not found , overflow,.. etc)</a:t>
            </a:r>
          </a:p>
          <a:p>
            <a:pPr lvl="1"/>
            <a:r>
              <a:rPr lang="en-US" b="1" dirty="0"/>
              <a:t>System errors</a:t>
            </a:r>
            <a:r>
              <a:rPr lang="en-US" dirty="0"/>
              <a:t>: the database system must terminate an active transaction due to an error condition (e.g., deadlock)</a:t>
            </a:r>
          </a:p>
          <a:p>
            <a:r>
              <a:rPr lang="en-US" b="1" dirty="0"/>
              <a:t>System crash</a:t>
            </a:r>
            <a:r>
              <a:rPr lang="en-US" dirty="0"/>
              <a:t>: a power failure or other hardware or software failure causes the system to crash, and lose of the content of volatile storage (in RAM) and bring transaction processing to a halt</a:t>
            </a:r>
          </a:p>
          <a:p>
            <a:pPr lvl="1"/>
            <a:r>
              <a:rPr lang="en-US" b="1" dirty="0">
                <a:solidFill>
                  <a:schemeClr val="tx2"/>
                </a:solidFill>
              </a:rPr>
              <a:t>Fail-stop assumption</a:t>
            </a:r>
            <a:r>
              <a:rPr lang="en-US" dirty="0"/>
              <a:t>: non-volatile storage contents are assumed to not be corrupted by system crash</a:t>
            </a:r>
          </a:p>
          <a:p>
            <a:pPr lvl="2"/>
            <a:r>
              <a:rPr lang="en-US" dirty="0"/>
              <a:t>Database systems have numerous integrity checks to prevent corruption of disk data </a:t>
            </a:r>
          </a:p>
          <a:p>
            <a:r>
              <a:rPr lang="en-US" b="1" dirty="0"/>
              <a:t>Disk failure</a:t>
            </a:r>
            <a:r>
              <a:rPr lang="en-US" dirty="0"/>
              <a:t>: a head crash or similar disk failure destroys all or part of disk storage</a:t>
            </a:r>
          </a:p>
          <a:p>
            <a:pPr lvl="1"/>
            <a:r>
              <a:rPr lang="en-US" dirty="0"/>
              <a:t>Destruction is assumed to be detectable: disk drives use checksums to detect failures</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Recovery Algorithms</a:t>
            </a:r>
          </a:p>
        </p:txBody>
      </p:sp>
      <p:sp>
        <p:nvSpPr>
          <p:cNvPr id="113667" name="Rectangle 3"/>
          <p:cNvSpPr>
            <a:spLocks noGrp="1" noChangeArrowheads="1"/>
          </p:cNvSpPr>
          <p:nvPr>
            <p:ph type="body" idx="1"/>
          </p:nvPr>
        </p:nvSpPr>
        <p:spPr/>
        <p:txBody>
          <a:bodyPr/>
          <a:lstStyle/>
          <a:p>
            <a:pPr marL="381000" indent="-381000"/>
            <a:r>
              <a:rPr lang="en-US" dirty="0"/>
              <a:t>Recovery algorithms are techniques to ensure database </a:t>
            </a:r>
            <a:r>
              <a:rPr lang="en-US" dirty="0">
                <a:solidFill>
                  <a:srgbClr val="FF0000"/>
                </a:solidFill>
              </a:rPr>
              <a:t>consistency and transaction atomicity and durability despite failures</a:t>
            </a:r>
          </a:p>
          <a:p>
            <a:pPr marL="800100" lvl="1" indent="-342900"/>
            <a:r>
              <a:rPr lang="en-US" dirty="0"/>
              <a:t>Focus of this chapter</a:t>
            </a:r>
          </a:p>
          <a:p>
            <a:pPr marL="381000" indent="-381000"/>
            <a:r>
              <a:rPr lang="en-US" dirty="0"/>
              <a:t>Recovery algorithms have two parts</a:t>
            </a:r>
          </a:p>
          <a:p>
            <a:pPr marL="800100" lvl="1" indent="-342900">
              <a:buFont typeface="Monotype Sorts" pitchFamily="2" charset="2"/>
              <a:buAutoNum type="arabicPeriod"/>
            </a:pPr>
            <a:r>
              <a:rPr lang="en-US" dirty="0"/>
              <a:t>Actions taken during normal transaction processing to ensure enough information exists to recover from failures</a:t>
            </a:r>
          </a:p>
          <a:p>
            <a:pPr marL="800100" lvl="1" indent="-342900">
              <a:buFont typeface="Monotype Sorts" pitchFamily="2" charset="2"/>
              <a:buAutoNum type="arabicPeriod"/>
            </a:pPr>
            <a:r>
              <a:rPr lang="en-US" dirty="0"/>
              <a:t>Actions taken after a failure to recover the database contents to a state that ensures atomicity, consistency and durability</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5" name="Rectangle 5"/>
          <p:cNvSpPr>
            <a:spLocks noGrp="1" noChangeArrowheads="1"/>
          </p:cNvSpPr>
          <p:nvPr>
            <p:ph type="title"/>
          </p:nvPr>
        </p:nvSpPr>
        <p:spPr>
          <a:xfrm>
            <a:off x="1752601" y="76200"/>
            <a:ext cx="7796213" cy="762000"/>
          </a:xfrm>
        </p:spPr>
        <p:txBody>
          <a:bodyPr/>
          <a:lstStyle/>
          <a:p>
            <a:r>
              <a:rPr lang="en-US"/>
              <a:t>Database Recovery</a:t>
            </a:r>
          </a:p>
        </p:txBody>
      </p:sp>
      <p:sp>
        <p:nvSpPr>
          <p:cNvPr id="675846" name="Rectangle 6"/>
          <p:cNvSpPr>
            <a:spLocks noGrp="1" noChangeArrowheads="1"/>
          </p:cNvSpPr>
          <p:nvPr>
            <p:ph type="body" idx="1"/>
          </p:nvPr>
        </p:nvSpPr>
        <p:spPr>
          <a:xfrm>
            <a:off x="1763714" y="1219200"/>
            <a:ext cx="8294687" cy="2438400"/>
          </a:xfrm>
        </p:spPr>
        <p:txBody>
          <a:bodyPr/>
          <a:lstStyle/>
          <a:p>
            <a:pPr>
              <a:lnSpc>
                <a:spcPct val="80000"/>
              </a:lnSpc>
              <a:buFont typeface="Wingdings" pitchFamily="2" charset="2"/>
              <a:buNone/>
            </a:pPr>
            <a:r>
              <a:rPr lang="en-US" sz="2400" dirty="0"/>
              <a:t>Transaction Log</a:t>
            </a:r>
          </a:p>
          <a:p>
            <a:pPr lvl="1">
              <a:lnSpc>
                <a:spcPct val="80000"/>
              </a:lnSpc>
            </a:pPr>
            <a:r>
              <a:rPr lang="en-US" sz="2200" dirty="0"/>
              <a:t>For recovery from any type of failure data values prior to modification (BFIM - </a:t>
            </a:r>
            <a:r>
              <a:rPr lang="en-US" sz="2200" dirty="0" err="1"/>
              <a:t>BeFore</a:t>
            </a:r>
            <a:r>
              <a:rPr lang="en-US" sz="2200" dirty="0"/>
              <a:t> Image) and the new value after modification (AFIM – </a:t>
            </a:r>
            <a:r>
              <a:rPr lang="en-US" sz="2200" dirty="0" err="1"/>
              <a:t>AFter</a:t>
            </a:r>
            <a:r>
              <a:rPr lang="en-US" sz="2200" dirty="0"/>
              <a:t> Image) are required.</a:t>
            </a:r>
          </a:p>
          <a:p>
            <a:pPr lvl="1">
              <a:lnSpc>
                <a:spcPct val="80000"/>
              </a:lnSpc>
            </a:pPr>
            <a:r>
              <a:rPr lang="en-US" sz="2200" dirty="0"/>
              <a:t>These values and other information is stored in a sequential file called Transaction log.  A sample log is given below.  Back P and Next P point to the previous and next log records of the same transaction.</a:t>
            </a:r>
          </a:p>
        </p:txBody>
      </p:sp>
      <p:graphicFrame>
        <p:nvGraphicFramePr>
          <p:cNvPr id="675844" name="Object 4"/>
          <p:cNvGraphicFramePr>
            <a:graphicFrameLocks noGrp="1" noChangeAspect="1"/>
          </p:cNvGraphicFramePr>
          <p:nvPr>
            <p:ph sz="half" idx="4294967295"/>
          </p:nvPr>
        </p:nvGraphicFramePr>
        <p:xfrm>
          <a:off x="2281238" y="3735388"/>
          <a:ext cx="7319962" cy="2470150"/>
        </p:xfrm>
        <a:graphic>
          <a:graphicData uri="http://schemas.openxmlformats.org/presentationml/2006/ole">
            <mc:AlternateContent xmlns:mc="http://schemas.openxmlformats.org/markup-compatibility/2006">
              <mc:Choice xmlns:v="urn:schemas-microsoft-com:vml" Requires="v">
                <p:oleObj name="VISIO" r:id="rId3" imgW="4511880" imgH="1461960" progId="Visio.Drawing.6">
                  <p:embed/>
                </p:oleObj>
              </mc:Choice>
              <mc:Fallback>
                <p:oleObj name="VISIO" r:id="rId3" imgW="4511880" imgH="1461960" progId="Visio.Drawing.6">
                  <p:embed/>
                  <p:pic>
                    <p:nvPicPr>
                      <p:cNvPr id="6758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1238" y="3735388"/>
                        <a:ext cx="7319962" cy="247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Storage Structure</a:t>
            </a:r>
          </a:p>
        </p:txBody>
      </p:sp>
      <p:sp>
        <p:nvSpPr>
          <p:cNvPr id="3" name="Content Placeholder 2"/>
          <p:cNvSpPr>
            <a:spLocks noGrp="1"/>
          </p:cNvSpPr>
          <p:nvPr>
            <p:ph idx="1"/>
          </p:nvPr>
        </p:nvSpPr>
        <p:spPr/>
        <p:txBody>
          <a:bodyPr/>
          <a:lstStyle/>
          <a:p>
            <a:r>
              <a:rPr lang="en-IN" dirty="0"/>
              <a:t>To understand how to ensure the </a:t>
            </a:r>
            <a:r>
              <a:rPr lang="en-IN" dirty="0">
                <a:solidFill>
                  <a:srgbClr val="FF0000"/>
                </a:solidFill>
              </a:rPr>
              <a:t>Atomicity</a:t>
            </a:r>
            <a:r>
              <a:rPr lang="en-IN" dirty="0"/>
              <a:t> and </a:t>
            </a:r>
            <a:r>
              <a:rPr lang="en-IN" dirty="0">
                <a:solidFill>
                  <a:srgbClr val="FF0000"/>
                </a:solidFill>
              </a:rPr>
              <a:t>Durability</a:t>
            </a:r>
            <a:r>
              <a:rPr lang="en-IN" dirty="0"/>
              <a:t> properties of transaction we must gain a better understanding of these storage media and their access method </a:t>
            </a:r>
          </a:p>
          <a:p>
            <a:r>
              <a:rPr lang="en-IN" dirty="0"/>
              <a:t>The storage media can be classified by their </a:t>
            </a:r>
          </a:p>
          <a:p>
            <a:pPr>
              <a:buFont typeface="+mj-lt"/>
              <a:buAutoNum type="arabicPeriod"/>
            </a:pPr>
            <a:r>
              <a:rPr lang="en-IN" dirty="0"/>
              <a:t>Speed</a:t>
            </a:r>
          </a:p>
          <a:p>
            <a:pPr>
              <a:buFont typeface="+mj-lt"/>
              <a:buAutoNum type="arabicPeriod"/>
            </a:pPr>
            <a:r>
              <a:rPr lang="en-IN" dirty="0"/>
              <a:t>Capacity </a:t>
            </a:r>
          </a:p>
          <a:p>
            <a:pPr>
              <a:buFont typeface="+mj-lt"/>
              <a:buAutoNum type="arabicPeriod"/>
            </a:pPr>
            <a:r>
              <a:rPr lang="en-IN" dirty="0"/>
              <a:t>The ability to deal with failure</a:t>
            </a:r>
          </a:p>
          <a:p>
            <a:pPr>
              <a:buNone/>
            </a:pPr>
            <a:r>
              <a:rPr lang="en-IN" dirty="0"/>
              <a:t>They are classified in three classes</a:t>
            </a:r>
          </a:p>
          <a:p>
            <a:pPr>
              <a:buNone/>
            </a:pPr>
            <a:r>
              <a:rPr lang="en-IN" dirty="0">
                <a:solidFill>
                  <a:srgbClr val="FF0000"/>
                </a:solidFill>
              </a:rPr>
              <a:t>Volatile , Non- Volatile and Stable  </a:t>
            </a:r>
          </a:p>
          <a:p>
            <a:endParaRPr lang="en-IN"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92350" y="220275"/>
            <a:ext cx="8077200" cy="609600"/>
          </a:xfrm>
        </p:spPr>
        <p:txBody>
          <a:bodyPr/>
          <a:lstStyle/>
          <a:p>
            <a:r>
              <a:rPr lang="en-US"/>
              <a:t>Storage Structure</a:t>
            </a:r>
          </a:p>
        </p:txBody>
      </p:sp>
      <p:sp>
        <p:nvSpPr>
          <p:cNvPr id="8195" name="Rectangle 3"/>
          <p:cNvSpPr>
            <a:spLocks noGrp="1" noChangeArrowheads="1"/>
          </p:cNvSpPr>
          <p:nvPr>
            <p:ph type="body" idx="4294967295"/>
          </p:nvPr>
        </p:nvSpPr>
        <p:spPr>
          <a:xfrm>
            <a:off x="2292351" y="829875"/>
            <a:ext cx="7661275" cy="5504018"/>
          </a:xfrm>
        </p:spPr>
        <p:txBody>
          <a:bodyPr/>
          <a:lstStyle/>
          <a:p>
            <a:r>
              <a:rPr lang="en-US" b="1" dirty="0">
                <a:solidFill>
                  <a:schemeClr val="tx2"/>
                </a:solidFill>
              </a:rPr>
              <a:t>Volatile storage</a:t>
            </a:r>
            <a:r>
              <a:rPr lang="en-US" dirty="0"/>
              <a:t>:</a:t>
            </a:r>
          </a:p>
          <a:p>
            <a:pPr lvl="1"/>
            <a:r>
              <a:rPr lang="en-US" dirty="0"/>
              <a:t>does not survive system crashes</a:t>
            </a:r>
          </a:p>
          <a:p>
            <a:pPr lvl="1"/>
            <a:r>
              <a:rPr lang="en-US" dirty="0"/>
              <a:t>examples: main memory, cache memory</a:t>
            </a:r>
          </a:p>
          <a:p>
            <a:pPr lvl="1"/>
            <a:r>
              <a:rPr lang="en-US" dirty="0"/>
              <a:t>The Access is extremely fast, because of the speed of the memory and the ability of direct access</a:t>
            </a:r>
          </a:p>
          <a:p>
            <a:r>
              <a:rPr lang="en-US" b="1" dirty="0">
                <a:solidFill>
                  <a:schemeClr val="tx2"/>
                </a:solidFill>
              </a:rPr>
              <a:t>Nonvolatile storage</a:t>
            </a:r>
            <a:r>
              <a:rPr lang="en-US" dirty="0"/>
              <a:t>:</a:t>
            </a:r>
          </a:p>
          <a:p>
            <a:pPr lvl="1"/>
            <a:r>
              <a:rPr lang="en-US" dirty="0"/>
              <a:t>survives system crashes</a:t>
            </a:r>
          </a:p>
          <a:p>
            <a:pPr lvl="1"/>
            <a:r>
              <a:rPr lang="en-US" dirty="0"/>
              <a:t>examples: disk, magnetic tape, flash memory, </a:t>
            </a:r>
            <a:br>
              <a:rPr lang="en-US" dirty="0"/>
            </a:br>
            <a:r>
              <a:rPr lang="en-US" dirty="0"/>
              <a:t>                  non-volatile (battery backed up) RAM </a:t>
            </a:r>
          </a:p>
          <a:p>
            <a:pPr lvl="1"/>
            <a:r>
              <a:rPr lang="en-US" dirty="0"/>
              <a:t>Disks are used for online storage, tapes are used for archival storage.</a:t>
            </a:r>
          </a:p>
          <a:p>
            <a:pPr lvl="1"/>
            <a:r>
              <a:rPr lang="en-US" dirty="0"/>
              <a:t>Much slower than volatile storage </a:t>
            </a:r>
          </a:p>
          <a:p>
            <a:r>
              <a:rPr lang="en-US" b="1" dirty="0">
                <a:solidFill>
                  <a:schemeClr val="tx2"/>
                </a:solidFill>
              </a:rPr>
              <a:t>Stable storage</a:t>
            </a:r>
            <a:r>
              <a:rPr lang="en-US" dirty="0"/>
              <a:t>:</a:t>
            </a:r>
          </a:p>
          <a:p>
            <a:pPr lvl="1"/>
            <a:r>
              <a:rPr lang="en-US" dirty="0"/>
              <a:t>a mythical form of storage that survives all failures</a:t>
            </a:r>
          </a:p>
          <a:p>
            <a:pPr lvl="1"/>
            <a:r>
              <a:rPr lang="en-US" dirty="0"/>
              <a:t>approximated by maintaining multiple copies on distinct nonvolatile media</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t>Stable-Storage Implementation</a:t>
            </a:r>
          </a:p>
        </p:txBody>
      </p:sp>
      <p:sp>
        <p:nvSpPr>
          <p:cNvPr id="10243" name="Rectangle 3"/>
          <p:cNvSpPr>
            <a:spLocks noGrp="1" noChangeArrowheads="1"/>
          </p:cNvSpPr>
          <p:nvPr>
            <p:ph type="body" idx="4294967295"/>
          </p:nvPr>
        </p:nvSpPr>
        <p:spPr/>
        <p:txBody>
          <a:bodyPr/>
          <a:lstStyle/>
          <a:p>
            <a:pPr>
              <a:lnSpc>
                <a:spcPct val="90000"/>
              </a:lnSpc>
            </a:pPr>
            <a:r>
              <a:rPr lang="en-US" dirty="0"/>
              <a:t>Maintain </a:t>
            </a:r>
            <a:r>
              <a:rPr lang="en-US" dirty="0">
                <a:solidFill>
                  <a:srgbClr val="FF0000"/>
                </a:solidFill>
              </a:rPr>
              <a:t>multiple copies </a:t>
            </a:r>
            <a:r>
              <a:rPr lang="en-US" dirty="0"/>
              <a:t>of each block on separate disks</a:t>
            </a:r>
          </a:p>
          <a:p>
            <a:pPr marL="762000" lvl="1" indent="-304800">
              <a:lnSpc>
                <a:spcPct val="90000"/>
              </a:lnSpc>
            </a:pPr>
            <a:r>
              <a:rPr lang="en-US" dirty="0"/>
              <a:t>copies can be at remote sites to protect against disasters such as fire or flooding.</a:t>
            </a:r>
          </a:p>
          <a:p>
            <a:pPr>
              <a:lnSpc>
                <a:spcPct val="90000"/>
              </a:lnSpc>
            </a:pPr>
            <a:r>
              <a:rPr lang="en-US" dirty="0"/>
              <a:t>Failure during </a:t>
            </a:r>
            <a:r>
              <a:rPr lang="en-US" dirty="0">
                <a:solidFill>
                  <a:srgbClr val="FF0000"/>
                </a:solidFill>
              </a:rPr>
              <a:t>data transfer </a:t>
            </a:r>
            <a:r>
              <a:rPr lang="en-US" dirty="0"/>
              <a:t>can still result in </a:t>
            </a:r>
            <a:r>
              <a:rPr lang="en-US" dirty="0">
                <a:solidFill>
                  <a:srgbClr val="FF0000"/>
                </a:solidFill>
              </a:rPr>
              <a:t>inconsistent copies</a:t>
            </a:r>
            <a:r>
              <a:rPr lang="en-US" dirty="0"/>
              <a:t>: Block transfer between memory and disk storage can result in</a:t>
            </a:r>
          </a:p>
          <a:p>
            <a:pPr marL="762000" lvl="1" indent="-304800">
              <a:lnSpc>
                <a:spcPct val="90000"/>
              </a:lnSpc>
            </a:pPr>
            <a:r>
              <a:rPr lang="en-US" dirty="0"/>
              <a:t>Successful completion: the transferred information arrived safely at it’s destination.  </a:t>
            </a:r>
          </a:p>
          <a:p>
            <a:pPr marL="762000" lvl="1" indent="-304800">
              <a:lnSpc>
                <a:spcPct val="90000"/>
              </a:lnSpc>
            </a:pPr>
            <a:r>
              <a:rPr lang="en-US" dirty="0"/>
              <a:t>Partial failure: A failure occurred in the midst of the transfer and the destination block has incorrect information</a:t>
            </a:r>
          </a:p>
          <a:p>
            <a:pPr marL="762000" lvl="1" indent="-304800">
              <a:lnSpc>
                <a:spcPct val="90000"/>
              </a:lnSpc>
            </a:pPr>
            <a:r>
              <a:rPr lang="en-US" dirty="0"/>
              <a:t>Total failure: The failure occur very early during the transfer such that the destination block was never updated</a:t>
            </a:r>
          </a:p>
          <a:p>
            <a:pPr marL="762000" lvl="1" indent="-304800">
              <a:lnSpc>
                <a:spcPct val="90000"/>
              </a:lnSpc>
              <a:buNone/>
            </a:pPr>
            <a:endParaRPr lang="en-US" dirty="0"/>
          </a:p>
          <a:p>
            <a:pPr marL="762000" lvl="1" indent="-304800">
              <a:lnSpc>
                <a:spcPct val="90000"/>
              </a:lnSpc>
              <a:buNone/>
            </a:pPr>
            <a:r>
              <a:rPr lang="en-US" dirty="0">
                <a:ea typeface="+mn-ea"/>
                <a:cs typeface="+mn-cs"/>
              </a:rPr>
              <a:t>We require </a:t>
            </a:r>
            <a:r>
              <a:rPr lang="en-US" dirty="0"/>
              <a:t>that if a data transfer failure occurs , the system detects it and invokes a recovery procedure to restore the block to a consistent state </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4" name="Content Placeholder 3"/>
          <p:cNvSpPr>
            <a:spLocks noGrp="1"/>
          </p:cNvSpPr>
          <p:nvPr>
            <p:ph idx="1"/>
          </p:nvPr>
        </p:nvSpPr>
        <p:spPr/>
        <p:txBody>
          <a:bodyPr/>
          <a:lstStyle/>
          <a:p>
            <a:pPr>
              <a:lnSpc>
                <a:spcPct val="90000"/>
              </a:lnSpc>
            </a:pPr>
            <a:r>
              <a:rPr lang="en-US" dirty="0"/>
              <a:t>Protecting storage media from failure during data transfer (one solution):</a:t>
            </a:r>
          </a:p>
          <a:p>
            <a:pPr marL="762000" lvl="1" indent="-304800">
              <a:lnSpc>
                <a:spcPct val="90000"/>
              </a:lnSpc>
            </a:pPr>
            <a:r>
              <a:rPr lang="en-US" dirty="0"/>
              <a:t>A possible solution: </a:t>
            </a:r>
            <a:r>
              <a:rPr lang="en-US"/>
              <a:t>Redundancy Execute </a:t>
            </a:r>
            <a:r>
              <a:rPr lang="en-US" dirty="0"/>
              <a:t>output operation as follows (assuming two copies of each block):</a:t>
            </a:r>
          </a:p>
          <a:p>
            <a:pPr marL="1162050" lvl="2" indent="-304800">
              <a:lnSpc>
                <a:spcPct val="90000"/>
              </a:lnSpc>
              <a:buFont typeface="Monotype Sorts" pitchFamily="2" charset="2"/>
              <a:buAutoNum type="arabicPeriod"/>
            </a:pPr>
            <a:r>
              <a:rPr lang="en-US" dirty="0"/>
              <a:t>Write the information onto the first physical block.</a:t>
            </a:r>
          </a:p>
          <a:p>
            <a:pPr marL="1162050" lvl="2" indent="-304800">
              <a:lnSpc>
                <a:spcPct val="90000"/>
              </a:lnSpc>
              <a:buFont typeface="Monotype Sorts" pitchFamily="2" charset="2"/>
              <a:buAutoNum type="arabicPeriod"/>
            </a:pPr>
            <a:r>
              <a:rPr lang="en-US" dirty="0"/>
              <a:t>When the first write successfully completes, write the same information onto the second physical block.</a:t>
            </a:r>
          </a:p>
          <a:p>
            <a:pPr marL="1162050" lvl="2" indent="-304800">
              <a:lnSpc>
                <a:spcPct val="90000"/>
              </a:lnSpc>
              <a:buFont typeface="Monotype Sorts" pitchFamily="2" charset="2"/>
              <a:buAutoNum type="arabicPeriod"/>
            </a:pPr>
            <a:r>
              <a:rPr lang="en-US" dirty="0"/>
              <a:t>The output is completed only after the second write successfully completes.</a:t>
            </a:r>
          </a:p>
          <a:p>
            <a:endParaRPr lang="en-IN"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286000" y="0"/>
            <a:ext cx="8077200" cy="609600"/>
          </a:xfrm>
        </p:spPr>
        <p:txBody>
          <a:bodyPr/>
          <a:lstStyle/>
          <a:p>
            <a:r>
              <a:rPr lang="en-US"/>
              <a:t>Stable-Storage Implementation (Cont.)</a:t>
            </a:r>
          </a:p>
        </p:txBody>
      </p:sp>
      <p:sp>
        <p:nvSpPr>
          <p:cNvPr id="12291" name="Rectangle 3"/>
          <p:cNvSpPr>
            <a:spLocks noGrp="1" noChangeArrowheads="1"/>
          </p:cNvSpPr>
          <p:nvPr>
            <p:ph type="body" idx="4294967295"/>
          </p:nvPr>
        </p:nvSpPr>
        <p:spPr>
          <a:xfrm>
            <a:off x="2366963" y="1106488"/>
            <a:ext cx="8382000" cy="4876800"/>
          </a:xfrm>
        </p:spPr>
        <p:txBody>
          <a:bodyPr/>
          <a:lstStyle/>
          <a:p>
            <a:pPr marL="381000" indent="-381000"/>
            <a:r>
              <a:rPr lang="en-US"/>
              <a:t>Protecting storage media from failure during data transfer (cont.):</a:t>
            </a:r>
          </a:p>
          <a:p>
            <a:pPr marL="381000" indent="-381000"/>
            <a:r>
              <a:rPr lang="en-US"/>
              <a:t>Copies of a block may differ due to failure during output operation. To recover from failure:</a:t>
            </a:r>
          </a:p>
          <a:p>
            <a:pPr marL="800100" lvl="1" indent="-342900">
              <a:buFont typeface="Monotype Sorts" pitchFamily="2" charset="2"/>
              <a:buAutoNum type="arabicPeriod"/>
            </a:pPr>
            <a:r>
              <a:rPr lang="en-US"/>
              <a:t>First find inconsistent blocks:</a:t>
            </a:r>
          </a:p>
          <a:p>
            <a:pPr marL="1200150" lvl="2" indent="-342900">
              <a:buFont typeface="Monotype Sorts" pitchFamily="2" charset="2"/>
              <a:buAutoNum type="arabicPeriod"/>
            </a:pPr>
            <a:r>
              <a:rPr lang="en-US" i="1"/>
              <a:t>Expensive solution</a:t>
            </a:r>
            <a:r>
              <a:rPr lang="en-US"/>
              <a:t>: Compare the two copies of every disk block.</a:t>
            </a:r>
          </a:p>
          <a:p>
            <a:pPr marL="1200150" lvl="2" indent="-342900">
              <a:buFont typeface="Monotype Sorts" pitchFamily="2" charset="2"/>
              <a:buAutoNum type="arabicPeriod"/>
            </a:pPr>
            <a:r>
              <a:rPr lang="en-US" i="1"/>
              <a:t>Better solution</a:t>
            </a:r>
            <a:r>
              <a:rPr lang="en-US"/>
              <a:t>: </a:t>
            </a:r>
          </a:p>
          <a:p>
            <a:pPr marL="1543050" lvl="3" indent="-342900">
              <a:buSzPct val="80000"/>
              <a:buFont typeface="Monotype Sorts" pitchFamily="2" charset="2"/>
              <a:buChar char="l"/>
            </a:pPr>
            <a:r>
              <a:rPr lang="en-US"/>
              <a:t>Record in-progress disk writes on non-volatile storage (Non-volatile RAM or special area of disk). </a:t>
            </a:r>
          </a:p>
          <a:p>
            <a:pPr marL="1543050" lvl="3" indent="-342900">
              <a:buSzPct val="80000"/>
              <a:buFont typeface="Monotype Sorts" pitchFamily="2" charset="2"/>
              <a:buChar char="l"/>
            </a:pPr>
            <a:r>
              <a:rPr lang="en-US"/>
              <a:t> Use this information during recovery  to find blocks that may be inconsistent, and only compare copies of these. </a:t>
            </a:r>
          </a:p>
          <a:p>
            <a:pPr marL="1543050" lvl="3" indent="-342900">
              <a:buSzPct val="80000"/>
              <a:buFont typeface="Monotype Sorts" pitchFamily="2" charset="2"/>
              <a:buChar char="l"/>
            </a:pPr>
            <a:r>
              <a:rPr lang="en-US"/>
              <a:t>Used in hardware RAID systems</a:t>
            </a:r>
          </a:p>
          <a:p>
            <a:pPr marL="800100" lvl="1" indent="-342900">
              <a:buFont typeface="Monotype Sorts" pitchFamily="2" charset="2"/>
              <a:buAutoNum type="arabicPeriod"/>
            </a:pPr>
            <a:r>
              <a:rPr lang="en-US"/>
              <a:t>If either copy of an inconsistent block is detected to have an error (bad checksum), overwrite it by the other copy.  If both have no error, but are different, overwrite the second block by the first block.   </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t>Data Access</a:t>
            </a:r>
          </a:p>
        </p:txBody>
      </p:sp>
      <p:sp>
        <p:nvSpPr>
          <p:cNvPr id="14339" name="Rectangle 3"/>
          <p:cNvSpPr>
            <a:spLocks noGrp="1" noChangeArrowheads="1"/>
          </p:cNvSpPr>
          <p:nvPr>
            <p:ph type="body" idx="4294967295"/>
          </p:nvPr>
        </p:nvSpPr>
        <p:spPr>
          <a:xfrm>
            <a:off x="2338389" y="1093789"/>
            <a:ext cx="7661275" cy="4473575"/>
          </a:xfrm>
        </p:spPr>
        <p:txBody>
          <a:bodyPr/>
          <a:lstStyle/>
          <a:p>
            <a:r>
              <a:rPr lang="en-US" b="1"/>
              <a:t>Physical blocks</a:t>
            </a:r>
            <a:r>
              <a:rPr lang="en-US"/>
              <a:t> are those blocks residing on the disk. </a:t>
            </a:r>
          </a:p>
          <a:p>
            <a:r>
              <a:rPr lang="en-US" b="1">
                <a:solidFill>
                  <a:schemeClr val="tx2"/>
                </a:solidFill>
              </a:rPr>
              <a:t>Buffer blocks</a:t>
            </a:r>
            <a:r>
              <a:rPr lang="en-US"/>
              <a:t> are the blocks residing temporarily in main memory.</a:t>
            </a:r>
          </a:p>
          <a:p>
            <a:r>
              <a:rPr lang="en-US"/>
              <a:t>Block movements between  disk and main memory are initiated through the following two operations:</a:t>
            </a:r>
          </a:p>
          <a:p>
            <a:pPr lvl="1"/>
            <a:r>
              <a:rPr lang="en-US" b="1">
                <a:solidFill>
                  <a:schemeClr val="tx2"/>
                </a:solidFill>
              </a:rPr>
              <a:t>input</a:t>
            </a:r>
            <a:r>
              <a:rPr lang="en-US"/>
              <a:t>(</a:t>
            </a:r>
            <a:r>
              <a:rPr lang="en-US" i="1"/>
              <a:t>B</a:t>
            </a:r>
            <a:r>
              <a:rPr lang="en-US"/>
              <a:t>) transfers the physical block </a:t>
            </a:r>
            <a:r>
              <a:rPr lang="en-US" i="1"/>
              <a:t>B  </a:t>
            </a:r>
            <a:r>
              <a:rPr lang="en-US"/>
              <a:t>to main memory.</a:t>
            </a:r>
          </a:p>
          <a:p>
            <a:pPr lvl="1"/>
            <a:r>
              <a:rPr lang="en-US" b="1">
                <a:solidFill>
                  <a:schemeClr val="tx2"/>
                </a:solidFill>
              </a:rPr>
              <a:t>output</a:t>
            </a:r>
            <a:r>
              <a:rPr lang="en-US"/>
              <a:t>(</a:t>
            </a:r>
            <a:r>
              <a:rPr lang="en-US" i="1"/>
              <a:t>B</a:t>
            </a:r>
            <a:r>
              <a:rPr lang="en-US"/>
              <a:t>) transfers the buffer block </a:t>
            </a:r>
            <a:r>
              <a:rPr lang="en-US" i="1"/>
              <a:t>B </a:t>
            </a:r>
            <a:r>
              <a:rPr lang="en-US"/>
              <a:t>to the disk, and replaces the appropriate physical block there.</a:t>
            </a:r>
          </a:p>
          <a:p>
            <a:r>
              <a:rPr lang="en-US"/>
              <a:t>Each transaction </a:t>
            </a:r>
            <a:r>
              <a:rPr lang="en-US" i="1"/>
              <a:t>T</a:t>
            </a:r>
            <a:r>
              <a:rPr lang="en-US" sz="2400" i="1" baseline="-25000"/>
              <a:t>i</a:t>
            </a:r>
            <a:r>
              <a:rPr lang="en-US" i="1"/>
              <a:t> </a:t>
            </a:r>
            <a:r>
              <a:rPr lang="en-US"/>
              <a:t>has its private work-area in which local copies of all data items accessed and updated by it are kept.</a:t>
            </a:r>
          </a:p>
          <a:p>
            <a:pPr lvl="1"/>
            <a:r>
              <a:rPr lang="en-US"/>
              <a:t> </a:t>
            </a:r>
            <a:r>
              <a:rPr lang="en-US" i="1"/>
              <a:t>T</a:t>
            </a:r>
            <a:r>
              <a:rPr lang="en-US" sz="2400" i="1" baseline="-25000"/>
              <a:t>i</a:t>
            </a:r>
            <a:r>
              <a:rPr lang="en-US"/>
              <a:t>'s local copy of a data item </a:t>
            </a:r>
            <a:r>
              <a:rPr lang="en-US" i="1"/>
              <a:t>X</a:t>
            </a:r>
            <a:r>
              <a:rPr lang="en-US"/>
              <a:t> is called </a:t>
            </a:r>
            <a:r>
              <a:rPr lang="en-US" i="1"/>
              <a:t>x</a:t>
            </a:r>
            <a:r>
              <a:rPr lang="en-US" sz="2400" i="1" baseline="-25000"/>
              <a:t>i</a:t>
            </a:r>
            <a:r>
              <a:rPr lang="en-US" i="1"/>
              <a:t>.</a:t>
            </a:r>
            <a:endParaRPr lang="en-US"/>
          </a:p>
          <a:p>
            <a:r>
              <a:rPr lang="en-US"/>
              <a:t>We assume, for simplicity, that each data item fits in, and is stored inside, a single block.</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t>Data Access (Cont.)</a:t>
            </a:r>
          </a:p>
        </p:txBody>
      </p:sp>
      <p:sp>
        <p:nvSpPr>
          <p:cNvPr id="16387" name="Rectangle 3"/>
          <p:cNvSpPr>
            <a:spLocks noGrp="1" noChangeArrowheads="1"/>
          </p:cNvSpPr>
          <p:nvPr>
            <p:ph type="body" idx="4294967295"/>
          </p:nvPr>
        </p:nvSpPr>
        <p:spPr/>
        <p:txBody>
          <a:bodyPr/>
          <a:lstStyle/>
          <a:p>
            <a:r>
              <a:rPr lang="en-US"/>
              <a:t>Transaction transfers data items between system buffer blocks and its private work-area using the following operations :</a:t>
            </a:r>
          </a:p>
          <a:p>
            <a:pPr lvl="1"/>
            <a:r>
              <a:rPr lang="en-US" b="1">
                <a:solidFill>
                  <a:schemeClr val="tx2"/>
                </a:solidFill>
              </a:rPr>
              <a:t>read</a:t>
            </a:r>
            <a:r>
              <a:rPr lang="en-US"/>
              <a:t>(</a:t>
            </a:r>
            <a:r>
              <a:rPr lang="en-US" i="1"/>
              <a:t>X</a:t>
            </a:r>
            <a:r>
              <a:rPr lang="en-US"/>
              <a:t>) assigns the value of data item </a:t>
            </a:r>
            <a:r>
              <a:rPr lang="en-US" i="1"/>
              <a:t>X</a:t>
            </a:r>
            <a:r>
              <a:rPr lang="en-US"/>
              <a:t> to the local variable </a:t>
            </a:r>
            <a:r>
              <a:rPr lang="en-US" i="1"/>
              <a:t>x</a:t>
            </a:r>
            <a:r>
              <a:rPr lang="en-US" sz="2400" i="1" baseline="-25000"/>
              <a:t>i</a:t>
            </a:r>
            <a:r>
              <a:rPr lang="en-US"/>
              <a:t>.</a:t>
            </a:r>
          </a:p>
          <a:p>
            <a:pPr lvl="1"/>
            <a:r>
              <a:rPr lang="en-US" b="1">
                <a:solidFill>
                  <a:schemeClr val="tx2"/>
                </a:solidFill>
              </a:rPr>
              <a:t>write</a:t>
            </a:r>
            <a:r>
              <a:rPr lang="en-US"/>
              <a:t>(</a:t>
            </a:r>
            <a:r>
              <a:rPr lang="en-US" i="1"/>
              <a:t>X</a:t>
            </a:r>
            <a:r>
              <a:rPr lang="en-US"/>
              <a:t>) assigns the value of local variable </a:t>
            </a:r>
            <a:r>
              <a:rPr lang="en-US" i="1"/>
              <a:t>x</a:t>
            </a:r>
            <a:r>
              <a:rPr lang="en-US" sz="2400" i="1" baseline="-25000"/>
              <a:t>i</a:t>
            </a:r>
            <a:r>
              <a:rPr lang="en-US" i="1"/>
              <a:t> </a:t>
            </a:r>
            <a:r>
              <a:rPr lang="en-US"/>
              <a:t>to data item {</a:t>
            </a:r>
            <a:r>
              <a:rPr lang="en-US" i="1"/>
              <a:t>X</a:t>
            </a:r>
            <a:r>
              <a:rPr lang="en-US"/>
              <a:t>} in the buffer block.</a:t>
            </a:r>
          </a:p>
          <a:p>
            <a:pPr lvl="1"/>
            <a:r>
              <a:rPr lang="en-US"/>
              <a:t>both these commands may necessitate the issue of an</a:t>
            </a:r>
            <a:r>
              <a:rPr lang="en-US" b="1"/>
              <a:t> input</a:t>
            </a:r>
            <a:r>
              <a:rPr lang="en-US"/>
              <a:t>(B</a:t>
            </a:r>
            <a:r>
              <a:rPr lang="en-US" sz="2000" baseline="-25000"/>
              <a:t>X</a:t>
            </a:r>
            <a:r>
              <a:rPr lang="en-US"/>
              <a:t>) instruction before the assignment, if the block </a:t>
            </a:r>
            <a:r>
              <a:rPr lang="en-US" i="1"/>
              <a:t>B</a:t>
            </a:r>
            <a:r>
              <a:rPr lang="en-US" sz="2000" i="1" baseline="-25000"/>
              <a:t>X</a:t>
            </a:r>
            <a:r>
              <a:rPr lang="en-US"/>
              <a:t> in which </a:t>
            </a:r>
            <a:r>
              <a:rPr lang="en-US" i="1"/>
              <a:t>X</a:t>
            </a:r>
            <a:r>
              <a:rPr lang="en-US"/>
              <a:t> resides is not already in memory.</a:t>
            </a:r>
          </a:p>
          <a:p>
            <a:r>
              <a:rPr lang="en-US"/>
              <a:t>Transactions </a:t>
            </a:r>
          </a:p>
          <a:p>
            <a:pPr lvl="1"/>
            <a:r>
              <a:rPr lang="en-US"/>
              <a:t>Perform </a:t>
            </a:r>
            <a:r>
              <a:rPr lang="en-US" b="1"/>
              <a:t>read</a:t>
            </a:r>
            <a:r>
              <a:rPr lang="en-US"/>
              <a:t>(</a:t>
            </a:r>
            <a:r>
              <a:rPr lang="en-US" i="1"/>
              <a:t>X</a:t>
            </a:r>
            <a:r>
              <a:rPr lang="en-US"/>
              <a:t>) while accessing </a:t>
            </a:r>
            <a:r>
              <a:rPr lang="en-US" i="1"/>
              <a:t>X</a:t>
            </a:r>
            <a:r>
              <a:rPr lang="en-US"/>
              <a:t> for the first time; </a:t>
            </a:r>
          </a:p>
          <a:p>
            <a:pPr lvl="1"/>
            <a:r>
              <a:rPr lang="en-US"/>
              <a:t>All subsequent accesses are to the local copy. </a:t>
            </a:r>
          </a:p>
          <a:p>
            <a:pPr lvl="1"/>
            <a:r>
              <a:rPr lang="en-US"/>
              <a:t>After last access, transaction executes </a:t>
            </a:r>
            <a:r>
              <a:rPr lang="en-US" b="1"/>
              <a:t>write</a:t>
            </a:r>
            <a:r>
              <a:rPr lang="en-US"/>
              <a:t>(</a:t>
            </a:r>
            <a:r>
              <a:rPr lang="en-US" i="1"/>
              <a:t>X</a:t>
            </a:r>
            <a:r>
              <a:rPr lang="en-US"/>
              <a:t>).</a:t>
            </a:r>
          </a:p>
          <a:p>
            <a:r>
              <a:rPr lang="en-US" b="1"/>
              <a:t>output</a:t>
            </a:r>
            <a:r>
              <a:rPr lang="en-US"/>
              <a:t>(</a:t>
            </a:r>
            <a:r>
              <a:rPr lang="en-US" i="1"/>
              <a:t>B</a:t>
            </a:r>
            <a:r>
              <a:rPr lang="en-US" i="1" baseline="-25000"/>
              <a:t>X</a:t>
            </a:r>
            <a:r>
              <a:rPr lang="en-US"/>
              <a:t>) need not immediately follow </a:t>
            </a:r>
            <a:r>
              <a:rPr lang="en-US" b="1"/>
              <a:t>write</a:t>
            </a:r>
            <a:r>
              <a:rPr lang="en-US"/>
              <a:t>(</a:t>
            </a:r>
            <a:r>
              <a:rPr lang="en-US" i="1"/>
              <a:t>X</a:t>
            </a:r>
            <a:r>
              <a:rPr lang="en-US"/>
              <a:t>). System can perform the </a:t>
            </a:r>
            <a:r>
              <a:rPr lang="en-US" b="1"/>
              <a:t>output</a:t>
            </a:r>
            <a:r>
              <a:rPr lang="en-US"/>
              <a:t> operation when it deems fit.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a:extLst>
              <a:ext uri="{FF2B5EF4-FFF2-40B4-BE49-F238E27FC236}">
                <a16:creationId xmlns:a16="http://schemas.microsoft.com/office/drawing/2014/main" id="{17F075E0-209F-7C21-F512-719F82EC11FD}"/>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algn="l" rtl="0" fontAlgn="base">
              <a:spcBef>
                <a:spcPct val="0"/>
              </a:spcBef>
              <a:spcAft>
                <a:spcPct val="0"/>
              </a:spcAft>
              <a:buNone/>
            </a:pPr>
            <a:r>
              <a:rPr lang="en-US" altLang="en-US" sz="1200">
                <a:latin typeface="Gill Sans MT Condensed" panose="020B0506020104020203" pitchFamily="34" charset="0"/>
              </a:rPr>
              <a:t>DAVID M. KROENKE’S DATABASE CONCEPTS, 2nd Edition </a:t>
            </a:r>
          </a:p>
          <a:p>
            <a:pPr algn="l" rtl="0" fontAlgn="base">
              <a:spcBef>
                <a:spcPct val="0"/>
              </a:spcBef>
              <a:spcAft>
                <a:spcPct val="0"/>
              </a:spcAft>
              <a:buNone/>
            </a:pPr>
            <a:r>
              <a:rPr lang="en-US" altLang="en-US" sz="1200">
                <a:latin typeface="Gill Sans MT Condensed" panose="020B0506020104020203" pitchFamily="34" charset="0"/>
              </a:rPr>
              <a:t>© 2005 Pearson Prentice Hall</a:t>
            </a:r>
          </a:p>
          <a:p>
            <a:pPr algn="l" rtl="0" fontAlgn="base">
              <a:spcBef>
                <a:spcPct val="0"/>
              </a:spcBef>
              <a:spcAft>
                <a:spcPct val="0"/>
              </a:spcAft>
              <a:buNone/>
            </a:pPr>
            <a:endParaRPr lang="en-US" altLang="en-US" sz="1200">
              <a:latin typeface="Gill Sans MT Condensed" panose="020B0506020104020203" pitchFamily="34" charset="0"/>
            </a:endParaRPr>
          </a:p>
        </p:txBody>
      </p:sp>
      <p:sp>
        <p:nvSpPr>
          <p:cNvPr id="20483" name="Slide Number Placeholder 4">
            <a:extLst>
              <a:ext uri="{FF2B5EF4-FFF2-40B4-BE49-F238E27FC236}">
                <a16:creationId xmlns:a16="http://schemas.microsoft.com/office/drawing/2014/main" id="{7D22DBDF-144B-BCCB-580D-EDE886B7586C}"/>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rtl="0" fontAlgn="base">
              <a:spcBef>
                <a:spcPct val="0"/>
              </a:spcBef>
              <a:spcAft>
                <a:spcPct val="0"/>
              </a:spcAft>
              <a:buNone/>
            </a:pPr>
            <a:r>
              <a:rPr lang="en-US" altLang="en-US" sz="1800">
                <a:latin typeface="Gill Sans MT Condensed" panose="020B0506020104020203" pitchFamily="34" charset="0"/>
              </a:rPr>
              <a:t>1-</a:t>
            </a:r>
            <a:fld id="{5C8BCC0B-EC3E-49BC-B6B7-F014520BBB12}" type="slidenum">
              <a:rPr lang="en-US" altLang="en-US" sz="1800">
                <a:latin typeface="Gill Sans MT Condensed" panose="020B0506020104020203" pitchFamily="34" charset="0"/>
              </a:rPr>
              <a:pPr rtl="0" fontAlgn="base">
                <a:spcBef>
                  <a:spcPct val="0"/>
                </a:spcBef>
                <a:spcAft>
                  <a:spcPct val="0"/>
                </a:spcAft>
                <a:buNone/>
              </a:pPr>
              <a:t>15</a:t>
            </a:fld>
            <a:endParaRPr lang="en-US" altLang="en-US" sz="1800">
              <a:latin typeface="Gill Sans MT Condensed" panose="020B0506020104020203" pitchFamily="34" charset="0"/>
            </a:endParaRPr>
          </a:p>
        </p:txBody>
      </p:sp>
      <p:sp>
        <p:nvSpPr>
          <p:cNvPr id="20484" name="Rectangle 2">
            <a:extLst>
              <a:ext uri="{FF2B5EF4-FFF2-40B4-BE49-F238E27FC236}">
                <a16:creationId xmlns:a16="http://schemas.microsoft.com/office/drawing/2014/main" id="{70B576B0-8E50-89E6-84F6-B37ABF125C05}"/>
              </a:ext>
            </a:extLst>
          </p:cNvPr>
          <p:cNvSpPr>
            <a:spLocks noGrp="1" noChangeArrowheads="1"/>
          </p:cNvSpPr>
          <p:nvPr>
            <p:ph type="title"/>
          </p:nvPr>
        </p:nvSpPr>
        <p:spPr/>
        <p:txBody>
          <a:bodyPr/>
          <a:lstStyle/>
          <a:p>
            <a:pPr eaLnBrk="1" hangingPunct="1"/>
            <a:r>
              <a:rPr lang="en-US" altLang="en-US" sz="3600"/>
              <a:t>Desktop Database Systems</a:t>
            </a:r>
            <a:br>
              <a:rPr lang="en-US" altLang="en-US" sz="3600"/>
            </a:br>
            <a:r>
              <a:rPr lang="ar-JO" altLang="en-US" sz="3600"/>
              <a:t>أنظمة قواعد البيانات المكتبية</a:t>
            </a:r>
            <a:endParaRPr lang="en-US" altLang="en-US" sz="3600"/>
          </a:p>
        </p:txBody>
      </p:sp>
      <p:sp>
        <p:nvSpPr>
          <p:cNvPr id="20485" name="Rectangle 3">
            <a:extLst>
              <a:ext uri="{FF2B5EF4-FFF2-40B4-BE49-F238E27FC236}">
                <a16:creationId xmlns:a16="http://schemas.microsoft.com/office/drawing/2014/main" id="{9E9C1278-6FCA-CFF6-2080-29D628F28F0C}"/>
              </a:ext>
            </a:extLst>
          </p:cNvPr>
          <p:cNvSpPr>
            <a:spLocks noGrp="1" noChangeArrowheads="1"/>
          </p:cNvSpPr>
          <p:nvPr>
            <p:ph type="body" idx="1"/>
          </p:nvPr>
        </p:nvSpPr>
        <p:spPr/>
        <p:txBody>
          <a:bodyPr/>
          <a:lstStyle/>
          <a:p>
            <a:pPr eaLnBrk="1" hangingPunct="1"/>
            <a:r>
              <a:rPr lang="en-US" altLang="en-US" sz="2400"/>
              <a:t>Desktop database systems typically:</a:t>
            </a:r>
          </a:p>
          <a:p>
            <a:pPr algn="r" rtl="1" eaLnBrk="1" hangingPunct="1"/>
            <a:r>
              <a:rPr lang="ar-JO" altLang="en-US" sz="2400"/>
              <a:t>أنظمة قواعد بيانات سطح المكتب عادة:</a:t>
            </a:r>
            <a:endParaRPr lang="en-US" altLang="en-US" sz="2400"/>
          </a:p>
          <a:p>
            <a:pPr lvl="1" eaLnBrk="1" hangingPunct="1"/>
            <a:r>
              <a:rPr lang="en-US" altLang="en-US" sz="2000"/>
              <a:t>Have one application   </a:t>
            </a:r>
            <a:r>
              <a:rPr lang="ar-JO" altLang="en-US" sz="2000"/>
              <a:t>لديك تطبيق واحد</a:t>
            </a:r>
            <a:endParaRPr lang="en-US" altLang="en-US" sz="2000"/>
          </a:p>
          <a:p>
            <a:pPr lvl="1" eaLnBrk="1" hangingPunct="1"/>
            <a:r>
              <a:rPr lang="en-US" altLang="en-US" sz="2000"/>
              <a:t>Have only a few tables   </a:t>
            </a:r>
          </a:p>
          <a:p>
            <a:pPr lvl="1" algn="r" rtl="1" eaLnBrk="1" hangingPunct="1"/>
            <a:r>
              <a:rPr lang="ar-JO" altLang="en-US" sz="2000"/>
              <a:t>لديك فقط عدد قليل من الجداول</a:t>
            </a:r>
            <a:endParaRPr lang="en-US" altLang="en-US" sz="2000"/>
          </a:p>
          <a:p>
            <a:pPr lvl="1" eaLnBrk="1" hangingPunct="1"/>
            <a:r>
              <a:rPr lang="en-US" altLang="en-US" sz="2000"/>
              <a:t>Are simple in design   </a:t>
            </a:r>
          </a:p>
          <a:p>
            <a:pPr lvl="1" algn="r" rtl="1" eaLnBrk="1" hangingPunct="1"/>
            <a:r>
              <a:rPr lang="ar-JO" altLang="en-US" sz="2000"/>
              <a:t>تتميز بالبساطة في التصميم</a:t>
            </a:r>
            <a:endParaRPr lang="en-US" altLang="en-US" sz="2000"/>
          </a:p>
          <a:p>
            <a:pPr lvl="1" eaLnBrk="1" hangingPunct="1"/>
            <a:r>
              <a:rPr lang="en-US" altLang="en-US" sz="2000"/>
              <a:t>Involve only one computer</a:t>
            </a:r>
          </a:p>
          <a:p>
            <a:pPr lvl="1" algn="r" rtl="1" eaLnBrk="1" hangingPunct="1"/>
            <a:r>
              <a:rPr lang="ar-JO" altLang="en-US" sz="2000"/>
              <a:t>إشراك جهاز كمبيوتر واحد فقط</a:t>
            </a:r>
            <a:endParaRPr lang="en-US" altLang="en-US" sz="2000"/>
          </a:p>
          <a:p>
            <a:pPr lvl="1" eaLnBrk="1" hangingPunct="1"/>
            <a:r>
              <a:rPr lang="en-US" altLang="en-US" sz="2000"/>
              <a:t>Support one user at a time</a:t>
            </a:r>
          </a:p>
          <a:p>
            <a:pPr lvl="1" algn="r" rtl="1" eaLnBrk="1" hangingPunct="1"/>
            <a:r>
              <a:rPr lang="ar-JO" altLang="en-US" sz="2000"/>
              <a:t>دعم مستخدم واحد في وقت واحد</a:t>
            </a:r>
            <a:endParaRPr lang="en-US" altLang="en-US" sz="2000"/>
          </a:p>
          <a:p>
            <a:pPr lvl="1" eaLnBrk="1" hangingPunct="1"/>
            <a:endParaRPr lang="en-US" altLang="en-US" sz="200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Example of Data Access</a:t>
            </a:r>
          </a:p>
        </p:txBody>
      </p:sp>
      <p:sp>
        <p:nvSpPr>
          <p:cNvPr id="18435" name="Rectangle 3"/>
          <p:cNvSpPr>
            <a:spLocks noChangeArrowheads="1"/>
          </p:cNvSpPr>
          <p:nvPr/>
        </p:nvSpPr>
        <p:spPr bwMode="auto">
          <a:xfrm>
            <a:off x="5551489" y="1352551"/>
            <a:ext cx="1139825" cy="1338263"/>
          </a:xfrm>
          <a:prstGeom prst="rect">
            <a:avLst/>
          </a:prstGeom>
          <a:noFill/>
          <a:ln w="9525">
            <a:solidFill>
              <a:schemeClr val="tx1"/>
            </a:solidFill>
            <a:miter lim="800000"/>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18436" name="Rectangle 4"/>
          <p:cNvSpPr>
            <a:spLocks noChangeArrowheads="1"/>
          </p:cNvSpPr>
          <p:nvPr/>
        </p:nvSpPr>
        <p:spPr bwMode="auto">
          <a:xfrm>
            <a:off x="5741988" y="1443039"/>
            <a:ext cx="671512" cy="319087"/>
          </a:xfrm>
          <a:prstGeom prst="rect">
            <a:avLst/>
          </a:prstGeom>
          <a:noFill/>
          <a:ln w="9525">
            <a:solidFill>
              <a:schemeClr val="tx1"/>
            </a:solidFill>
            <a:miter lim="800000"/>
            <a:headEnd/>
            <a:tailEnd/>
          </a:ln>
          <a:effectLst/>
        </p:spPr>
        <p:txBody>
          <a:bodyPr wrap="none" anchor="ctr"/>
          <a:lstStyle/>
          <a:p>
            <a:pPr algn="ctr" rtl="0" eaLnBrk="0" fontAlgn="base" hangingPunct="0">
              <a:spcBef>
                <a:spcPct val="0"/>
              </a:spcBef>
              <a:spcAft>
                <a:spcPct val="0"/>
              </a:spcAft>
            </a:pPr>
            <a:r>
              <a:rPr lang="en-US">
                <a:solidFill>
                  <a:srgbClr val="000000"/>
                </a:solidFill>
                <a:latin typeface="Helvetica" pitchFamily="34" charset="0"/>
              </a:rPr>
              <a:t>X      </a:t>
            </a:r>
          </a:p>
        </p:txBody>
      </p:sp>
      <p:sp>
        <p:nvSpPr>
          <p:cNvPr id="18437" name="Rectangle 5"/>
          <p:cNvSpPr>
            <a:spLocks noChangeArrowheads="1"/>
          </p:cNvSpPr>
          <p:nvPr/>
        </p:nvSpPr>
        <p:spPr bwMode="auto">
          <a:xfrm>
            <a:off x="5741989" y="1900239"/>
            <a:ext cx="657225" cy="319087"/>
          </a:xfrm>
          <a:prstGeom prst="rect">
            <a:avLst/>
          </a:prstGeom>
          <a:noFill/>
          <a:ln w="9525">
            <a:solidFill>
              <a:schemeClr val="tx1"/>
            </a:solidFill>
            <a:miter lim="800000"/>
            <a:headEnd/>
            <a:tailEnd/>
          </a:ln>
          <a:effectLst/>
        </p:spPr>
        <p:txBody>
          <a:bodyPr wrap="none" anchor="ctr"/>
          <a:lstStyle/>
          <a:p>
            <a:pPr algn="ctr" rtl="0" eaLnBrk="0" fontAlgn="base" hangingPunct="0">
              <a:spcBef>
                <a:spcPct val="0"/>
              </a:spcBef>
              <a:spcAft>
                <a:spcPct val="0"/>
              </a:spcAft>
            </a:pPr>
            <a:r>
              <a:rPr lang="en-US">
                <a:solidFill>
                  <a:srgbClr val="000000"/>
                </a:solidFill>
                <a:latin typeface="Helvetica" pitchFamily="34" charset="0"/>
              </a:rPr>
              <a:t>Y     </a:t>
            </a:r>
          </a:p>
        </p:txBody>
      </p:sp>
      <p:sp>
        <p:nvSpPr>
          <p:cNvPr id="18441" name="Oval 9"/>
          <p:cNvSpPr>
            <a:spLocks noChangeArrowheads="1"/>
          </p:cNvSpPr>
          <p:nvPr/>
        </p:nvSpPr>
        <p:spPr bwMode="auto">
          <a:xfrm>
            <a:off x="8147050" y="1095375"/>
            <a:ext cx="1143000" cy="381000"/>
          </a:xfrm>
          <a:prstGeom prst="ellipse">
            <a:avLst/>
          </a:prstGeom>
          <a:noFill/>
          <a:ln w="12700">
            <a:solidFill>
              <a:schemeClr val="tx1"/>
            </a:solidFill>
            <a:round/>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18443" name="Line 11"/>
          <p:cNvSpPr>
            <a:spLocks noChangeShapeType="1"/>
          </p:cNvSpPr>
          <p:nvPr/>
        </p:nvSpPr>
        <p:spPr bwMode="auto">
          <a:xfrm>
            <a:off x="8147050" y="1247775"/>
            <a:ext cx="0" cy="1143000"/>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18444" name="Line 12"/>
          <p:cNvSpPr>
            <a:spLocks noChangeShapeType="1"/>
          </p:cNvSpPr>
          <p:nvPr/>
        </p:nvSpPr>
        <p:spPr bwMode="auto">
          <a:xfrm>
            <a:off x="9290050" y="1266825"/>
            <a:ext cx="0" cy="1143000"/>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18450" name="Freeform 18"/>
          <p:cNvSpPr>
            <a:spLocks/>
          </p:cNvSpPr>
          <p:nvPr/>
        </p:nvSpPr>
        <p:spPr bwMode="auto">
          <a:xfrm>
            <a:off x="8147050" y="2390775"/>
            <a:ext cx="1143000" cy="177800"/>
          </a:xfrm>
          <a:custGeom>
            <a:avLst/>
            <a:gdLst/>
            <a:ahLst/>
            <a:cxnLst>
              <a:cxn ang="0">
                <a:pos x="0" y="0"/>
              </a:cxn>
              <a:cxn ang="0">
                <a:pos x="240" y="96"/>
              </a:cxn>
              <a:cxn ang="0">
                <a:pos x="528" y="96"/>
              </a:cxn>
              <a:cxn ang="0">
                <a:pos x="720" y="0"/>
              </a:cxn>
            </a:cxnLst>
            <a:rect l="0" t="0" r="r" b="b"/>
            <a:pathLst>
              <a:path w="720" h="112">
                <a:moveTo>
                  <a:pt x="0" y="0"/>
                </a:moveTo>
                <a:cubicBezTo>
                  <a:pt x="76" y="40"/>
                  <a:pt x="152" y="80"/>
                  <a:pt x="240" y="96"/>
                </a:cubicBezTo>
                <a:cubicBezTo>
                  <a:pt x="328" y="112"/>
                  <a:pt x="448" y="112"/>
                  <a:pt x="528" y="96"/>
                </a:cubicBezTo>
                <a:cubicBezTo>
                  <a:pt x="608" y="80"/>
                  <a:pt x="688" y="16"/>
                  <a:pt x="720" y="0"/>
                </a:cubicBezTo>
              </a:path>
            </a:pathLst>
          </a:custGeom>
          <a:noFill/>
          <a:ln w="9525" cap="flat" cmpd="sng">
            <a:solidFill>
              <a:schemeClr val="tx1"/>
            </a:solidFill>
            <a:prstDash val="solid"/>
            <a:round/>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18451" name="Rectangle 19"/>
          <p:cNvSpPr>
            <a:spLocks noChangeArrowheads="1"/>
          </p:cNvSpPr>
          <p:nvPr/>
        </p:nvSpPr>
        <p:spPr bwMode="auto">
          <a:xfrm>
            <a:off x="8528050" y="1552575"/>
            <a:ext cx="304800" cy="304800"/>
          </a:xfrm>
          <a:prstGeom prst="rect">
            <a:avLst/>
          </a:prstGeom>
          <a:noFill/>
          <a:ln w="9525">
            <a:solidFill>
              <a:schemeClr val="tx1"/>
            </a:solidFill>
            <a:miter lim="800000"/>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18452" name="Rectangle 20"/>
          <p:cNvSpPr>
            <a:spLocks noChangeArrowheads="1"/>
          </p:cNvSpPr>
          <p:nvPr/>
        </p:nvSpPr>
        <p:spPr bwMode="auto">
          <a:xfrm>
            <a:off x="8528050" y="2009775"/>
            <a:ext cx="304800" cy="304800"/>
          </a:xfrm>
          <a:prstGeom prst="rect">
            <a:avLst/>
          </a:prstGeom>
          <a:noFill/>
          <a:ln w="9525">
            <a:solidFill>
              <a:schemeClr val="tx1"/>
            </a:solidFill>
            <a:miter lim="800000"/>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18453" name="Text Box 21"/>
          <p:cNvSpPr txBox="1">
            <a:spLocks noChangeArrowheads="1"/>
          </p:cNvSpPr>
          <p:nvPr/>
        </p:nvSpPr>
        <p:spPr bwMode="auto">
          <a:xfrm>
            <a:off x="8893176" y="1487489"/>
            <a:ext cx="354013" cy="396875"/>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pPr>
            <a:r>
              <a:rPr lang="en-US" sz="2000">
                <a:solidFill>
                  <a:srgbClr val="000000"/>
                </a:solidFill>
                <a:latin typeface="Helvetica" pitchFamily="34" charset="0"/>
              </a:rPr>
              <a:t>A</a:t>
            </a:r>
          </a:p>
        </p:txBody>
      </p:sp>
      <p:sp>
        <p:nvSpPr>
          <p:cNvPr id="18454" name="Text Box 22"/>
          <p:cNvSpPr txBox="1">
            <a:spLocks noChangeArrowheads="1"/>
          </p:cNvSpPr>
          <p:nvPr/>
        </p:nvSpPr>
        <p:spPr bwMode="auto">
          <a:xfrm>
            <a:off x="8909051" y="1927226"/>
            <a:ext cx="354013" cy="396875"/>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pPr>
            <a:r>
              <a:rPr lang="en-US" sz="2000">
                <a:solidFill>
                  <a:srgbClr val="000000"/>
                </a:solidFill>
                <a:latin typeface="Helvetica" pitchFamily="34" charset="0"/>
              </a:rPr>
              <a:t>B</a:t>
            </a:r>
          </a:p>
        </p:txBody>
      </p:sp>
      <p:sp>
        <p:nvSpPr>
          <p:cNvPr id="18455" name="Rectangle 23"/>
          <p:cNvSpPr>
            <a:spLocks noChangeArrowheads="1"/>
          </p:cNvSpPr>
          <p:nvPr/>
        </p:nvSpPr>
        <p:spPr bwMode="auto">
          <a:xfrm>
            <a:off x="4713288" y="3576638"/>
            <a:ext cx="762000" cy="1143000"/>
          </a:xfrm>
          <a:prstGeom prst="rect">
            <a:avLst/>
          </a:prstGeom>
          <a:noFill/>
          <a:ln w="9525">
            <a:solidFill>
              <a:schemeClr val="tx1"/>
            </a:solidFill>
            <a:miter lim="800000"/>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18456" name="Rectangle 24"/>
          <p:cNvSpPr>
            <a:spLocks noChangeArrowheads="1"/>
          </p:cNvSpPr>
          <p:nvPr/>
        </p:nvSpPr>
        <p:spPr bwMode="auto">
          <a:xfrm>
            <a:off x="5932488" y="3576638"/>
            <a:ext cx="762000" cy="1143000"/>
          </a:xfrm>
          <a:prstGeom prst="rect">
            <a:avLst/>
          </a:prstGeom>
          <a:noFill/>
          <a:ln w="9525">
            <a:solidFill>
              <a:schemeClr val="tx1"/>
            </a:solidFill>
            <a:miter lim="800000"/>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18459" name="Rectangle 27"/>
          <p:cNvSpPr>
            <a:spLocks noChangeArrowheads="1"/>
          </p:cNvSpPr>
          <p:nvPr/>
        </p:nvSpPr>
        <p:spPr bwMode="auto">
          <a:xfrm>
            <a:off x="6237288" y="3729038"/>
            <a:ext cx="228600" cy="228600"/>
          </a:xfrm>
          <a:prstGeom prst="rect">
            <a:avLst/>
          </a:prstGeom>
          <a:noFill/>
          <a:ln w="9525">
            <a:solidFill>
              <a:schemeClr val="tx1"/>
            </a:solidFill>
            <a:miter lim="800000"/>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18460" name="Rectangle 28"/>
          <p:cNvSpPr>
            <a:spLocks noChangeArrowheads="1"/>
          </p:cNvSpPr>
          <p:nvPr/>
        </p:nvSpPr>
        <p:spPr bwMode="auto">
          <a:xfrm>
            <a:off x="5094288" y="3881438"/>
            <a:ext cx="228600" cy="228600"/>
          </a:xfrm>
          <a:prstGeom prst="rect">
            <a:avLst/>
          </a:prstGeom>
          <a:noFill/>
          <a:ln w="9525">
            <a:solidFill>
              <a:schemeClr val="tx1"/>
            </a:solidFill>
            <a:miter lim="800000"/>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18461" name="Rectangle 29"/>
          <p:cNvSpPr>
            <a:spLocks noChangeArrowheads="1"/>
          </p:cNvSpPr>
          <p:nvPr/>
        </p:nvSpPr>
        <p:spPr bwMode="auto">
          <a:xfrm>
            <a:off x="5094288" y="4338638"/>
            <a:ext cx="228600" cy="228600"/>
          </a:xfrm>
          <a:prstGeom prst="rect">
            <a:avLst/>
          </a:prstGeom>
          <a:noFill/>
          <a:ln w="9525">
            <a:solidFill>
              <a:schemeClr val="tx1"/>
            </a:solidFill>
            <a:miter lim="800000"/>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18462" name="Line 30"/>
          <p:cNvSpPr>
            <a:spLocks noChangeShapeType="1"/>
          </p:cNvSpPr>
          <p:nvPr/>
        </p:nvSpPr>
        <p:spPr bwMode="auto">
          <a:xfrm flipV="1">
            <a:off x="4637088" y="5557838"/>
            <a:ext cx="4552950" cy="0"/>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18463" name="Text Box 31"/>
          <p:cNvSpPr txBox="1">
            <a:spLocks noChangeArrowheads="1"/>
          </p:cNvSpPr>
          <p:nvPr/>
        </p:nvSpPr>
        <p:spPr bwMode="auto">
          <a:xfrm>
            <a:off x="4754563" y="3816350"/>
            <a:ext cx="407484" cy="400110"/>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pPr>
            <a:r>
              <a:rPr lang="en-US" sz="2000">
                <a:solidFill>
                  <a:srgbClr val="000000"/>
                </a:solidFill>
                <a:latin typeface="Helvetica" pitchFamily="34" charset="0"/>
              </a:rPr>
              <a:t>x</a:t>
            </a:r>
            <a:r>
              <a:rPr lang="en-US" sz="2000" baseline="-25000">
                <a:solidFill>
                  <a:srgbClr val="000000"/>
                </a:solidFill>
                <a:latin typeface="Helvetica" pitchFamily="34" charset="0"/>
              </a:rPr>
              <a:t>1</a:t>
            </a:r>
            <a:endParaRPr lang="en-US" sz="2000">
              <a:solidFill>
                <a:srgbClr val="000000"/>
              </a:solidFill>
              <a:latin typeface="Helvetica" pitchFamily="34" charset="0"/>
            </a:endParaRPr>
          </a:p>
        </p:txBody>
      </p:sp>
      <p:sp>
        <p:nvSpPr>
          <p:cNvPr id="18464" name="Text Box 32"/>
          <p:cNvSpPr txBox="1">
            <a:spLocks noChangeArrowheads="1"/>
          </p:cNvSpPr>
          <p:nvPr/>
        </p:nvSpPr>
        <p:spPr bwMode="auto">
          <a:xfrm>
            <a:off x="4751388" y="4211638"/>
            <a:ext cx="455574" cy="400110"/>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pPr>
            <a:r>
              <a:rPr lang="en-US" sz="2000">
                <a:solidFill>
                  <a:srgbClr val="000000"/>
                </a:solidFill>
                <a:latin typeface="Helvetica" pitchFamily="34" charset="0"/>
              </a:rPr>
              <a:t>y</a:t>
            </a:r>
            <a:r>
              <a:rPr lang="en-US" sz="2000" baseline="-25000">
                <a:solidFill>
                  <a:srgbClr val="000000"/>
                </a:solidFill>
                <a:latin typeface="Helvetica" pitchFamily="34" charset="0"/>
              </a:rPr>
              <a:t>1 </a:t>
            </a:r>
            <a:endParaRPr lang="en-US" sz="2000">
              <a:solidFill>
                <a:srgbClr val="000000"/>
              </a:solidFill>
              <a:latin typeface="Helvetica" pitchFamily="34" charset="0"/>
            </a:endParaRPr>
          </a:p>
        </p:txBody>
      </p:sp>
      <p:sp>
        <p:nvSpPr>
          <p:cNvPr id="18465" name="Text Box 33"/>
          <p:cNvSpPr txBox="1">
            <a:spLocks noChangeArrowheads="1"/>
          </p:cNvSpPr>
          <p:nvPr/>
        </p:nvSpPr>
        <p:spPr bwMode="auto">
          <a:xfrm>
            <a:off x="5611813" y="996951"/>
            <a:ext cx="831850" cy="396875"/>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pPr>
            <a:r>
              <a:rPr lang="en-US" sz="2000">
                <a:solidFill>
                  <a:srgbClr val="CC3300"/>
                </a:solidFill>
                <a:latin typeface="Helvetica" pitchFamily="34" charset="0"/>
              </a:rPr>
              <a:t>buffer</a:t>
            </a:r>
          </a:p>
        </p:txBody>
      </p:sp>
      <p:sp>
        <p:nvSpPr>
          <p:cNvPr id="18466" name="Text Box 34"/>
          <p:cNvSpPr txBox="1">
            <a:spLocks noChangeArrowheads="1"/>
          </p:cNvSpPr>
          <p:nvPr/>
        </p:nvSpPr>
        <p:spPr bwMode="auto">
          <a:xfrm>
            <a:off x="3073400" y="1330326"/>
            <a:ext cx="1862138" cy="396875"/>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pPr>
            <a:r>
              <a:rPr lang="en-US" sz="2000" i="1">
                <a:solidFill>
                  <a:srgbClr val="000000"/>
                </a:solidFill>
                <a:latin typeface="Helvetica" pitchFamily="34" charset="0"/>
              </a:rPr>
              <a:t>Buffer Block A</a:t>
            </a:r>
            <a:r>
              <a:rPr lang="en-US" sz="2000">
                <a:solidFill>
                  <a:srgbClr val="000000"/>
                </a:solidFill>
                <a:latin typeface="Helvetica" pitchFamily="34" charset="0"/>
              </a:rPr>
              <a:t> </a:t>
            </a:r>
          </a:p>
        </p:txBody>
      </p:sp>
      <p:sp>
        <p:nvSpPr>
          <p:cNvPr id="18467" name="Text Box 35"/>
          <p:cNvSpPr txBox="1">
            <a:spLocks noChangeArrowheads="1"/>
          </p:cNvSpPr>
          <p:nvPr/>
        </p:nvSpPr>
        <p:spPr bwMode="auto">
          <a:xfrm>
            <a:off x="3059114" y="1847851"/>
            <a:ext cx="1792287" cy="396875"/>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pPr>
            <a:r>
              <a:rPr lang="en-US" sz="2000" i="1">
                <a:solidFill>
                  <a:srgbClr val="000000"/>
                </a:solidFill>
                <a:latin typeface="Helvetica" pitchFamily="34" charset="0"/>
              </a:rPr>
              <a:t>Buffer Block B</a:t>
            </a:r>
            <a:endParaRPr lang="en-US" sz="2000">
              <a:solidFill>
                <a:srgbClr val="000000"/>
              </a:solidFill>
              <a:latin typeface="Helvetica" pitchFamily="34" charset="0"/>
            </a:endParaRPr>
          </a:p>
        </p:txBody>
      </p:sp>
      <p:sp>
        <p:nvSpPr>
          <p:cNvPr id="18468" name="Line 36"/>
          <p:cNvSpPr>
            <a:spLocks noChangeShapeType="1"/>
          </p:cNvSpPr>
          <p:nvPr/>
        </p:nvSpPr>
        <p:spPr bwMode="auto">
          <a:xfrm>
            <a:off x="4881563" y="1562100"/>
            <a:ext cx="838200" cy="0"/>
          </a:xfrm>
          <a:prstGeom prst="line">
            <a:avLst/>
          </a:prstGeom>
          <a:noFill/>
          <a:ln w="9525">
            <a:solidFill>
              <a:schemeClr val="tx1"/>
            </a:solidFill>
            <a:round/>
            <a:headEnd/>
            <a:tailEnd type="triangle" w="med" len="me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18469" name="Line 37"/>
          <p:cNvSpPr>
            <a:spLocks noChangeShapeType="1"/>
          </p:cNvSpPr>
          <p:nvPr/>
        </p:nvSpPr>
        <p:spPr bwMode="auto">
          <a:xfrm>
            <a:off x="4865688" y="2052638"/>
            <a:ext cx="895350" cy="0"/>
          </a:xfrm>
          <a:prstGeom prst="line">
            <a:avLst/>
          </a:prstGeom>
          <a:noFill/>
          <a:ln w="9525">
            <a:solidFill>
              <a:schemeClr val="tx1"/>
            </a:solidFill>
            <a:round/>
            <a:headEnd/>
            <a:tailEnd type="triangle" w="med" len="me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18470" name="Line 38"/>
          <p:cNvSpPr>
            <a:spLocks noChangeShapeType="1"/>
          </p:cNvSpPr>
          <p:nvPr/>
        </p:nvSpPr>
        <p:spPr bwMode="auto">
          <a:xfrm flipH="1" flipV="1">
            <a:off x="6389688" y="1593851"/>
            <a:ext cx="2101850" cy="93663"/>
          </a:xfrm>
          <a:prstGeom prst="line">
            <a:avLst/>
          </a:prstGeom>
          <a:noFill/>
          <a:ln w="9525">
            <a:solidFill>
              <a:schemeClr val="tx1"/>
            </a:solidFill>
            <a:round/>
            <a:headEnd/>
            <a:tailEnd type="triangle" w="lg" len="lg"/>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18471" name="Line 39"/>
          <p:cNvSpPr>
            <a:spLocks noChangeShapeType="1"/>
          </p:cNvSpPr>
          <p:nvPr/>
        </p:nvSpPr>
        <p:spPr bwMode="auto">
          <a:xfrm>
            <a:off x="6392863" y="2052639"/>
            <a:ext cx="2082800" cy="104775"/>
          </a:xfrm>
          <a:prstGeom prst="line">
            <a:avLst/>
          </a:prstGeom>
          <a:noFill/>
          <a:ln w="9525">
            <a:solidFill>
              <a:schemeClr val="tx1"/>
            </a:solidFill>
            <a:round/>
            <a:headEnd/>
            <a:tailEnd type="triangle" w="lg" len="lg"/>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18472" name="Text Box 40"/>
          <p:cNvSpPr txBox="1">
            <a:spLocks noChangeArrowheads="1"/>
          </p:cNvSpPr>
          <p:nvPr/>
        </p:nvSpPr>
        <p:spPr bwMode="auto">
          <a:xfrm>
            <a:off x="6877050" y="1231901"/>
            <a:ext cx="1073150" cy="396875"/>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pPr>
            <a:r>
              <a:rPr lang="en-US" sz="2000">
                <a:solidFill>
                  <a:srgbClr val="000000"/>
                </a:solidFill>
                <a:latin typeface="Helvetica" pitchFamily="34" charset="0"/>
              </a:rPr>
              <a:t>input(A)</a:t>
            </a:r>
          </a:p>
        </p:txBody>
      </p:sp>
      <p:sp>
        <p:nvSpPr>
          <p:cNvPr id="18473" name="Text Box 41"/>
          <p:cNvSpPr txBox="1">
            <a:spLocks noChangeArrowheads="1"/>
          </p:cNvSpPr>
          <p:nvPr/>
        </p:nvSpPr>
        <p:spPr bwMode="auto">
          <a:xfrm>
            <a:off x="6819900" y="2155826"/>
            <a:ext cx="1296988" cy="396875"/>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pPr>
            <a:r>
              <a:rPr lang="en-US" sz="2000">
                <a:solidFill>
                  <a:srgbClr val="000000"/>
                </a:solidFill>
                <a:latin typeface="Helvetica" pitchFamily="34" charset="0"/>
              </a:rPr>
              <a:t>output(B) </a:t>
            </a:r>
          </a:p>
        </p:txBody>
      </p:sp>
      <p:sp>
        <p:nvSpPr>
          <p:cNvPr id="18474" name="Line 42"/>
          <p:cNvSpPr>
            <a:spLocks noChangeShapeType="1"/>
          </p:cNvSpPr>
          <p:nvPr/>
        </p:nvSpPr>
        <p:spPr bwMode="auto">
          <a:xfrm flipH="1">
            <a:off x="5189538" y="1671638"/>
            <a:ext cx="533400" cy="2209800"/>
          </a:xfrm>
          <a:prstGeom prst="line">
            <a:avLst/>
          </a:prstGeom>
          <a:noFill/>
          <a:ln w="9525">
            <a:solidFill>
              <a:schemeClr val="tx1"/>
            </a:solidFill>
            <a:round/>
            <a:headEnd/>
            <a:tailEnd type="triangle" w="lg" len="lg"/>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18475" name="Line 43"/>
          <p:cNvSpPr>
            <a:spLocks noChangeShapeType="1"/>
          </p:cNvSpPr>
          <p:nvPr/>
        </p:nvSpPr>
        <p:spPr bwMode="auto">
          <a:xfrm flipV="1">
            <a:off x="5322888" y="2205038"/>
            <a:ext cx="609600" cy="2286000"/>
          </a:xfrm>
          <a:prstGeom prst="line">
            <a:avLst/>
          </a:prstGeom>
          <a:noFill/>
          <a:ln w="9525">
            <a:solidFill>
              <a:schemeClr val="tx1"/>
            </a:solidFill>
            <a:round/>
            <a:headEnd/>
            <a:tailEnd type="triangle" w="lg" len="lg"/>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18476" name="Text Box 44"/>
          <p:cNvSpPr txBox="1">
            <a:spLocks noChangeArrowheads="1"/>
          </p:cNvSpPr>
          <p:nvPr/>
        </p:nvSpPr>
        <p:spPr bwMode="auto">
          <a:xfrm>
            <a:off x="4405314" y="2605089"/>
            <a:ext cx="1030287" cy="396875"/>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pPr>
            <a:r>
              <a:rPr lang="en-US" sz="2000">
                <a:solidFill>
                  <a:srgbClr val="000000"/>
                </a:solidFill>
                <a:latin typeface="Helvetica" pitchFamily="34" charset="0"/>
              </a:rPr>
              <a:t>read(X)</a:t>
            </a:r>
          </a:p>
        </p:txBody>
      </p:sp>
      <p:sp>
        <p:nvSpPr>
          <p:cNvPr id="18477" name="Text Box 45"/>
          <p:cNvSpPr txBox="1">
            <a:spLocks noChangeArrowheads="1"/>
          </p:cNvSpPr>
          <p:nvPr/>
        </p:nvSpPr>
        <p:spPr bwMode="auto">
          <a:xfrm>
            <a:off x="5719764" y="2936875"/>
            <a:ext cx="1067921" cy="400110"/>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pPr>
            <a:r>
              <a:rPr lang="en-US" sz="2000">
                <a:solidFill>
                  <a:srgbClr val="000000"/>
                </a:solidFill>
                <a:latin typeface="Helvetica" pitchFamily="34" charset="0"/>
              </a:rPr>
              <a:t>write(Y)</a:t>
            </a:r>
          </a:p>
        </p:txBody>
      </p:sp>
      <p:sp>
        <p:nvSpPr>
          <p:cNvPr id="18478" name="Text Box 46"/>
          <p:cNvSpPr txBox="1">
            <a:spLocks noChangeArrowheads="1"/>
          </p:cNvSpPr>
          <p:nvPr/>
        </p:nvSpPr>
        <p:spPr bwMode="auto">
          <a:xfrm>
            <a:off x="8485189" y="5748339"/>
            <a:ext cx="636587" cy="396875"/>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pPr>
            <a:r>
              <a:rPr lang="en-US" sz="2000">
                <a:solidFill>
                  <a:srgbClr val="CC3300"/>
                </a:solidFill>
                <a:latin typeface="Helvetica" pitchFamily="34" charset="0"/>
              </a:rPr>
              <a:t>disk</a:t>
            </a:r>
          </a:p>
        </p:txBody>
      </p:sp>
      <p:sp>
        <p:nvSpPr>
          <p:cNvPr id="18495" name="Text Box 63"/>
          <p:cNvSpPr txBox="1">
            <a:spLocks noChangeArrowheads="1"/>
          </p:cNvSpPr>
          <p:nvPr/>
        </p:nvSpPr>
        <p:spPr bwMode="auto">
          <a:xfrm>
            <a:off x="4495800" y="4795839"/>
            <a:ext cx="1371600" cy="701675"/>
          </a:xfrm>
          <a:prstGeom prst="rect">
            <a:avLst/>
          </a:prstGeom>
          <a:noFill/>
          <a:ln w="9525">
            <a:noFill/>
            <a:miter lim="800000"/>
            <a:headEnd/>
            <a:tailEnd/>
          </a:ln>
          <a:effectLst/>
        </p:spPr>
        <p:txBody>
          <a:bodyPr>
            <a:spAutoFit/>
          </a:bodyPr>
          <a:lstStyle/>
          <a:p>
            <a:pPr algn="l" rtl="0" eaLnBrk="0" fontAlgn="base" hangingPunct="0">
              <a:spcBef>
                <a:spcPct val="0"/>
              </a:spcBef>
              <a:spcAft>
                <a:spcPct val="0"/>
              </a:spcAft>
            </a:pPr>
            <a:r>
              <a:rPr lang="en-US" sz="2000">
                <a:solidFill>
                  <a:srgbClr val="000000"/>
                </a:solidFill>
                <a:latin typeface="Helvetica" pitchFamily="34" charset="0"/>
              </a:rPr>
              <a:t>work area</a:t>
            </a:r>
          </a:p>
          <a:p>
            <a:pPr algn="l" rtl="0" eaLnBrk="0" fontAlgn="base" hangingPunct="0">
              <a:spcBef>
                <a:spcPct val="0"/>
              </a:spcBef>
              <a:spcAft>
                <a:spcPct val="0"/>
              </a:spcAft>
            </a:pPr>
            <a:r>
              <a:rPr lang="en-US" sz="2000">
                <a:solidFill>
                  <a:srgbClr val="000000"/>
                </a:solidFill>
                <a:latin typeface="Helvetica" pitchFamily="34" charset="0"/>
              </a:rPr>
              <a:t>of T</a:t>
            </a:r>
            <a:r>
              <a:rPr lang="en-US" sz="2000" baseline="-25000">
                <a:solidFill>
                  <a:srgbClr val="000000"/>
                </a:solidFill>
                <a:latin typeface="Helvetica" pitchFamily="34" charset="0"/>
              </a:rPr>
              <a:t>1</a:t>
            </a:r>
            <a:endParaRPr lang="en-US" sz="2000">
              <a:solidFill>
                <a:srgbClr val="000000"/>
              </a:solidFill>
              <a:latin typeface="Helvetica" pitchFamily="34" charset="0"/>
            </a:endParaRPr>
          </a:p>
        </p:txBody>
      </p:sp>
      <p:sp>
        <p:nvSpPr>
          <p:cNvPr id="18496" name="Text Box 64"/>
          <p:cNvSpPr txBox="1">
            <a:spLocks noChangeArrowheads="1"/>
          </p:cNvSpPr>
          <p:nvPr/>
        </p:nvSpPr>
        <p:spPr bwMode="auto">
          <a:xfrm>
            <a:off x="5940425" y="4768850"/>
            <a:ext cx="1309974" cy="707886"/>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pPr>
            <a:r>
              <a:rPr lang="en-US" sz="2000">
                <a:solidFill>
                  <a:srgbClr val="000000"/>
                </a:solidFill>
                <a:latin typeface="Helvetica" pitchFamily="34" charset="0"/>
              </a:rPr>
              <a:t>work area</a:t>
            </a:r>
          </a:p>
          <a:p>
            <a:pPr algn="l" rtl="0" eaLnBrk="0" fontAlgn="base" hangingPunct="0">
              <a:spcBef>
                <a:spcPct val="0"/>
              </a:spcBef>
              <a:spcAft>
                <a:spcPct val="0"/>
              </a:spcAft>
            </a:pPr>
            <a:r>
              <a:rPr lang="en-US" sz="2000">
                <a:solidFill>
                  <a:srgbClr val="000000"/>
                </a:solidFill>
                <a:latin typeface="Helvetica" pitchFamily="34" charset="0"/>
              </a:rPr>
              <a:t>of T</a:t>
            </a:r>
            <a:r>
              <a:rPr lang="en-US" sz="2000" baseline="-25000">
                <a:solidFill>
                  <a:srgbClr val="000000"/>
                </a:solidFill>
                <a:latin typeface="Helvetica" pitchFamily="34" charset="0"/>
              </a:rPr>
              <a:t>2 </a:t>
            </a:r>
            <a:endParaRPr lang="en-US" sz="2000">
              <a:solidFill>
                <a:srgbClr val="000000"/>
              </a:solidFill>
              <a:latin typeface="Helvetica" pitchFamily="34" charset="0"/>
            </a:endParaRPr>
          </a:p>
        </p:txBody>
      </p:sp>
      <p:sp>
        <p:nvSpPr>
          <p:cNvPr id="18497" name="Text Box 65"/>
          <p:cNvSpPr txBox="1">
            <a:spLocks noChangeArrowheads="1"/>
          </p:cNvSpPr>
          <p:nvPr/>
        </p:nvSpPr>
        <p:spPr bwMode="auto">
          <a:xfrm>
            <a:off x="5859464" y="5762626"/>
            <a:ext cx="1100137" cy="396875"/>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pPr>
            <a:r>
              <a:rPr lang="en-US" sz="2000">
                <a:solidFill>
                  <a:srgbClr val="CC3300"/>
                </a:solidFill>
                <a:latin typeface="Helvetica" pitchFamily="34" charset="0"/>
              </a:rPr>
              <a:t>memory</a:t>
            </a:r>
          </a:p>
        </p:txBody>
      </p:sp>
      <p:sp>
        <p:nvSpPr>
          <p:cNvPr id="18498" name="Text Box 66"/>
          <p:cNvSpPr txBox="1">
            <a:spLocks noChangeArrowheads="1"/>
          </p:cNvSpPr>
          <p:nvPr/>
        </p:nvSpPr>
        <p:spPr bwMode="auto">
          <a:xfrm>
            <a:off x="5913438" y="3589338"/>
            <a:ext cx="407484" cy="400110"/>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pPr>
            <a:r>
              <a:rPr lang="en-US" sz="2000">
                <a:solidFill>
                  <a:srgbClr val="000000"/>
                </a:solidFill>
                <a:latin typeface="Helvetica" pitchFamily="34" charset="0"/>
              </a:rPr>
              <a:t>x</a:t>
            </a:r>
            <a:r>
              <a:rPr lang="en-US" sz="2000" baseline="-25000">
                <a:solidFill>
                  <a:srgbClr val="000000"/>
                </a:solidFill>
                <a:latin typeface="Helvetica" pitchFamily="34" charset="0"/>
              </a:rPr>
              <a:t>2</a:t>
            </a:r>
            <a:endParaRPr lang="en-US" sz="2000">
              <a:solidFill>
                <a:srgbClr val="000000"/>
              </a:solidFill>
              <a:latin typeface="Helvetica" pitchFamily="34" charset="0"/>
            </a:endParaRPr>
          </a:p>
        </p:txBody>
      </p:sp>
      <p:sp>
        <p:nvSpPr>
          <p:cNvPr id="18499" name="Line 67"/>
          <p:cNvSpPr>
            <a:spLocks noChangeShapeType="1"/>
          </p:cNvSpPr>
          <p:nvPr/>
        </p:nvSpPr>
        <p:spPr bwMode="auto">
          <a:xfrm>
            <a:off x="7967663" y="784225"/>
            <a:ext cx="0" cy="5543550"/>
          </a:xfrm>
          <a:prstGeom prst="line">
            <a:avLst/>
          </a:prstGeom>
          <a:noFill/>
          <a:ln w="9525">
            <a:solidFill>
              <a:schemeClr val="tx1"/>
            </a:solidFill>
            <a:round/>
            <a:headEnd/>
            <a:tailEnd/>
          </a:ln>
          <a:effectLst/>
        </p:spPr>
        <p:txBody>
          <a:bodyPr wrap="none"/>
          <a:lstStyle/>
          <a:p>
            <a:pPr algn="l" rtl="0" eaLnBrk="0" fontAlgn="base" hangingPunct="0">
              <a:spcBef>
                <a:spcPct val="0"/>
              </a:spcBef>
              <a:spcAft>
                <a:spcPct val="0"/>
              </a:spcAft>
            </a:pPr>
            <a:endParaRPr lang="en-IN" sz="1600" b="1">
              <a:solidFill>
                <a:srgbClr val="000000"/>
              </a:solidFill>
              <a:latin typeface="Helvetica" pitchFamily="34"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076450" y="104775"/>
            <a:ext cx="8077200" cy="609600"/>
          </a:xfrm>
        </p:spPr>
        <p:txBody>
          <a:bodyPr/>
          <a:lstStyle/>
          <a:p>
            <a:r>
              <a:rPr lang="en-US"/>
              <a:t>Recovery and Atomicity</a:t>
            </a:r>
          </a:p>
        </p:txBody>
      </p:sp>
      <p:sp>
        <p:nvSpPr>
          <p:cNvPr id="20483" name="Rectangle 3"/>
          <p:cNvSpPr>
            <a:spLocks noGrp="1" noChangeArrowheads="1"/>
          </p:cNvSpPr>
          <p:nvPr>
            <p:ph type="body" idx="4294967295"/>
          </p:nvPr>
        </p:nvSpPr>
        <p:spPr>
          <a:xfrm>
            <a:off x="2366963" y="1106488"/>
            <a:ext cx="7848600" cy="4876800"/>
          </a:xfrm>
        </p:spPr>
        <p:txBody>
          <a:bodyPr/>
          <a:lstStyle/>
          <a:p>
            <a:r>
              <a:rPr lang="en-US"/>
              <a:t>Modifying the database without ensuring that the transaction will commit  may leave the database in an inconsistent state.</a:t>
            </a:r>
          </a:p>
          <a:p>
            <a:r>
              <a:rPr lang="en-US"/>
              <a:t>Consider transaction </a:t>
            </a:r>
            <a:r>
              <a:rPr lang="en-US" i="1"/>
              <a:t>T</a:t>
            </a:r>
            <a:r>
              <a:rPr lang="en-US" i="1" baseline="-25000"/>
              <a:t>i</a:t>
            </a:r>
            <a:r>
              <a:rPr lang="en-US"/>
              <a:t> that transfers $50 from account </a:t>
            </a:r>
            <a:r>
              <a:rPr lang="en-US" i="1"/>
              <a:t>A</a:t>
            </a:r>
            <a:r>
              <a:rPr lang="en-US"/>
              <a:t> to account </a:t>
            </a:r>
            <a:r>
              <a:rPr lang="en-US" i="1"/>
              <a:t>B</a:t>
            </a:r>
            <a:r>
              <a:rPr lang="en-US"/>
              <a:t>;  goal is either to perform all database modifications made by </a:t>
            </a:r>
            <a:r>
              <a:rPr lang="en-US" i="1"/>
              <a:t>T</a:t>
            </a:r>
            <a:r>
              <a:rPr lang="en-US" i="1" baseline="-25000"/>
              <a:t>i</a:t>
            </a:r>
            <a:r>
              <a:rPr lang="en-US" i="1"/>
              <a:t> </a:t>
            </a:r>
            <a:r>
              <a:rPr lang="en-US"/>
              <a:t>or none at all. </a:t>
            </a:r>
          </a:p>
          <a:p>
            <a:r>
              <a:rPr lang="en-US"/>
              <a:t>Several output operations may be required for </a:t>
            </a:r>
            <a:r>
              <a:rPr lang="en-US" i="1"/>
              <a:t>T</a:t>
            </a:r>
            <a:r>
              <a:rPr lang="en-US" i="1" baseline="-25000"/>
              <a:t>i</a:t>
            </a:r>
            <a:r>
              <a:rPr lang="en-US"/>
              <a:t>  (to output </a:t>
            </a:r>
            <a:r>
              <a:rPr lang="en-US" i="1"/>
              <a:t>A</a:t>
            </a:r>
            <a:r>
              <a:rPr lang="en-US"/>
              <a:t> and </a:t>
            </a:r>
            <a:r>
              <a:rPr lang="en-US" i="1"/>
              <a:t>B</a:t>
            </a:r>
            <a:r>
              <a:rPr lang="en-US"/>
              <a:t>). A failure may occur after one of these modifications have been made but before all of them are made.</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Recovery and Atomicity (Cont.)</a:t>
            </a:r>
          </a:p>
        </p:txBody>
      </p:sp>
      <p:sp>
        <p:nvSpPr>
          <p:cNvPr id="114691" name="Rectangle 3"/>
          <p:cNvSpPr>
            <a:spLocks noGrp="1" noChangeArrowheads="1"/>
          </p:cNvSpPr>
          <p:nvPr>
            <p:ph type="body" idx="1"/>
          </p:nvPr>
        </p:nvSpPr>
        <p:spPr/>
        <p:txBody>
          <a:bodyPr/>
          <a:lstStyle/>
          <a:p>
            <a:r>
              <a:rPr lang="en-US"/>
              <a:t>To ensure atomicity despite failures, we first output information describing the modifications to stable storage without modifying the database itself.</a:t>
            </a:r>
          </a:p>
          <a:p>
            <a:r>
              <a:rPr lang="en-US"/>
              <a:t>We study two approaches:</a:t>
            </a:r>
          </a:p>
          <a:p>
            <a:pPr lvl="1"/>
            <a:r>
              <a:rPr lang="en-US" b="1">
                <a:solidFill>
                  <a:schemeClr val="tx2"/>
                </a:solidFill>
              </a:rPr>
              <a:t>log-based recovery</a:t>
            </a:r>
            <a:r>
              <a:rPr lang="en-US"/>
              <a:t>, and</a:t>
            </a:r>
          </a:p>
          <a:p>
            <a:pPr lvl="1"/>
            <a:r>
              <a:rPr lang="en-US" b="1">
                <a:solidFill>
                  <a:schemeClr val="tx2"/>
                </a:solidFill>
              </a:rPr>
              <a:t>shadow-paging</a:t>
            </a:r>
            <a:endParaRPr lang="en-US">
              <a:solidFill>
                <a:schemeClr val="tx2"/>
              </a:solidFill>
            </a:endParaRPr>
          </a:p>
          <a:p>
            <a:r>
              <a:rPr lang="en-US"/>
              <a:t>We assume (initially) that transactions run serially, that is, one after the other.</a:t>
            </a:r>
          </a:p>
          <a:p>
            <a:endParaRPr 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Log-Based Recovery</a:t>
            </a:r>
          </a:p>
        </p:txBody>
      </p:sp>
      <p:sp>
        <p:nvSpPr>
          <p:cNvPr id="24579" name="Rectangle 3"/>
          <p:cNvSpPr>
            <a:spLocks noGrp="1" noChangeArrowheads="1"/>
          </p:cNvSpPr>
          <p:nvPr>
            <p:ph type="body" idx="4294967295"/>
          </p:nvPr>
        </p:nvSpPr>
        <p:spPr>
          <a:xfrm>
            <a:off x="2366963" y="1106488"/>
            <a:ext cx="7848600" cy="4876800"/>
          </a:xfrm>
        </p:spPr>
        <p:txBody>
          <a:bodyPr/>
          <a:lstStyle/>
          <a:p>
            <a:pPr>
              <a:lnSpc>
                <a:spcPct val="90000"/>
              </a:lnSpc>
            </a:pPr>
            <a:r>
              <a:rPr lang="en-US"/>
              <a:t>A  </a:t>
            </a:r>
            <a:r>
              <a:rPr lang="en-US" b="1">
                <a:solidFill>
                  <a:schemeClr val="tx2"/>
                </a:solidFill>
              </a:rPr>
              <a:t>log</a:t>
            </a:r>
            <a:r>
              <a:rPr lang="en-US"/>
              <a:t> is kept on stable storage. </a:t>
            </a:r>
          </a:p>
          <a:p>
            <a:pPr lvl="1">
              <a:lnSpc>
                <a:spcPct val="90000"/>
              </a:lnSpc>
            </a:pPr>
            <a:r>
              <a:rPr lang="en-US"/>
              <a:t>The log is a sequence of </a:t>
            </a:r>
            <a:r>
              <a:rPr lang="en-US" b="1">
                <a:solidFill>
                  <a:schemeClr val="tx2"/>
                </a:solidFill>
              </a:rPr>
              <a:t>log records</a:t>
            </a:r>
            <a:r>
              <a:rPr lang="en-US"/>
              <a:t>, and maintains a record of update activities on the database.</a:t>
            </a:r>
          </a:p>
          <a:p>
            <a:pPr>
              <a:lnSpc>
                <a:spcPct val="90000"/>
              </a:lnSpc>
            </a:pPr>
            <a:r>
              <a:rPr lang="en-US"/>
              <a:t>When transaction </a:t>
            </a:r>
            <a:r>
              <a:rPr lang="en-US" i="1"/>
              <a:t>T</a:t>
            </a:r>
            <a:r>
              <a:rPr lang="en-US" i="1" baseline="-25000"/>
              <a:t>i</a:t>
            </a:r>
            <a:r>
              <a:rPr lang="en-US" i="1"/>
              <a:t> </a:t>
            </a:r>
            <a:r>
              <a:rPr lang="en-US"/>
              <a:t>starts, it registers itself by writing a </a:t>
            </a:r>
            <a:br>
              <a:rPr lang="en-US"/>
            </a:br>
            <a:r>
              <a:rPr lang="en-US"/>
              <a:t>       </a:t>
            </a:r>
            <a:r>
              <a:rPr lang="en-US" i="1"/>
              <a:t>&lt;T</a:t>
            </a:r>
            <a:r>
              <a:rPr lang="en-US" i="1" baseline="-25000"/>
              <a:t>i  </a:t>
            </a:r>
            <a:r>
              <a:rPr lang="en-US" b="1"/>
              <a:t>start</a:t>
            </a:r>
            <a:r>
              <a:rPr lang="en-US"/>
              <a:t>&gt;log record</a:t>
            </a:r>
          </a:p>
          <a:p>
            <a:pPr>
              <a:lnSpc>
                <a:spcPct val="90000"/>
              </a:lnSpc>
            </a:pPr>
            <a:r>
              <a:rPr lang="en-US" i="1"/>
              <a:t>Before T</a:t>
            </a:r>
            <a:r>
              <a:rPr lang="en-US" i="1" baseline="-25000"/>
              <a:t>i</a:t>
            </a:r>
            <a:r>
              <a:rPr lang="en-US" i="1"/>
              <a:t> </a:t>
            </a:r>
            <a:r>
              <a:rPr lang="en-US"/>
              <a:t>executes </a:t>
            </a:r>
            <a:r>
              <a:rPr lang="en-US" b="1"/>
              <a:t>write</a:t>
            </a:r>
            <a:r>
              <a:rPr lang="en-US"/>
              <a:t>(</a:t>
            </a:r>
            <a:r>
              <a:rPr lang="en-US" i="1"/>
              <a:t>X</a:t>
            </a:r>
            <a:r>
              <a:rPr lang="en-US"/>
              <a:t>), a log record </a:t>
            </a:r>
            <a:r>
              <a:rPr lang="en-US" i="1"/>
              <a:t>&lt;T</a:t>
            </a:r>
            <a:r>
              <a:rPr lang="en-US" i="1" baseline="-25000"/>
              <a:t>i</a:t>
            </a:r>
            <a:r>
              <a:rPr lang="en-US" i="1"/>
              <a:t>, X,  V</a:t>
            </a:r>
            <a:r>
              <a:rPr lang="en-US" i="1" baseline="-25000"/>
              <a:t>1</a:t>
            </a:r>
            <a:r>
              <a:rPr lang="en-US" i="1"/>
              <a:t>,  V</a:t>
            </a:r>
            <a:r>
              <a:rPr lang="en-US" i="1" baseline="-25000"/>
              <a:t>2</a:t>
            </a:r>
            <a:r>
              <a:rPr lang="en-US" i="1"/>
              <a:t>&gt; </a:t>
            </a:r>
            <a:r>
              <a:rPr lang="en-US"/>
              <a:t>is written, where</a:t>
            </a:r>
            <a:r>
              <a:rPr lang="en-US" i="1"/>
              <a:t> V</a:t>
            </a:r>
            <a:r>
              <a:rPr lang="en-US" i="1" baseline="-25000"/>
              <a:t>1</a:t>
            </a:r>
            <a:r>
              <a:rPr lang="en-US"/>
              <a:t> is the value of </a:t>
            </a:r>
            <a:r>
              <a:rPr lang="en-US" i="1"/>
              <a:t>X</a:t>
            </a:r>
            <a:r>
              <a:rPr lang="en-US"/>
              <a:t>  before the write, and </a:t>
            </a:r>
            <a:r>
              <a:rPr lang="en-US" i="1"/>
              <a:t>V</a:t>
            </a:r>
            <a:r>
              <a:rPr lang="en-US" i="1" baseline="-25000"/>
              <a:t>2</a:t>
            </a:r>
            <a:r>
              <a:rPr lang="en-US" i="1"/>
              <a:t> </a:t>
            </a:r>
            <a:r>
              <a:rPr lang="en-US"/>
              <a:t>is the value to be written to </a:t>
            </a:r>
            <a:r>
              <a:rPr lang="en-US" i="1"/>
              <a:t>X</a:t>
            </a:r>
            <a:r>
              <a:rPr lang="en-US"/>
              <a:t>.</a:t>
            </a:r>
          </a:p>
          <a:p>
            <a:pPr lvl="1">
              <a:lnSpc>
                <a:spcPct val="90000"/>
              </a:lnSpc>
            </a:pPr>
            <a:r>
              <a:rPr lang="en-US"/>
              <a:t>Log record notes that </a:t>
            </a:r>
            <a:r>
              <a:rPr lang="en-US" i="1"/>
              <a:t>T</a:t>
            </a:r>
            <a:r>
              <a:rPr lang="en-US" i="1" baseline="-25000"/>
              <a:t>i</a:t>
            </a:r>
            <a:r>
              <a:rPr lang="en-US"/>
              <a:t> has performed a write on data item </a:t>
            </a:r>
            <a:r>
              <a:rPr lang="en-US" i="1"/>
              <a:t>X</a:t>
            </a:r>
            <a:r>
              <a:rPr lang="en-US" i="1" baseline="-25000"/>
              <a:t>j </a:t>
            </a:r>
            <a:r>
              <a:rPr lang="en-US" i="1"/>
              <a:t>  X</a:t>
            </a:r>
            <a:r>
              <a:rPr lang="en-US" i="1" baseline="-25000"/>
              <a:t>j</a:t>
            </a:r>
            <a:r>
              <a:rPr lang="en-US" i="1"/>
              <a:t> </a:t>
            </a:r>
            <a:r>
              <a:rPr lang="en-US"/>
              <a:t>had value </a:t>
            </a:r>
            <a:r>
              <a:rPr lang="en-US" i="1"/>
              <a:t>V</a:t>
            </a:r>
            <a:r>
              <a:rPr lang="en-US" i="1" baseline="-25000"/>
              <a:t>1</a:t>
            </a:r>
            <a:r>
              <a:rPr lang="en-US" i="1"/>
              <a:t> </a:t>
            </a:r>
            <a:r>
              <a:rPr lang="en-US"/>
              <a:t>before the write, and will have value </a:t>
            </a:r>
            <a:r>
              <a:rPr lang="en-US" i="1"/>
              <a:t>V</a:t>
            </a:r>
            <a:r>
              <a:rPr lang="en-US" i="1" baseline="-25000"/>
              <a:t>2</a:t>
            </a:r>
            <a:r>
              <a:rPr lang="en-US" i="1"/>
              <a:t> </a:t>
            </a:r>
            <a:r>
              <a:rPr lang="en-US"/>
              <a:t>after the write. </a:t>
            </a:r>
          </a:p>
          <a:p>
            <a:pPr>
              <a:lnSpc>
                <a:spcPct val="90000"/>
              </a:lnSpc>
            </a:pPr>
            <a:r>
              <a:rPr lang="en-US"/>
              <a:t>When </a:t>
            </a:r>
            <a:r>
              <a:rPr lang="en-US" i="1"/>
              <a:t>T</a:t>
            </a:r>
            <a:r>
              <a:rPr lang="en-US" i="1" baseline="-25000"/>
              <a:t>i</a:t>
            </a:r>
            <a:r>
              <a:rPr lang="en-US"/>
              <a:t> finishes it last statement, the log record &lt;</a:t>
            </a:r>
            <a:r>
              <a:rPr lang="en-US" i="1"/>
              <a:t>T</a:t>
            </a:r>
            <a:r>
              <a:rPr lang="en-US" i="1" baseline="-25000"/>
              <a:t>i</a:t>
            </a:r>
            <a:r>
              <a:rPr lang="en-US" i="1"/>
              <a:t> </a:t>
            </a:r>
            <a:r>
              <a:rPr lang="en-US" b="1" i="1"/>
              <a:t> </a:t>
            </a:r>
            <a:r>
              <a:rPr lang="en-US" b="1"/>
              <a:t>commi</a:t>
            </a:r>
            <a:r>
              <a:rPr lang="en-US"/>
              <a:t>t&gt; is written. </a:t>
            </a:r>
          </a:p>
          <a:p>
            <a:pPr>
              <a:lnSpc>
                <a:spcPct val="90000"/>
              </a:lnSpc>
            </a:pPr>
            <a:r>
              <a:rPr lang="en-US"/>
              <a:t>We assume for now that log records are written directly  to stable storage (that is, they are not buffered)</a:t>
            </a:r>
          </a:p>
          <a:p>
            <a:pPr>
              <a:lnSpc>
                <a:spcPct val="90000"/>
              </a:lnSpc>
            </a:pPr>
            <a:r>
              <a:rPr lang="en-US"/>
              <a:t>Two approaches using logs</a:t>
            </a:r>
          </a:p>
          <a:p>
            <a:pPr lvl="1">
              <a:lnSpc>
                <a:spcPct val="90000"/>
              </a:lnSpc>
            </a:pPr>
            <a:r>
              <a:rPr lang="en-US"/>
              <a:t>Deferred database modification</a:t>
            </a:r>
          </a:p>
          <a:p>
            <a:pPr lvl="1">
              <a:lnSpc>
                <a:spcPct val="90000"/>
              </a:lnSpc>
            </a:pPr>
            <a:r>
              <a:rPr lang="en-US"/>
              <a:t>Immediate database modification</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Deferred Database Modification</a:t>
            </a:r>
          </a:p>
        </p:txBody>
      </p:sp>
      <p:sp>
        <p:nvSpPr>
          <p:cNvPr id="26627" name="Rectangle 3"/>
          <p:cNvSpPr>
            <a:spLocks noGrp="1" noChangeArrowheads="1"/>
          </p:cNvSpPr>
          <p:nvPr>
            <p:ph type="body" idx="4294967295"/>
          </p:nvPr>
        </p:nvSpPr>
        <p:spPr>
          <a:xfrm>
            <a:off x="2366964" y="1106489"/>
            <a:ext cx="7661275" cy="4903787"/>
          </a:xfrm>
        </p:spPr>
        <p:txBody>
          <a:bodyPr/>
          <a:lstStyle/>
          <a:p>
            <a:r>
              <a:rPr lang="en-US"/>
              <a:t>The </a:t>
            </a:r>
            <a:r>
              <a:rPr lang="en-US" b="1">
                <a:solidFill>
                  <a:schemeClr val="tx2"/>
                </a:solidFill>
              </a:rPr>
              <a:t>deferred database modification</a:t>
            </a:r>
            <a:r>
              <a:rPr lang="en-US"/>
              <a:t> scheme records all modifications to the log, but defers all the </a:t>
            </a:r>
            <a:r>
              <a:rPr lang="en-US" b="1"/>
              <a:t>write</a:t>
            </a:r>
            <a:r>
              <a:rPr lang="en-US"/>
              <a:t>s to after partial commit.</a:t>
            </a:r>
          </a:p>
          <a:p>
            <a:r>
              <a:rPr lang="en-US"/>
              <a:t>Assume that transactions execute serially</a:t>
            </a:r>
          </a:p>
          <a:p>
            <a:r>
              <a:rPr lang="en-US"/>
              <a:t>Transaction starts by writing </a:t>
            </a:r>
            <a:r>
              <a:rPr lang="en-US" i="1"/>
              <a:t>&lt;T</a:t>
            </a:r>
            <a:r>
              <a:rPr lang="en-US" i="1" baseline="-25000"/>
              <a:t>i</a:t>
            </a:r>
            <a:r>
              <a:rPr lang="en-US" i="1"/>
              <a:t>  </a:t>
            </a:r>
            <a:r>
              <a:rPr lang="en-US" b="1" i="1"/>
              <a:t>start</a:t>
            </a:r>
            <a:r>
              <a:rPr lang="en-US" i="1"/>
              <a:t>&gt; </a:t>
            </a:r>
            <a:r>
              <a:rPr lang="en-US"/>
              <a:t>record to log. </a:t>
            </a:r>
          </a:p>
          <a:p>
            <a:r>
              <a:rPr lang="en-US"/>
              <a:t>A  </a:t>
            </a:r>
            <a:r>
              <a:rPr lang="en-US" b="1"/>
              <a:t>write</a:t>
            </a:r>
            <a:r>
              <a:rPr lang="en-US"/>
              <a:t>(</a:t>
            </a:r>
            <a:r>
              <a:rPr lang="en-US" i="1"/>
              <a:t>X</a:t>
            </a:r>
            <a:r>
              <a:rPr lang="en-US"/>
              <a:t>) operation results in a log record  </a:t>
            </a:r>
            <a:r>
              <a:rPr lang="en-US" i="1"/>
              <a:t>&lt;T</a:t>
            </a:r>
            <a:r>
              <a:rPr lang="en-US" sz="2000" i="1" baseline="-25000"/>
              <a:t>i</a:t>
            </a:r>
            <a:r>
              <a:rPr lang="en-US" i="1"/>
              <a:t>, X, V&gt; </a:t>
            </a:r>
            <a:r>
              <a:rPr lang="en-US"/>
              <a:t>being written, where </a:t>
            </a:r>
            <a:r>
              <a:rPr lang="en-US" i="1"/>
              <a:t>V </a:t>
            </a:r>
            <a:r>
              <a:rPr lang="en-US"/>
              <a:t>is the new value for </a:t>
            </a:r>
            <a:r>
              <a:rPr lang="en-US" i="1"/>
              <a:t>X</a:t>
            </a:r>
            <a:endParaRPr lang="en-US"/>
          </a:p>
          <a:p>
            <a:pPr lvl="1"/>
            <a:r>
              <a:rPr lang="en-US"/>
              <a:t>Note: old value is not needed for this scheme</a:t>
            </a:r>
          </a:p>
          <a:p>
            <a:r>
              <a:rPr lang="en-US"/>
              <a:t>The write is not performed on </a:t>
            </a:r>
            <a:r>
              <a:rPr lang="en-US" i="1"/>
              <a:t>X </a:t>
            </a:r>
            <a:r>
              <a:rPr lang="en-US"/>
              <a:t>at this time, but is deferred.</a:t>
            </a:r>
          </a:p>
          <a:p>
            <a:r>
              <a:rPr lang="en-US"/>
              <a:t>When </a:t>
            </a:r>
            <a:r>
              <a:rPr lang="en-US" i="1"/>
              <a:t>T</a:t>
            </a:r>
            <a:r>
              <a:rPr lang="en-US" i="1" baseline="-25000"/>
              <a:t>i</a:t>
            </a:r>
            <a:r>
              <a:rPr lang="en-US" i="1"/>
              <a:t> </a:t>
            </a:r>
            <a:r>
              <a:rPr lang="en-US"/>
              <a:t>partially commits, &lt;</a:t>
            </a:r>
            <a:r>
              <a:rPr lang="en-US" i="1"/>
              <a:t>T</a:t>
            </a:r>
            <a:r>
              <a:rPr lang="en-US" i="1" baseline="-25000"/>
              <a:t>i</a:t>
            </a:r>
            <a:r>
              <a:rPr lang="en-US" i="1"/>
              <a:t> </a:t>
            </a:r>
            <a:r>
              <a:rPr lang="en-US" b="1"/>
              <a:t>commit</a:t>
            </a:r>
            <a:r>
              <a:rPr lang="en-US"/>
              <a:t>&gt; is written to the log </a:t>
            </a:r>
          </a:p>
          <a:p>
            <a:r>
              <a:rPr lang="en-US"/>
              <a:t>Finally, the log records are read and used to actually execute the previously deferred writes.</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t>Deferred Database Modification (Cont.)</a:t>
            </a:r>
          </a:p>
        </p:txBody>
      </p:sp>
      <p:sp>
        <p:nvSpPr>
          <p:cNvPr id="28675" name="Rectangle 3"/>
          <p:cNvSpPr>
            <a:spLocks noGrp="1" noChangeArrowheads="1"/>
          </p:cNvSpPr>
          <p:nvPr>
            <p:ph type="body" idx="4294967295"/>
          </p:nvPr>
        </p:nvSpPr>
        <p:spPr>
          <a:xfrm>
            <a:off x="2366963" y="1106488"/>
            <a:ext cx="8001000" cy="5359400"/>
          </a:xfrm>
        </p:spPr>
        <p:txBody>
          <a:bodyPr/>
          <a:lstStyle/>
          <a:p>
            <a:r>
              <a:rPr lang="en-US"/>
              <a:t>During recovery after a crash, a transaction needs to be redone if and only if both </a:t>
            </a:r>
            <a:r>
              <a:rPr lang="en-US" i="1"/>
              <a:t>&lt;T</a:t>
            </a:r>
            <a:r>
              <a:rPr lang="en-US" i="1" baseline="-25000"/>
              <a:t>i</a:t>
            </a:r>
            <a:r>
              <a:rPr lang="en-US" i="1"/>
              <a:t> </a:t>
            </a:r>
            <a:r>
              <a:rPr lang="en-US" b="1" i="1"/>
              <a:t> </a:t>
            </a:r>
            <a:r>
              <a:rPr lang="en-US" b="1"/>
              <a:t>start</a:t>
            </a:r>
            <a:r>
              <a:rPr lang="en-US"/>
              <a:t>&gt; and&lt;</a:t>
            </a:r>
            <a:r>
              <a:rPr lang="en-US" i="1"/>
              <a:t>T</a:t>
            </a:r>
            <a:r>
              <a:rPr lang="en-US" i="1" baseline="-25000"/>
              <a:t>i </a:t>
            </a:r>
            <a:r>
              <a:rPr lang="en-US" b="1"/>
              <a:t>commit</a:t>
            </a:r>
            <a:r>
              <a:rPr lang="en-US"/>
              <a:t>&gt; are there in the log.</a:t>
            </a:r>
          </a:p>
          <a:p>
            <a:r>
              <a:rPr lang="en-US"/>
              <a:t>Redoing a transaction </a:t>
            </a:r>
            <a:r>
              <a:rPr lang="en-US" i="1"/>
              <a:t>T</a:t>
            </a:r>
            <a:r>
              <a:rPr lang="en-US" i="1" baseline="-25000"/>
              <a:t>i</a:t>
            </a:r>
            <a:r>
              <a:rPr lang="en-US" i="1"/>
              <a:t> </a:t>
            </a:r>
            <a:r>
              <a:rPr lang="en-US"/>
              <a:t>(</a:t>
            </a:r>
            <a:r>
              <a:rPr lang="en-US" b="1"/>
              <a:t> redo</a:t>
            </a:r>
            <a:r>
              <a:rPr lang="en-US" i="1"/>
              <a:t>T</a:t>
            </a:r>
            <a:r>
              <a:rPr lang="en-US" i="1" baseline="-25000"/>
              <a:t>i</a:t>
            </a:r>
            <a:r>
              <a:rPr lang="en-US"/>
              <a:t>) sets the value of all data items updated by the transaction to the new values.</a:t>
            </a:r>
          </a:p>
          <a:p>
            <a:r>
              <a:rPr lang="en-US"/>
              <a:t>Crashes can occur while </a:t>
            </a:r>
          </a:p>
          <a:p>
            <a:pPr lvl="1"/>
            <a:r>
              <a:rPr lang="en-US"/>
              <a:t>the transaction is executing the original updates, or </a:t>
            </a:r>
          </a:p>
          <a:p>
            <a:pPr lvl="1"/>
            <a:r>
              <a:rPr lang="en-US"/>
              <a:t>while recovery action is being taken</a:t>
            </a:r>
          </a:p>
          <a:p>
            <a:r>
              <a:rPr lang="en-US"/>
              <a:t>example transactions  </a:t>
            </a:r>
            <a:r>
              <a:rPr lang="en-US" i="1"/>
              <a:t>T</a:t>
            </a:r>
            <a:r>
              <a:rPr lang="en-US" i="1" baseline="-25000"/>
              <a:t>0</a:t>
            </a:r>
            <a:r>
              <a:rPr lang="en-US" i="1"/>
              <a:t> </a:t>
            </a:r>
            <a:r>
              <a:rPr lang="en-US"/>
              <a:t>and </a:t>
            </a:r>
            <a:r>
              <a:rPr lang="en-US" i="1"/>
              <a:t>T</a:t>
            </a:r>
            <a:r>
              <a:rPr lang="en-US" i="1" baseline="-25000"/>
              <a:t>1</a:t>
            </a:r>
            <a:r>
              <a:rPr lang="en-US" i="1"/>
              <a:t> </a:t>
            </a:r>
            <a:r>
              <a:rPr lang="en-US"/>
              <a:t>(</a:t>
            </a:r>
            <a:r>
              <a:rPr lang="en-US" i="1"/>
              <a:t>T</a:t>
            </a:r>
            <a:r>
              <a:rPr lang="en-US" i="1" baseline="-25000"/>
              <a:t>0</a:t>
            </a:r>
            <a:r>
              <a:rPr lang="en-US" i="1"/>
              <a:t> </a:t>
            </a:r>
            <a:r>
              <a:rPr lang="en-US"/>
              <a:t>executes before </a:t>
            </a:r>
            <a:r>
              <a:rPr lang="en-US" i="1"/>
              <a:t>T</a:t>
            </a:r>
            <a:r>
              <a:rPr lang="en-US" i="1" baseline="-25000"/>
              <a:t>1</a:t>
            </a:r>
            <a:r>
              <a:rPr lang="en-US"/>
              <a:t>):</a:t>
            </a:r>
          </a:p>
          <a:p>
            <a:pPr>
              <a:buFont typeface="Monotype Sorts" pitchFamily="2" charset="2"/>
              <a:buNone/>
            </a:pPr>
            <a:r>
              <a:rPr lang="en-US" i="1"/>
              <a:t>	T</a:t>
            </a:r>
            <a:r>
              <a:rPr lang="en-US" i="1" baseline="-25000"/>
              <a:t>0</a:t>
            </a:r>
            <a:r>
              <a:rPr lang="en-US"/>
              <a:t>: </a:t>
            </a:r>
            <a:r>
              <a:rPr lang="en-US" b="1"/>
              <a:t>read </a:t>
            </a:r>
            <a:r>
              <a:rPr lang="en-US"/>
              <a:t>(</a:t>
            </a:r>
            <a:r>
              <a:rPr lang="en-US" i="1"/>
              <a:t>A</a:t>
            </a:r>
            <a:r>
              <a:rPr lang="en-US"/>
              <a:t>)				</a:t>
            </a:r>
            <a:r>
              <a:rPr lang="en-US" i="1"/>
              <a:t>T</a:t>
            </a:r>
            <a:r>
              <a:rPr lang="en-US" i="1" baseline="-25000"/>
              <a:t>1</a:t>
            </a:r>
            <a:r>
              <a:rPr lang="en-US" i="1"/>
              <a:t> </a:t>
            </a:r>
            <a:r>
              <a:rPr lang="en-US"/>
              <a:t>: </a:t>
            </a:r>
            <a:r>
              <a:rPr lang="en-US" b="1"/>
              <a:t>read</a:t>
            </a:r>
            <a:r>
              <a:rPr lang="en-US"/>
              <a:t> (</a:t>
            </a:r>
            <a:r>
              <a:rPr lang="en-US" i="1"/>
              <a:t>C</a:t>
            </a:r>
            <a:r>
              <a:rPr lang="en-US"/>
              <a:t>)</a:t>
            </a:r>
          </a:p>
          <a:p>
            <a:pPr>
              <a:buFont typeface="Monotype Sorts" pitchFamily="2" charset="2"/>
              <a:buNone/>
            </a:pPr>
            <a:r>
              <a:rPr lang="en-US" i="1"/>
              <a:t>		A: - A - 50</a:t>
            </a:r>
            <a:r>
              <a:rPr lang="en-US"/>
              <a:t>			       </a:t>
            </a:r>
            <a:r>
              <a:rPr lang="en-US" i="1"/>
              <a:t>C:-	C- 100</a:t>
            </a:r>
            <a:endParaRPr lang="en-US"/>
          </a:p>
          <a:p>
            <a:pPr>
              <a:buFont typeface="Monotype Sorts" pitchFamily="2" charset="2"/>
              <a:buNone/>
            </a:pPr>
            <a:r>
              <a:rPr lang="en-US" b="1"/>
              <a:t>		Write </a:t>
            </a:r>
            <a:r>
              <a:rPr lang="en-US"/>
              <a:t>(</a:t>
            </a:r>
            <a:r>
              <a:rPr lang="en-US" i="1"/>
              <a:t>A</a:t>
            </a:r>
            <a:r>
              <a:rPr lang="en-US"/>
              <a:t>)			        </a:t>
            </a:r>
            <a:r>
              <a:rPr lang="en-US" b="1"/>
              <a:t>write </a:t>
            </a:r>
            <a:r>
              <a:rPr lang="en-US"/>
              <a:t>(</a:t>
            </a:r>
            <a:r>
              <a:rPr lang="en-US" i="1"/>
              <a:t>C</a:t>
            </a:r>
            <a:r>
              <a:rPr lang="en-US"/>
              <a:t>)</a:t>
            </a:r>
          </a:p>
          <a:p>
            <a:pPr>
              <a:buFont typeface="Monotype Sorts" pitchFamily="2" charset="2"/>
              <a:buNone/>
            </a:pPr>
            <a:r>
              <a:rPr lang="en-US" b="1"/>
              <a:t>		read </a:t>
            </a:r>
            <a:r>
              <a:rPr lang="en-US"/>
              <a:t>(</a:t>
            </a:r>
            <a:r>
              <a:rPr lang="en-US" i="1"/>
              <a:t>B</a:t>
            </a:r>
            <a:r>
              <a:rPr lang="en-US"/>
              <a:t>)</a:t>
            </a:r>
          </a:p>
          <a:p>
            <a:pPr>
              <a:buFont typeface="Monotype Sorts" pitchFamily="2" charset="2"/>
              <a:buNone/>
            </a:pPr>
            <a:r>
              <a:rPr lang="en-US" i="1"/>
              <a:t>		B:-  B + 50</a:t>
            </a:r>
          </a:p>
          <a:p>
            <a:pPr>
              <a:buFont typeface="Monotype Sorts" pitchFamily="2" charset="2"/>
              <a:buNone/>
            </a:pPr>
            <a:r>
              <a:rPr lang="en-US" b="1"/>
              <a:t>		write </a:t>
            </a:r>
            <a:r>
              <a:rPr lang="en-US"/>
              <a:t>(</a:t>
            </a:r>
            <a:r>
              <a:rPr lang="en-US" i="1"/>
              <a:t>B</a:t>
            </a:r>
            <a:r>
              <a:rPr lang="en-US"/>
              <a:t>)</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Deferred Database Modification (Cont.)</a:t>
            </a:r>
          </a:p>
        </p:txBody>
      </p:sp>
      <p:sp>
        <p:nvSpPr>
          <p:cNvPr id="30723" name="Rectangle 3"/>
          <p:cNvSpPr>
            <a:spLocks noGrp="1" noChangeArrowheads="1"/>
          </p:cNvSpPr>
          <p:nvPr>
            <p:ph type="body" idx="4294967295"/>
          </p:nvPr>
        </p:nvSpPr>
        <p:spPr>
          <a:xfrm>
            <a:off x="2366963" y="1106488"/>
            <a:ext cx="8229600" cy="5105400"/>
          </a:xfrm>
        </p:spPr>
        <p:txBody>
          <a:bodyPr/>
          <a:lstStyle/>
          <a:p>
            <a:pPr>
              <a:lnSpc>
                <a:spcPct val="80000"/>
              </a:lnSpc>
            </a:pPr>
            <a:r>
              <a:rPr lang="en-US"/>
              <a:t>Below we show the log as it appears at three instances of time.</a:t>
            </a:r>
          </a:p>
          <a:p>
            <a:endParaRPr lang="en-US"/>
          </a:p>
          <a:p>
            <a:endParaRPr lang="en-US"/>
          </a:p>
          <a:p>
            <a:endParaRPr lang="en-US"/>
          </a:p>
          <a:p>
            <a:endParaRPr lang="en-US"/>
          </a:p>
          <a:p>
            <a:endParaRPr lang="en-US"/>
          </a:p>
          <a:p>
            <a:pPr>
              <a:buFont typeface="Monotype Sorts" pitchFamily="2" charset="2"/>
              <a:buNone/>
            </a:pPr>
            <a:endParaRPr lang="en-US"/>
          </a:p>
          <a:p>
            <a:pPr>
              <a:buFont typeface="Monotype Sorts" pitchFamily="2" charset="2"/>
              <a:buNone/>
            </a:pPr>
            <a:endParaRPr lang="en-US"/>
          </a:p>
          <a:p>
            <a:pPr>
              <a:lnSpc>
                <a:spcPct val="20000"/>
              </a:lnSpc>
            </a:pPr>
            <a:endParaRPr lang="en-US"/>
          </a:p>
          <a:p>
            <a:r>
              <a:rPr lang="en-US"/>
              <a:t>If log on stable storage at time of crash is as in case:</a:t>
            </a:r>
          </a:p>
          <a:p>
            <a:pPr>
              <a:lnSpc>
                <a:spcPct val="70000"/>
              </a:lnSpc>
              <a:buFont typeface="Monotype Sorts" pitchFamily="2" charset="2"/>
              <a:buNone/>
            </a:pPr>
            <a:r>
              <a:rPr lang="en-US"/>
              <a:t>	</a:t>
            </a:r>
            <a:r>
              <a:rPr lang="en-US" sz="1600"/>
              <a:t>(a)  No redo actions need to be taken</a:t>
            </a:r>
          </a:p>
          <a:p>
            <a:pPr>
              <a:lnSpc>
                <a:spcPct val="80000"/>
              </a:lnSpc>
              <a:buFont typeface="Monotype Sorts" pitchFamily="2" charset="2"/>
              <a:buNone/>
            </a:pPr>
            <a:r>
              <a:rPr lang="en-US" sz="1600"/>
              <a:t>	(b)  redo(</a:t>
            </a:r>
            <a:r>
              <a:rPr lang="en-US" sz="1600" i="1"/>
              <a:t>T</a:t>
            </a:r>
            <a:r>
              <a:rPr lang="en-US" sz="1600" baseline="-25000"/>
              <a:t>0</a:t>
            </a:r>
            <a:r>
              <a:rPr lang="en-US" sz="1600"/>
              <a:t>) must be performed since &lt;</a:t>
            </a:r>
            <a:r>
              <a:rPr lang="en-US" sz="1600" i="1"/>
              <a:t>T</a:t>
            </a:r>
            <a:r>
              <a:rPr lang="en-US" sz="1600" baseline="-25000"/>
              <a:t>0 </a:t>
            </a:r>
            <a:r>
              <a:rPr lang="en-US" sz="1600" b="1"/>
              <a:t>commi</a:t>
            </a:r>
            <a:r>
              <a:rPr lang="en-US" sz="1600"/>
              <a:t>t&gt; is present </a:t>
            </a:r>
          </a:p>
          <a:p>
            <a:pPr>
              <a:lnSpc>
                <a:spcPct val="80000"/>
              </a:lnSpc>
              <a:buFont typeface="Monotype Sorts" pitchFamily="2" charset="2"/>
              <a:buNone/>
            </a:pPr>
            <a:r>
              <a:rPr lang="en-US" sz="1600"/>
              <a:t>	(c)  </a:t>
            </a:r>
            <a:r>
              <a:rPr lang="en-US" sz="1600" b="1"/>
              <a:t>redo</a:t>
            </a:r>
            <a:r>
              <a:rPr lang="en-US" sz="1600"/>
              <a:t>(</a:t>
            </a:r>
            <a:r>
              <a:rPr lang="en-US" sz="1600" i="1"/>
              <a:t>T</a:t>
            </a:r>
            <a:r>
              <a:rPr lang="en-US" sz="1600" baseline="-25000"/>
              <a:t>0</a:t>
            </a:r>
            <a:r>
              <a:rPr lang="en-US" sz="1600"/>
              <a:t>) must be performed followed by redo(</a:t>
            </a:r>
            <a:r>
              <a:rPr lang="en-US" sz="1600" i="1"/>
              <a:t>T</a:t>
            </a:r>
            <a:r>
              <a:rPr lang="en-US" sz="1600" baseline="-25000"/>
              <a:t>1</a:t>
            </a:r>
            <a:r>
              <a:rPr lang="en-US" sz="1600"/>
              <a:t>) since</a:t>
            </a:r>
          </a:p>
          <a:p>
            <a:pPr>
              <a:lnSpc>
                <a:spcPct val="70000"/>
              </a:lnSpc>
              <a:buFont typeface="Monotype Sorts" pitchFamily="2" charset="2"/>
              <a:buNone/>
            </a:pPr>
            <a:r>
              <a:rPr lang="en-US" sz="1600"/>
              <a:t>     		 &lt;</a:t>
            </a:r>
            <a:r>
              <a:rPr lang="en-US" sz="1600" i="1"/>
              <a:t>T</a:t>
            </a:r>
            <a:r>
              <a:rPr lang="en-US" sz="1600" baseline="-25000"/>
              <a:t>0</a:t>
            </a:r>
            <a:r>
              <a:rPr lang="en-US" sz="1600"/>
              <a:t> </a:t>
            </a:r>
            <a:r>
              <a:rPr lang="en-US" sz="1600" b="1"/>
              <a:t>commit</a:t>
            </a:r>
            <a:r>
              <a:rPr lang="en-US" sz="1600"/>
              <a:t>&gt; and &lt;</a:t>
            </a:r>
            <a:r>
              <a:rPr lang="en-US" sz="1600" i="1"/>
              <a:t>T</a:t>
            </a:r>
            <a:r>
              <a:rPr lang="en-US" sz="1600" i="1" baseline="-25000"/>
              <a:t>i</a:t>
            </a:r>
            <a:r>
              <a:rPr lang="en-US" sz="1600"/>
              <a:t> commit&gt; are present</a:t>
            </a:r>
            <a:endParaRPr lang="en-US"/>
          </a:p>
        </p:txBody>
      </p:sp>
      <p:pic>
        <p:nvPicPr>
          <p:cNvPr id="30731" name="Picture 11"/>
          <p:cNvPicPr>
            <a:picLocks noChangeAspect="1" noChangeArrowheads="1"/>
          </p:cNvPicPr>
          <p:nvPr/>
        </p:nvPicPr>
        <p:blipFill>
          <a:blip r:embed="rId2" cstate="print"/>
          <a:srcRect l="1190" t="22223" r="2380" b="22221"/>
          <a:stretch>
            <a:fillRect/>
          </a:stretch>
        </p:blipFill>
        <p:spPr bwMode="auto">
          <a:xfrm>
            <a:off x="3097214" y="1589089"/>
            <a:ext cx="5926137" cy="2560637"/>
          </a:xfrm>
          <a:prstGeom prst="rect">
            <a:avLst/>
          </a:prstGeom>
          <a:noFill/>
          <a:ln w="38100" cmpd="dbl">
            <a:solidFill>
              <a:schemeClr val="tx2"/>
            </a:solidFill>
            <a:miter lim="800000"/>
            <a:headEnd/>
            <a:tailEnd/>
          </a:ln>
          <a:effectLst/>
        </p:spPr>
      </p:pic>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t>Immediate Database Modification</a:t>
            </a:r>
          </a:p>
        </p:txBody>
      </p:sp>
      <p:sp>
        <p:nvSpPr>
          <p:cNvPr id="32771" name="Rectangle 3"/>
          <p:cNvSpPr>
            <a:spLocks noGrp="1" noChangeArrowheads="1"/>
          </p:cNvSpPr>
          <p:nvPr>
            <p:ph type="body" idx="4294967295"/>
          </p:nvPr>
        </p:nvSpPr>
        <p:spPr/>
        <p:txBody>
          <a:bodyPr/>
          <a:lstStyle/>
          <a:p>
            <a:r>
              <a:rPr lang="en-US"/>
              <a:t>The </a:t>
            </a:r>
            <a:r>
              <a:rPr lang="en-US" b="1">
                <a:solidFill>
                  <a:schemeClr val="tx2"/>
                </a:solidFill>
              </a:rPr>
              <a:t>immediate database modification</a:t>
            </a:r>
            <a:r>
              <a:rPr lang="en-US"/>
              <a:t> scheme allows database updates of an uncommitted transaction to be made as the writes are issued</a:t>
            </a:r>
          </a:p>
          <a:p>
            <a:pPr lvl="1"/>
            <a:r>
              <a:rPr lang="en-US"/>
              <a:t>since undoing may be needed, update logs must have both old value and new value</a:t>
            </a:r>
          </a:p>
          <a:p>
            <a:r>
              <a:rPr lang="en-US"/>
              <a:t>Update log record must be written </a:t>
            </a:r>
            <a:r>
              <a:rPr lang="en-US" i="1"/>
              <a:t>before</a:t>
            </a:r>
            <a:r>
              <a:rPr lang="en-US"/>
              <a:t> database item is written</a:t>
            </a:r>
          </a:p>
          <a:p>
            <a:pPr lvl="1"/>
            <a:r>
              <a:rPr lang="en-US"/>
              <a:t>We assume that the log record is output directly to stable storage</a:t>
            </a:r>
          </a:p>
          <a:p>
            <a:pPr lvl="1"/>
            <a:r>
              <a:rPr lang="en-US"/>
              <a:t>Can be extended to postpone log record output, so long as prior to execution of an </a:t>
            </a:r>
            <a:r>
              <a:rPr lang="en-US" b="1"/>
              <a:t>output</a:t>
            </a:r>
            <a:r>
              <a:rPr lang="en-US"/>
              <a:t>(</a:t>
            </a:r>
            <a:r>
              <a:rPr lang="en-US" i="1"/>
              <a:t>B</a:t>
            </a:r>
            <a:r>
              <a:rPr lang="en-US"/>
              <a:t>) operation for a data block B, all log records corresponding to items </a:t>
            </a:r>
            <a:r>
              <a:rPr lang="en-US" i="1"/>
              <a:t>B</a:t>
            </a:r>
            <a:r>
              <a:rPr lang="en-US"/>
              <a:t> must be flushed to stable storage</a:t>
            </a:r>
          </a:p>
          <a:p>
            <a:r>
              <a:rPr lang="en-US"/>
              <a:t>Output of updated blocks can take place at any time before or  after transaction commit</a:t>
            </a:r>
          </a:p>
          <a:p>
            <a:r>
              <a:rPr lang="en-US"/>
              <a:t>Order in which blocks are output can be different from the order in which they are written.</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362200" y="152400"/>
            <a:ext cx="8077200" cy="609600"/>
          </a:xfrm>
        </p:spPr>
        <p:txBody>
          <a:bodyPr/>
          <a:lstStyle/>
          <a:p>
            <a:r>
              <a:rPr lang="en-US" sz="3000"/>
              <a:t>Immediate Database Modification Example</a:t>
            </a:r>
          </a:p>
        </p:txBody>
      </p:sp>
      <p:sp>
        <p:nvSpPr>
          <p:cNvPr id="34819" name="Rectangle 3"/>
          <p:cNvSpPr>
            <a:spLocks noGrp="1" noChangeArrowheads="1"/>
          </p:cNvSpPr>
          <p:nvPr>
            <p:ph type="body" idx="4294967295"/>
          </p:nvPr>
        </p:nvSpPr>
        <p:spPr/>
        <p:txBody>
          <a:bodyPr/>
          <a:lstStyle/>
          <a:p>
            <a:pPr>
              <a:buFont typeface="Monotype Sorts" pitchFamily="2" charset="2"/>
              <a:buNone/>
            </a:pPr>
            <a:r>
              <a:rPr lang="en-US" sz="1600" b="1"/>
              <a:t>Log                                  Write                              Output</a:t>
            </a:r>
            <a:endParaRPr lang="en-US" sz="1600"/>
          </a:p>
          <a:p>
            <a:pPr>
              <a:lnSpc>
                <a:spcPct val="80000"/>
              </a:lnSpc>
              <a:buFont typeface="Monotype Sorts" pitchFamily="2" charset="2"/>
              <a:buNone/>
            </a:pPr>
            <a:endParaRPr lang="en-US" sz="1600"/>
          </a:p>
          <a:p>
            <a:pPr>
              <a:lnSpc>
                <a:spcPct val="60000"/>
              </a:lnSpc>
              <a:buFont typeface="Monotype Sorts" pitchFamily="2" charset="2"/>
              <a:buNone/>
            </a:pPr>
            <a:r>
              <a:rPr lang="en-US" sz="1600"/>
              <a:t>&lt;</a:t>
            </a:r>
            <a:r>
              <a:rPr lang="en-US" sz="1600" i="1"/>
              <a:t>T</a:t>
            </a:r>
            <a:r>
              <a:rPr lang="en-US" sz="1600" baseline="-25000"/>
              <a:t>0</a:t>
            </a:r>
            <a:r>
              <a:rPr lang="en-US" sz="1600" i="1"/>
              <a:t> </a:t>
            </a:r>
            <a:r>
              <a:rPr lang="en-US" sz="1600" b="1"/>
              <a:t>start</a:t>
            </a:r>
            <a:r>
              <a:rPr lang="en-US" sz="1600"/>
              <a:t>&gt;</a:t>
            </a:r>
          </a:p>
          <a:p>
            <a:pPr>
              <a:buFont typeface="Monotype Sorts" pitchFamily="2" charset="2"/>
              <a:buNone/>
            </a:pPr>
            <a:r>
              <a:rPr lang="en-US" sz="1600"/>
              <a:t>&lt;</a:t>
            </a:r>
            <a:r>
              <a:rPr lang="en-US" sz="1600" i="1"/>
              <a:t>T</a:t>
            </a:r>
            <a:r>
              <a:rPr lang="en-US" sz="1600" i="1" baseline="-25000"/>
              <a:t>0</a:t>
            </a:r>
            <a:r>
              <a:rPr lang="en-US" sz="1600" i="1"/>
              <a:t>,</a:t>
            </a:r>
            <a:r>
              <a:rPr lang="en-US" sz="1600"/>
              <a:t> A, 1000, 950&gt;</a:t>
            </a:r>
          </a:p>
          <a:p>
            <a:pPr>
              <a:lnSpc>
                <a:spcPct val="70000"/>
              </a:lnSpc>
              <a:buFont typeface="Monotype Sorts" pitchFamily="2" charset="2"/>
              <a:buNone/>
            </a:pPr>
            <a:r>
              <a:rPr lang="en-US" sz="1600" i="1"/>
              <a:t>T</a:t>
            </a:r>
            <a:r>
              <a:rPr lang="en-US" sz="1600" baseline="-25000"/>
              <a:t>o</a:t>
            </a:r>
            <a:r>
              <a:rPr lang="en-US" sz="1600" i="1"/>
              <a:t>,</a:t>
            </a:r>
            <a:r>
              <a:rPr lang="en-US" sz="1600"/>
              <a:t> B, 2000, 2050</a:t>
            </a:r>
          </a:p>
          <a:p>
            <a:pPr>
              <a:lnSpc>
                <a:spcPct val="80000"/>
              </a:lnSpc>
              <a:buFont typeface="Monotype Sorts" pitchFamily="2" charset="2"/>
              <a:buNone/>
            </a:pPr>
            <a:r>
              <a:rPr lang="en-US" sz="1600"/>
              <a:t>                                    </a:t>
            </a:r>
            <a:r>
              <a:rPr lang="en-US" sz="1600" i="1"/>
              <a:t>A</a:t>
            </a:r>
            <a:r>
              <a:rPr lang="en-US" sz="1600"/>
              <a:t> = 950</a:t>
            </a:r>
          </a:p>
          <a:p>
            <a:pPr>
              <a:lnSpc>
                <a:spcPct val="60000"/>
              </a:lnSpc>
              <a:buFont typeface="Monotype Sorts" pitchFamily="2" charset="2"/>
              <a:buNone/>
            </a:pPr>
            <a:r>
              <a:rPr lang="en-US" sz="1600"/>
              <a:t>                                    </a:t>
            </a:r>
            <a:r>
              <a:rPr lang="en-US" sz="1600" i="1"/>
              <a:t>B</a:t>
            </a:r>
            <a:r>
              <a:rPr lang="en-US" sz="1600"/>
              <a:t> = 2050</a:t>
            </a:r>
          </a:p>
          <a:p>
            <a:pPr>
              <a:buFont typeface="Monotype Sorts" pitchFamily="2" charset="2"/>
              <a:buNone/>
            </a:pPr>
            <a:r>
              <a:rPr lang="en-US" sz="1600"/>
              <a:t>&lt;</a:t>
            </a:r>
            <a:r>
              <a:rPr lang="en-US" sz="1600" i="1"/>
              <a:t>T</a:t>
            </a:r>
            <a:r>
              <a:rPr lang="en-US" sz="1600" baseline="-25000"/>
              <a:t>0</a:t>
            </a:r>
            <a:r>
              <a:rPr lang="en-US" sz="1600"/>
              <a:t> </a:t>
            </a:r>
            <a:r>
              <a:rPr lang="en-US" sz="1600" b="1"/>
              <a:t>commit</a:t>
            </a:r>
            <a:r>
              <a:rPr lang="en-US" sz="1600"/>
              <a:t>&gt;</a:t>
            </a:r>
          </a:p>
          <a:p>
            <a:pPr>
              <a:lnSpc>
                <a:spcPct val="80000"/>
              </a:lnSpc>
              <a:buFont typeface="Monotype Sorts" pitchFamily="2" charset="2"/>
              <a:buNone/>
            </a:pPr>
            <a:r>
              <a:rPr lang="en-US" sz="1600"/>
              <a:t>&lt;</a:t>
            </a:r>
            <a:r>
              <a:rPr lang="en-US" sz="1600" i="1"/>
              <a:t>T</a:t>
            </a:r>
            <a:r>
              <a:rPr lang="en-US" sz="1600" baseline="-25000"/>
              <a:t>1</a:t>
            </a:r>
            <a:r>
              <a:rPr lang="en-US" sz="1600"/>
              <a:t> </a:t>
            </a:r>
            <a:r>
              <a:rPr lang="en-US" sz="1600" b="1"/>
              <a:t>start</a:t>
            </a:r>
            <a:r>
              <a:rPr lang="en-US" sz="1600"/>
              <a:t>&gt;</a:t>
            </a:r>
          </a:p>
          <a:p>
            <a:pPr>
              <a:lnSpc>
                <a:spcPct val="60000"/>
              </a:lnSpc>
              <a:buFont typeface="Monotype Sorts" pitchFamily="2" charset="2"/>
              <a:buNone/>
            </a:pPr>
            <a:r>
              <a:rPr lang="en-US" sz="1600"/>
              <a:t>&lt;</a:t>
            </a:r>
            <a:r>
              <a:rPr lang="en-US" sz="1600" i="1"/>
              <a:t>T</a:t>
            </a:r>
            <a:r>
              <a:rPr lang="en-US" sz="1600" baseline="-25000"/>
              <a:t>1</a:t>
            </a:r>
            <a:r>
              <a:rPr lang="en-US" sz="1600"/>
              <a:t>, C, 700, 600&gt;</a:t>
            </a:r>
          </a:p>
          <a:p>
            <a:pPr>
              <a:lnSpc>
                <a:spcPct val="80000"/>
              </a:lnSpc>
              <a:buFont typeface="Monotype Sorts" pitchFamily="2" charset="2"/>
              <a:buNone/>
            </a:pPr>
            <a:r>
              <a:rPr lang="en-US" sz="1600"/>
              <a:t>                                      </a:t>
            </a:r>
            <a:r>
              <a:rPr lang="en-US" sz="1600" i="1"/>
              <a:t>C</a:t>
            </a:r>
            <a:r>
              <a:rPr lang="en-US" sz="1600"/>
              <a:t> = 600</a:t>
            </a:r>
          </a:p>
          <a:p>
            <a:pPr>
              <a:lnSpc>
                <a:spcPct val="80000"/>
              </a:lnSpc>
              <a:buFont typeface="Monotype Sorts" pitchFamily="2" charset="2"/>
              <a:buNone/>
            </a:pPr>
            <a:r>
              <a:rPr lang="en-US" sz="1600"/>
              <a:t>                                                                         </a:t>
            </a:r>
            <a:r>
              <a:rPr lang="en-US" sz="1600" i="1"/>
              <a:t>B</a:t>
            </a:r>
            <a:r>
              <a:rPr lang="en-US" sz="1600" i="1" baseline="-25000"/>
              <a:t>B</a:t>
            </a:r>
            <a:r>
              <a:rPr lang="en-US" sz="1600"/>
              <a:t>, </a:t>
            </a:r>
            <a:r>
              <a:rPr lang="en-US" sz="1600" i="1"/>
              <a:t>B</a:t>
            </a:r>
            <a:r>
              <a:rPr lang="en-US" sz="1600" i="1" baseline="-25000"/>
              <a:t>C</a:t>
            </a:r>
            <a:endParaRPr lang="en-US" sz="1600"/>
          </a:p>
          <a:p>
            <a:pPr>
              <a:lnSpc>
                <a:spcPct val="70000"/>
              </a:lnSpc>
              <a:buFont typeface="Monotype Sorts" pitchFamily="2" charset="2"/>
              <a:buNone/>
            </a:pPr>
            <a:r>
              <a:rPr lang="en-US" sz="1600"/>
              <a:t>&lt;</a:t>
            </a:r>
            <a:r>
              <a:rPr lang="en-US" sz="1600" i="1"/>
              <a:t>T</a:t>
            </a:r>
            <a:r>
              <a:rPr lang="en-US" sz="1600" baseline="-25000"/>
              <a:t>1</a:t>
            </a:r>
            <a:r>
              <a:rPr lang="en-US" sz="1600"/>
              <a:t> </a:t>
            </a:r>
            <a:r>
              <a:rPr lang="en-US" sz="1600" b="1"/>
              <a:t>commit</a:t>
            </a:r>
            <a:r>
              <a:rPr lang="en-US" sz="1600"/>
              <a:t>&gt;</a:t>
            </a:r>
          </a:p>
          <a:p>
            <a:pPr>
              <a:lnSpc>
                <a:spcPct val="70000"/>
              </a:lnSpc>
              <a:buFont typeface="Monotype Sorts" pitchFamily="2" charset="2"/>
              <a:buNone/>
            </a:pPr>
            <a:r>
              <a:rPr lang="en-US" sz="1600"/>
              <a:t>                                                                         </a:t>
            </a:r>
            <a:r>
              <a:rPr lang="en-US" sz="1600" i="1"/>
              <a:t>B</a:t>
            </a:r>
            <a:r>
              <a:rPr lang="en-US" sz="1600" i="1" baseline="-25000"/>
              <a:t>A</a:t>
            </a:r>
            <a:endParaRPr lang="en-US" sz="1600"/>
          </a:p>
          <a:p>
            <a:r>
              <a:rPr lang="en-US" sz="1600"/>
              <a:t>Note: </a:t>
            </a:r>
            <a:r>
              <a:rPr lang="en-US" sz="1600" i="1"/>
              <a:t>B</a:t>
            </a:r>
            <a:r>
              <a:rPr lang="en-US" sz="1600" i="1" baseline="-25000"/>
              <a:t>X</a:t>
            </a:r>
            <a:r>
              <a:rPr lang="en-US" sz="1600" i="1"/>
              <a:t> </a:t>
            </a:r>
            <a:r>
              <a:rPr lang="en-US" sz="1600"/>
              <a:t>denotes block containing </a:t>
            </a:r>
            <a:r>
              <a:rPr lang="en-US" sz="1600" i="1"/>
              <a:t>X</a:t>
            </a:r>
            <a:r>
              <a:rPr lang="en-US" sz="1600"/>
              <a:t>.</a:t>
            </a:r>
          </a:p>
          <a:p>
            <a:pPr lvl="4">
              <a:buFontTx/>
              <a:buNone/>
            </a:pPr>
            <a:endParaRPr lang="en-US" sz="1600"/>
          </a:p>
        </p:txBody>
      </p:sp>
      <p:sp>
        <p:nvSpPr>
          <p:cNvPr id="34820" name="Line 4"/>
          <p:cNvSpPr>
            <a:spLocks noChangeShapeType="1"/>
          </p:cNvSpPr>
          <p:nvPr/>
        </p:nvSpPr>
        <p:spPr bwMode="auto">
          <a:xfrm>
            <a:off x="2438400" y="1592263"/>
            <a:ext cx="6629400" cy="0"/>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34821" name="Text Box 5"/>
          <p:cNvSpPr txBox="1">
            <a:spLocks noChangeArrowheads="1"/>
          </p:cNvSpPr>
          <p:nvPr/>
        </p:nvSpPr>
        <p:spPr bwMode="auto">
          <a:xfrm>
            <a:off x="3389313" y="3624263"/>
            <a:ext cx="346570" cy="338554"/>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pPr>
            <a:r>
              <a:rPr lang="en-US" sz="1600">
                <a:solidFill>
                  <a:srgbClr val="000000"/>
                </a:solidFill>
                <a:latin typeface="Times New Roman" pitchFamily="18" charset="0"/>
              </a:rPr>
              <a:t>x</a:t>
            </a:r>
            <a:r>
              <a:rPr lang="en-US" sz="1400" baseline="-25000">
                <a:solidFill>
                  <a:srgbClr val="000000"/>
                </a:solidFill>
                <a:latin typeface="Times New Roman" pitchFamily="18" charset="0"/>
              </a:rPr>
              <a:t>1</a:t>
            </a:r>
            <a:endParaRPr lang="en-US" sz="1600">
              <a:solidFill>
                <a:srgbClr val="000000"/>
              </a:solidFill>
              <a:latin typeface="Times New Roman" pitchFamily="18" charset="0"/>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Immediate Database Modification (Cont.)</a:t>
            </a:r>
          </a:p>
        </p:txBody>
      </p:sp>
      <p:sp>
        <p:nvSpPr>
          <p:cNvPr id="38915" name="Rectangle 3"/>
          <p:cNvSpPr>
            <a:spLocks noGrp="1" noChangeArrowheads="1"/>
          </p:cNvSpPr>
          <p:nvPr>
            <p:ph type="body" idx="4294967295"/>
          </p:nvPr>
        </p:nvSpPr>
        <p:spPr>
          <a:xfrm>
            <a:off x="2366963" y="1106488"/>
            <a:ext cx="7848600" cy="4876800"/>
          </a:xfrm>
        </p:spPr>
        <p:txBody>
          <a:bodyPr/>
          <a:lstStyle/>
          <a:p>
            <a:pPr>
              <a:lnSpc>
                <a:spcPct val="90000"/>
              </a:lnSpc>
            </a:pPr>
            <a:r>
              <a:rPr lang="en-US" dirty="0"/>
              <a:t>Recovery procedure has two operations instead of one:</a:t>
            </a:r>
          </a:p>
          <a:p>
            <a:pPr lvl="1">
              <a:lnSpc>
                <a:spcPct val="90000"/>
              </a:lnSpc>
            </a:pPr>
            <a:r>
              <a:rPr lang="en-US" b="1" dirty="0"/>
              <a:t> undo</a:t>
            </a:r>
            <a:r>
              <a:rPr lang="en-US" dirty="0"/>
              <a:t>(</a:t>
            </a:r>
            <a:r>
              <a:rPr lang="en-US" i="1" dirty="0" err="1"/>
              <a:t>T</a:t>
            </a:r>
            <a:r>
              <a:rPr lang="en-US" baseline="-25000" dirty="0" err="1"/>
              <a:t>i</a:t>
            </a:r>
            <a:r>
              <a:rPr lang="en-US" dirty="0"/>
              <a:t>) restores the value of all data items updated by </a:t>
            </a:r>
            <a:r>
              <a:rPr lang="en-US" i="1" dirty="0" err="1"/>
              <a:t>T</a:t>
            </a:r>
            <a:r>
              <a:rPr lang="en-US" i="1" baseline="-25000" dirty="0" err="1"/>
              <a:t>i</a:t>
            </a:r>
            <a:r>
              <a:rPr lang="en-US" dirty="0"/>
              <a:t> to their old values, going backwards from the last log record for </a:t>
            </a:r>
            <a:r>
              <a:rPr lang="en-US" i="1" dirty="0" err="1"/>
              <a:t>T</a:t>
            </a:r>
            <a:r>
              <a:rPr lang="en-US" i="1" baseline="-25000" dirty="0" err="1"/>
              <a:t>i</a:t>
            </a:r>
            <a:endParaRPr lang="en-US" i="1" dirty="0"/>
          </a:p>
          <a:p>
            <a:pPr lvl="1">
              <a:lnSpc>
                <a:spcPct val="90000"/>
              </a:lnSpc>
            </a:pPr>
            <a:r>
              <a:rPr lang="en-US" b="1" dirty="0"/>
              <a:t>redo</a:t>
            </a:r>
            <a:r>
              <a:rPr lang="en-US" dirty="0"/>
              <a:t>(</a:t>
            </a:r>
            <a:r>
              <a:rPr lang="en-US" i="1" dirty="0" err="1"/>
              <a:t>T</a:t>
            </a:r>
            <a:r>
              <a:rPr lang="en-US" baseline="-25000" dirty="0" err="1"/>
              <a:t>i</a:t>
            </a:r>
            <a:r>
              <a:rPr lang="en-US" dirty="0"/>
              <a:t>) sets the value of all data items updated by </a:t>
            </a:r>
            <a:r>
              <a:rPr lang="en-US" i="1" dirty="0" err="1"/>
              <a:t>T</a:t>
            </a:r>
            <a:r>
              <a:rPr lang="en-US" i="1" baseline="-25000" dirty="0" err="1"/>
              <a:t>i</a:t>
            </a:r>
            <a:r>
              <a:rPr lang="en-US" i="1" dirty="0"/>
              <a:t> </a:t>
            </a:r>
            <a:r>
              <a:rPr lang="en-US" dirty="0"/>
              <a:t>to the new values, going forward from the first log record for </a:t>
            </a:r>
            <a:r>
              <a:rPr lang="en-US" i="1" dirty="0" err="1"/>
              <a:t>T</a:t>
            </a:r>
            <a:r>
              <a:rPr lang="en-US" i="1" baseline="-25000" dirty="0" err="1"/>
              <a:t>i</a:t>
            </a:r>
            <a:endParaRPr lang="en-US" i="1" dirty="0"/>
          </a:p>
          <a:p>
            <a:pPr>
              <a:lnSpc>
                <a:spcPct val="90000"/>
              </a:lnSpc>
            </a:pPr>
            <a:r>
              <a:rPr lang="en-US" dirty="0"/>
              <a:t>Both operations must be </a:t>
            </a:r>
            <a:r>
              <a:rPr lang="en-US" b="1" dirty="0">
                <a:solidFill>
                  <a:schemeClr val="tx2"/>
                </a:solidFill>
              </a:rPr>
              <a:t>idempotent</a:t>
            </a:r>
          </a:p>
          <a:p>
            <a:pPr lvl="1">
              <a:lnSpc>
                <a:spcPct val="90000"/>
              </a:lnSpc>
            </a:pPr>
            <a:r>
              <a:rPr lang="en-US" dirty="0"/>
              <a:t>That is, even if the operation is executed multiple times the effect is the same as if it is executed once</a:t>
            </a:r>
          </a:p>
          <a:p>
            <a:pPr lvl="2">
              <a:lnSpc>
                <a:spcPct val="90000"/>
              </a:lnSpc>
            </a:pPr>
            <a:r>
              <a:rPr lang="en-US" dirty="0"/>
              <a:t>Needed since operations may get re-executed during recovery </a:t>
            </a:r>
            <a:endParaRPr lang="en-US" b="1" dirty="0">
              <a:solidFill>
                <a:schemeClr val="tx2"/>
              </a:solidFill>
            </a:endParaRPr>
          </a:p>
          <a:p>
            <a:pPr>
              <a:lnSpc>
                <a:spcPct val="90000"/>
              </a:lnSpc>
            </a:pPr>
            <a:r>
              <a:rPr lang="en-US" dirty="0"/>
              <a:t>When recovering after failure:</a:t>
            </a:r>
          </a:p>
          <a:p>
            <a:pPr lvl="1">
              <a:lnSpc>
                <a:spcPct val="90000"/>
              </a:lnSpc>
            </a:pPr>
            <a:r>
              <a:rPr lang="en-US" dirty="0"/>
              <a:t>Transaction</a:t>
            </a:r>
            <a:r>
              <a:rPr lang="en-US" i="1" dirty="0"/>
              <a:t> </a:t>
            </a:r>
            <a:r>
              <a:rPr lang="en-US" i="1" dirty="0" err="1"/>
              <a:t>T</a:t>
            </a:r>
            <a:r>
              <a:rPr lang="en-US" i="1" baseline="-25000" dirty="0" err="1"/>
              <a:t>i</a:t>
            </a:r>
            <a:r>
              <a:rPr lang="en-US" i="1" dirty="0"/>
              <a:t> </a:t>
            </a:r>
            <a:r>
              <a:rPr lang="en-US" dirty="0"/>
              <a:t>needs to be undone if the log contains the record </a:t>
            </a:r>
            <a:br>
              <a:rPr lang="en-US" dirty="0"/>
            </a:br>
            <a:r>
              <a:rPr lang="en-US" i="1" dirty="0"/>
              <a:t>&lt;</a:t>
            </a:r>
            <a:r>
              <a:rPr lang="en-US" i="1" dirty="0" err="1"/>
              <a:t>T</a:t>
            </a:r>
            <a:r>
              <a:rPr lang="en-US" i="1" baseline="-25000" dirty="0" err="1"/>
              <a:t>i</a:t>
            </a:r>
            <a:r>
              <a:rPr lang="en-US" dirty="0"/>
              <a:t> </a:t>
            </a:r>
            <a:r>
              <a:rPr lang="en-US" b="1" dirty="0"/>
              <a:t>start</a:t>
            </a:r>
            <a:r>
              <a:rPr lang="en-US" i="1" dirty="0"/>
              <a:t>&gt;</a:t>
            </a:r>
            <a:r>
              <a:rPr lang="en-US" dirty="0"/>
              <a:t>, but does not contain the record </a:t>
            </a:r>
            <a:r>
              <a:rPr lang="en-US" i="1" dirty="0"/>
              <a:t>&lt;</a:t>
            </a:r>
            <a:r>
              <a:rPr lang="en-US" i="1" dirty="0" err="1"/>
              <a:t>T</a:t>
            </a:r>
            <a:r>
              <a:rPr lang="en-US" i="1" baseline="-25000" dirty="0" err="1"/>
              <a:t>i</a:t>
            </a:r>
            <a:r>
              <a:rPr lang="en-US" i="1" dirty="0"/>
              <a:t> </a:t>
            </a:r>
            <a:r>
              <a:rPr lang="en-US" b="1" dirty="0"/>
              <a:t>commit</a:t>
            </a:r>
            <a:r>
              <a:rPr lang="en-US" i="1" dirty="0"/>
              <a:t>&gt;</a:t>
            </a:r>
            <a:r>
              <a:rPr lang="en-US" dirty="0"/>
              <a:t>.</a:t>
            </a:r>
          </a:p>
          <a:p>
            <a:pPr lvl="1">
              <a:lnSpc>
                <a:spcPct val="90000"/>
              </a:lnSpc>
            </a:pPr>
            <a:r>
              <a:rPr lang="en-US" dirty="0"/>
              <a:t>Transaction </a:t>
            </a:r>
            <a:r>
              <a:rPr lang="en-US" i="1" dirty="0" err="1"/>
              <a:t>T</a:t>
            </a:r>
            <a:r>
              <a:rPr lang="en-US" i="1" baseline="-25000" dirty="0" err="1"/>
              <a:t>i</a:t>
            </a:r>
            <a:r>
              <a:rPr lang="en-US" i="1" dirty="0"/>
              <a:t> </a:t>
            </a:r>
            <a:r>
              <a:rPr lang="en-US" dirty="0"/>
              <a:t>needs to be redone if the log contains both the record </a:t>
            </a:r>
            <a:r>
              <a:rPr lang="en-US" i="1" dirty="0"/>
              <a:t>&lt;</a:t>
            </a:r>
            <a:r>
              <a:rPr lang="en-US" i="1" dirty="0" err="1"/>
              <a:t>T</a:t>
            </a:r>
            <a:r>
              <a:rPr lang="en-US" i="1" baseline="-25000" dirty="0" err="1"/>
              <a:t>i</a:t>
            </a:r>
            <a:r>
              <a:rPr lang="en-US" i="1" dirty="0"/>
              <a:t> </a:t>
            </a:r>
            <a:r>
              <a:rPr lang="en-US" b="1" dirty="0"/>
              <a:t>start</a:t>
            </a:r>
            <a:r>
              <a:rPr lang="en-US" i="1" dirty="0"/>
              <a:t>&gt;</a:t>
            </a:r>
            <a:r>
              <a:rPr lang="en-US" dirty="0"/>
              <a:t> and the record </a:t>
            </a:r>
            <a:r>
              <a:rPr lang="en-US" i="1" dirty="0"/>
              <a:t>&lt;</a:t>
            </a:r>
            <a:r>
              <a:rPr lang="en-US" i="1" dirty="0" err="1"/>
              <a:t>T</a:t>
            </a:r>
            <a:r>
              <a:rPr lang="en-US" i="1" baseline="-25000" dirty="0" err="1"/>
              <a:t>i</a:t>
            </a:r>
            <a:r>
              <a:rPr lang="en-US" i="1" baseline="-25000" dirty="0"/>
              <a:t> </a:t>
            </a:r>
            <a:r>
              <a:rPr lang="en-US" b="1" dirty="0"/>
              <a:t>commit</a:t>
            </a:r>
            <a:r>
              <a:rPr lang="en-US" i="1" dirty="0"/>
              <a:t>&gt;</a:t>
            </a:r>
            <a:r>
              <a:rPr lang="en-US" dirty="0"/>
              <a:t>.</a:t>
            </a:r>
          </a:p>
          <a:p>
            <a:pPr>
              <a:lnSpc>
                <a:spcPct val="90000"/>
              </a:lnSpc>
            </a:pPr>
            <a:r>
              <a:rPr lang="en-US" dirty="0"/>
              <a:t>Undo operations are performed first, then redo operations.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2">
            <a:extLst>
              <a:ext uri="{FF2B5EF4-FFF2-40B4-BE49-F238E27FC236}">
                <a16:creationId xmlns:a16="http://schemas.microsoft.com/office/drawing/2014/main" id="{16B4FA5E-F609-6FDB-FB0C-99687714EAF4}"/>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algn="l" rtl="0" fontAlgn="base">
              <a:spcBef>
                <a:spcPct val="0"/>
              </a:spcBef>
              <a:spcAft>
                <a:spcPct val="0"/>
              </a:spcAft>
              <a:buNone/>
            </a:pPr>
            <a:r>
              <a:rPr lang="en-US" altLang="en-US" sz="1200">
                <a:latin typeface="Gill Sans MT Condensed" panose="020B0506020104020203" pitchFamily="34" charset="0"/>
              </a:rPr>
              <a:t>DAVID M. KROENKE’S DATABASE CONCEPTS, 2nd Edition </a:t>
            </a:r>
          </a:p>
          <a:p>
            <a:pPr algn="l" rtl="0" fontAlgn="base">
              <a:spcBef>
                <a:spcPct val="0"/>
              </a:spcBef>
              <a:spcAft>
                <a:spcPct val="0"/>
              </a:spcAft>
              <a:buNone/>
            </a:pPr>
            <a:r>
              <a:rPr lang="en-US" altLang="en-US" sz="1200">
                <a:latin typeface="Gill Sans MT Condensed" panose="020B0506020104020203" pitchFamily="34" charset="0"/>
              </a:rPr>
              <a:t>© 2005 Pearson Prentice Hall</a:t>
            </a:r>
          </a:p>
          <a:p>
            <a:pPr algn="l" rtl="0" fontAlgn="base">
              <a:spcBef>
                <a:spcPct val="0"/>
              </a:spcBef>
              <a:spcAft>
                <a:spcPct val="0"/>
              </a:spcAft>
              <a:buNone/>
            </a:pPr>
            <a:endParaRPr lang="en-US" altLang="en-US" sz="1200">
              <a:latin typeface="Gill Sans MT Condensed" panose="020B0506020104020203" pitchFamily="34" charset="0"/>
            </a:endParaRPr>
          </a:p>
        </p:txBody>
      </p:sp>
      <p:sp>
        <p:nvSpPr>
          <p:cNvPr id="21507" name="Slide Number Placeholder 3">
            <a:extLst>
              <a:ext uri="{FF2B5EF4-FFF2-40B4-BE49-F238E27FC236}">
                <a16:creationId xmlns:a16="http://schemas.microsoft.com/office/drawing/2014/main" id="{8D434A13-4033-2048-9D3F-808B9D39D402}"/>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rtl="0" fontAlgn="base">
              <a:spcBef>
                <a:spcPct val="0"/>
              </a:spcBef>
              <a:spcAft>
                <a:spcPct val="0"/>
              </a:spcAft>
              <a:buNone/>
            </a:pPr>
            <a:r>
              <a:rPr lang="en-US" altLang="en-US" sz="1800">
                <a:latin typeface="Gill Sans MT Condensed" panose="020B0506020104020203" pitchFamily="34" charset="0"/>
              </a:rPr>
              <a:t>1-</a:t>
            </a:r>
            <a:fld id="{510EB1A7-A766-4211-8E2C-F411655CE4F8}" type="slidenum">
              <a:rPr lang="en-US" altLang="en-US" sz="1800">
                <a:latin typeface="Gill Sans MT Condensed" panose="020B0506020104020203" pitchFamily="34" charset="0"/>
              </a:rPr>
              <a:pPr rtl="0" fontAlgn="base">
                <a:spcBef>
                  <a:spcPct val="0"/>
                </a:spcBef>
                <a:spcAft>
                  <a:spcPct val="0"/>
                </a:spcAft>
                <a:buNone/>
              </a:pPr>
              <a:t>16</a:t>
            </a:fld>
            <a:endParaRPr lang="en-US" altLang="en-US" sz="1800">
              <a:latin typeface="Gill Sans MT Condensed" panose="020B0506020104020203" pitchFamily="34" charset="0"/>
            </a:endParaRPr>
          </a:p>
        </p:txBody>
      </p:sp>
      <p:sp>
        <p:nvSpPr>
          <p:cNvPr id="21508" name="Rectangle 2">
            <a:extLst>
              <a:ext uri="{FF2B5EF4-FFF2-40B4-BE49-F238E27FC236}">
                <a16:creationId xmlns:a16="http://schemas.microsoft.com/office/drawing/2014/main" id="{D0792780-F426-E897-7BD2-43A52FD6BEA3}"/>
              </a:ext>
            </a:extLst>
          </p:cNvPr>
          <p:cNvSpPr>
            <a:spLocks noGrp="1" noChangeArrowheads="1"/>
          </p:cNvSpPr>
          <p:nvPr>
            <p:ph type="title"/>
          </p:nvPr>
        </p:nvSpPr>
        <p:spPr/>
        <p:txBody>
          <a:bodyPr/>
          <a:lstStyle/>
          <a:p>
            <a:pPr eaLnBrk="1" hangingPunct="1"/>
            <a:r>
              <a:rPr lang="en-US" altLang="en-US" sz="3600"/>
              <a:t>Desktop Database Systems</a:t>
            </a:r>
            <a:br>
              <a:rPr lang="en-US" altLang="en-US" sz="3600"/>
            </a:br>
            <a:r>
              <a:rPr lang="ar-JO" altLang="en-US" sz="3600"/>
              <a:t>أنظمة قواعد البيانات المكتبية</a:t>
            </a:r>
            <a:endParaRPr lang="en-US" altLang="en-US" sz="3600"/>
          </a:p>
        </p:txBody>
      </p:sp>
      <p:pic>
        <p:nvPicPr>
          <p:cNvPr id="21509" name="Picture 5" descr="FIG01_23">
            <a:extLst>
              <a:ext uri="{FF2B5EF4-FFF2-40B4-BE49-F238E27FC236}">
                <a16:creationId xmlns:a16="http://schemas.microsoft.com/office/drawing/2014/main" id="{0B70A9A6-FC1F-F103-3E4A-77975907D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00" y="2109789"/>
            <a:ext cx="7315200" cy="275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مربع نص 1">
            <a:extLst>
              <a:ext uri="{FF2B5EF4-FFF2-40B4-BE49-F238E27FC236}">
                <a16:creationId xmlns:a16="http://schemas.microsoft.com/office/drawing/2014/main" id="{3C611B42-EC58-7306-744A-AB9CA5D8E066}"/>
              </a:ext>
            </a:extLst>
          </p:cNvPr>
          <p:cNvSpPr txBox="1">
            <a:spLocks noChangeArrowheads="1"/>
          </p:cNvSpPr>
          <p:nvPr/>
        </p:nvSpPr>
        <p:spPr bwMode="auto">
          <a:xfrm>
            <a:off x="5081588" y="3962401"/>
            <a:ext cx="14144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algn="ctr" rtl="0" eaLnBrk="0" fontAlgn="base" hangingPunct="0">
              <a:spcBef>
                <a:spcPct val="0"/>
              </a:spcBef>
              <a:spcAft>
                <a:spcPct val="0"/>
              </a:spcAft>
            </a:pPr>
            <a:r>
              <a:rPr lang="ar-JO" altLang="ar-JO" sz="1400">
                <a:solidFill>
                  <a:srgbClr val="000000"/>
                </a:solidFill>
              </a:rPr>
              <a:t>تطبيق قاعدة البيانات</a:t>
            </a:r>
          </a:p>
        </p:txBody>
      </p:sp>
      <p:sp>
        <p:nvSpPr>
          <p:cNvPr id="21511" name="مربع نص 2">
            <a:extLst>
              <a:ext uri="{FF2B5EF4-FFF2-40B4-BE49-F238E27FC236}">
                <a16:creationId xmlns:a16="http://schemas.microsoft.com/office/drawing/2014/main" id="{BECBC034-5004-32AD-7E36-1A388B82600C}"/>
              </a:ext>
            </a:extLst>
          </p:cNvPr>
          <p:cNvSpPr txBox="1">
            <a:spLocks noChangeArrowheads="1"/>
          </p:cNvSpPr>
          <p:nvPr/>
        </p:nvSpPr>
        <p:spPr bwMode="auto">
          <a:xfrm>
            <a:off x="7051675" y="4021139"/>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algn="l" rtl="0" eaLnBrk="0" fontAlgn="base" hangingPunct="0">
              <a:spcBef>
                <a:spcPct val="0"/>
              </a:spcBef>
              <a:spcAft>
                <a:spcPct val="0"/>
              </a:spcAft>
            </a:pPr>
            <a:r>
              <a:rPr lang="ar-JO" altLang="ar-JO" sz="1400">
                <a:solidFill>
                  <a:srgbClr val="000000"/>
                </a:solidFill>
              </a:rPr>
              <a:t>نظام إدارة قواعد البيانات</a:t>
            </a:r>
          </a:p>
        </p:txBody>
      </p:sp>
      <p:sp>
        <p:nvSpPr>
          <p:cNvPr id="21512" name="مربع نص 3">
            <a:extLst>
              <a:ext uri="{FF2B5EF4-FFF2-40B4-BE49-F238E27FC236}">
                <a16:creationId xmlns:a16="http://schemas.microsoft.com/office/drawing/2014/main" id="{823476F2-3ECF-BA5B-F3E4-A6E9AB2DCAE0}"/>
              </a:ext>
            </a:extLst>
          </p:cNvPr>
          <p:cNvSpPr txBox="1">
            <a:spLocks noChangeArrowheads="1"/>
          </p:cNvSpPr>
          <p:nvPr/>
        </p:nvSpPr>
        <p:spPr bwMode="auto">
          <a:xfrm>
            <a:off x="9113838" y="4038601"/>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algn="l" rtl="0" eaLnBrk="0" fontAlgn="base" hangingPunct="0">
              <a:spcBef>
                <a:spcPct val="0"/>
              </a:spcBef>
              <a:spcAft>
                <a:spcPct val="0"/>
              </a:spcAft>
            </a:pPr>
            <a:r>
              <a:rPr lang="ar-JO" altLang="ar-JO" sz="1400">
                <a:solidFill>
                  <a:srgbClr val="000000"/>
                </a:solidFill>
              </a:rPr>
              <a:t>قواعد البيانات</a:t>
            </a:r>
          </a:p>
        </p:txBody>
      </p:sp>
      <p:sp>
        <p:nvSpPr>
          <p:cNvPr id="21513" name="مربع نص 5">
            <a:extLst>
              <a:ext uri="{FF2B5EF4-FFF2-40B4-BE49-F238E27FC236}">
                <a16:creationId xmlns:a16="http://schemas.microsoft.com/office/drawing/2014/main" id="{CC72A946-5C4D-0477-3CCD-82674DD9ECEF}"/>
              </a:ext>
            </a:extLst>
          </p:cNvPr>
          <p:cNvSpPr txBox="1">
            <a:spLocks noChangeArrowheads="1"/>
          </p:cNvSpPr>
          <p:nvPr/>
        </p:nvSpPr>
        <p:spPr bwMode="auto">
          <a:xfrm>
            <a:off x="4911725" y="1957389"/>
            <a:ext cx="2057400" cy="30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algn="l" rtl="0" eaLnBrk="0" fontAlgn="base" hangingPunct="0">
              <a:spcBef>
                <a:spcPct val="0"/>
              </a:spcBef>
              <a:spcAft>
                <a:spcPct val="0"/>
              </a:spcAft>
            </a:pPr>
            <a:r>
              <a:rPr lang="ar-JO" altLang="ar-JO" sz="1400">
                <a:solidFill>
                  <a:srgbClr val="000000"/>
                </a:solidFill>
              </a:rPr>
              <a:t>نظام قاعدة بيانات سطح المكتب</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076450" y="352426"/>
            <a:ext cx="8210550" cy="790575"/>
          </a:xfrm>
        </p:spPr>
        <p:txBody>
          <a:bodyPr/>
          <a:lstStyle/>
          <a:p>
            <a:r>
              <a:rPr lang="en-US" sz="3000" dirty="0"/>
              <a:t>Immediate DB Modification Recovery Example</a:t>
            </a:r>
            <a:endParaRPr lang="en-US" dirty="0"/>
          </a:p>
        </p:txBody>
      </p:sp>
      <p:sp>
        <p:nvSpPr>
          <p:cNvPr id="40963" name="Rectangle 3"/>
          <p:cNvSpPr>
            <a:spLocks noGrp="1" noChangeArrowheads="1"/>
          </p:cNvSpPr>
          <p:nvPr>
            <p:ph type="body" idx="4294967295"/>
          </p:nvPr>
        </p:nvSpPr>
        <p:spPr>
          <a:xfrm>
            <a:off x="2362200" y="1289050"/>
            <a:ext cx="8305800" cy="4876800"/>
          </a:xfrm>
        </p:spPr>
        <p:txBody>
          <a:bodyPr/>
          <a:lstStyle/>
          <a:p>
            <a:pPr>
              <a:lnSpc>
                <a:spcPct val="110000"/>
              </a:lnSpc>
              <a:buFont typeface="Monotype Sorts" pitchFamily="2" charset="2"/>
              <a:buNone/>
            </a:pPr>
            <a:r>
              <a:rPr lang="en-US" sz="1600"/>
              <a:t>  Below we show the log as it appears at three instances of time.</a:t>
            </a:r>
          </a:p>
          <a:p>
            <a:pPr>
              <a:lnSpc>
                <a:spcPct val="70000"/>
              </a:lnSpc>
              <a:buFont typeface="Monotype Sorts" pitchFamily="2" charset="2"/>
              <a:buNone/>
            </a:pPr>
            <a:endParaRPr lang="en-US" sz="1600"/>
          </a:p>
          <a:p>
            <a:pPr>
              <a:lnSpc>
                <a:spcPct val="70000"/>
              </a:lnSpc>
              <a:buFont typeface="Monotype Sorts" pitchFamily="2" charset="2"/>
              <a:buNone/>
            </a:pPr>
            <a:endParaRPr lang="en-US" sz="1600"/>
          </a:p>
          <a:p>
            <a:pPr>
              <a:lnSpc>
                <a:spcPct val="70000"/>
              </a:lnSpc>
              <a:buFont typeface="Monotype Sorts" pitchFamily="2" charset="2"/>
              <a:buNone/>
            </a:pPr>
            <a:endParaRPr lang="en-US" sz="1600"/>
          </a:p>
          <a:p>
            <a:pPr>
              <a:lnSpc>
                <a:spcPct val="70000"/>
              </a:lnSpc>
              <a:buFont typeface="Monotype Sorts" pitchFamily="2" charset="2"/>
              <a:buNone/>
            </a:pPr>
            <a:endParaRPr lang="en-US" sz="1600"/>
          </a:p>
          <a:p>
            <a:pPr>
              <a:lnSpc>
                <a:spcPct val="70000"/>
              </a:lnSpc>
              <a:buFont typeface="Monotype Sorts" pitchFamily="2" charset="2"/>
              <a:buNone/>
            </a:pPr>
            <a:endParaRPr lang="en-US" sz="1600"/>
          </a:p>
          <a:p>
            <a:pPr>
              <a:lnSpc>
                <a:spcPct val="70000"/>
              </a:lnSpc>
              <a:buFont typeface="Monotype Sorts" pitchFamily="2" charset="2"/>
              <a:buNone/>
            </a:pPr>
            <a:endParaRPr lang="en-US" sz="1600"/>
          </a:p>
          <a:p>
            <a:pPr>
              <a:lnSpc>
                <a:spcPct val="70000"/>
              </a:lnSpc>
              <a:buFont typeface="Monotype Sorts" pitchFamily="2" charset="2"/>
              <a:buNone/>
            </a:pPr>
            <a:endParaRPr lang="en-US" sz="1600"/>
          </a:p>
          <a:p>
            <a:pPr>
              <a:lnSpc>
                <a:spcPct val="30000"/>
              </a:lnSpc>
              <a:buFont typeface="Monotype Sorts" pitchFamily="2" charset="2"/>
              <a:buNone/>
            </a:pPr>
            <a:endParaRPr lang="en-US" sz="1600"/>
          </a:p>
          <a:p>
            <a:pPr>
              <a:lnSpc>
                <a:spcPct val="70000"/>
              </a:lnSpc>
              <a:buFont typeface="Monotype Sorts" pitchFamily="2" charset="2"/>
              <a:buNone/>
            </a:pPr>
            <a:endParaRPr lang="en-US" sz="1600"/>
          </a:p>
          <a:p>
            <a:pPr>
              <a:lnSpc>
                <a:spcPct val="70000"/>
              </a:lnSpc>
              <a:buFont typeface="Monotype Sorts" pitchFamily="2" charset="2"/>
              <a:buNone/>
            </a:pPr>
            <a:r>
              <a:rPr lang="en-US" sz="1600"/>
              <a:t>Recovery actions in each case above are:</a:t>
            </a:r>
          </a:p>
          <a:p>
            <a:pPr>
              <a:lnSpc>
                <a:spcPct val="80000"/>
              </a:lnSpc>
              <a:buFont typeface="Monotype Sorts" pitchFamily="2" charset="2"/>
              <a:buNone/>
            </a:pPr>
            <a:r>
              <a:rPr lang="en-US" sz="1600"/>
              <a:t>(a)  undo (</a:t>
            </a:r>
            <a:r>
              <a:rPr lang="en-US" sz="1600" i="1"/>
              <a:t>T</a:t>
            </a:r>
            <a:r>
              <a:rPr lang="en-US" sz="1600" baseline="-25000"/>
              <a:t>0</a:t>
            </a:r>
            <a:r>
              <a:rPr lang="en-US" sz="1600"/>
              <a:t>): B is restored to 2000 and A to 1000.</a:t>
            </a:r>
          </a:p>
          <a:p>
            <a:pPr>
              <a:buFont typeface="Monotype Sorts" pitchFamily="2" charset="2"/>
              <a:buNone/>
            </a:pPr>
            <a:r>
              <a:rPr lang="en-US" sz="1600"/>
              <a:t>(b)  undo (</a:t>
            </a:r>
            <a:r>
              <a:rPr lang="en-US" sz="1600" i="1"/>
              <a:t>T</a:t>
            </a:r>
            <a:r>
              <a:rPr lang="en-US" sz="1600" baseline="-25000"/>
              <a:t>1</a:t>
            </a:r>
            <a:r>
              <a:rPr lang="en-US" sz="1600"/>
              <a:t>) and redo (</a:t>
            </a:r>
            <a:r>
              <a:rPr lang="en-US" sz="1600" i="1"/>
              <a:t>T</a:t>
            </a:r>
            <a:r>
              <a:rPr lang="en-US" sz="1600" baseline="-25000"/>
              <a:t>0</a:t>
            </a:r>
            <a:r>
              <a:rPr lang="en-US" sz="1600"/>
              <a:t>): C is restored to 700, and then </a:t>
            </a:r>
            <a:r>
              <a:rPr lang="en-US" sz="1600" i="1"/>
              <a:t>A</a:t>
            </a:r>
            <a:r>
              <a:rPr lang="en-US" sz="1600"/>
              <a:t> and </a:t>
            </a:r>
            <a:r>
              <a:rPr lang="en-US" sz="1600" i="1"/>
              <a:t>B</a:t>
            </a:r>
            <a:r>
              <a:rPr lang="en-US" sz="1600"/>
              <a:t> are  </a:t>
            </a:r>
          </a:p>
          <a:p>
            <a:pPr>
              <a:buFont typeface="Monotype Sorts" pitchFamily="2" charset="2"/>
              <a:buNone/>
            </a:pPr>
            <a:r>
              <a:rPr lang="en-US" sz="1600"/>
              <a:t>       set to 950 and 2050 respectively.</a:t>
            </a:r>
          </a:p>
          <a:p>
            <a:pPr>
              <a:lnSpc>
                <a:spcPct val="80000"/>
              </a:lnSpc>
              <a:buFont typeface="Monotype Sorts" pitchFamily="2" charset="2"/>
              <a:buNone/>
            </a:pPr>
            <a:r>
              <a:rPr lang="en-US" sz="1600"/>
              <a:t>(c)  redo (</a:t>
            </a:r>
            <a:r>
              <a:rPr lang="en-US" sz="1600" i="1"/>
              <a:t>T</a:t>
            </a:r>
            <a:r>
              <a:rPr lang="en-US" sz="1600" baseline="-25000"/>
              <a:t>0</a:t>
            </a:r>
            <a:r>
              <a:rPr lang="en-US" sz="1600"/>
              <a:t>) and redo (</a:t>
            </a:r>
            <a:r>
              <a:rPr lang="en-US" sz="1600" i="1"/>
              <a:t>T</a:t>
            </a:r>
            <a:r>
              <a:rPr lang="en-US" sz="1600" baseline="-25000"/>
              <a:t>1</a:t>
            </a:r>
            <a:r>
              <a:rPr lang="en-US" sz="1600"/>
              <a:t>): A and B are set to 950 and 2050 </a:t>
            </a:r>
          </a:p>
          <a:p>
            <a:pPr>
              <a:lnSpc>
                <a:spcPct val="80000"/>
              </a:lnSpc>
              <a:buFont typeface="Monotype Sorts" pitchFamily="2" charset="2"/>
              <a:buNone/>
            </a:pPr>
            <a:r>
              <a:rPr lang="en-US" sz="1600"/>
              <a:t>       respectively. Then </a:t>
            </a:r>
            <a:r>
              <a:rPr lang="en-US" sz="1600" i="1"/>
              <a:t>C</a:t>
            </a:r>
            <a:r>
              <a:rPr lang="en-US" sz="1600"/>
              <a:t> is set to 600</a:t>
            </a:r>
          </a:p>
        </p:txBody>
      </p:sp>
      <p:pic>
        <p:nvPicPr>
          <p:cNvPr id="40971" name="Picture 11"/>
          <p:cNvPicPr>
            <a:picLocks noChangeAspect="1" noChangeArrowheads="1"/>
          </p:cNvPicPr>
          <p:nvPr/>
        </p:nvPicPr>
        <p:blipFill>
          <a:blip r:embed="rId2" cstate="print"/>
          <a:srcRect l="893" t="28572" r="1785" b="28571"/>
          <a:stretch>
            <a:fillRect/>
          </a:stretch>
        </p:blipFill>
        <p:spPr bwMode="auto">
          <a:xfrm>
            <a:off x="2819401" y="1757363"/>
            <a:ext cx="6265863" cy="2070100"/>
          </a:xfrm>
          <a:prstGeom prst="rect">
            <a:avLst/>
          </a:prstGeom>
          <a:noFill/>
          <a:ln w="38100" cmpd="dbl">
            <a:solidFill>
              <a:schemeClr val="tx2"/>
            </a:solidFill>
            <a:miter lim="800000"/>
            <a:headEnd/>
            <a:tailEnd/>
          </a:ln>
          <a:effectLst/>
        </p:spPr>
      </p:pic>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Checkpoints</a:t>
            </a:r>
          </a:p>
        </p:txBody>
      </p:sp>
      <p:sp>
        <p:nvSpPr>
          <p:cNvPr id="43011" name="Rectangle 3"/>
          <p:cNvSpPr>
            <a:spLocks noGrp="1" noChangeArrowheads="1"/>
          </p:cNvSpPr>
          <p:nvPr>
            <p:ph type="body" idx="4294967295"/>
          </p:nvPr>
        </p:nvSpPr>
        <p:spPr/>
        <p:txBody>
          <a:bodyPr/>
          <a:lstStyle/>
          <a:p>
            <a:pPr marL="381000" indent="-381000"/>
            <a:r>
              <a:rPr lang="en-US"/>
              <a:t>Problems in recovery procedure as discussed earlier :</a:t>
            </a:r>
          </a:p>
          <a:p>
            <a:pPr marL="800100" lvl="1" indent="-342900">
              <a:buFont typeface="Monotype Sorts" pitchFamily="2" charset="2"/>
              <a:buAutoNum type="arabicPeriod"/>
            </a:pPr>
            <a:r>
              <a:rPr lang="en-US"/>
              <a:t>searching the entire log is time-consuming</a:t>
            </a:r>
          </a:p>
          <a:p>
            <a:pPr marL="800100" lvl="1" indent="-342900">
              <a:buFont typeface="Monotype Sorts" pitchFamily="2" charset="2"/>
              <a:buAutoNum type="arabicPeriod"/>
            </a:pPr>
            <a:r>
              <a:rPr lang="en-US"/>
              <a:t>we might unnecessarily redo transactions which have already</a:t>
            </a:r>
          </a:p>
          <a:p>
            <a:pPr marL="800100" lvl="1" indent="-342900">
              <a:buFont typeface="Monotype Sorts" pitchFamily="2" charset="2"/>
              <a:buAutoNum type="arabicPeriod"/>
            </a:pPr>
            <a:r>
              <a:rPr lang="en-US"/>
              <a:t>output their updates to the database.</a:t>
            </a:r>
          </a:p>
          <a:p>
            <a:pPr marL="381000" indent="-381000"/>
            <a:r>
              <a:rPr lang="en-US"/>
              <a:t>Streamline recovery procedure by periodically performing </a:t>
            </a:r>
            <a:r>
              <a:rPr lang="en-US" b="1">
                <a:solidFill>
                  <a:schemeClr val="tx2"/>
                </a:solidFill>
              </a:rPr>
              <a:t>checkpointing</a:t>
            </a:r>
            <a:r>
              <a:rPr lang="en-US"/>
              <a:t> </a:t>
            </a:r>
          </a:p>
          <a:p>
            <a:pPr marL="800100" lvl="1" indent="-342900">
              <a:buFont typeface="Monotype Sorts" pitchFamily="2" charset="2"/>
              <a:buAutoNum type="arabicPeriod"/>
            </a:pPr>
            <a:r>
              <a:rPr lang="en-US"/>
              <a:t>Output all log records currently residing in main memory onto stable storage.</a:t>
            </a:r>
          </a:p>
          <a:p>
            <a:pPr marL="800100" lvl="1" indent="-342900">
              <a:buFont typeface="Monotype Sorts" pitchFamily="2" charset="2"/>
              <a:buAutoNum type="arabicPeriod"/>
            </a:pPr>
            <a:r>
              <a:rPr lang="en-US"/>
              <a:t>Output all modified buffer blocks to the disk.</a:t>
            </a:r>
          </a:p>
          <a:p>
            <a:pPr marL="800100" lvl="1" indent="-342900">
              <a:buFont typeface="Monotype Sorts" pitchFamily="2" charset="2"/>
              <a:buAutoNum type="arabicPeriod"/>
            </a:pPr>
            <a:r>
              <a:rPr lang="en-US"/>
              <a:t>Write a log record &lt;</a:t>
            </a:r>
            <a:r>
              <a:rPr lang="en-US" b="1"/>
              <a:t> checkpoint</a:t>
            </a:r>
            <a:r>
              <a:rPr lang="en-US"/>
              <a:t>&gt; onto stable storage.</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t>Checkpoints (Cont.)</a:t>
            </a:r>
          </a:p>
        </p:txBody>
      </p:sp>
      <p:sp>
        <p:nvSpPr>
          <p:cNvPr id="45059" name="Rectangle 3"/>
          <p:cNvSpPr>
            <a:spLocks noGrp="1" noChangeArrowheads="1"/>
          </p:cNvSpPr>
          <p:nvPr>
            <p:ph type="body" idx="4294967295"/>
          </p:nvPr>
        </p:nvSpPr>
        <p:spPr/>
        <p:txBody>
          <a:bodyPr/>
          <a:lstStyle/>
          <a:p>
            <a:pPr marL="381000" indent="-381000"/>
            <a:r>
              <a:rPr lang="en-US"/>
              <a:t>During recovery we need to consider only the most recent transaction T</a:t>
            </a:r>
            <a:r>
              <a:rPr lang="en-US" baseline="-25000"/>
              <a:t>i</a:t>
            </a:r>
            <a:r>
              <a:rPr lang="en-US"/>
              <a:t> that started before the checkpoint, and transactions that started after </a:t>
            </a:r>
            <a:r>
              <a:rPr lang="en-US" i="1"/>
              <a:t>T</a:t>
            </a:r>
            <a:r>
              <a:rPr lang="en-US" i="1" baseline="-25000"/>
              <a:t>i</a:t>
            </a:r>
            <a:r>
              <a:rPr lang="en-US"/>
              <a:t>. </a:t>
            </a:r>
          </a:p>
          <a:p>
            <a:pPr marL="800100" lvl="1" indent="-342900">
              <a:buFont typeface="Monotype Sorts" pitchFamily="2" charset="2"/>
              <a:buAutoNum type="arabicPeriod"/>
            </a:pPr>
            <a:r>
              <a:rPr lang="en-US"/>
              <a:t>Scan backwards from end of log to find the most recent &lt;</a:t>
            </a:r>
            <a:r>
              <a:rPr lang="en-US" b="1"/>
              <a:t>checkpoint</a:t>
            </a:r>
            <a:r>
              <a:rPr lang="en-US"/>
              <a:t>&gt; record </a:t>
            </a:r>
          </a:p>
          <a:p>
            <a:pPr marL="800100" lvl="1" indent="-342900">
              <a:buFont typeface="Monotype Sorts" pitchFamily="2" charset="2"/>
              <a:buAutoNum type="arabicPeriod"/>
            </a:pPr>
            <a:r>
              <a:rPr lang="en-US"/>
              <a:t>Continue scanning backwards till a record </a:t>
            </a:r>
            <a:r>
              <a:rPr lang="en-US" i="1"/>
              <a:t>&lt;T</a:t>
            </a:r>
            <a:r>
              <a:rPr lang="en-US" i="1" baseline="-25000"/>
              <a:t>i</a:t>
            </a:r>
            <a:r>
              <a:rPr lang="en-US" b="1"/>
              <a:t> start</a:t>
            </a:r>
            <a:r>
              <a:rPr lang="en-US"/>
              <a:t>&gt; is found. </a:t>
            </a:r>
          </a:p>
          <a:p>
            <a:pPr marL="800100" lvl="1" indent="-342900">
              <a:buFont typeface="Monotype Sorts" pitchFamily="2" charset="2"/>
              <a:buAutoNum type="arabicPeriod"/>
            </a:pPr>
            <a:r>
              <a:rPr lang="en-US"/>
              <a:t>Need only consider the part of log following above </a:t>
            </a:r>
            <a:r>
              <a:rPr lang="en-US" b="1"/>
              <a:t>star</a:t>
            </a:r>
            <a:r>
              <a:rPr lang="en-US"/>
              <a:t>t record. Earlier part of log can be ignored during recovery, and can be erased whenever desired.</a:t>
            </a:r>
          </a:p>
          <a:p>
            <a:pPr marL="800100" lvl="1" indent="-342900">
              <a:buFont typeface="Monotype Sorts" pitchFamily="2" charset="2"/>
              <a:buAutoNum type="arabicPeriod"/>
            </a:pPr>
            <a:r>
              <a:rPr lang="en-US"/>
              <a:t>For all transactions (starting from </a:t>
            </a:r>
            <a:r>
              <a:rPr lang="en-US" i="1"/>
              <a:t>T</a:t>
            </a:r>
            <a:r>
              <a:rPr lang="en-US" i="1" baseline="-25000"/>
              <a:t>i</a:t>
            </a:r>
            <a:r>
              <a:rPr lang="en-US"/>
              <a:t> or later) with no </a:t>
            </a:r>
            <a:r>
              <a:rPr lang="en-US" i="1"/>
              <a:t>&lt;T</a:t>
            </a:r>
            <a:r>
              <a:rPr lang="en-US" i="1" baseline="-25000"/>
              <a:t>i</a:t>
            </a:r>
            <a:r>
              <a:rPr lang="en-US"/>
              <a:t> </a:t>
            </a:r>
            <a:r>
              <a:rPr lang="en-US" b="1"/>
              <a:t>commit</a:t>
            </a:r>
            <a:r>
              <a:rPr lang="en-US" i="1"/>
              <a:t>&gt;</a:t>
            </a:r>
            <a:r>
              <a:rPr lang="en-US"/>
              <a:t>, execute </a:t>
            </a:r>
            <a:r>
              <a:rPr lang="en-US" b="1"/>
              <a:t>undo</a:t>
            </a:r>
            <a:r>
              <a:rPr lang="en-US" b="1" i="1"/>
              <a:t>(</a:t>
            </a:r>
            <a:r>
              <a:rPr lang="en-US" i="1"/>
              <a:t>T</a:t>
            </a:r>
            <a:r>
              <a:rPr lang="en-US" i="1" baseline="-25000"/>
              <a:t>i</a:t>
            </a:r>
            <a:r>
              <a:rPr lang="en-US" i="1"/>
              <a:t>). </a:t>
            </a:r>
            <a:r>
              <a:rPr lang="en-US"/>
              <a:t>(Done only in case of immediate modification.)</a:t>
            </a:r>
          </a:p>
          <a:p>
            <a:pPr marL="800100" lvl="1" indent="-342900">
              <a:buFont typeface="Monotype Sorts" pitchFamily="2" charset="2"/>
              <a:buAutoNum type="arabicPeriod"/>
            </a:pPr>
            <a:r>
              <a:rPr lang="en-US"/>
              <a:t>Scanning forward in the log, for all transactions starting 	from </a:t>
            </a:r>
            <a:r>
              <a:rPr lang="en-US" i="1"/>
              <a:t>T</a:t>
            </a:r>
            <a:r>
              <a:rPr lang="en-US" i="1" baseline="-25000"/>
              <a:t>i</a:t>
            </a:r>
            <a:r>
              <a:rPr lang="en-US" i="1"/>
              <a:t> </a:t>
            </a:r>
            <a:r>
              <a:rPr lang="en-US"/>
              <a:t>or later with a </a:t>
            </a:r>
            <a:r>
              <a:rPr lang="en-US" i="1"/>
              <a:t>&lt;T</a:t>
            </a:r>
            <a:r>
              <a:rPr lang="en-US" i="1" baseline="-25000"/>
              <a:t>i</a:t>
            </a:r>
            <a:r>
              <a:rPr lang="en-US" i="1"/>
              <a:t> </a:t>
            </a:r>
            <a:r>
              <a:rPr lang="en-US" b="1" i="1"/>
              <a:t> </a:t>
            </a:r>
            <a:r>
              <a:rPr lang="en-US" b="1"/>
              <a:t>commit</a:t>
            </a:r>
            <a:r>
              <a:rPr lang="en-US" i="1"/>
              <a:t>&gt;</a:t>
            </a:r>
            <a:r>
              <a:rPr lang="en-US"/>
              <a:t>,  execute </a:t>
            </a:r>
            <a:r>
              <a:rPr lang="en-US" b="1"/>
              <a:t>redo</a:t>
            </a:r>
            <a:r>
              <a:rPr lang="en-US" b="1" i="1"/>
              <a:t>(</a:t>
            </a:r>
            <a:r>
              <a:rPr lang="en-US" i="1"/>
              <a:t>T</a:t>
            </a:r>
            <a:r>
              <a:rPr lang="en-US" i="1" baseline="-25000"/>
              <a:t>i</a:t>
            </a:r>
            <a:r>
              <a:rPr lang="en-US" i="1"/>
              <a:t>).</a:t>
            </a:r>
            <a:endParaRPr lang="en-US"/>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dirty="0"/>
              <a:t>Example of Checkpoints</a:t>
            </a:r>
          </a:p>
        </p:txBody>
      </p:sp>
      <p:sp>
        <p:nvSpPr>
          <p:cNvPr id="47107" name="Rectangle 3"/>
          <p:cNvSpPr>
            <a:spLocks noGrp="1" noChangeArrowheads="1"/>
          </p:cNvSpPr>
          <p:nvPr>
            <p:ph type="body" idx="4294967295"/>
          </p:nvPr>
        </p:nvSpPr>
        <p:spPr>
          <a:xfrm>
            <a:off x="2400300" y="1263651"/>
            <a:ext cx="8267700" cy="5000625"/>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i="1" dirty="0"/>
              <a:t>T</a:t>
            </a:r>
            <a:r>
              <a:rPr lang="en-US" baseline="-25000" dirty="0"/>
              <a:t>1</a:t>
            </a:r>
            <a:r>
              <a:rPr lang="en-US" dirty="0"/>
              <a:t> can be ignored (updates already output to disk due to checkpoint)</a:t>
            </a:r>
          </a:p>
          <a:p>
            <a:r>
              <a:rPr lang="en-US" i="1" dirty="0"/>
              <a:t>T</a:t>
            </a:r>
            <a:r>
              <a:rPr lang="en-US" baseline="-25000" dirty="0"/>
              <a:t>2</a:t>
            </a:r>
            <a:r>
              <a:rPr lang="en-US" dirty="0"/>
              <a:t> and </a:t>
            </a:r>
            <a:r>
              <a:rPr lang="en-US" i="1" dirty="0"/>
              <a:t>T</a:t>
            </a:r>
            <a:r>
              <a:rPr lang="en-US" baseline="-25000" dirty="0"/>
              <a:t>3</a:t>
            </a:r>
            <a:r>
              <a:rPr lang="en-US" dirty="0"/>
              <a:t> redone.</a:t>
            </a:r>
          </a:p>
          <a:p>
            <a:r>
              <a:rPr lang="en-US" i="1" dirty="0"/>
              <a:t>T</a:t>
            </a:r>
            <a:r>
              <a:rPr lang="en-US" baseline="-25000" dirty="0"/>
              <a:t>4</a:t>
            </a:r>
            <a:r>
              <a:rPr lang="en-US" dirty="0"/>
              <a:t> undone</a:t>
            </a:r>
          </a:p>
        </p:txBody>
      </p:sp>
      <p:sp>
        <p:nvSpPr>
          <p:cNvPr id="47108" name="Line 4"/>
          <p:cNvSpPr>
            <a:spLocks noChangeShapeType="1"/>
          </p:cNvSpPr>
          <p:nvPr/>
        </p:nvSpPr>
        <p:spPr bwMode="auto">
          <a:xfrm>
            <a:off x="3124200" y="1600200"/>
            <a:ext cx="5638800" cy="0"/>
          </a:xfrm>
          <a:prstGeom prst="line">
            <a:avLst/>
          </a:prstGeom>
          <a:noFill/>
          <a:ln w="9525">
            <a:solidFill>
              <a:schemeClr val="tx1"/>
            </a:solidFill>
            <a:round/>
            <a:headEnd/>
            <a:tailEnd type="triangle" w="med" len="me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47109" name="Line 5"/>
          <p:cNvSpPr>
            <a:spLocks noChangeShapeType="1"/>
          </p:cNvSpPr>
          <p:nvPr/>
        </p:nvSpPr>
        <p:spPr bwMode="auto">
          <a:xfrm>
            <a:off x="4419600" y="1600200"/>
            <a:ext cx="0" cy="2209800"/>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47110" name="Line 6"/>
          <p:cNvSpPr>
            <a:spLocks noChangeShapeType="1"/>
          </p:cNvSpPr>
          <p:nvPr/>
        </p:nvSpPr>
        <p:spPr bwMode="auto">
          <a:xfrm>
            <a:off x="7391400" y="1600200"/>
            <a:ext cx="0" cy="2209800"/>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47111" name="Text Box 7"/>
          <p:cNvSpPr txBox="1">
            <a:spLocks noChangeArrowheads="1"/>
          </p:cNvSpPr>
          <p:nvPr/>
        </p:nvSpPr>
        <p:spPr bwMode="auto">
          <a:xfrm>
            <a:off x="4327525" y="1230313"/>
            <a:ext cx="398314" cy="400110"/>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pPr>
            <a:r>
              <a:rPr lang="en-US" sz="2000" i="1">
                <a:solidFill>
                  <a:srgbClr val="000000"/>
                </a:solidFill>
                <a:latin typeface="Helvetica" pitchFamily="34" charset="0"/>
              </a:rPr>
              <a:t>T</a:t>
            </a:r>
            <a:r>
              <a:rPr lang="en-US" sz="2000" i="1" baseline="-25000">
                <a:solidFill>
                  <a:srgbClr val="000000"/>
                </a:solidFill>
                <a:latin typeface="Helvetica" pitchFamily="34" charset="0"/>
              </a:rPr>
              <a:t>c</a:t>
            </a:r>
            <a:endParaRPr lang="en-US" sz="2000" i="1">
              <a:solidFill>
                <a:srgbClr val="000000"/>
              </a:solidFill>
              <a:latin typeface="Helvetica" pitchFamily="34" charset="0"/>
            </a:endParaRPr>
          </a:p>
        </p:txBody>
      </p:sp>
      <p:sp>
        <p:nvSpPr>
          <p:cNvPr id="47112" name="Text Box 8"/>
          <p:cNvSpPr txBox="1">
            <a:spLocks noChangeArrowheads="1"/>
          </p:cNvSpPr>
          <p:nvPr/>
        </p:nvSpPr>
        <p:spPr bwMode="auto">
          <a:xfrm>
            <a:off x="7169150" y="1206500"/>
            <a:ext cx="389850" cy="400110"/>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pPr>
            <a:r>
              <a:rPr lang="en-US" sz="2000" i="1">
                <a:solidFill>
                  <a:srgbClr val="000000"/>
                </a:solidFill>
                <a:latin typeface="Helvetica" pitchFamily="34" charset="0"/>
              </a:rPr>
              <a:t>T</a:t>
            </a:r>
            <a:r>
              <a:rPr lang="en-US" sz="2000" baseline="-25000">
                <a:solidFill>
                  <a:srgbClr val="000000"/>
                </a:solidFill>
                <a:latin typeface="Helvetica" pitchFamily="34" charset="0"/>
              </a:rPr>
              <a:t>f</a:t>
            </a:r>
            <a:endParaRPr lang="en-US" sz="2000" i="1">
              <a:solidFill>
                <a:srgbClr val="000000"/>
              </a:solidFill>
              <a:latin typeface="Helvetica" pitchFamily="34" charset="0"/>
            </a:endParaRPr>
          </a:p>
        </p:txBody>
      </p:sp>
      <p:sp>
        <p:nvSpPr>
          <p:cNvPr id="47113" name="Line 9"/>
          <p:cNvSpPr>
            <a:spLocks noChangeShapeType="1"/>
          </p:cNvSpPr>
          <p:nvPr/>
        </p:nvSpPr>
        <p:spPr bwMode="auto">
          <a:xfrm>
            <a:off x="3200400" y="1981200"/>
            <a:ext cx="0" cy="152400"/>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47114" name="Line 10"/>
          <p:cNvSpPr>
            <a:spLocks noChangeShapeType="1"/>
          </p:cNvSpPr>
          <p:nvPr/>
        </p:nvSpPr>
        <p:spPr bwMode="auto">
          <a:xfrm>
            <a:off x="3200400" y="2057400"/>
            <a:ext cx="762000" cy="0"/>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47115" name="Line 11"/>
          <p:cNvSpPr>
            <a:spLocks noChangeShapeType="1"/>
          </p:cNvSpPr>
          <p:nvPr/>
        </p:nvSpPr>
        <p:spPr bwMode="auto">
          <a:xfrm>
            <a:off x="3962400" y="1981200"/>
            <a:ext cx="0" cy="152400"/>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47116" name="Line 12"/>
          <p:cNvSpPr>
            <a:spLocks noChangeShapeType="1"/>
          </p:cNvSpPr>
          <p:nvPr/>
        </p:nvSpPr>
        <p:spPr bwMode="auto">
          <a:xfrm>
            <a:off x="4267200" y="2362200"/>
            <a:ext cx="0" cy="152400"/>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47117" name="Line 13"/>
          <p:cNvSpPr>
            <a:spLocks noChangeShapeType="1"/>
          </p:cNvSpPr>
          <p:nvPr/>
        </p:nvSpPr>
        <p:spPr bwMode="auto">
          <a:xfrm>
            <a:off x="4267200" y="2438400"/>
            <a:ext cx="762000" cy="0"/>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47118" name="Line 14"/>
          <p:cNvSpPr>
            <a:spLocks noChangeShapeType="1"/>
          </p:cNvSpPr>
          <p:nvPr/>
        </p:nvSpPr>
        <p:spPr bwMode="auto">
          <a:xfrm>
            <a:off x="5029200" y="2362200"/>
            <a:ext cx="0" cy="152400"/>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47119" name="Line 15"/>
          <p:cNvSpPr>
            <a:spLocks noChangeShapeType="1"/>
          </p:cNvSpPr>
          <p:nvPr/>
        </p:nvSpPr>
        <p:spPr bwMode="auto">
          <a:xfrm>
            <a:off x="5486400" y="2743200"/>
            <a:ext cx="0" cy="152400"/>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47120" name="Line 16"/>
          <p:cNvSpPr>
            <a:spLocks noChangeShapeType="1"/>
          </p:cNvSpPr>
          <p:nvPr/>
        </p:nvSpPr>
        <p:spPr bwMode="auto">
          <a:xfrm>
            <a:off x="5486400" y="2819400"/>
            <a:ext cx="762000" cy="0"/>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47121" name="Line 17"/>
          <p:cNvSpPr>
            <a:spLocks noChangeShapeType="1"/>
          </p:cNvSpPr>
          <p:nvPr/>
        </p:nvSpPr>
        <p:spPr bwMode="auto">
          <a:xfrm>
            <a:off x="6248400" y="2743200"/>
            <a:ext cx="0" cy="152400"/>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47122" name="Line 18"/>
          <p:cNvSpPr>
            <a:spLocks noChangeShapeType="1"/>
          </p:cNvSpPr>
          <p:nvPr/>
        </p:nvSpPr>
        <p:spPr bwMode="auto">
          <a:xfrm>
            <a:off x="6629400" y="3200400"/>
            <a:ext cx="0" cy="152400"/>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47123" name="Line 19"/>
          <p:cNvSpPr>
            <a:spLocks noChangeShapeType="1"/>
          </p:cNvSpPr>
          <p:nvPr/>
        </p:nvSpPr>
        <p:spPr bwMode="auto">
          <a:xfrm>
            <a:off x="6629400" y="3276600"/>
            <a:ext cx="762000" cy="0"/>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47124" name="Line 20"/>
          <p:cNvSpPr>
            <a:spLocks noChangeShapeType="1"/>
          </p:cNvSpPr>
          <p:nvPr/>
        </p:nvSpPr>
        <p:spPr bwMode="auto">
          <a:xfrm>
            <a:off x="7391400" y="3200400"/>
            <a:ext cx="0" cy="152400"/>
          </a:xfrm>
          <a:prstGeom prst="line">
            <a:avLst/>
          </a:prstGeom>
          <a:noFill/>
          <a:ln w="9525">
            <a:solidFill>
              <a:schemeClr val="tx1"/>
            </a:solidFill>
            <a:round/>
            <a:headEnd/>
            <a:tailEnd/>
          </a:ln>
          <a:effectLst/>
        </p:spPr>
        <p:txBody>
          <a:bodyPr wrap="none" anchor="ctr"/>
          <a:lstStyle/>
          <a:p>
            <a:pPr algn="l" rtl="0" eaLnBrk="0" fontAlgn="base" hangingPunct="0">
              <a:spcBef>
                <a:spcPct val="0"/>
              </a:spcBef>
              <a:spcAft>
                <a:spcPct val="0"/>
              </a:spcAft>
            </a:pPr>
            <a:endParaRPr lang="en-IN" sz="1600" b="1">
              <a:solidFill>
                <a:srgbClr val="000000"/>
              </a:solidFill>
              <a:latin typeface="Helvetica" pitchFamily="34" charset="0"/>
            </a:endParaRPr>
          </a:p>
        </p:txBody>
      </p:sp>
      <p:sp>
        <p:nvSpPr>
          <p:cNvPr id="47125" name="Text Box 21"/>
          <p:cNvSpPr txBox="1">
            <a:spLocks noChangeArrowheads="1"/>
          </p:cNvSpPr>
          <p:nvPr/>
        </p:nvSpPr>
        <p:spPr bwMode="auto">
          <a:xfrm>
            <a:off x="3489325" y="1687513"/>
            <a:ext cx="436338" cy="400110"/>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pPr>
            <a:r>
              <a:rPr lang="en-US" sz="2000" i="1">
                <a:solidFill>
                  <a:srgbClr val="000000"/>
                </a:solidFill>
                <a:latin typeface="Helvetica" pitchFamily="34" charset="0"/>
              </a:rPr>
              <a:t>T</a:t>
            </a:r>
            <a:r>
              <a:rPr lang="en-US" sz="2000" baseline="-25000">
                <a:solidFill>
                  <a:srgbClr val="000000"/>
                </a:solidFill>
                <a:latin typeface="Helvetica" pitchFamily="34" charset="0"/>
              </a:rPr>
              <a:t>1</a:t>
            </a:r>
            <a:endParaRPr lang="en-US" sz="2000" i="1">
              <a:solidFill>
                <a:srgbClr val="000000"/>
              </a:solidFill>
              <a:latin typeface="Helvetica" pitchFamily="34" charset="0"/>
            </a:endParaRPr>
          </a:p>
        </p:txBody>
      </p:sp>
      <p:sp>
        <p:nvSpPr>
          <p:cNvPr id="47126" name="Text Box 22"/>
          <p:cNvSpPr txBox="1">
            <a:spLocks noChangeArrowheads="1"/>
          </p:cNvSpPr>
          <p:nvPr/>
        </p:nvSpPr>
        <p:spPr bwMode="auto">
          <a:xfrm>
            <a:off x="4422775" y="2051050"/>
            <a:ext cx="436338" cy="400110"/>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pPr>
            <a:r>
              <a:rPr lang="en-US" sz="2000" i="1">
                <a:solidFill>
                  <a:srgbClr val="000000"/>
                </a:solidFill>
                <a:latin typeface="Helvetica" pitchFamily="34" charset="0"/>
              </a:rPr>
              <a:t>T</a:t>
            </a:r>
            <a:r>
              <a:rPr lang="en-US" sz="2000" baseline="-25000">
                <a:solidFill>
                  <a:srgbClr val="000000"/>
                </a:solidFill>
                <a:latin typeface="Helvetica" pitchFamily="34" charset="0"/>
              </a:rPr>
              <a:t>2</a:t>
            </a:r>
            <a:endParaRPr lang="en-US" sz="2000" i="1">
              <a:solidFill>
                <a:srgbClr val="000000"/>
              </a:solidFill>
              <a:latin typeface="Helvetica" pitchFamily="34" charset="0"/>
            </a:endParaRPr>
          </a:p>
        </p:txBody>
      </p:sp>
      <p:sp>
        <p:nvSpPr>
          <p:cNvPr id="47127" name="Text Box 23"/>
          <p:cNvSpPr txBox="1">
            <a:spLocks noChangeArrowheads="1"/>
          </p:cNvSpPr>
          <p:nvPr/>
        </p:nvSpPr>
        <p:spPr bwMode="auto">
          <a:xfrm>
            <a:off x="5641975" y="2432050"/>
            <a:ext cx="436338" cy="400110"/>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pPr>
            <a:r>
              <a:rPr lang="en-US" sz="2000" i="1">
                <a:solidFill>
                  <a:srgbClr val="000000"/>
                </a:solidFill>
                <a:latin typeface="Helvetica" pitchFamily="34" charset="0"/>
              </a:rPr>
              <a:t>T</a:t>
            </a:r>
            <a:r>
              <a:rPr lang="en-US" sz="2000" baseline="-25000">
                <a:solidFill>
                  <a:srgbClr val="000000"/>
                </a:solidFill>
                <a:latin typeface="Helvetica" pitchFamily="34" charset="0"/>
              </a:rPr>
              <a:t>3</a:t>
            </a:r>
            <a:endParaRPr lang="en-US" sz="2000" i="1">
              <a:solidFill>
                <a:srgbClr val="000000"/>
              </a:solidFill>
              <a:latin typeface="Helvetica" pitchFamily="34" charset="0"/>
            </a:endParaRPr>
          </a:p>
        </p:txBody>
      </p:sp>
      <p:sp>
        <p:nvSpPr>
          <p:cNvPr id="47128" name="Text Box 24"/>
          <p:cNvSpPr txBox="1">
            <a:spLocks noChangeArrowheads="1"/>
          </p:cNvSpPr>
          <p:nvPr/>
        </p:nvSpPr>
        <p:spPr bwMode="auto">
          <a:xfrm>
            <a:off x="6861175" y="2889250"/>
            <a:ext cx="436338" cy="400110"/>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pPr>
            <a:r>
              <a:rPr lang="en-US" sz="2000" i="1">
                <a:solidFill>
                  <a:srgbClr val="000000"/>
                </a:solidFill>
                <a:latin typeface="Helvetica" pitchFamily="34" charset="0"/>
              </a:rPr>
              <a:t>T</a:t>
            </a:r>
            <a:r>
              <a:rPr lang="en-US" sz="2000" baseline="-25000">
                <a:solidFill>
                  <a:srgbClr val="000000"/>
                </a:solidFill>
                <a:latin typeface="Helvetica" pitchFamily="34" charset="0"/>
              </a:rPr>
              <a:t>4</a:t>
            </a:r>
            <a:endParaRPr lang="en-US" sz="2000" i="1">
              <a:solidFill>
                <a:srgbClr val="000000"/>
              </a:solidFill>
              <a:latin typeface="Helvetica" pitchFamily="34" charset="0"/>
            </a:endParaRPr>
          </a:p>
        </p:txBody>
      </p:sp>
      <p:sp>
        <p:nvSpPr>
          <p:cNvPr id="47129" name="Text Box 25"/>
          <p:cNvSpPr txBox="1">
            <a:spLocks noChangeArrowheads="1"/>
          </p:cNvSpPr>
          <p:nvPr/>
        </p:nvSpPr>
        <p:spPr bwMode="auto">
          <a:xfrm>
            <a:off x="3886200" y="3821114"/>
            <a:ext cx="1398588" cy="396875"/>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pPr>
            <a:r>
              <a:rPr lang="en-US" sz="2000">
                <a:solidFill>
                  <a:srgbClr val="000000"/>
                </a:solidFill>
                <a:latin typeface="Helvetica" pitchFamily="34" charset="0"/>
              </a:rPr>
              <a:t>checkpoint</a:t>
            </a:r>
          </a:p>
        </p:txBody>
      </p:sp>
      <p:sp>
        <p:nvSpPr>
          <p:cNvPr id="47130" name="Text Box 26"/>
          <p:cNvSpPr txBox="1">
            <a:spLocks noChangeArrowheads="1"/>
          </p:cNvSpPr>
          <p:nvPr/>
        </p:nvSpPr>
        <p:spPr bwMode="auto">
          <a:xfrm>
            <a:off x="6629401" y="3797301"/>
            <a:ext cx="1749425" cy="396875"/>
          </a:xfrm>
          <a:prstGeom prst="rect">
            <a:avLst/>
          </a:prstGeom>
          <a:noFill/>
          <a:ln w="9525">
            <a:noFill/>
            <a:miter lim="800000"/>
            <a:headEnd/>
            <a:tailEnd/>
          </a:ln>
          <a:effectLst/>
        </p:spPr>
        <p:txBody>
          <a:bodyPr wrap="none">
            <a:spAutoFit/>
          </a:bodyPr>
          <a:lstStyle/>
          <a:p>
            <a:pPr algn="l" rtl="0" eaLnBrk="0" fontAlgn="base" hangingPunct="0">
              <a:spcBef>
                <a:spcPct val="0"/>
              </a:spcBef>
              <a:spcAft>
                <a:spcPct val="0"/>
              </a:spcAft>
            </a:pPr>
            <a:r>
              <a:rPr lang="en-US" sz="2000">
                <a:solidFill>
                  <a:srgbClr val="000000"/>
                </a:solidFill>
                <a:latin typeface="Helvetica" pitchFamily="34" charset="0"/>
              </a:rPr>
              <a:t>system failure</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Example of Checkpoints Immediate(Cont.)</a:t>
            </a:r>
          </a:p>
        </p:txBody>
      </p:sp>
      <p:graphicFrame>
        <p:nvGraphicFramePr>
          <p:cNvPr id="8" name="Content Placeholder 7"/>
          <p:cNvGraphicFramePr>
            <a:graphicFrameLocks noGrp="1"/>
          </p:cNvGraphicFramePr>
          <p:nvPr>
            <p:ph idx="1"/>
          </p:nvPr>
        </p:nvGraphicFramePr>
        <p:xfrm>
          <a:off x="3698838" y="1014760"/>
          <a:ext cx="4828129" cy="5159280"/>
        </p:xfrm>
        <a:graphic>
          <a:graphicData uri="http://schemas.openxmlformats.org/drawingml/2006/table">
            <a:tbl>
              <a:tblPr firstRow="1" bandRow="1">
                <a:tableStyleId>{5C22544A-7EE6-4342-B048-85BDC9FD1C3A}</a:tableStyleId>
              </a:tblPr>
              <a:tblGrid>
                <a:gridCol w="4828129">
                  <a:extLst>
                    <a:ext uri="{9D8B030D-6E8A-4147-A177-3AD203B41FA5}">
                      <a16:colId xmlns:a16="http://schemas.microsoft.com/office/drawing/2014/main" val="1606494653"/>
                    </a:ext>
                  </a:extLst>
                </a:gridCol>
              </a:tblGrid>
              <a:tr h="368520">
                <a:tc>
                  <a:txBody>
                    <a:bodyPr/>
                    <a:lstStyle/>
                    <a:p>
                      <a:pPr marL="0" marR="0">
                        <a:lnSpc>
                          <a:spcPct val="107000"/>
                        </a:lnSpc>
                        <a:spcBef>
                          <a:spcPts val="0"/>
                        </a:spcBef>
                        <a:spcAft>
                          <a:spcPts val="0"/>
                        </a:spcAft>
                      </a:pPr>
                      <a:r>
                        <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&lt;T1, Start&gt;</a:t>
                      </a:r>
                    </a:p>
                  </a:txBody>
                  <a:tcPr marL="68580" marR="68580" marT="0" marB="0"/>
                </a:tc>
                <a:extLst>
                  <a:ext uri="{0D108BD9-81ED-4DB2-BD59-A6C34878D82A}">
                    <a16:rowId xmlns:a16="http://schemas.microsoft.com/office/drawing/2014/main" val="2913841848"/>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&lt;T1,Read, A&gt;</a:t>
                      </a:r>
                    </a:p>
                  </a:txBody>
                  <a:tcPr marL="68580" marR="68580" marT="0" marB="0"/>
                </a:tc>
                <a:extLst>
                  <a:ext uri="{0D108BD9-81ED-4DB2-BD59-A6C34878D82A}">
                    <a16:rowId xmlns:a16="http://schemas.microsoft.com/office/drawing/2014/main" val="2907260011"/>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&lt;T1,Read, D&gt;</a:t>
                      </a:r>
                    </a:p>
                  </a:txBody>
                  <a:tcPr marL="68580" marR="68580" marT="0" marB="0"/>
                </a:tc>
                <a:extLst>
                  <a:ext uri="{0D108BD9-81ED-4DB2-BD59-A6C34878D82A}">
                    <a16:rowId xmlns:a16="http://schemas.microsoft.com/office/drawing/2014/main" val="3949561412"/>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&lt;T1,Write,D,20,25&gt;</a:t>
                      </a:r>
                    </a:p>
                  </a:txBody>
                  <a:tcPr marL="68580" marR="68580" marT="0" marB="0"/>
                </a:tc>
                <a:extLst>
                  <a:ext uri="{0D108BD9-81ED-4DB2-BD59-A6C34878D82A}">
                    <a16:rowId xmlns:a16="http://schemas.microsoft.com/office/drawing/2014/main" val="2622400011"/>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&lt;T1, Commit&gt;</a:t>
                      </a:r>
                    </a:p>
                  </a:txBody>
                  <a:tcPr marL="68580" marR="68580" marT="0" marB="0"/>
                </a:tc>
                <a:extLst>
                  <a:ext uri="{0D108BD9-81ED-4DB2-BD59-A6C34878D82A}">
                    <a16:rowId xmlns:a16="http://schemas.microsoft.com/office/drawing/2014/main" val="2886909350"/>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&lt;T2,Strat&gt;</a:t>
                      </a:r>
                    </a:p>
                  </a:txBody>
                  <a:tcPr marL="68580" marR="68580" marT="0" marB="0"/>
                </a:tc>
                <a:extLst>
                  <a:ext uri="{0D108BD9-81ED-4DB2-BD59-A6C34878D82A}">
                    <a16:rowId xmlns:a16="http://schemas.microsoft.com/office/drawing/2014/main" val="1807862162"/>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&lt;T2, Read, B&gt;</a:t>
                      </a:r>
                    </a:p>
                  </a:txBody>
                  <a:tcPr marL="68580" marR="68580" marT="0" marB="0"/>
                </a:tc>
                <a:extLst>
                  <a:ext uri="{0D108BD9-81ED-4DB2-BD59-A6C34878D82A}">
                    <a16:rowId xmlns:a16="http://schemas.microsoft.com/office/drawing/2014/main" val="679011258"/>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&lt;Checkpoint&gt;</a:t>
                      </a:r>
                    </a:p>
                  </a:txBody>
                  <a:tcPr marL="68580" marR="68580" marT="0" marB="0"/>
                </a:tc>
                <a:extLst>
                  <a:ext uri="{0D108BD9-81ED-4DB2-BD59-A6C34878D82A}">
                    <a16:rowId xmlns:a16="http://schemas.microsoft.com/office/drawing/2014/main" val="3058617267"/>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&lt;T2, Write, B, 55,50&gt;</a:t>
                      </a:r>
                    </a:p>
                  </a:txBody>
                  <a:tcPr marL="68580" marR="68580" marT="0" marB="0"/>
                </a:tc>
                <a:extLst>
                  <a:ext uri="{0D108BD9-81ED-4DB2-BD59-A6C34878D82A}">
                    <a16:rowId xmlns:a16="http://schemas.microsoft.com/office/drawing/2014/main" val="3025569594"/>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&lt;T2, Commit&gt;</a:t>
                      </a:r>
                    </a:p>
                  </a:txBody>
                  <a:tcPr marL="68580" marR="68580" marT="0" marB="0"/>
                </a:tc>
                <a:extLst>
                  <a:ext uri="{0D108BD9-81ED-4DB2-BD59-A6C34878D82A}">
                    <a16:rowId xmlns:a16="http://schemas.microsoft.com/office/drawing/2014/main" val="115736765"/>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&lt;T3 , Start&gt;</a:t>
                      </a:r>
                    </a:p>
                  </a:txBody>
                  <a:tcPr marL="68580" marR="68580" marT="0" marB="0"/>
                </a:tc>
                <a:extLst>
                  <a:ext uri="{0D108BD9-81ED-4DB2-BD59-A6C34878D82A}">
                    <a16:rowId xmlns:a16="http://schemas.microsoft.com/office/drawing/2014/main" val="3075078534"/>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&lt;T3, Read, M&gt;</a:t>
                      </a:r>
                    </a:p>
                  </a:txBody>
                  <a:tcPr marL="68580" marR="68580" marT="0" marB="0"/>
                </a:tc>
                <a:extLst>
                  <a:ext uri="{0D108BD9-81ED-4DB2-BD59-A6C34878D82A}">
                    <a16:rowId xmlns:a16="http://schemas.microsoft.com/office/drawing/2014/main" val="1723139528"/>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&lt;T3, Write, M,100, 130&gt;</a:t>
                      </a:r>
                    </a:p>
                  </a:txBody>
                  <a:tcPr marL="68580" marR="68580" marT="0" marB="0"/>
                </a:tc>
                <a:extLst>
                  <a:ext uri="{0D108BD9-81ED-4DB2-BD59-A6C34878D82A}">
                    <a16:rowId xmlns:a16="http://schemas.microsoft.com/office/drawing/2014/main" val="3210895241"/>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&lt;T3, Read, N&gt;                              </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System Crash</a:t>
                      </a:r>
                    </a:p>
                  </a:txBody>
                  <a:tcPr marL="68580" marR="68580" marT="0" marB="0"/>
                </a:tc>
                <a:extLst>
                  <a:ext uri="{0D108BD9-81ED-4DB2-BD59-A6C34878D82A}">
                    <a16:rowId xmlns:a16="http://schemas.microsoft.com/office/drawing/2014/main" val="3134614813"/>
                  </a:ext>
                </a:extLst>
              </a:tr>
            </a:tbl>
          </a:graphicData>
        </a:graphic>
      </p:graphicFrame>
    </p:spTree>
    <p:extLst>
      <p:ext uri="{BB962C8B-B14F-4D97-AF65-F5344CB8AC3E}">
        <p14:creationId xmlns:p14="http://schemas.microsoft.com/office/powerpoint/2010/main" val="84202326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Checkpoints (Cont.)</a:t>
            </a:r>
          </a:p>
        </p:txBody>
      </p:sp>
      <p:sp>
        <p:nvSpPr>
          <p:cNvPr id="3" name="Content Placeholder 2"/>
          <p:cNvSpPr>
            <a:spLocks noGrp="1"/>
          </p:cNvSpPr>
          <p:nvPr>
            <p:ph idx="1"/>
          </p:nvPr>
        </p:nvSpPr>
        <p:spPr/>
        <p:txBody>
          <a:bodyPr/>
          <a:lstStyle/>
          <a:p>
            <a:r>
              <a:rPr lang="en-US" i="1" dirty="0"/>
              <a:t>T</a:t>
            </a:r>
            <a:r>
              <a:rPr lang="en-US" baseline="-25000" dirty="0"/>
              <a:t>1</a:t>
            </a:r>
            <a:r>
              <a:rPr lang="en-US" dirty="0"/>
              <a:t> can be ignored</a:t>
            </a:r>
          </a:p>
          <a:p>
            <a:r>
              <a:rPr lang="en-US" dirty="0"/>
              <a:t>T3  Undo</a:t>
            </a:r>
          </a:p>
          <a:p>
            <a:r>
              <a:rPr lang="en-US" dirty="0"/>
              <a:t>T2 Redone</a:t>
            </a:r>
          </a:p>
          <a:p>
            <a:endParaRPr lang="en-US" dirty="0"/>
          </a:p>
          <a:p>
            <a:endParaRPr lang="en-US" dirty="0"/>
          </a:p>
        </p:txBody>
      </p:sp>
    </p:spTree>
    <p:extLst>
      <p:ext uri="{BB962C8B-B14F-4D97-AF65-F5344CB8AC3E}">
        <p14:creationId xmlns:p14="http://schemas.microsoft.com/office/powerpoint/2010/main" val="38031142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Example of Checkpoints (Deferred Cont.)</a:t>
            </a:r>
          </a:p>
        </p:txBody>
      </p:sp>
      <p:graphicFrame>
        <p:nvGraphicFramePr>
          <p:cNvPr id="8" name="Content Placeholder 7"/>
          <p:cNvGraphicFramePr>
            <a:graphicFrameLocks noGrp="1"/>
          </p:cNvGraphicFramePr>
          <p:nvPr>
            <p:ph idx="1"/>
          </p:nvPr>
        </p:nvGraphicFramePr>
        <p:xfrm>
          <a:off x="3698838" y="1014760"/>
          <a:ext cx="4828129" cy="5159280"/>
        </p:xfrm>
        <a:graphic>
          <a:graphicData uri="http://schemas.openxmlformats.org/drawingml/2006/table">
            <a:tbl>
              <a:tblPr firstRow="1" bandRow="1">
                <a:tableStyleId>{5C22544A-7EE6-4342-B048-85BDC9FD1C3A}</a:tableStyleId>
              </a:tblPr>
              <a:tblGrid>
                <a:gridCol w="4828129">
                  <a:extLst>
                    <a:ext uri="{9D8B030D-6E8A-4147-A177-3AD203B41FA5}">
                      <a16:colId xmlns:a16="http://schemas.microsoft.com/office/drawing/2014/main" val="1606494653"/>
                    </a:ext>
                  </a:extLst>
                </a:gridCol>
              </a:tblGrid>
              <a:tr h="368520">
                <a:tc>
                  <a:txBody>
                    <a:bodyPr/>
                    <a:lstStyle/>
                    <a:p>
                      <a:pPr marL="0" marR="0">
                        <a:lnSpc>
                          <a:spcPct val="107000"/>
                        </a:lnSpc>
                        <a:spcBef>
                          <a:spcPts val="0"/>
                        </a:spcBef>
                        <a:spcAft>
                          <a:spcPts val="0"/>
                        </a:spcAft>
                      </a:pPr>
                      <a:r>
                        <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&lt;T</a:t>
                      </a:r>
                      <a:r>
                        <a:rPr lang="ar-JO"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9</a:t>
                      </a:r>
                      <a:r>
                        <a:rPr lang="en-US" sz="2000" kern="1200" dirty="0">
                          <a:solidFill>
                            <a:schemeClr val="dk1"/>
                          </a:solidFill>
                          <a:effectLst/>
                          <a:latin typeface="Calibri" panose="020F0502020204030204" pitchFamily="34" charset="0"/>
                          <a:ea typeface="Calibri" panose="020F0502020204030204" pitchFamily="34" charset="0"/>
                          <a:cs typeface="Arial" panose="020B0604020202020204" pitchFamily="34" charset="0"/>
                        </a:rPr>
                        <a:t>, Start&gt;</a:t>
                      </a:r>
                    </a:p>
                  </a:txBody>
                  <a:tcPr marL="68580" marR="68580" marT="0" marB="0"/>
                </a:tc>
                <a:extLst>
                  <a:ext uri="{0D108BD9-81ED-4DB2-BD59-A6C34878D82A}">
                    <a16:rowId xmlns:a16="http://schemas.microsoft.com/office/drawing/2014/main" val="2913841848"/>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&lt;T</a:t>
                      </a:r>
                      <a:r>
                        <a:rPr lang="ar-JO" sz="2000" dirty="0">
                          <a:effectLst/>
                          <a:latin typeface="Calibri" panose="020F0502020204030204" pitchFamily="34" charset="0"/>
                          <a:ea typeface="Calibri" panose="020F0502020204030204" pitchFamily="34" charset="0"/>
                          <a:cs typeface="Arial" panose="020B0604020202020204" pitchFamily="34" charset="0"/>
                        </a:rPr>
                        <a:t>9</a:t>
                      </a:r>
                      <a:r>
                        <a:rPr lang="en-US" sz="2000" dirty="0">
                          <a:effectLst/>
                          <a:latin typeface="Calibri" panose="020F0502020204030204" pitchFamily="34" charset="0"/>
                          <a:ea typeface="Calibri" panose="020F0502020204030204" pitchFamily="34" charset="0"/>
                          <a:cs typeface="Arial" panose="020B0604020202020204" pitchFamily="34" charset="0"/>
                        </a:rPr>
                        <a:t>,Read, Z&gt;</a:t>
                      </a:r>
                    </a:p>
                  </a:txBody>
                  <a:tcPr marL="68580" marR="68580" marT="0" marB="0"/>
                </a:tc>
                <a:extLst>
                  <a:ext uri="{0D108BD9-81ED-4DB2-BD59-A6C34878D82A}">
                    <a16:rowId xmlns:a16="http://schemas.microsoft.com/office/drawing/2014/main" val="2907260011"/>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&lt;T9,Read, Y&gt;</a:t>
                      </a:r>
                    </a:p>
                  </a:txBody>
                  <a:tcPr marL="68580" marR="68580" marT="0" marB="0"/>
                </a:tc>
                <a:extLst>
                  <a:ext uri="{0D108BD9-81ED-4DB2-BD59-A6C34878D82A}">
                    <a16:rowId xmlns:a16="http://schemas.microsoft.com/office/drawing/2014/main" val="3949561412"/>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&lt;T9,Write,Y,20&gt;</a:t>
                      </a:r>
                    </a:p>
                  </a:txBody>
                  <a:tcPr marL="68580" marR="68580" marT="0" marB="0"/>
                </a:tc>
                <a:extLst>
                  <a:ext uri="{0D108BD9-81ED-4DB2-BD59-A6C34878D82A}">
                    <a16:rowId xmlns:a16="http://schemas.microsoft.com/office/drawing/2014/main" val="2622400011"/>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&lt;T9, Commit&gt;</a:t>
                      </a:r>
                    </a:p>
                  </a:txBody>
                  <a:tcPr marL="68580" marR="68580" marT="0" marB="0"/>
                </a:tc>
                <a:extLst>
                  <a:ext uri="{0D108BD9-81ED-4DB2-BD59-A6C34878D82A}">
                    <a16:rowId xmlns:a16="http://schemas.microsoft.com/office/drawing/2014/main" val="2886909350"/>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&lt;T11,Strat&gt;</a:t>
                      </a:r>
                    </a:p>
                  </a:txBody>
                  <a:tcPr marL="68580" marR="68580" marT="0" marB="0"/>
                </a:tc>
                <a:extLst>
                  <a:ext uri="{0D108BD9-81ED-4DB2-BD59-A6C34878D82A}">
                    <a16:rowId xmlns:a16="http://schemas.microsoft.com/office/drawing/2014/main" val="1807862162"/>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&lt;T11, Read, W&gt;</a:t>
                      </a:r>
                    </a:p>
                  </a:txBody>
                  <a:tcPr marL="68580" marR="68580" marT="0" marB="0"/>
                </a:tc>
                <a:extLst>
                  <a:ext uri="{0D108BD9-81ED-4DB2-BD59-A6C34878D82A}">
                    <a16:rowId xmlns:a16="http://schemas.microsoft.com/office/drawing/2014/main" val="679011258"/>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&lt;Checkpoint&gt;</a:t>
                      </a:r>
                    </a:p>
                  </a:txBody>
                  <a:tcPr marL="68580" marR="68580" marT="0" marB="0"/>
                </a:tc>
                <a:extLst>
                  <a:ext uri="{0D108BD9-81ED-4DB2-BD59-A6C34878D82A}">
                    <a16:rowId xmlns:a16="http://schemas.microsoft.com/office/drawing/2014/main" val="3058617267"/>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&lt;T11, Write, W, 55&gt;</a:t>
                      </a:r>
                    </a:p>
                  </a:txBody>
                  <a:tcPr marL="68580" marR="68580" marT="0" marB="0"/>
                </a:tc>
                <a:extLst>
                  <a:ext uri="{0D108BD9-81ED-4DB2-BD59-A6C34878D82A}">
                    <a16:rowId xmlns:a16="http://schemas.microsoft.com/office/drawing/2014/main" val="3025569594"/>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&lt;T11, Commit&gt;</a:t>
                      </a:r>
                    </a:p>
                  </a:txBody>
                  <a:tcPr marL="68580" marR="68580" marT="0" marB="0"/>
                </a:tc>
                <a:extLst>
                  <a:ext uri="{0D108BD9-81ED-4DB2-BD59-A6C34878D82A}">
                    <a16:rowId xmlns:a16="http://schemas.microsoft.com/office/drawing/2014/main" val="115736765"/>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&lt;T13 , Start&gt;</a:t>
                      </a:r>
                    </a:p>
                  </a:txBody>
                  <a:tcPr marL="68580" marR="68580" marT="0" marB="0"/>
                </a:tc>
                <a:extLst>
                  <a:ext uri="{0D108BD9-81ED-4DB2-BD59-A6C34878D82A}">
                    <a16:rowId xmlns:a16="http://schemas.microsoft.com/office/drawing/2014/main" val="3075078534"/>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&lt;T13, Read, S&gt;</a:t>
                      </a:r>
                    </a:p>
                  </a:txBody>
                  <a:tcPr marL="68580" marR="68580" marT="0" marB="0"/>
                </a:tc>
                <a:extLst>
                  <a:ext uri="{0D108BD9-81ED-4DB2-BD59-A6C34878D82A}">
                    <a16:rowId xmlns:a16="http://schemas.microsoft.com/office/drawing/2014/main" val="1723139528"/>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&lt;T13, Write, S,100&gt;</a:t>
                      </a:r>
                    </a:p>
                  </a:txBody>
                  <a:tcPr marL="68580" marR="68580" marT="0" marB="0"/>
                </a:tc>
                <a:extLst>
                  <a:ext uri="{0D108BD9-81ED-4DB2-BD59-A6C34878D82A}">
                    <a16:rowId xmlns:a16="http://schemas.microsoft.com/office/drawing/2014/main" val="3210895241"/>
                  </a:ext>
                </a:extLst>
              </a:tr>
              <a:tr h="368520">
                <a:tc>
                  <a:txBody>
                    <a:bodyPr/>
                    <a:lstStyle/>
                    <a:p>
                      <a:pPr marL="0" marR="0">
                        <a:lnSpc>
                          <a:spcPct val="107000"/>
                        </a:lnSpc>
                        <a:spcBef>
                          <a:spcPts val="0"/>
                        </a:spcBef>
                        <a:spcAft>
                          <a:spcPts val="0"/>
                        </a:spcAft>
                      </a:pPr>
                      <a:r>
                        <a:rPr lang="en-US" sz="2000" dirty="0">
                          <a:effectLst/>
                          <a:latin typeface="Calibri" panose="020F0502020204030204" pitchFamily="34" charset="0"/>
                          <a:ea typeface="Calibri" panose="020F0502020204030204" pitchFamily="34" charset="0"/>
                          <a:cs typeface="Arial" panose="020B0604020202020204" pitchFamily="34" charset="0"/>
                        </a:rPr>
                        <a:t>&lt;T13, Read, N&gt;                              </a:t>
                      </a:r>
                      <a:r>
                        <a:rPr lang="en-US" sz="2000" dirty="0">
                          <a:solidFill>
                            <a:srgbClr val="FF0000"/>
                          </a:solidFill>
                          <a:effectLst/>
                          <a:latin typeface="Calibri" panose="020F0502020204030204" pitchFamily="34" charset="0"/>
                          <a:ea typeface="Calibri" panose="020F0502020204030204" pitchFamily="34" charset="0"/>
                          <a:cs typeface="Arial" panose="020B0604020202020204" pitchFamily="34" charset="0"/>
                        </a:rPr>
                        <a:t>System Crash</a:t>
                      </a:r>
                    </a:p>
                  </a:txBody>
                  <a:tcPr marL="68580" marR="68580" marT="0" marB="0"/>
                </a:tc>
                <a:extLst>
                  <a:ext uri="{0D108BD9-81ED-4DB2-BD59-A6C34878D82A}">
                    <a16:rowId xmlns:a16="http://schemas.microsoft.com/office/drawing/2014/main" val="3134614813"/>
                  </a:ext>
                </a:extLst>
              </a:tr>
            </a:tbl>
          </a:graphicData>
        </a:graphic>
      </p:graphicFrame>
    </p:spTree>
    <p:extLst>
      <p:ext uri="{BB962C8B-B14F-4D97-AF65-F5344CB8AC3E}">
        <p14:creationId xmlns:p14="http://schemas.microsoft.com/office/powerpoint/2010/main" val="232395393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Checkpoints (Cont.)</a:t>
            </a:r>
          </a:p>
        </p:txBody>
      </p:sp>
      <p:sp>
        <p:nvSpPr>
          <p:cNvPr id="3" name="Content Placeholder 2"/>
          <p:cNvSpPr>
            <a:spLocks noGrp="1"/>
          </p:cNvSpPr>
          <p:nvPr>
            <p:ph idx="1"/>
          </p:nvPr>
        </p:nvSpPr>
        <p:spPr/>
        <p:txBody>
          <a:bodyPr/>
          <a:lstStyle/>
          <a:p>
            <a:r>
              <a:rPr lang="en-US" dirty="0"/>
              <a:t>T9</a:t>
            </a:r>
            <a:r>
              <a:rPr lang="en-US" baseline="-25000" dirty="0"/>
              <a:t> </a:t>
            </a:r>
            <a:r>
              <a:rPr lang="en-US" dirty="0"/>
              <a:t>can be ignored</a:t>
            </a:r>
          </a:p>
          <a:p>
            <a:r>
              <a:rPr lang="en-US" dirty="0"/>
              <a:t>T11 Redone</a:t>
            </a:r>
          </a:p>
          <a:p>
            <a:r>
              <a:rPr lang="en-US" dirty="0"/>
              <a:t>T13  No redo actions need to be taken</a:t>
            </a:r>
          </a:p>
          <a:p>
            <a:endParaRPr lang="en-US" dirty="0"/>
          </a:p>
          <a:p>
            <a:pPr marL="0" indent="0">
              <a:buNone/>
            </a:pPr>
            <a:endParaRPr lang="en-US" dirty="0"/>
          </a:p>
        </p:txBody>
      </p:sp>
    </p:spTree>
    <p:extLst>
      <p:ext uri="{BB962C8B-B14F-4D97-AF65-F5344CB8AC3E}">
        <p14:creationId xmlns:p14="http://schemas.microsoft.com/office/powerpoint/2010/main" val="3760809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a:extLst>
              <a:ext uri="{FF2B5EF4-FFF2-40B4-BE49-F238E27FC236}">
                <a16:creationId xmlns:a16="http://schemas.microsoft.com/office/drawing/2014/main" id="{CAB87B54-CBE1-2D8E-AB77-4A226081154F}"/>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algn="l" rtl="0" fontAlgn="base">
              <a:spcBef>
                <a:spcPct val="0"/>
              </a:spcBef>
              <a:spcAft>
                <a:spcPct val="0"/>
              </a:spcAft>
              <a:buNone/>
            </a:pPr>
            <a:r>
              <a:rPr lang="en-US" altLang="en-US" sz="1200">
                <a:latin typeface="Gill Sans MT Condensed" panose="020B0506020104020203" pitchFamily="34" charset="0"/>
              </a:rPr>
              <a:t>DAVID M. KROENKE’S DATABASE CONCEPTS, 2nd Edition </a:t>
            </a:r>
          </a:p>
          <a:p>
            <a:pPr algn="l" rtl="0" fontAlgn="base">
              <a:spcBef>
                <a:spcPct val="0"/>
              </a:spcBef>
              <a:spcAft>
                <a:spcPct val="0"/>
              </a:spcAft>
              <a:buNone/>
            </a:pPr>
            <a:r>
              <a:rPr lang="en-US" altLang="en-US" sz="1200">
                <a:latin typeface="Gill Sans MT Condensed" panose="020B0506020104020203" pitchFamily="34" charset="0"/>
              </a:rPr>
              <a:t>© 2005 Pearson Prentice Hall</a:t>
            </a:r>
          </a:p>
          <a:p>
            <a:pPr algn="l" rtl="0" fontAlgn="base">
              <a:spcBef>
                <a:spcPct val="0"/>
              </a:spcBef>
              <a:spcAft>
                <a:spcPct val="0"/>
              </a:spcAft>
              <a:buNone/>
            </a:pPr>
            <a:endParaRPr lang="en-US" altLang="en-US" sz="1200">
              <a:latin typeface="Gill Sans MT Condensed" panose="020B0506020104020203" pitchFamily="34" charset="0"/>
            </a:endParaRPr>
          </a:p>
        </p:txBody>
      </p:sp>
      <p:sp>
        <p:nvSpPr>
          <p:cNvPr id="22531" name="Slide Number Placeholder 4">
            <a:extLst>
              <a:ext uri="{FF2B5EF4-FFF2-40B4-BE49-F238E27FC236}">
                <a16:creationId xmlns:a16="http://schemas.microsoft.com/office/drawing/2014/main" id="{0291106B-9997-2401-E5C2-4ECA57C93009}"/>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rtl="0" fontAlgn="base">
              <a:spcBef>
                <a:spcPct val="0"/>
              </a:spcBef>
              <a:spcAft>
                <a:spcPct val="0"/>
              </a:spcAft>
              <a:buNone/>
            </a:pPr>
            <a:r>
              <a:rPr lang="en-US" altLang="en-US" sz="1800">
                <a:latin typeface="Gill Sans MT Condensed" panose="020B0506020104020203" pitchFamily="34" charset="0"/>
              </a:rPr>
              <a:t>1-</a:t>
            </a:r>
            <a:fld id="{81223656-3A81-41C4-8DA5-7E7C7F2C6A2F}" type="slidenum">
              <a:rPr lang="en-US" altLang="en-US" sz="1800">
                <a:latin typeface="Gill Sans MT Condensed" panose="020B0506020104020203" pitchFamily="34" charset="0"/>
              </a:rPr>
              <a:pPr rtl="0" fontAlgn="base">
                <a:spcBef>
                  <a:spcPct val="0"/>
                </a:spcBef>
                <a:spcAft>
                  <a:spcPct val="0"/>
                </a:spcAft>
                <a:buNone/>
              </a:pPr>
              <a:t>17</a:t>
            </a:fld>
            <a:endParaRPr lang="en-US" altLang="en-US" sz="1800">
              <a:latin typeface="Gill Sans MT Condensed" panose="020B0506020104020203" pitchFamily="34" charset="0"/>
            </a:endParaRPr>
          </a:p>
        </p:txBody>
      </p:sp>
      <p:sp>
        <p:nvSpPr>
          <p:cNvPr id="22532" name="Rectangle 2">
            <a:extLst>
              <a:ext uri="{FF2B5EF4-FFF2-40B4-BE49-F238E27FC236}">
                <a16:creationId xmlns:a16="http://schemas.microsoft.com/office/drawing/2014/main" id="{4CEBE71A-9101-8FE4-EA56-7CF30168DE9B}"/>
              </a:ext>
            </a:extLst>
          </p:cNvPr>
          <p:cNvSpPr>
            <a:spLocks noGrp="1" noChangeArrowheads="1"/>
          </p:cNvSpPr>
          <p:nvPr>
            <p:ph type="title"/>
          </p:nvPr>
        </p:nvSpPr>
        <p:spPr>
          <a:xfrm>
            <a:off x="2971800" y="250826"/>
            <a:ext cx="7467600" cy="1096963"/>
          </a:xfrm>
        </p:spPr>
        <p:txBody>
          <a:bodyPr/>
          <a:lstStyle/>
          <a:p>
            <a:pPr eaLnBrk="1" hangingPunct="1"/>
            <a:r>
              <a:rPr lang="en-US" altLang="en-US" sz="3600"/>
              <a:t>Organizational Database Systems</a:t>
            </a:r>
            <a:br>
              <a:rPr lang="en-US" altLang="en-US" sz="3600"/>
            </a:br>
            <a:r>
              <a:rPr lang="ar-JO" altLang="en-US" sz="3600"/>
              <a:t>نظم قواعد البيانات التنظيمية</a:t>
            </a:r>
            <a:endParaRPr lang="en-US" altLang="en-US" sz="3600"/>
          </a:p>
        </p:txBody>
      </p:sp>
      <p:sp>
        <p:nvSpPr>
          <p:cNvPr id="22533" name="Rectangle 3">
            <a:extLst>
              <a:ext uri="{FF2B5EF4-FFF2-40B4-BE49-F238E27FC236}">
                <a16:creationId xmlns:a16="http://schemas.microsoft.com/office/drawing/2014/main" id="{EAA906C1-6F4A-2226-C437-3D06A8F3D86D}"/>
              </a:ext>
            </a:extLst>
          </p:cNvPr>
          <p:cNvSpPr>
            <a:spLocks noGrp="1" noChangeArrowheads="1"/>
          </p:cNvSpPr>
          <p:nvPr>
            <p:ph type="body" idx="1"/>
          </p:nvPr>
        </p:nvSpPr>
        <p:spPr/>
        <p:txBody>
          <a:bodyPr/>
          <a:lstStyle/>
          <a:p>
            <a:pPr eaLnBrk="1" hangingPunct="1"/>
            <a:r>
              <a:rPr lang="en-US" altLang="en-US" sz="2000"/>
              <a:t>Organizational database systems typically:</a:t>
            </a:r>
          </a:p>
          <a:p>
            <a:pPr algn="r" rtl="1" eaLnBrk="1" hangingPunct="1"/>
            <a:r>
              <a:rPr lang="ar-JO" altLang="en-US" sz="2000"/>
              <a:t>أنظمة قواعد البيانات التنظيمية عادة:</a:t>
            </a:r>
            <a:endParaRPr lang="en-US" altLang="en-US" sz="2000"/>
          </a:p>
          <a:p>
            <a:pPr lvl="1" eaLnBrk="1" hangingPunct="1"/>
            <a:r>
              <a:rPr lang="en-US" altLang="en-US" sz="1800"/>
              <a:t>Support several users simultaneously</a:t>
            </a:r>
            <a:r>
              <a:rPr lang="ar-JO" altLang="en-US" sz="1800"/>
              <a:t>معا</a:t>
            </a:r>
          </a:p>
          <a:p>
            <a:pPr lvl="1" algn="r" rtl="1" eaLnBrk="1" hangingPunct="1"/>
            <a:r>
              <a:rPr lang="ar-JO" altLang="en-US" sz="1800"/>
              <a:t>دعم العديد من المستخدمين في وقت واحد معا</a:t>
            </a:r>
            <a:endParaRPr lang="en-US" altLang="en-US" sz="1800"/>
          </a:p>
          <a:p>
            <a:pPr lvl="1" eaLnBrk="1" hangingPunct="1"/>
            <a:r>
              <a:rPr lang="en-US" altLang="en-US" sz="1800"/>
              <a:t>Include more than one application</a:t>
            </a:r>
          </a:p>
          <a:p>
            <a:pPr lvl="1" algn="r" rtl="1" eaLnBrk="1" hangingPunct="1"/>
            <a:r>
              <a:rPr lang="ar-JO" altLang="en-US" sz="1800"/>
              <a:t>تضمين أكثر من تطبيق</a:t>
            </a:r>
            <a:endParaRPr lang="en-US" altLang="en-US" sz="1800"/>
          </a:p>
          <a:p>
            <a:pPr lvl="1" eaLnBrk="1" hangingPunct="1"/>
            <a:r>
              <a:rPr lang="en-US" altLang="en-US" sz="1800"/>
              <a:t>Involve multiple computers</a:t>
            </a:r>
          </a:p>
          <a:p>
            <a:pPr lvl="1" algn="r" rtl="1" eaLnBrk="1" hangingPunct="1"/>
            <a:r>
              <a:rPr lang="ar-JO" altLang="en-US" sz="1800"/>
              <a:t>إشراك أجهزة كمبيوتر متعددة</a:t>
            </a:r>
            <a:endParaRPr lang="en-US" altLang="en-US" sz="1800"/>
          </a:p>
          <a:p>
            <a:pPr lvl="1" eaLnBrk="1" hangingPunct="1"/>
            <a:r>
              <a:rPr lang="en-US" altLang="en-US" sz="1800"/>
              <a:t>Are complex in design</a:t>
            </a:r>
          </a:p>
          <a:p>
            <a:pPr lvl="1" algn="r" rtl="1" eaLnBrk="1" hangingPunct="1"/>
            <a:r>
              <a:rPr lang="ar-JO" altLang="en-US" sz="1800"/>
              <a:t>معقدة في التصميم</a:t>
            </a:r>
            <a:endParaRPr lang="en-US" altLang="en-US" sz="1800"/>
          </a:p>
          <a:p>
            <a:pPr lvl="1" eaLnBrk="1" hangingPunct="1"/>
            <a:r>
              <a:rPr lang="en-US" altLang="en-US" sz="1800"/>
              <a:t>Have many tables</a:t>
            </a:r>
          </a:p>
          <a:p>
            <a:pPr lvl="1" algn="r" rtl="1" eaLnBrk="1" hangingPunct="1"/>
            <a:r>
              <a:rPr lang="ar-JO" altLang="en-US" sz="1800"/>
              <a:t>لديك العديد من الجداول</a:t>
            </a:r>
            <a:endParaRPr lang="en-US" altLang="en-US" sz="1800"/>
          </a:p>
          <a:p>
            <a:pPr lvl="1" eaLnBrk="1" hangingPunct="1"/>
            <a:r>
              <a:rPr lang="en-US" altLang="en-US" sz="1800"/>
              <a:t>Have many databases</a:t>
            </a:r>
          </a:p>
          <a:p>
            <a:pPr lvl="1" algn="r" rtl="1" eaLnBrk="1" hangingPunct="1"/>
            <a:r>
              <a:rPr lang="ar-JO" altLang="en-US" sz="1800"/>
              <a:t>لديها العديد من قواعد البيانات</a:t>
            </a:r>
            <a:endParaRPr lang="en-US" alt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a:extLst>
              <a:ext uri="{FF2B5EF4-FFF2-40B4-BE49-F238E27FC236}">
                <a16:creationId xmlns:a16="http://schemas.microsoft.com/office/drawing/2014/main" id="{05683D22-7EBA-2C49-5080-8EF6C6B4ED4A}"/>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algn="l" rtl="0" fontAlgn="base">
              <a:spcBef>
                <a:spcPct val="0"/>
              </a:spcBef>
              <a:spcAft>
                <a:spcPct val="0"/>
              </a:spcAft>
              <a:buNone/>
            </a:pPr>
            <a:r>
              <a:rPr lang="en-US" altLang="en-US" sz="1200">
                <a:latin typeface="Gill Sans MT Condensed" panose="020B0506020104020203" pitchFamily="34" charset="0"/>
              </a:rPr>
              <a:t>DAVID M. KROENKE’S DATABASE CONCEPTS, 2nd Edition </a:t>
            </a:r>
          </a:p>
          <a:p>
            <a:pPr algn="l" rtl="0" fontAlgn="base">
              <a:spcBef>
                <a:spcPct val="0"/>
              </a:spcBef>
              <a:spcAft>
                <a:spcPct val="0"/>
              </a:spcAft>
              <a:buNone/>
            </a:pPr>
            <a:r>
              <a:rPr lang="en-US" altLang="en-US" sz="1200">
                <a:latin typeface="Gill Sans MT Condensed" panose="020B0506020104020203" pitchFamily="34" charset="0"/>
              </a:rPr>
              <a:t>© 2005 Pearson Prentice Hall</a:t>
            </a:r>
          </a:p>
          <a:p>
            <a:pPr algn="l" rtl="0" fontAlgn="base">
              <a:spcBef>
                <a:spcPct val="0"/>
              </a:spcBef>
              <a:spcAft>
                <a:spcPct val="0"/>
              </a:spcAft>
              <a:buNone/>
            </a:pPr>
            <a:endParaRPr lang="en-US" altLang="en-US" sz="1200">
              <a:latin typeface="Gill Sans MT Condensed" panose="020B0506020104020203" pitchFamily="34" charset="0"/>
            </a:endParaRPr>
          </a:p>
        </p:txBody>
      </p:sp>
      <p:sp>
        <p:nvSpPr>
          <p:cNvPr id="23555" name="Slide Number Placeholder 3">
            <a:extLst>
              <a:ext uri="{FF2B5EF4-FFF2-40B4-BE49-F238E27FC236}">
                <a16:creationId xmlns:a16="http://schemas.microsoft.com/office/drawing/2014/main" id="{54252A57-0938-D150-2598-D856AE828FD5}"/>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rtl="0" fontAlgn="base">
              <a:spcBef>
                <a:spcPct val="0"/>
              </a:spcBef>
              <a:spcAft>
                <a:spcPct val="0"/>
              </a:spcAft>
              <a:buNone/>
            </a:pPr>
            <a:r>
              <a:rPr lang="en-US" altLang="en-US" sz="1800">
                <a:latin typeface="Gill Sans MT Condensed" panose="020B0506020104020203" pitchFamily="34" charset="0"/>
              </a:rPr>
              <a:t>1-</a:t>
            </a:r>
            <a:fld id="{205E0899-2FBE-4405-9F5C-5CD96A776727}" type="slidenum">
              <a:rPr lang="en-US" altLang="en-US" sz="1800">
                <a:latin typeface="Gill Sans MT Condensed" panose="020B0506020104020203" pitchFamily="34" charset="0"/>
              </a:rPr>
              <a:pPr rtl="0" fontAlgn="base">
                <a:spcBef>
                  <a:spcPct val="0"/>
                </a:spcBef>
                <a:spcAft>
                  <a:spcPct val="0"/>
                </a:spcAft>
                <a:buNone/>
              </a:pPr>
              <a:t>18</a:t>
            </a:fld>
            <a:endParaRPr lang="en-US" altLang="en-US" sz="1800">
              <a:latin typeface="Gill Sans MT Condensed" panose="020B0506020104020203" pitchFamily="34" charset="0"/>
            </a:endParaRPr>
          </a:p>
        </p:txBody>
      </p:sp>
      <p:sp>
        <p:nvSpPr>
          <p:cNvPr id="23556" name="Rectangle 2">
            <a:extLst>
              <a:ext uri="{FF2B5EF4-FFF2-40B4-BE49-F238E27FC236}">
                <a16:creationId xmlns:a16="http://schemas.microsoft.com/office/drawing/2014/main" id="{7B931243-B3C9-551D-E623-0E4C17D95C70}"/>
              </a:ext>
            </a:extLst>
          </p:cNvPr>
          <p:cNvSpPr>
            <a:spLocks noGrp="1" noChangeArrowheads="1"/>
          </p:cNvSpPr>
          <p:nvPr>
            <p:ph type="title"/>
          </p:nvPr>
        </p:nvSpPr>
        <p:spPr/>
        <p:txBody>
          <a:bodyPr/>
          <a:lstStyle/>
          <a:p>
            <a:pPr eaLnBrk="1" hangingPunct="1"/>
            <a:r>
              <a:rPr lang="en-US" altLang="en-US" sz="3200"/>
              <a:t>Organizational Database Systems</a:t>
            </a:r>
            <a:br>
              <a:rPr lang="en-US" altLang="en-US" sz="3200"/>
            </a:br>
            <a:r>
              <a:rPr lang="ar-JO" altLang="en-US" sz="3200"/>
              <a:t>لديها العديد من قواعد البيانات</a:t>
            </a:r>
            <a:endParaRPr lang="en-US" altLang="en-US" sz="3200"/>
          </a:p>
        </p:txBody>
      </p:sp>
      <p:pic>
        <p:nvPicPr>
          <p:cNvPr id="23557" name="Picture 4" descr="FIG01_25">
            <a:extLst>
              <a:ext uri="{FF2B5EF4-FFF2-40B4-BE49-F238E27FC236}">
                <a16:creationId xmlns:a16="http://schemas.microsoft.com/office/drawing/2014/main" id="{B42DD7C1-6A7E-5FC4-F7B4-FF129CB703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728788"/>
            <a:ext cx="62484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a:extLst>
              <a:ext uri="{FF2B5EF4-FFF2-40B4-BE49-F238E27FC236}">
                <a16:creationId xmlns:a16="http://schemas.microsoft.com/office/drawing/2014/main" id="{A9CA1E30-2C49-91DA-AF11-FA4B087C33C5}"/>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algn="l" rtl="0" fontAlgn="base">
              <a:spcBef>
                <a:spcPct val="0"/>
              </a:spcBef>
              <a:spcAft>
                <a:spcPct val="0"/>
              </a:spcAft>
              <a:buNone/>
            </a:pPr>
            <a:r>
              <a:rPr lang="en-US" altLang="en-US" sz="1200">
                <a:latin typeface="Gill Sans MT Condensed" panose="020B0506020104020203" pitchFamily="34" charset="0"/>
              </a:rPr>
              <a:t>DAVID M. KROENKE’S DATABASE CONCEPTS, 2nd Edition </a:t>
            </a:r>
          </a:p>
          <a:p>
            <a:pPr algn="l" rtl="0" fontAlgn="base">
              <a:spcBef>
                <a:spcPct val="0"/>
              </a:spcBef>
              <a:spcAft>
                <a:spcPct val="0"/>
              </a:spcAft>
              <a:buNone/>
            </a:pPr>
            <a:r>
              <a:rPr lang="en-US" altLang="en-US" sz="1200">
                <a:latin typeface="Gill Sans MT Condensed" panose="020B0506020104020203" pitchFamily="34" charset="0"/>
              </a:rPr>
              <a:t>© 2005 Pearson Prentice Hall</a:t>
            </a:r>
          </a:p>
          <a:p>
            <a:pPr algn="l" rtl="0" fontAlgn="base">
              <a:spcBef>
                <a:spcPct val="0"/>
              </a:spcBef>
              <a:spcAft>
                <a:spcPct val="0"/>
              </a:spcAft>
              <a:buNone/>
            </a:pPr>
            <a:endParaRPr lang="en-US" altLang="en-US" sz="1200">
              <a:latin typeface="Gill Sans MT Condensed" panose="020B0506020104020203" pitchFamily="34" charset="0"/>
            </a:endParaRPr>
          </a:p>
        </p:txBody>
      </p:sp>
      <p:sp>
        <p:nvSpPr>
          <p:cNvPr id="24579" name="Slide Number Placeholder 4">
            <a:extLst>
              <a:ext uri="{FF2B5EF4-FFF2-40B4-BE49-F238E27FC236}">
                <a16:creationId xmlns:a16="http://schemas.microsoft.com/office/drawing/2014/main" id="{4D2C8152-F022-FA6F-6293-929362CFDEEF}"/>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rtl="0" fontAlgn="base">
              <a:spcBef>
                <a:spcPct val="0"/>
              </a:spcBef>
              <a:spcAft>
                <a:spcPct val="0"/>
              </a:spcAft>
              <a:buNone/>
            </a:pPr>
            <a:r>
              <a:rPr lang="en-US" altLang="en-US" sz="1800">
                <a:latin typeface="Gill Sans MT Condensed" panose="020B0506020104020203" pitchFamily="34" charset="0"/>
              </a:rPr>
              <a:t>1-</a:t>
            </a:r>
            <a:fld id="{ED4B558B-1990-4C58-AB50-58ECF82BBE59}" type="slidenum">
              <a:rPr lang="en-US" altLang="en-US" sz="1800">
                <a:latin typeface="Gill Sans MT Condensed" panose="020B0506020104020203" pitchFamily="34" charset="0"/>
              </a:rPr>
              <a:pPr rtl="0" fontAlgn="base">
                <a:spcBef>
                  <a:spcPct val="0"/>
                </a:spcBef>
                <a:spcAft>
                  <a:spcPct val="0"/>
                </a:spcAft>
                <a:buNone/>
              </a:pPr>
              <a:t>19</a:t>
            </a:fld>
            <a:endParaRPr lang="en-US" altLang="en-US" sz="1800">
              <a:latin typeface="Gill Sans MT Condensed" panose="020B0506020104020203" pitchFamily="34" charset="0"/>
            </a:endParaRPr>
          </a:p>
        </p:txBody>
      </p:sp>
      <p:sp>
        <p:nvSpPr>
          <p:cNvPr id="24580" name="Rectangle 2">
            <a:extLst>
              <a:ext uri="{FF2B5EF4-FFF2-40B4-BE49-F238E27FC236}">
                <a16:creationId xmlns:a16="http://schemas.microsoft.com/office/drawing/2014/main" id="{F4DA1D7B-E8DC-48EE-F364-4C5921CF1E6B}"/>
              </a:ext>
            </a:extLst>
          </p:cNvPr>
          <p:cNvSpPr>
            <a:spLocks noGrp="1" noChangeArrowheads="1"/>
          </p:cNvSpPr>
          <p:nvPr>
            <p:ph type="title"/>
          </p:nvPr>
        </p:nvSpPr>
        <p:spPr>
          <a:xfrm>
            <a:off x="3048000" y="304800"/>
            <a:ext cx="7391400" cy="990600"/>
          </a:xfrm>
        </p:spPr>
        <p:txBody>
          <a:bodyPr/>
          <a:lstStyle/>
          <a:p>
            <a:pPr eaLnBrk="1" hangingPunct="1"/>
            <a:r>
              <a:rPr lang="en-US" altLang="en-US" sz="3600"/>
              <a:t>Commercial DBMS Products</a:t>
            </a:r>
            <a:br>
              <a:rPr lang="en-US" altLang="en-US" sz="3600"/>
            </a:br>
            <a:r>
              <a:rPr lang="ar-JO" altLang="en-US" sz="3600"/>
              <a:t>منتجات نظم إدارة قواعد البيانات التجارية</a:t>
            </a:r>
            <a:endParaRPr lang="en-US" altLang="en-US" sz="1200"/>
          </a:p>
        </p:txBody>
      </p:sp>
      <p:sp>
        <p:nvSpPr>
          <p:cNvPr id="24581" name="Rectangle 3">
            <a:extLst>
              <a:ext uri="{FF2B5EF4-FFF2-40B4-BE49-F238E27FC236}">
                <a16:creationId xmlns:a16="http://schemas.microsoft.com/office/drawing/2014/main" id="{2E31DCB9-4730-BA28-8EEE-139E8BF87041}"/>
              </a:ext>
            </a:extLst>
          </p:cNvPr>
          <p:cNvSpPr>
            <a:spLocks noGrp="1" noChangeArrowheads="1"/>
          </p:cNvSpPr>
          <p:nvPr>
            <p:ph type="body" idx="1"/>
          </p:nvPr>
        </p:nvSpPr>
        <p:spPr>
          <a:xfrm>
            <a:off x="3048000" y="1828800"/>
            <a:ext cx="7315200" cy="4114800"/>
          </a:xfrm>
        </p:spPr>
        <p:txBody>
          <a:bodyPr/>
          <a:lstStyle/>
          <a:p>
            <a:pPr eaLnBrk="1" hangingPunct="1"/>
            <a:r>
              <a:rPr lang="en-US" altLang="en-US" sz="2800"/>
              <a:t>Example Desktop DBMS Products</a:t>
            </a:r>
          </a:p>
          <a:p>
            <a:pPr algn="r" rtl="1" eaLnBrk="1" hangingPunct="1"/>
            <a:r>
              <a:rPr lang="ar-JO" altLang="en-US" sz="2800"/>
              <a:t>أمثلة على منتجات نظام إدارة قواعد البيانات لسطح المكتب</a:t>
            </a:r>
            <a:endParaRPr lang="en-US" altLang="en-US" sz="2800"/>
          </a:p>
          <a:p>
            <a:pPr lvl="1" eaLnBrk="1" hangingPunct="1"/>
            <a:r>
              <a:rPr lang="en-US" altLang="en-US" sz="2400"/>
              <a:t>Microsoft Access    </a:t>
            </a:r>
            <a:r>
              <a:rPr lang="ar-JO" altLang="en-US" sz="2400"/>
              <a:t>مدخل البرمجيات المرنة</a:t>
            </a:r>
            <a:endParaRPr lang="en-US" altLang="en-US" sz="2400"/>
          </a:p>
          <a:p>
            <a:pPr eaLnBrk="1" hangingPunct="1"/>
            <a:r>
              <a:rPr lang="en-US" altLang="en-US" sz="2800"/>
              <a:t>Example Organizational DBMS Products</a:t>
            </a:r>
          </a:p>
          <a:p>
            <a:pPr algn="r" rtl="1" eaLnBrk="1" hangingPunct="1"/>
            <a:r>
              <a:rPr lang="ar-JO" altLang="en-US" sz="2800"/>
              <a:t>أمثلة على منتجات نظم إدارة قواعد البيانات التنظيمية</a:t>
            </a:r>
            <a:endParaRPr lang="en-US" altLang="en-US" sz="2800"/>
          </a:p>
          <a:p>
            <a:pPr lvl="1" eaLnBrk="1" hangingPunct="1"/>
            <a:r>
              <a:rPr lang="en-US" altLang="en-US" sz="2400"/>
              <a:t>Oracle’s Oracle</a:t>
            </a:r>
          </a:p>
          <a:p>
            <a:pPr lvl="1" eaLnBrk="1" hangingPunct="1"/>
            <a:r>
              <a:rPr lang="en-US" altLang="en-US" sz="2400"/>
              <a:t>Microsoft’s SQL Server</a:t>
            </a:r>
          </a:p>
          <a:p>
            <a:pPr lvl="1" eaLnBrk="1" hangingPunct="1"/>
            <a:r>
              <a:rPr lang="en-US" altLang="en-US" sz="2400"/>
              <a:t>IBM’s DB2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a:extLst>
              <a:ext uri="{FF2B5EF4-FFF2-40B4-BE49-F238E27FC236}">
                <a16:creationId xmlns:a16="http://schemas.microsoft.com/office/drawing/2014/main" id="{F33CBBEC-EFBE-14DA-FB2C-DCB1A43F3E7F}"/>
              </a:ext>
            </a:extLst>
          </p:cNvPr>
          <p:cNvSpPr>
            <a:spLocks noGrp="1"/>
          </p:cNvSpPr>
          <p:nvPr>
            <p:ph type="sldNum" sz="quarter" idx="11"/>
          </p:nvPr>
        </p:nvSpPr>
        <p:spPr>
          <a:xfrm>
            <a:off x="2971800" y="6248400"/>
            <a:ext cx="5181600" cy="476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algn="l" rtl="0" fontAlgn="base">
              <a:spcBef>
                <a:spcPct val="0"/>
              </a:spcBef>
              <a:spcAft>
                <a:spcPct val="0"/>
              </a:spcAft>
              <a:buNone/>
            </a:pPr>
            <a:r>
              <a:rPr lang="en-US" altLang="en-US" sz="1200">
                <a:latin typeface="Gill Sans MT Condensed" panose="020B0506020104020203" pitchFamily="34" charset="0"/>
              </a:rPr>
              <a:t>Slide 1- </a:t>
            </a:r>
            <a:fld id="{BCC82665-D584-4BBA-8A88-FC92A0EEEFDE}" type="slidenum">
              <a:rPr lang="en-US" altLang="en-US" sz="1200">
                <a:latin typeface="Gill Sans MT Condensed" panose="020B0506020104020203" pitchFamily="34" charset="0"/>
              </a:rPr>
              <a:pPr algn="l" rtl="0" fontAlgn="base">
                <a:spcBef>
                  <a:spcPct val="0"/>
                </a:spcBef>
                <a:spcAft>
                  <a:spcPct val="0"/>
                </a:spcAft>
                <a:buNone/>
              </a:pPr>
              <a:t>2</a:t>
            </a:fld>
            <a:endParaRPr lang="en-CA" altLang="en-US" sz="1200">
              <a:latin typeface="Gill Sans MT Condensed" panose="020B0506020104020203" pitchFamily="34" charset="0"/>
            </a:endParaRPr>
          </a:p>
        </p:txBody>
      </p:sp>
      <p:sp>
        <p:nvSpPr>
          <p:cNvPr id="4099" name="Rectangle 4">
            <a:extLst>
              <a:ext uri="{FF2B5EF4-FFF2-40B4-BE49-F238E27FC236}">
                <a16:creationId xmlns:a16="http://schemas.microsoft.com/office/drawing/2014/main" id="{C766E8A2-17F3-4ED6-F872-2E6C7F8CEEB5}"/>
              </a:ext>
            </a:extLst>
          </p:cNvPr>
          <p:cNvSpPr>
            <a:spLocks noGrp="1" noChangeArrowheads="1"/>
          </p:cNvSpPr>
          <p:nvPr>
            <p:ph type="title"/>
          </p:nvPr>
        </p:nvSpPr>
        <p:spPr/>
        <p:txBody>
          <a:bodyPr/>
          <a:lstStyle/>
          <a:p>
            <a:r>
              <a:rPr lang="en-US" altLang="en-US" sz="3600"/>
              <a:t>Basic Definitions</a:t>
            </a:r>
            <a:br>
              <a:rPr lang="en-US" altLang="en-US" sz="3600"/>
            </a:br>
            <a:r>
              <a:rPr lang="ar-JO" altLang="en-US" sz="3600"/>
              <a:t>التعاريف الأساسية</a:t>
            </a:r>
            <a:endParaRPr lang="en-US" altLang="en-US" sz="3600"/>
          </a:p>
        </p:txBody>
      </p:sp>
      <p:sp>
        <p:nvSpPr>
          <p:cNvPr id="4100" name="Rectangle 5">
            <a:extLst>
              <a:ext uri="{FF2B5EF4-FFF2-40B4-BE49-F238E27FC236}">
                <a16:creationId xmlns:a16="http://schemas.microsoft.com/office/drawing/2014/main" id="{3AA6EE29-3BF9-C67E-C781-8BD3ED5DCB46}"/>
              </a:ext>
            </a:extLst>
          </p:cNvPr>
          <p:cNvSpPr>
            <a:spLocks noGrp="1" noChangeArrowheads="1"/>
          </p:cNvSpPr>
          <p:nvPr>
            <p:ph type="body" idx="1"/>
          </p:nvPr>
        </p:nvSpPr>
        <p:spPr/>
        <p:txBody>
          <a:bodyPr/>
          <a:lstStyle/>
          <a:p>
            <a:pPr>
              <a:lnSpc>
                <a:spcPct val="90000"/>
              </a:lnSpc>
            </a:pPr>
            <a:r>
              <a:rPr lang="en-US" altLang="en-US" sz="1600" b="1"/>
              <a:t>Database:           </a:t>
            </a:r>
            <a:r>
              <a:rPr lang="ar-JO" altLang="en-US" sz="1600" b="1"/>
              <a:t>قاعدة البيانات:</a:t>
            </a:r>
            <a:r>
              <a:rPr lang="en-US" altLang="en-US" sz="1600" b="1"/>
              <a:t>  </a:t>
            </a:r>
          </a:p>
          <a:p>
            <a:pPr lvl="1">
              <a:lnSpc>
                <a:spcPct val="90000"/>
              </a:lnSpc>
            </a:pPr>
            <a:r>
              <a:rPr lang="en-US" altLang="en-US" sz="1600"/>
              <a:t>A collection of related data. </a:t>
            </a:r>
            <a:r>
              <a:rPr lang="ar-JO" altLang="en-US" sz="1600"/>
              <a:t>مجموعة من البيانات ذات الصلة.         </a:t>
            </a:r>
            <a:endParaRPr lang="en-US" altLang="en-US" sz="1600"/>
          </a:p>
          <a:p>
            <a:pPr>
              <a:lnSpc>
                <a:spcPct val="90000"/>
              </a:lnSpc>
            </a:pPr>
            <a:r>
              <a:rPr lang="en-US" altLang="en-US" sz="1600" b="1"/>
              <a:t>Data:              </a:t>
            </a:r>
            <a:r>
              <a:rPr lang="ar-JO" altLang="en-US" sz="1600" b="1"/>
              <a:t>بيانات:</a:t>
            </a:r>
            <a:r>
              <a:rPr lang="en-US" altLang="en-US" sz="1600" b="1"/>
              <a:t> </a:t>
            </a:r>
          </a:p>
          <a:p>
            <a:pPr lvl="1">
              <a:lnSpc>
                <a:spcPct val="90000"/>
              </a:lnSpc>
            </a:pPr>
            <a:r>
              <a:rPr lang="en-US" altLang="en-US" sz="1600"/>
              <a:t>Known facts that can be recorded and have an implicit meaning.               </a:t>
            </a:r>
            <a:r>
              <a:rPr lang="ar-JO" altLang="en-US" sz="1600"/>
              <a:t>حقائق معروفة يمكن تسجيلها ولها معنى ضمني.</a:t>
            </a:r>
            <a:endParaRPr lang="en-US" altLang="en-US" sz="1600"/>
          </a:p>
          <a:p>
            <a:pPr>
              <a:lnSpc>
                <a:spcPct val="90000"/>
              </a:lnSpc>
            </a:pPr>
            <a:r>
              <a:rPr lang="en-US" altLang="en-US" sz="1600" b="1"/>
              <a:t>Mini-world:              </a:t>
            </a:r>
            <a:r>
              <a:rPr lang="ar-JO" altLang="en-US" sz="1600" b="1"/>
              <a:t>العالم المصغر:</a:t>
            </a:r>
            <a:endParaRPr lang="en-US" altLang="en-US" sz="1600" b="1"/>
          </a:p>
          <a:p>
            <a:pPr lvl="1">
              <a:lnSpc>
                <a:spcPct val="90000"/>
              </a:lnSpc>
            </a:pPr>
            <a:r>
              <a:rPr lang="en-US" altLang="en-US" sz="1600"/>
              <a:t>Some part of the real world about which data is stored in a database. For example, student grades and transcripts at a university.</a:t>
            </a:r>
          </a:p>
          <a:p>
            <a:pPr lvl="1" algn="r" rtl="1">
              <a:lnSpc>
                <a:spcPct val="90000"/>
              </a:lnSpc>
            </a:pPr>
            <a:r>
              <a:rPr lang="ar-JO" altLang="en-US" sz="1600"/>
              <a:t>جزء من العالم الحقيقي الذي يتم تخزين البيانات عنه في قاعدة البيانات. على سبيل المثال، درجات الطلاب ونصوصهم في الجامعة.</a:t>
            </a:r>
            <a:endParaRPr lang="en-US" altLang="en-US" sz="1600"/>
          </a:p>
          <a:p>
            <a:pPr>
              <a:lnSpc>
                <a:spcPct val="90000"/>
              </a:lnSpc>
            </a:pPr>
            <a:r>
              <a:rPr lang="en-US" altLang="en-US" sz="1600" b="1"/>
              <a:t>Database Management System (DBMS):       </a:t>
            </a:r>
            <a:r>
              <a:rPr lang="ar-JO" altLang="en-US" sz="1600" b="1"/>
              <a:t>نظام إدارة قواعد البيانات </a:t>
            </a:r>
            <a:r>
              <a:rPr lang="en-US" altLang="en-US" sz="1600" b="1"/>
              <a:t>(DBMS):</a:t>
            </a:r>
          </a:p>
          <a:p>
            <a:pPr lvl="1">
              <a:lnSpc>
                <a:spcPct val="90000"/>
              </a:lnSpc>
            </a:pPr>
            <a:r>
              <a:rPr lang="en-US" altLang="en-US" sz="1600"/>
              <a:t>A software package/ system to facilitate the creation and maintenance of a computerized database.</a:t>
            </a:r>
            <a:r>
              <a:rPr lang="ar-JO" altLang="en-US" sz="1600"/>
              <a:t> </a:t>
            </a:r>
            <a:endParaRPr lang="en-US" altLang="en-US" sz="1600"/>
          </a:p>
          <a:p>
            <a:pPr lvl="1" algn="r" rtl="1">
              <a:lnSpc>
                <a:spcPct val="90000"/>
              </a:lnSpc>
            </a:pPr>
            <a:r>
              <a:rPr lang="ar-JO" altLang="en-US" sz="1600"/>
              <a:t>حزمة برامج/نظام لتسهيل إنشاء وصيانة قاعدة بيانات محوسبة.</a:t>
            </a:r>
            <a:endParaRPr lang="en-US" altLang="en-US" sz="1600"/>
          </a:p>
          <a:p>
            <a:pPr>
              <a:lnSpc>
                <a:spcPct val="90000"/>
              </a:lnSpc>
            </a:pPr>
            <a:r>
              <a:rPr lang="en-US" altLang="en-US" sz="1600" b="1"/>
              <a:t>Database System:</a:t>
            </a:r>
            <a:r>
              <a:rPr lang="ar-JO" altLang="en-US" sz="1600" b="1"/>
              <a:t>نظام قاعدة البيانات:                  </a:t>
            </a:r>
            <a:r>
              <a:rPr lang="en-US" altLang="en-US" sz="1600" b="1"/>
              <a:t> </a:t>
            </a:r>
          </a:p>
          <a:p>
            <a:pPr lvl="1">
              <a:lnSpc>
                <a:spcPct val="90000"/>
              </a:lnSpc>
            </a:pPr>
            <a:r>
              <a:rPr lang="en-US" altLang="en-US" sz="1600"/>
              <a:t>The DBMS software together with the data itself.  Sometimes, the applications are also included.</a:t>
            </a:r>
          </a:p>
          <a:p>
            <a:pPr lvl="1" algn="r" rtl="1">
              <a:lnSpc>
                <a:spcPct val="90000"/>
              </a:lnSpc>
            </a:pPr>
            <a:r>
              <a:rPr lang="ar-JO" altLang="en-US" sz="1600"/>
              <a:t>برنامج </a:t>
            </a:r>
            <a:r>
              <a:rPr lang="en-US" altLang="en-US" sz="1600"/>
              <a:t>DBMS </a:t>
            </a:r>
            <a:r>
              <a:rPr lang="ar-JO" altLang="en-US" sz="1600"/>
              <a:t> مع البيانات نفسها. في بعض الأحيان، يتم تضمين التطبيقات أيضًا.</a:t>
            </a:r>
            <a:endParaRPr lang="en-US" altLang="en-US" sz="1600"/>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Three-Schema Architecture</a:t>
            </a:r>
            <a:br>
              <a:rPr lang="en-US" dirty="0"/>
            </a:br>
            <a:r>
              <a:rPr lang="ar-JO" dirty="0"/>
              <a:t>البنية ثلاثية المخططات</a:t>
            </a:r>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81200" y="274638"/>
            <a:ext cx="8229600" cy="1143000"/>
          </a:xfrm>
        </p:spPr>
        <p:txBody>
          <a:bodyPr/>
          <a:lstStyle/>
          <a:p>
            <a:pPr eaLnBrk="1" hangingPunct="1"/>
            <a:r>
              <a:rPr lang="en-US" sz="3200" dirty="0"/>
              <a:t>Categories of Data Models 3 Schema Architecture</a:t>
            </a:r>
            <a:br>
              <a:rPr lang="en-US" sz="3200" dirty="0"/>
            </a:br>
            <a:r>
              <a:rPr lang="ar-JO" sz="3200" dirty="0"/>
              <a:t>فئات نماذج البيانات 3 بنية المخطط</a:t>
            </a:r>
            <a:endParaRPr lang="en-US" sz="3200" dirty="0"/>
          </a:p>
        </p:txBody>
      </p:sp>
      <p:graphicFrame>
        <p:nvGraphicFramePr>
          <p:cNvPr id="5" name="Table 4"/>
          <p:cNvGraphicFramePr>
            <a:graphicFrameLocks noGrp="1"/>
          </p:cNvGraphicFramePr>
          <p:nvPr/>
        </p:nvGraphicFramePr>
        <p:xfrm>
          <a:off x="2819400" y="2590800"/>
          <a:ext cx="6781800" cy="2820394"/>
        </p:xfrm>
        <a:graphic>
          <a:graphicData uri="http://schemas.openxmlformats.org/drawingml/2006/table">
            <a:tbl>
              <a:tblPr rtl="1" firstRow="1" bandRow="1">
                <a:tableStyleId>{22838BEF-8BB2-4498-84A7-C5851F593DF1}</a:tableStyleId>
              </a:tblPr>
              <a:tblGrid>
                <a:gridCol w="2939142">
                  <a:extLst>
                    <a:ext uri="{9D8B030D-6E8A-4147-A177-3AD203B41FA5}">
                      <a16:colId xmlns:a16="http://schemas.microsoft.com/office/drawing/2014/main" val="20000"/>
                    </a:ext>
                  </a:extLst>
                </a:gridCol>
                <a:gridCol w="3842658">
                  <a:extLst>
                    <a:ext uri="{9D8B030D-6E8A-4147-A177-3AD203B41FA5}">
                      <a16:colId xmlns:a16="http://schemas.microsoft.com/office/drawing/2014/main" val="20001"/>
                    </a:ext>
                  </a:extLst>
                </a:gridCol>
              </a:tblGrid>
              <a:tr h="442178">
                <a:tc>
                  <a:txBody>
                    <a:bodyPr/>
                    <a:lstStyle/>
                    <a:p>
                      <a:pPr algn="ctr" rtl="1"/>
                      <a:r>
                        <a:rPr lang="en-US" dirty="0"/>
                        <a:t>Corresponding Schema</a:t>
                      </a:r>
                    </a:p>
                    <a:p>
                      <a:pPr algn="ctr" rtl="1"/>
                      <a:r>
                        <a:rPr lang="ar-JO" dirty="0"/>
                        <a:t>المخطط المقابل</a:t>
                      </a:r>
                    </a:p>
                  </a:txBody>
                  <a:tcPr/>
                </a:tc>
                <a:tc>
                  <a:txBody>
                    <a:bodyPr/>
                    <a:lstStyle/>
                    <a:p>
                      <a:pPr algn="ctr" rtl="1"/>
                      <a:r>
                        <a:rPr lang="en-US" dirty="0"/>
                        <a:t>Data Model</a:t>
                      </a:r>
                    </a:p>
                    <a:p>
                      <a:pPr algn="ctr" rtl="1"/>
                      <a:r>
                        <a:rPr lang="ar-JO" dirty="0"/>
                        <a:t>نموذج البيانات</a:t>
                      </a:r>
                    </a:p>
                  </a:txBody>
                  <a:tcPr/>
                </a:tc>
                <a:extLst>
                  <a:ext uri="{0D108BD9-81ED-4DB2-BD59-A6C34878D82A}">
                    <a16:rowId xmlns:a16="http://schemas.microsoft.com/office/drawing/2014/main" val="10000"/>
                  </a:ext>
                </a:extLst>
              </a:tr>
              <a:tr h="777022">
                <a:tc>
                  <a:txBody>
                    <a:bodyPr/>
                    <a:lstStyle/>
                    <a:p>
                      <a:pPr algn="ctr" rtl="1"/>
                      <a:r>
                        <a:rPr lang="en-US" dirty="0"/>
                        <a:t>External (View) Schema</a:t>
                      </a:r>
                    </a:p>
                    <a:p>
                      <a:pPr algn="ctr" rtl="1"/>
                      <a:r>
                        <a:rPr lang="ar-JO" dirty="0"/>
                        <a:t>مخطط (عرض) خارجي</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Conceptual (High Level)</a:t>
                      </a:r>
                    </a:p>
                    <a:p>
                      <a:pPr marL="0" marR="0" indent="0" algn="ctr" defTabSz="914400" rtl="0" eaLnBrk="1" fontAlgn="auto" latinLnBrk="0" hangingPunct="1">
                        <a:lnSpc>
                          <a:spcPct val="100000"/>
                        </a:lnSpc>
                        <a:spcBef>
                          <a:spcPts val="0"/>
                        </a:spcBef>
                        <a:spcAft>
                          <a:spcPts val="0"/>
                        </a:spcAft>
                        <a:buClrTx/>
                        <a:buSzTx/>
                        <a:buFontTx/>
                        <a:buNone/>
                        <a:tabLst/>
                        <a:defRPr/>
                      </a:pPr>
                      <a:r>
                        <a:rPr lang="ar-JO" dirty="0"/>
                        <a:t>المفاهيمي (المستوى العالي)</a:t>
                      </a:r>
                    </a:p>
                  </a:txBody>
                  <a:tcPr/>
                </a:tc>
                <a:extLst>
                  <a:ext uri="{0D108BD9-81ED-4DB2-BD59-A6C34878D82A}">
                    <a16:rowId xmlns:a16="http://schemas.microsoft.com/office/drawing/2014/main" val="10001"/>
                  </a:ext>
                </a:extLst>
              </a:tr>
              <a:tr h="513896">
                <a:tc>
                  <a:txBody>
                    <a:bodyPr/>
                    <a:lstStyle/>
                    <a:p>
                      <a:pPr algn="ctr" rtl="1"/>
                      <a:r>
                        <a:rPr lang="en-US" dirty="0"/>
                        <a:t>Conceptual Schema</a:t>
                      </a:r>
                    </a:p>
                    <a:p>
                      <a:pPr algn="ctr" rtl="1"/>
                      <a:r>
                        <a:rPr lang="ar-JO" dirty="0"/>
                        <a:t>المخطط المفاهيمي</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Representational (Implementation )</a:t>
                      </a:r>
                    </a:p>
                    <a:p>
                      <a:pPr algn="ctr" rtl="0"/>
                      <a:r>
                        <a:rPr lang="ar-JO" dirty="0"/>
                        <a:t>تمثيلي (التنفيذ)</a:t>
                      </a:r>
                    </a:p>
                  </a:txBody>
                  <a:tcPr/>
                </a:tc>
                <a:extLst>
                  <a:ext uri="{0D108BD9-81ED-4DB2-BD59-A6C34878D82A}">
                    <a16:rowId xmlns:a16="http://schemas.microsoft.com/office/drawing/2014/main" val="10002"/>
                  </a:ext>
                </a:extLst>
              </a:tr>
              <a:tr h="763212">
                <a:tc>
                  <a:txBody>
                    <a:bodyPr/>
                    <a:lstStyle/>
                    <a:p>
                      <a:pPr algn="ctr" rtl="1"/>
                      <a:r>
                        <a:rPr lang="en-US" dirty="0"/>
                        <a:t>Internal Schema</a:t>
                      </a:r>
                    </a:p>
                    <a:p>
                      <a:pPr algn="ctr" rtl="1"/>
                      <a:r>
                        <a:rPr lang="ar-JO" dirty="0"/>
                        <a:t>المخطط الداخلي</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Physical (Low Level)</a:t>
                      </a:r>
                    </a:p>
                    <a:p>
                      <a:pPr marL="0" marR="0" indent="0" algn="ctr" defTabSz="914400" rtl="0" eaLnBrk="1" fontAlgn="auto" latinLnBrk="0" hangingPunct="1">
                        <a:lnSpc>
                          <a:spcPct val="100000"/>
                        </a:lnSpc>
                        <a:spcBef>
                          <a:spcPts val="0"/>
                        </a:spcBef>
                        <a:spcAft>
                          <a:spcPts val="0"/>
                        </a:spcAft>
                        <a:buClrTx/>
                        <a:buSzTx/>
                        <a:buFontTx/>
                        <a:buNone/>
                        <a:tabLst/>
                        <a:defRPr/>
                      </a:pPr>
                      <a:r>
                        <a:rPr lang="ar-JO" dirty="0"/>
                        <a:t>البدنية (مستوى منخفض)</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981201" y="304800"/>
            <a:ext cx="8228013" cy="1079500"/>
          </a:xfrm>
        </p:spPr>
        <p:txBody>
          <a:bodyPr/>
          <a:lstStyle/>
          <a:p>
            <a:r>
              <a:rPr lang="en-US" dirty="0"/>
              <a:t>Three-Schema Architecture</a:t>
            </a:r>
            <a:br>
              <a:rPr lang="en-US" dirty="0"/>
            </a:br>
            <a:r>
              <a:rPr lang="ar-JO" dirty="0"/>
              <a:t>البنية ثلاثية المخططات</a:t>
            </a:r>
            <a:endParaRPr lang="en-US" dirty="0"/>
          </a:p>
        </p:txBody>
      </p:sp>
      <p:sp>
        <p:nvSpPr>
          <p:cNvPr id="18435" name="Content Placeholder 2"/>
          <p:cNvSpPr>
            <a:spLocks noGrp="1"/>
          </p:cNvSpPr>
          <p:nvPr>
            <p:ph idx="1"/>
          </p:nvPr>
        </p:nvSpPr>
        <p:spPr/>
        <p:txBody>
          <a:bodyPr/>
          <a:lstStyle/>
          <a:p>
            <a:r>
              <a:rPr lang="en-US" sz="2400" b="1" dirty="0"/>
              <a:t>Internal Schema      </a:t>
            </a:r>
            <a:r>
              <a:rPr lang="ar-JO" sz="2400" b="1" dirty="0"/>
              <a:t>المخطط الداخلي</a:t>
            </a:r>
            <a:endParaRPr lang="en-US" sz="2400" b="1" dirty="0"/>
          </a:p>
          <a:p>
            <a:pPr lvl="1"/>
            <a:r>
              <a:rPr lang="en-US" sz="2000" dirty="0"/>
              <a:t>Describes physical storage structure of the database</a:t>
            </a:r>
          </a:p>
          <a:p>
            <a:pPr lvl="1" algn="r" rtl="1"/>
            <a:r>
              <a:rPr lang="ar-JO" sz="2000" dirty="0"/>
              <a:t>يصف هيكل التخزين الفعلي لقاعدة البيانات</a:t>
            </a:r>
            <a:endParaRPr lang="en-US" sz="2000" dirty="0"/>
          </a:p>
          <a:p>
            <a:r>
              <a:rPr lang="en-US" sz="2400" b="1" dirty="0"/>
              <a:t>Conceptual Schema    </a:t>
            </a:r>
            <a:r>
              <a:rPr lang="ar-JO" sz="2400" b="1" dirty="0"/>
              <a:t>المخطط المفاهيمي</a:t>
            </a:r>
            <a:endParaRPr lang="en-US" sz="2400" b="1" dirty="0"/>
          </a:p>
          <a:p>
            <a:pPr lvl="1"/>
            <a:r>
              <a:rPr lang="en-US" sz="2000" dirty="0"/>
              <a:t>Describes structure of the whole database for a community of users </a:t>
            </a:r>
          </a:p>
          <a:p>
            <a:pPr lvl="1" algn="r" rtl="1"/>
            <a:r>
              <a:rPr lang="ar-JO" sz="2000" dirty="0"/>
              <a:t>يصف هيكل قاعدة البيانات بأكملها لمجتمع المستخدمين</a:t>
            </a:r>
            <a:endParaRPr lang="en-US" sz="2000" dirty="0"/>
          </a:p>
          <a:p>
            <a:r>
              <a:rPr lang="en-US" sz="2400" b="1" dirty="0"/>
              <a:t>External </a:t>
            </a:r>
            <a:r>
              <a:rPr lang="en-US" sz="2400" dirty="0"/>
              <a:t>or </a:t>
            </a:r>
            <a:r>
              <a:rPr lang="en-US" sz="2400" b="1" dirty="0"/>
              <a:t>view Schema </a:t>
            </a:r>
          </a:p>
          <a:p>
            <a:pPr algn="r" rtl="1"/>
            <a:r>
              <a:rPr lang="ar-JO" sz="2400" b="1" dirty="0"/>
              <a:t>مخطط خارجي أو عرض</a:t>
            </a:r>
            <a:r>
              <a:rPr lang="en-US" sz="2400" b="1" dirty="0"/>
              <a:t>  </a:t>
            </a:r>
            <a:r>
              <a:rPr lang="en-US" sz="2400" dirty="0"/>
              <a:t>	</a:t>
            </a:r>
          </a:p>
          <a:p>
            <a:pPr lvl="1"/>
            <a:r>
              <a:rPr lang="en-US" sz="2000" dirty="0"/>
              <a:t>Describes part of the database that a particular user group is interested in</a:t>
            </a:r>
          </a:p>
          <a:p>
            <a:pPr lvl="1" algn="r" rtl="1"/>
            <a:r>
              <a:rPr lang="ar-JO" sz="2000" dirty="0"/>
              <a:t>يصف جزءًا من قاعدة البيانات التي تهتم بها مجموعة مستخدمين معينة</a:t>
            </a:r>
            <a:endParaRPr lang="en-US"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4"/>
          <p:cNvSpPr>
            <a:spLocks noGrp="1"/>
          </p:cNvSpPr>
          <p:nvPr>
            <p:ph type="title"/>
          </p:nvPr>
        </p:nvSpPr>
        <p:spPr/>
        <p:txBody>
          <a:bodyPr/>
          <a:lstStyle/>
          <a:p>
            <a:r>
              <a:rPr lang="en-US" sz="2800" dirty="0"/>
              <a:t>Three-Schema Architecture and Data Independence (cont’d.)</a:t>
            </a:r>
            <a:br>
              <a:rPr lang="en-US" sz="2800" dirty="0"/>
            </a:br>
            <a:r>
              <a:rPr lang="ar-JO" sz="2800" dirty="0"/>
              <a:t>بنية المخططات الثلاثة واستقلال البيانات (تابع)</a:t>
            </a:r>
            <a:endParaRPr lang="en-US" sz="2800" dirty="0"/>
          </a:p>
        </p:txBody>
      </p:sp>
      <p:pic>
        <p:nvPicPr>
          <p:cNvPr id="19459" name="Picture 4"/>
          <p:cNvPicPr>
            <a:picLocks noChangeAspect="1" noChangeArrowheads="1"/>
          </p:cNvPicPr>
          <p:nvPr/>
        </p:nvPicPr>
        <p:blipFill>
          <a:blip r:embed="rId2" cstate="print"/>
          <a:srcRect/>
          <a:stretch>
            <a:fillRect/>
          </a:stretch>
        </p:blipFill>
        <p:spPr bwMode="auto">
          <a:xfrm>
            <a:off x="2333626" y="1905001"/>
            <a:ext cx="7267575" cy="40862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 1-The internal level  </a:t>
            </a:r>
            <a:br>
              <a:rPr lang="en-IN" sz="4000" dirty="0"/>
            </a:br>
            <a:r>
              <a:rPr lang="ar-JO" sz="4000" dirty="0"/>
              <a:t>1- المستوى الداخلي</a:t>
            </a:r>
            <a:endParaRPr lang="en-IN" sz="4000" dirty="0"/>
          </a:p>
        </p:txBody>
      </p:sp>
      <p:sp>
        <p:nvSpPr>
          <p:cNvPr id="3" name="Content Placeholder 2"/>
          <p:cNvSpPr>
            <a:spLocks noGrp="1"/>
          </p:cNvSpPr>
          <p:nvPr>
            <p:ph idx="1"/>
          </p:nvPr>
        </p:nvSpPr>
        <p:spPr/>
        <p:txBody>
          <a:bodyPr/>
          <a:lstStyle/>
          <a:p>
            <a:r>
              <a:rPr lang="en-IN" sz="2800" dirty="0"/>
              <a:t>has an internal schema, which describes the physical storage structure of the database. The internal schema uses a physical data model and describes the complete details of data storage and access paths for the database. </a:t>
            </a:r>
          </a:p>
          <a:p>
            <a:pPr algn="r" rtl="1"/>
            <a:r>
              <a:rPr lang="ar-JO" sz="2800" dirty="0"/>
              <a:t>يحتوي على مخطط داخلي يصف بنية التخزين الفعلية لقاعدة البيانات. يستخدم المخطط الداخلي نموذج بيانات فعليًا ويصف التفاصيل الكاملة لتخزين البيانات ومسارات الوصول لقاعدة البيانات.</a:t>
            </a:r>
            <a:endParaRPr lang="en-IN"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dirty="0"/>
              <a:t>The conceptual level ½</a:t>
            </a:r>
            <a:br>
              <a:rPr lang="ar-JO" sz="4000" dirty="0"/>
            </a:br>
            <a:r>
              <a:rPr lang="ar-JO" sz="4000" dirty="0"/>
              <a:t>المستوى المفاهيمي 1/2</a:t>
            </a:r>
            <a:endParaRPr lang="en-IN" sz="4000" dirty="0"/>
          </a:p>
        </p:txBody>
      </p:sp>
      <p:sp>
        <p:nvSpPr>
          <p:cNvPr id="3" name="Content Placeholder 2"/>
          <p:cNvSpPr>
            <a:spLocks noGrp="1"/>
          </p:cNvSpPr>
          <p:nvPr>
            <p:ph idx="1"/>
          </p:nvPr>
        </p:nvSpPr>
        <p:spPr/>
        <p:txBody>
          <a:bodyPr/>
          <a:lstStyle/>
          <a:p>
            <a:r>
              <a:rPr lang="en-IN" sz="2400" dirty="0"/>
              <a:t>has </a:t>
            </a:r>
            <a:r>
              <a:rPr lang="en-IN" sz="2400" u="sng" dirty="0"/>
              <a:t>a conceptual schema</a:t>
            </a:r>
            <a:r>
              <a:rPr lang="en-IN" sz="2400" dirty="0"/>
              <a:t>, which describes the structure of the whole database for a community of users. The conceptual schema hides the details of physical storage structures and concentrates on describing entities, data types, relationships, user operations, and constraints. This is usually specified using a DBMS such as Oracle, MySQL, … etc</a:t>
            </a:r>
            <a:endParaRPr lang="ar-JO" sz="2400" dirty="0"/>
          </a:p>
          <a:p>
            <a:pPr algn="r" rtl="1"/>
            <a:r>
              <a:rPr lang="ar-JO" sz="2400" dirty="0"/>
              <a:t>يحتوي على مخطط مفاهيمي يصف بنية قاعدة البيانات بأكملها لمجتمع المستخدمين. يخفي المخطط المفاهيمي تفاصيل هياكل التخزين الفعلية ويركز على وصف الكيانات وأنواع البيانات والعلاقات وعمليات المستخدم والقيود. يتم تحديد ذلك عادةً باستخدام نظام إدارة قواعد البيانات (</a:t>
            </a:r>
            <a:r>
              <a:rPr lang="en-IN" sz="2400" dirty="0"/>
              <a:t>DBMS</a:t>
            </a:r>
            <a:r>
              <a:rPr lang="ar-JO" sz="2400" dirty="0"/>
              <a:t>) مثل </a:t>
            </a:r>
            <a:r>
              <a:rPr lang="en-IN" sz="2400" dirty="0"/>
              <a:t>Oracle </a:t>
            </a:r>
            <a:r>
              <a:rPr lang="ar-JO" sz="2400" dirty="0"/>
              <a:t>و</a:t>
            </a:r>
            <a:r>
              <a:rPr lang="en-IN" sz="2400" dirty="0"/>
              <a:t>MySQL </a:t>
            </a:r>
            <a:r>
              <a:rPr lang="ar-JO" sz="2400" dirty="0"/>
              <a:t>وما إلى ذلك</a:t>
            </a:r>
            <a:endParaRPr lang="en-IN"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 2/2  </a:t>
            </a:r>
            <a:r>
              <a:rPr lang="ar-JO" dirty="0"/>
              <a:t>تابع. 2/2</a:t>
            </a:r>
            <a:endParaRPr lang="en-IN" dirty="0"/>
          </a:p>
        </p:txBody>
      </p:sp>
      <p:sp>
        <p:nvSpPr>
          <p:cNvPr id="3" name="Content Placeholder 2"/>
          <p:cNvSpPr>
            <a:spLocks noGrp="1"/>
          </p:cNvSpPr>
          <p:nvPr>
            <p:ph idx="1"/>
          </p:nvPr>
        </p:nvSpPr>
        <p:spPr/>
        <p:txBody>
          <a:bodyPr/>
          <a:lstStyle/>
          <a:p>
            <a:r>
              <a:rPr lang="en-IN" dirty="0"/>
              <a:t>Usually, a representational data model is used to describe the conceptual schema when a database system is implemented. The representational data model is a high-level data model.</a:t>
            </a:r>
          </a:p>
          <a:p>
            <a:pPr algn="r" rtl="1"/>
            <a:r>
              <a:rPr lang="ar-JO" dirty="0"/>
              <a:t>عادة، يتم استخدام نموذج البيانات التمثيلي لوصف المخطط المفاهيمي عند تنفيذ نظام قاعدة البيانات. نموذج البيانات التمثيلية هو نموذج بيانات عالي المستوى.</a:t>
            </a:r>
            <a:endParaRPr lang="en-I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dirty="0"/>
              <a:t>The external Level ½</a:t>
            </a:r>
            <a:br>
              <a:rPr lang="ar-JO" sz="3600" dirty="0"/>
            </a:br>
            <a:r>
              <a:rPr lang="ar-JO" sz="3600" dirty="0"/>
              <a:t>المستوى الخارجي 1/2</a:t>
            </a:r>
            <a:endParaRPr lang="en-IN" sz="3600" dirty="0"/>
          </a:p>
        </p:txBody>
      </p:sp>
      <p:sp>
        <p:nvSpPr>
          <p:cNvPr id="3" name="Content Placeholder 2"/>
          <p:cNvSpPr>
            <a:spLocks noGrp="1"/>
          </p:cNvSpPr>
          <p:nvPr>
            <p:ph idx="1"/>
          </p:nvPr>
        </p:nvSpPr>
        <p:spPr/>
        <p:txBody>
          <a:bodyPr/>
          <a:lstStyle/>
          <a:p>
            <a:r>
              <a:rPr lang="en-IN" sz="2800" dirty="0"/>
              <a:t>It’s called view level also which  includes a number of external schemas or user views. Each external schema describes the part of the database that a particular user group is interested in and hides the rest of the database from that user group. </a:t>
            </a:r>
            <a:endParaRPr lang="ar-JO" sz="2800" dirty="0"/>
          </a:p>
          <a:p>
            <a:pPr algn="r" rtl="1"/>
            <a:r>
              <a:rPr lang="ar-JO" sz="2800" dirty="0"/>
              <a:t>ويسمى أيضًا مستوى العرض والذي يتضمن عددًا من المخططات الخارجية أو طرق عرض المستخدم. يصف كل مخطط خارجي الجزء من قاعدة البيانات الذي تهتم به مجموعة مستخدمين معينة ويخفي بقية قاعدة البيانات عن مجموعة المستخدمين تلك.</a:t>
            </a:r>
            <a:endParaRPr lang="en-IN"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Cont.2/2    </a:t>
            </a:r>
            <a:r>
              <a:rPr lang="ar-JO" dirty="0"/>
              <a:t>تابع 2/2</a:t>
            </a:r>
            <a:endParaRPr lang="en-IN" dirty="0"/>
          </a:p>
        </p:txBody>
      </p:sp>
      <p:sp>
        <p:nvSpPr>
          <p:cNvPr id="3" name="Content Placeholder 2"/>
          <p:cNvSpPr>
            <a:spLocks noGrp="1"/>
          </p:cNvSpPr>
          <p:nvPr>
            <p:ph idx="1"/>
          </p:nvPr>
        </p:nvSpPr>
        <p:spPr/>
        <p:txBody>
          <a:bodyPr/>
          <a:lstStyle/>
          <a:p>
            <a:r>
              <a:rPr lang="en-IN" dirty="0"/>
              <a:t>As in the previous level, each external schema is typically implemented using a conceptual data model, possibly based on an external schema design in a high-level data model.</a:t>
            </a:r>
          </a:p>
          <a:p>
            <a:pPr algn="r" rtl="1"/>
            <a:r>
              <a:rPr lang="ar-JO" dirty="0"/>
              <a:t>كما هو الحال في المستوى السابق، يتم عادةً تنفيذ كل مخطط خارجي باستخدام نموذج بيانات مفاهيمي، ربما يعتمد على تصميم مخطط خارجي في نموذج بيانات عالي المستوى.</a:t>
            </a:r>
            <a:endParaRPr lang="en-I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Notice ½</a:t>
            </a:r>
            <a:r>
              <a:rPr lang="ar-JO" dirty="0"/>
              <a:t>  إشعار 1/2  </a:t>
            </a:r>
            <a:endParaRPr lang="en-IN" dirty="0"/>
          </a:p>
        </p:txBody>
      </p:sp>
      <p:sp>
        <p:nvSpPr>
          <p:cNvPr id="3" name="Content Placeholder 2"/>
          <p:cNvSpPr>
            <a:spLocks noGrp="1"/>
          </p:cNvSpPr>
          <p:nvPr>
            <p:ph idx="1"/>
          </p:nvPr>
        </p:nvSpPr>
        <p:spPr/>
        <p:txBody>
          <a:bodyPr/>
          <a:lstStyle/>
          <a:p>
            <a:r>
              <a:rPr lang="en-IN" sz="2800" dirty="0"/>
              <a:t>that the three schemas are only descriptions of data; the stored data that actually exists is at the physical level only. In a DBMS based on the three-schema architecture, each user group refers to its own external schema..</a:t>
            </a:r>
            <a:endParaRPr lang="ar-JO" sz="2800" dirty="0"/>
          </a:p>
          <a:p>
            <a:pPr algn="r" rtl="1"/>
            <a:r>
              <a:rPr lang="ar-JO" sz="2800" dirty="0"/>
              <a:t>وأن المخططات الثلاثة هي مجرد وصف للبيانات؛ البيانات المخزنة الموجودة بالفعل موجودة على المستوى المادي فقط. في نظام إدارة قواعد البيانات المستند إلى بنية ثلاثية المخططات، تشير كل مجموعة مستخدمين إلى مخططها الخارجي الخاص.</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a:extLst>
              <a:ext uri="{FF2B5EF4-FFF2-40B4-BE49-F238E27FC236}">
                <a16:creationId xmlns:a16="http://schemas.microsoft.com/office/drawing/2014/main" id="{4D6B2B85-E49A-E49C-9FB1-FA3A104128F1}"/>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algn="l" rtl="0" fontAlgn="base">
              <a:spcBef>
                <a:spcPct val="0"/>
              </a:spcBef>
              <a:spcAft>
                <a:spcPct val="0"/>
              </a:spcAft>
              <a:buNone/>
            </a:pPr>
            <a:r>
              <a:rPr lang="en-US" altLang="en-US" sz="1200">
                <a:latin typeface="Gill Sans MT Condensed" panose="020B0506020104020203" pitchFamily="34" charset="0"/>
              </a:rPr>
              <a:t>DAVID M. KROENKE’S DATABASE CONCEPTS, 2nd Edition </a:t>
            </a:r>
          </a:p>
          <a:p>
            <a:pPr algn="l" rtl="0" fontAlgn="base">
              <a:spcBef>
                <a:spcPct val="0"/>
              </a:spcBef>
              <a:spcAft>
                <a:spcPct val="0"/>
              </a:spcAft>
              <a:buNone/>
            </a:pPr>
            <a:r>
              <a:rPr lang="en-US" altLang="en-US" sz="1200">
                <a:latin typeface="Gill Sans MT Condensed" panose="020B0506020104020203" pitchFamily="34" charset="0"/>
              </a:rPr>
              <a:t>© 2005 Pearson Prentice Hall</a:t>
            </a:r>
          </a:p>
          <a:p>
            <a:pPr algn="l" rtl="0" fontAlgn="base">
              <a:spcBef>
                <a:spcPct val="0"/>
              </a:spcBef>
              <a:spcAft>
                <a:spcPct val="0"/>
              </a:spcAft>
              <a:buNone/>
            </a:pPr>
            <a:endParaRPr lang="en-US" altLang="en-US" sz="1200">
              <a:latin typeface="Gill Sans MT Condensed" panose="020B0506020104020203" pitchFamily="34" charset="0"/>
            </a:endParaRPr>
          </a:p>
        </p:txBody>
      </p:sp>
      <p:sp>
        <p:nvSpPr>
          <p:cNvPr id="6147" name="Slide Number Placeholder 4">
            <a:extLst>
              <a:ext uri="{FF2B5EF4-FFF2-40B4-BE49-F238E27FC236}">
                <a16:creationId xmlns:a16="http://schemas.microsoft.com/office/drawing/2014/main" id="{40C79590-67EA-57BB-89C5-6F82DC395257}"/>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rtl="0" fontAlgn="base">
              <a:spcBef>
                <a:spcPct val="0"/>
              </a:spcBef>
              <a:spcAft>
                <a:spcPct val="0"/>
              </a:spcAft>
              <a:buNone/>
            </a:pPr>
            <a:r>
              <a:rPr lang="en-US" altLang="en-US" sz="1800">
                <a:latin typeface="Gill Sans MT Condensed" panose="020B0506020104020203" pitchFamily="34" charset="0"/>
              </a:rPr>
              <a:t>1-</a:t>
            </a:r>
            <a:fld id="{563B9789-34BA-4AEF-8C6C-7DAFBF1A41EF}" type="slidenum">
              <a:rPr lang="en-US" altLang="en-US" sz="1800">
                <a:latin typeface="Gill Sans MT Condensed" panose="020B0506020104020203" pitchFamily="34" charset="0"/>
              </a:rPr>
              <a:pPr rtl="0" fontAlgn="base">
                <a:spcBef>
                  <a:spcPct val="0"/>
                </a:spcBef>
                <a:spcAft>
                  <a:spcPct val="0"/>
                </a:spcAft>
                <a:buNone/>
              </a:pPr>
              <a:t>3</a:t>
            </a:fld>
            <a:endParaRPr lang="en-US" altLang="en-US" sz="1800">
              <a:latin typeface="Gill Sans MT Condensed" panose="020B0506020104020203" pitchFamily="34" charset="0"/>
            </a:endParaRPr>
          </a:p>
        </p:txBody>
      </p:sp>
      <p:sp>
        <p:nvSpPr>
          <p:cNvPr id="6148" name="Rectangle 2">
            <a:extLst>
              <a:ext uri="{FF2B5EF4-FFF2-40B4-BE49-F238E27FC236}">
                <a16:creationId xmlns:a16="http://schemas.microsoft.com/office/drawing/2014/main" id="{8AE0760D-FF9F-E018-8727-328728DE13CA}"/>
              </a:ext>
            </a:extLst>
          </p:cNvPr>
          <p:cNvSpPr>
            <a:spLocks noGrp="1" noChangeArrowheads="1"/>
          </p:cNvSpPr>
          <p:nvPr>
            <p:ph type="title"/>
          </p:nvPr>
        </p:nvSpPr>
        <p:spPr/>
        <p:txBody>
          <a:bodyPr/>
          <a:lstStyle/>
          <a:p>
            <a:pPr eaLnBrk="1" hangingPunct="1"/>
            <a:r>
              <a:rPr lang="en-US" altLang="en-US" sz="3600"/>
              <a:t>Database Systems</a:t>
            </a:r>
            <a:br>
              <a:rPr lang="en-US" altLang="en-US" sz="3600"/>
            </a:br>
            <a:r>
              <a:rPr lang="ar-JO" altLang="en-US" sz="3600"/>
              <a:t>أنظمة قواعد البيانات</a:t>
            </a:r>
            <a:endParaRPr lang="en-US" altLang="en-US" sz="3600"/>
          </a:p>
        </p:txBody>
      </p:sp>
      <p:sp>
        <p:nvSpPr>
          <p:cNvPr id="6149" name="Rectangle 3">
            <a:extLst>
              <a:ext uri="{FF2B5EF4-FFF2-40B4-BE49-F238E27FC236}">
                <a16:creationId xmlns:a16="http://schemas.microsoft.com/office/drawing/2014/main" id="{6D6138D3-0C34-84AD-CDA5-8990952A14C3}"/>
              </a:ext>
            </a:extLst>
          </p:cNvPr>
          <p:cNvSpPr>
            <a:spLocks noGrp="1" noChangeArrowheads="1"/>
          </p:cNvSpPr>
          <p:nvPr>
            <p:ph type="body" idx="1"/>
          </p:nvPr>
        </p:nvSpPr>
        <p:spPr/>
        <p:txBody>
          <a:bodyPr/>
          <a:lstStyle/>
          <a:p>
            <a:pPr eaLnBrk="1" hangingPunct="1"/>
            <a:r>
              <a:rPr lang="en-US" altLang="en-US"/>
              <a:t>The four components of a </a:t>
            </a:r>
            <a:r>
              <a:rPr lang="en-US" altLang="en-US" i="1"/>
              <a:t>database system</a:t>
            </a:r>
            <a:r>
              <a:rPr lang="en-US" altLang="en-US"/>
              <a:t> are: </a:t>
            </a:r>
          </a:p>
          <a:p>
            <a:pPr algn="r" rtl="1" eaLnBrk="1" hangingPunct="1"/>
            <a:r>
              <a:rPr lang="ar-JO" altLang="en-US"/>
              <a:t>المكونات الأربعة لنظام قاعدة البيانات هي:</a:t>
            </a:r>
            <a:endParaRPr lang="en-US" altLang="en-US"/>
          </a:p>
          <a:p>
            <a:pPr lvl="1" eaLnBrk="1" hangingPunct="1"/>
            <a:r>
              <a:rPr lang="en-US" altLang="en-US"/>
              <a:t>Users   </a:t>
            </a:r>
            <a:r>
              <a:rPr lang="ar-JO" altLang="en-US"/>
              <a:t>المستخدمين</a:t>
            </a:r>
            <a:endParaRPr lang="en-US" altLang="en-US"/>
          </a:p>
          <a:p>
            <a:pPr lvl="1" eaLnBrk="1" hangingPunct="1"/>
            <a:r>
              <a:rPr lang="en-US" altLang="en-US"/>
              <a:t>Database Application   </a:t>
            </a:r>
            <a:r>
              <a:rPr lang="ar-JO" altLang="en-US"/>
              <a:t>تطبيق قاعدة البيانات</a:t>
            </a:r>
            <a:endParaRPr lang="en-US" altLang="en-US"/>
          </a:p>
          <a:p>
            <a:pPr lvl="1" eaLnBrk="1" hangingPunct="1"/>
            <a:r>
              <a:rPr lang="en-US" altLang="en-US"/>
              <a:t>Database Management System (DBMS)</a:t>
            </a:r>
          </a:p>
          <a:p>
            <a:pPr lvl="1" algn="r" rtl="1" eaLnBrk="1" hangingPunct="1"/>
            <a:r>
              <a:rPr lang="ar-JO" altLang="en-US"/>
              <a:t>نظام إدارة قواعد البيانات </a:t>
            </a:r>
            <a:r>
              <a:rPr lang="en-US" altLang="en-US"/>
              <a:t>(DBMS)</a:t>
            </a:r>
          </a:p>
          <a:p>
            <a:pPr lvl="1" eaLnBrk="1" hangingPunct="1"/>
            <a:r>
              <a:rPr lang="en-US" altLang="en-US"/>
              <a:t>Database   </a:t>
            </a:r>
            <a:r>
              <a:rPr lang="ar-JO" altLang="en-US"/>
              <a:t>قاعدة البيانات</a:t>
            </a:r>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Notice 2/2   </a:t>
            </a:r>
            <a:r>
              <a:rPr lang="ar-JO" dirty="0"/>
              <a:t>إشعار 2/2</a:t>
            </a:r>
            <a:endParaRPr lang="en-IN" dirty="0"/>
          </a:p>
        </p:txBody>
      </p:sp>
      <p:sp>
        <p:nvSpPr>
          <p:cNvPr id="3" name="Content Placeholder 2"/>
          <p:cNvSpPr>
            <a:spLocks noGrp="1"/>
          </p:cNvSpPr>
          <p:nvPr>
            <p:ph idx="1"/>
          </p:nvPr>
        </p:nvSpPr>
        <p:spPr/>
        <p:txBody>
          <a:bodyPr/>
          <a:lstStyle/>
          <a:p>
            <a:r>
              <a:rPr lang="en-IN" sz="2400" dirty="0"/>
              <a:t>Hence, the DBMS must transform a request specified on an external schema into a request against the conceptual schema, and then into a request on the internal schema for processing over the stored database. If the request is a database retrieval, the data extracted from the stored database must be reformatted to match the user’s external view.</a:t>
            </a:r>
          </a:p>
          <a:p>
            <a:pPr algn="r" rtl="1"/>
            <a:r>
              <a:rPr lang="ar-JO" sz="2400" dirty="0"/>
              <a:t>ومن ثم، يجب على نظام إدارة قواعد البيانات(</a:t>
            </a:r>
            <a:r>
              <a:rPr lang="en-IN" sz="2400" dirty="0"/>
              <a:t>DBMS</a:t>
            </a:r>
            <a:r>
              <a:rPr lang="ar-JO" sz="2400" dirty="0"/>
              <a:t>) </a:t>
            </a:r>
            <a:r>
              <a:rPr lang="en-IN" sz="2400" dirty="0"/>
              <a:t> </a:t>
            </a:r>
            <a:r>
              <a:rPr lang="ar-JO" sz="2400" dirty="0"/>
              <a:t>تحويل الطلب المحدد في مخطط خارجي إلى طلب مقابل المخطط المفاهيمي، ثم إلى طلب على المخطط الداخلي للمعالجة عبر قاعدة البيانات المخزنة. إذا كان الطلب عبارة عن استرجاع قاعدة بيانات، فيجب إعادة تنسيق البيانات المستخرجة من قاعدة البيانات المخزنة لتتناسب مع العرض الخارجي للمستخدم.</a:t>
            </a:r>
            <a:endParaRPr lang="en-IN"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Mapping </a:t>
            </a:r>
            <a:r>
              <a:rPr lang="ar-JO" dirty="0"/>
              <a:t>رسم الخرائط</a:t>
            </a:r>
            <a:endParaRPr lang="en-IN" dirty="0"/>
          </a:p>
        </p:txBody>
      </p:sp>
      <p:sp>
        <p:nvSpPr>
          <p:cNvPr id="3" name="Content Placeholder 2"/>
          <p:cNvSpPr>
            <a:spLocks noGrp="1"/>
          </p:cNvSpPr>
          <p:nvPr>
            <p:ph idx="1"/>
          </p:nvPr>
        </p:nvSpPr>
        <p:spPr/>
        <p:txBody>
          <a:bodyPr/>
          <a:lstStyle/>
          <a:p>
            <a:r>
              <a:rPr lang="en-IN" dirty="0"/>
              <a:t>The processes of transforming requests and results between levels are called mappings</a:t>
            </a:r>
          </a:p>
          <a:p>
            <a:pPr algn="r" rtl="1"/>
            <a:r>
              <a:rPr lang="ar-JO" dirty="0"/>
              <a:t>تسمى عمليات تحويل الطلبات والنتائج بين المستويات بالتعيينات</a:t>
            </a: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US" sz="4000" dirty="0"/>
              <a:t>Abstraction in Data Models</a:t>
            </a:r>
            <a:br>
              <a:rPr lang="en-US" sz="4000" dirty="0"/>
            </a:br>
            <a:r>
              <a:rPr lang="ar-JO" sz="4000" dirty="0"/>
              <a:t>التجريد في نماذج البيانات</a:t>
            </a:r>
            <a:endParaRPr lang="en-US" sz="4000" dirty="0"/>
          </a:p>
        </p:txBody>
      </p:sp>
      <p:sp>
        <p:nvSpPr>
          <p:cNvPr id="18435" name="TextBox 3"/>
          <p:cNvSpPr txBox="1">
            <a:spLocks noChangeArrowheads="1"/>
          </p:cNvSpPr>
          <p:nvPr/>
        </p:nvSpPr>
        <p:spPr bwMode="auto">
          <a:xfrm>
            <a:off x="4872038" y="2420939"/>
            <a:ext cx="2595582" cy="646331"/>
          </a:xfrm>
          <a:prstGeom prst="rect">
            <a:avLst/>
          </a:prstGeom>
          <a:noFill/>
          <a:ln w="9525">
            <a:noFill/>
            <a:miter lim="800000"/>
            <a:headEnd/>
            <a:tailEnd/>
          </a:ln>
        </p:spPr>
        <p:txBody>
          <a:bodyPr wrap="none">
            <a:spAutoFit/>
          </a:bodyPr>
          <a:lstStyle/>
          <a:p>
            <a:pPr algn="l" rtl="0" fontAlgn="base">
              <a:spcBef>
                <a:spcPct val="0"/>
              </a:spcBef>
              <a:spcAft>
                <a:spcPct val="0"/>
              </a:spcAft>
            </a:pPr>
            <a:r>
              <a:rPr lang="en-US" dirty="0">
                <a:solidFill>
                  <a:srgbClr val="000000"/>
                </a:solidFill>
                <a:latin typeface="Arial" charset="0"/>
                <a:cs typeface="Arial" charset="0"/>
              </a:rPr>
              <a:t>Conceptual Data Model</a:t>
            </a:r>
          </a:p>
          <a:p>
            <a:pPr algn="ctr" rtl="0" fontAlgn="base">
              <a:spcBef>
                <a:spcPct val="0"/>
              </a:spcBef>
              <a:spcAft>
                <a:spcPct val="0"/>
              </a:spcAft>
            </a:pPr>
            <a:r>
              <a:rPr lang="ar-JO" dirty="0">
                <a:solidFill>
                  <a:srgbClr val="000000"/>
                </a:solidFill>
                <a:latin typeface="Arial" charset="0"/>
                <a:cs typeface="Arial" charset="0"/>
              </a:rPr>
              <a:t>نموذج البيانات المفاهيمية</a:t>
            </a:r>
            <a:endParaRPr lang="en-US" dirty="0">
              <a:solidFill>
                <a:srgbClr val="000000"/>
              </a:solidFill>
              <a:latin typeface="Arial" charset="0"/>
              <a:cs typeface="Arial" charset="0"/>
            </a:endParaRPr>
          </a:p>
        </p:txBody>
      </p:sp>
      <p:sp>
        <p:nvSpPr>
          <p:cNvPr id="18436" name="TextBox 4"/>
          <p:cNvSpPr txBox="1">
            <a:spLocks noChangeArrowheads="1"/>
          </p:cNvSpPr>
          <p:nvPr/>
        </p:nvSpPr>
        <p:spPr bwMode="auto">
          <a:xfrm>
            <a:off x="4656139" y="3419476"/>
            <a:ext cx="3172663" cy="646331"/>
          </a:xfrm>
          <a:prstGeom prst="rect">
            <a:avLst/>
          </a:prstGeom>
          <a:noFill/>
          <a:ln w="9525">
            <a:noFill/>
            <a:miter lim="800000"/>
            <a:headEnd/>
            <a:tailEnd/>
          </a:ln>
        </p:spPr>
        <p:txBody>
          <a:bodyPr wrap="none">
            <a:spAutoFit/>
          </a:bodyPr>
          <a:lstStyle/>
          <a:p>
            <a:pPr algn="ctr" rtl="0" fontAlgn="base">
              <a:spcBef>
                <a:spcPct val="0"/>
              </a:spcBef>
              <a:spcAft>
                <a:spcPct val="0"/>
              </a:spcAft>
            </a:pPr>
            <a:r>
              <a:rPr lang="en-US" dirty="0">
                <a:solidFill>
                  <a:srgbClr val="000000"/>
                </a:solidFill>
                <a:latin typeface="Arial" charset="0"/>
                <a:cs typeface="Arial" charset="0"/>
              </a:rPr>
              <a:t>Representational Data Model</a:t>
            </a:r>
          </a:p>
          <a:p>
            <a:pPr algn="ctr" rtl="0" fontAlgn="base">
              <a:spcBef>
                <a:spcPct val="0"/>
              </a:spcBef>
              <a:spcAft>
                <a:spcPct val="0"/>
              </a:spcAft>
            </a:pPr>
            <a:r>
              <a:rPr lang="ar-JO" dirty="0">
                <a:solidFill>
                  <a:srgbClr val="000000"/>
                </a:solidFill>
                <a:latin typeface="Arial" charset="0"/>
                <a:cs typeface="Arial" charset="0"/>
              </a:rPr>
              <a:t>نموذج البيانات التمثيلية</a:t>
            </a:r>
            <a:endParaRPr lang="en-US" dirty="0">
              <a:solidFill>
                <a:srgbClr val="000000"/>
              </a:solidFill>
              <a:latin typeface="Arial" charset="0"/>
              <a:cs typeface="Arial" charset="0"/>
            </a:endParaRPr>
          </a:p>
        </p:txBody>
      </p:sp>
      <p:sp>
        <p:nvSpPr>
          <p:cNvPr id="18437" name="TextBox 5"/>
          <p:cNvSpPr txBox="1">
            <a:spLocks noChangeArrowheads="1"/>
          </p:cNvSpPr>
          <p:nvPr/>
        </p:nvSpPr>
        <p:spPr bwMode="auto">
          <a:xfrm>
            <a:off x="5054600" y="4508501"/>
            <a:ext cx="2287806" cy="646331"/>
          </a:xfrm>
          <a:prstGeom prst="rect">
            <a:avLst/>
          </a:prstGeom>
          <a:noFill/>
          <a:ln w="9525">
            <a:noFill/>
            <a:miter lim="800000"/>
            <a:headEnd/>
            <a:tailEnd/>
          </a:ln>
        </p:spPr>
        <p:txBody>
          <a:bodyPr wrap="none">
            <a:spAutoFit/>
          </a:bodyPr>
          <a:lstStyle/>
          <a:p>
            <a:pPr algn="l" rtl="0" fontAlgn="base">
              <a:spcBef>
                <a:spcPct val="0"/>
              </a:spcBef>
              <a:spcAft>
                <a:spcPct val="0"/>
              </a:spcAft>
            </a:pPr>
            <a:r>
              <a:rPr lang="en-US" dirty="0">
                <a:solidFill>
                  <a:srgbClr val="000000"/>
                </a:solidFill>
                <a:latin typeface="Arial" charset="0"/>
                <a:cs typeface="Arial" charset="0"/>
              </a:rPr>
              <a:t>Physical Data Model</a:t>
            </a:r>
          </a:p>
          <a:p>
            <a:pPr algn="ctr" rtl="0" fontAlgn="base">
              <a:spcBef>
                <a:spcPct val="0"/>
              </a:spcBef>
              <a:spcAft>
                <a:spcPct val="0"/>
              </a:spcAft>
            </a:pPr>
            <a:r>
              <a:rPr lang="ar-JO" dirty="0">
                <a:solidFill>
                  <a:srgbClr val="000000"/>
                </a:solidFill>
                <a:latin typeface="Arial" charset="0"/>
                <a:cs typeface="Arial" charset="0"/>
              </a:rPr>
              <a:t>نموذج البيانات المادية</a:t>
            </a:r>
            <a:endParaRPr lang="en-US" dirty="0">
              <a:solidFill>
                <a:srgbClr val="000000"/>
              </a:solidFill>
              <a:latin typeface="Arial" charset="0"/>
              <a:cs typeface="Arial" charset="0"/>
            </a:endParaRPr>
          </a:p>
        </p:txBody>
      </p:sp>
      <p:cxnSp>
        <p:nvCxnSpPr>
          <p:cNvPr id="18438" name="Straight Arrow Connector 7"/>
          <p:cNvCxnSpPr>
            <a:cxnSpLocks noChangeShapeType="1"/>
          </p:cNvCxnSpPr>
          <p:nvPr/>
        </p:nvCxnSpPr>
        <p:spPr bwMode="auto">
          <a:xfrm rot="5400000">
            <a:off x="3394870" y="3680620"/>
            <a:ext cx="2232025" cy="1587"/>
          </a:xfrm>
          <a:prstGeom prst="straightConnector1">
            <a:avLst/>
          </a:prstGeom>
          <a:noFill/>
          <a:ln w="9525" algn="ctr">
            <a:solidFill>
              <a:schemeClr val="tx1"/>
            </a:solidFill>
            <a:round/>
            <a:headEnd/>
            <a:tailEnd type="triangle" w="lg" len="lg"/>
          </a:ln>
        </p:spPr>
      </p:cxnSp>
      <p:sp>
        <p:nvSpPr>
          <p:cNvPr id="18439" name="TextBox 8"/>
          <p:cNvSpPr txBox="1">
            <a:spLocks noChangeArrowheads="1"/>
          </p:cNvSpPr>
          <p:nvPr/>
        </p:nvSpPr>
        <p:spPr bwMode="auto">
          <a:xfrm>
            <a:off x="1631950" y="3492501"/>
            <a:ext cx="2890600" cy="646331"/>
          </a:xfrm>
          <a:prstGeom prst="rect">
            <a:avLst/>
          </a:prstGeom>
          <a:noFill/>
          <a:ln w="9525">
            <a:noFill/>
            <a:miter lim="800000"/>
            <a:headEnd/>
            <a:tailEnd/>
          </a:ln>
        </p:spPr>
        <p:txBody>
          <a:bodyPr wrap="none">
            <a:spAutoFit/>
          </a:bodyPr>
          <a:lstStyle/>
          <a:p>
            <a:pPr algn="l" rtl="0" fontAlgn="base">
              <a:spcBef>
                <a:spcPct val="0"/>
              </a:spcBef>
              <a:spcAft>
                <a:spcPct val="0"/>
              </a:spcAft>
            </a:pPr>
            <a:r>
              <a:rPr lang="en-US" dirty="0">
                <a:solidFill>
                  <a:srgbClr val="000000"/>
                </a:solidFill>
                <a:latin typeface="Arial" charset="0"/>
                <a:cs typeface="Arial" charset="0"/>
              </a:rPr>
              <a:t>Lower Level of Abstraction</a:t>
            </a:r>
          </a:p>
          <a:p>
            <a:pPr algn="ctr" rtl="0" fontAlgn="base">
              <a:spcBef>
                <a:spcPct val="0"/>
              </a:spcBef>
              <a:spcAft>
                <a:spcPct val="0"/>
              </a:spcAft>
            </a:pPr>
            <a:r>
              <a:rPr lang="ar-JO" dirty="0">
                <a:solidFill>
                  <a:srgbClr val="000000"/>
                </a:solidFill>
                <a:latin typeface="Arial" charset="0"/>
                <a:cs typeface="Arial" charset="0"/>
              </a:rPr>
              <a:t>انخفاض مستوى التجريد</a:t>
            </a:r>
            <a:endParaRPr lang="en-US" dirty="0">
              <a:solidFill>
                <a:srgbClr val="000000"/>
              </a:solidFill>
              <a:latin typeface="Arial" charset="0"/>
              <a:cs typeface="Arial" charset="0"/>
            </a:endParaRPr>
          </a:p>
        </p:txBody>
      </p:sp>
      <p:sp>
        <p:nvSpPr>
          <p:cNvPr id="18440" name="TextBox 9"/>
          <p:cNvSpPr txBox="1">
            <a:spLocks noChangeArrowheads="1"/>
          </p:cNvSpPr>
          <p:nvPr/>
        </p:nvSpPr>
        <p:spPr bwMode="auto">
          <a:xfrm>
            <a:off x="7745413" y="3500439"/>
            <a:ext cx="2941896" cy="646331"/>
          </a:xfrm>
          <a:prstGeom prst="rect">
            <a:avLst/>
          </a:prstGeom>
          <a:noFill/>
          <a:ln w="9525">
            <a:noFill/>
            <a:miter lim="800000"/>
            <a:headEnd/>
            <a:tailEnd/>
          </a:ln>
        </p:spPr>
        <p:txBody>
          <a:bodyPr wrap="none">
            <a:spAutoFit/>
          </a:bodyPr>
          <a:lstStyle/>
          <a:p>
            <a:pPr algn="l" rtl="0" fontAlgn="base">
              <a:spcBef>
                <a:spcPct val="0"/>
              </a:spcBef>
              <a:spcAft>
                <a:spcPct val="0"/>
              </a:spcAft>
            </a:pPr>
            <a:r>
              <a:rPr lang="en-US" dirty="0">
                <a:solidFill>
                  <a:srgbClr val="000000"/>
                </a:solidFill>
                <a:latin typeface="Arial" charset="0"/>
                <a:cs typeface="Arial" charset="0"/>
              </a:rPr>
              <a:t>Higher Level of Abstraction</a:t>
            </a:r>
          </a:p>
          <a:p>
            <a:pPr algn="ctr" rtl="0" fontAlgn="base">
              <a:spcBef>
                <a:spcPct val="0"/>
              </a:spcBef>
              <a:spcAft>
                <a:spcPct val="0"/>
              </a:spcAft>
            </a:pPr>
            <a:r>
              <a:rPr lang="ar-JO" dirty="0">
                <a:solidFill>
                  <a:srgbClr val="000000"/>
                </a:solidFill>
                <a:latin typeface="Arial" charset="0"/>
                <a:cs typeface="Arial" charset="0"/>
              </a:rPr>
              <a:t>مستوى أعلى من التجريد</a:t>
            </a:r>
            <a:endParaRPr lang="en-US" dirty="0">
              <a:solidFill>
                <a:srgbClr val="000000"/>
              </a:solidFill>
              <a:latin typeface="Arial" charset="0"/>
              <a:cs typeface="Arial" charset="0"/>
            </a:endParaRPr>
          </a:p>
        </p:txBody>
      </p:sp>
      <p:cxnSp>
        <p:nvCxnSpPr>
          <p:cNvPr id="18441" name="Straight Arrow Connector 10"/>
          <p:cNvCxnSpPr>
            <a:cxnSpLocks noChangeShapeType="1"/>
          </p:cNvCxnSpPr>
          <p:nvPr/>
        </p:nvCxnSpPr>
        <p:spPr bwMode="auto">
          <a:xfrm rot="5400000">
            <a:off x="6657182" y="3680619"/>
            <a:ext cx="2232025" cy="1588"/>
          </a:xfrm>
          <a:prstGeom prst="straightConnector1">
            <a:avLst/>
          </a:prstGeom>
          <a:noFill/>
          <a:ln w="9525" algn="ctr">
            <a:solidFill>
              <a:schemeClr val="tx1"/>
            </a:solidFill>
            <a:round/>
            <a:headEnd type="triangle" w="lg" len="lg"/>
            <a:tailEnd/>
          </a:ln>
        </p:spPr>
      </p:cxnSp>
      <p:sp>
        <p:nvSpPr>
          <p:cNvPr id="18442" name="TextBox 9"/>
          <p:cNvSpPr txBox="1">
            <a:spLocks noChangeArrowheads="1"/>
          </p:cNvSpPr>
          <p:nvPr/>
        </p:nvSpPr>
        <p:spPr bwMode="auto">
          <a:xfrm>
            <a:off x="2782889" y="5562601"/>
            <a:ext cx="7160935" cy="646331"/>
          </a:xfrm>
          <a:prstGeom prst="rect">
            <a:avLst/>
          </a:prstGeom>
          <a:noFill/>
          <a:ln w="9525">
            <a:noFill/>
            <a:miter lim="800000"/>
            <a:headEnd/>
            <a:tailEnd/>
          </a:ln>
        </p:spPr>
        <p:txBody>
          <a:bodyPr wrap="none">
            <a:spAutoFit/>
          </a:bodyPr>
          <a:lstStyle/>
          <a:p>
            <a:pPr algn="l" rtl="0" fontAlgn="base">
              <a:spcBef>
                <a:spcPct val="0"/>
              </a:spcBef>
              <a:spcAft>
                <a:spcPct val="0"/>
              </a:spcAft>
            </a:pPr>
            <a:r>
              <a:rPr lang="en-US" dirty="0">
                <a:solidFill>
                  <a:srgbClr val="000000"/>
                </a:solidFill>
                <a:latin typeface="Arial" charset="0"/>
                <a:cs typeface="Arial" charset="0"/>
              </a:rPr>
              <a:t>If we are hiding more information, level of data abstraction increases</a:t>
            </a:r>
          </a:p>
          <a:p>
            <a:pPr algn="ctr" rtl="0" fontAlgn="base">
              <a:spcBef>
                <a:spcPct val="0"/>
              </a:spcBef>
              <a:spcAft>
                <a:spcPct val="0"/>
              </a:spcAft>
            </a:pPr>
            <a:r>
              <a:rPr lang="ar-JO" dirty="0">
                <a:solidFill>
                  <a:srgbClr val="000000"/>
                </a:solidFill>
                <a:latin typeface="Arial" charset="0"/>
                <a:cs typeface="Arial" charset="0"/>
              </a:rPr>
              <a:t>إذا قمنا بإخفاء المزيد من المعلومات، يزداد مستوى تجريد البيانات</a:t>
            </a:r>
            <a:endParaRPr lang="en-US" dirty="0">
              <a:solidFill>
                <a:srgbClr val="000000"/>
              </a:solidFill>
              <a:latin typeface="Arial" charset="0"/>
              <a:cs typeface="Arial" charset="0"/>
            </a:endParaRPr>
          </a:p>
        </p:txBody>
      </p:sp>
      <p:sp>
        <p:nvSpPr>
          <p:cNvPr id="11" name="Rectangle 10"/>
          <p:cNvSpPr/>
          <p:nvPr/>
        </p:nvSpPr>
        <p:spPr>
          <a:xfrm>
            <a:off x="1524000" y="0"/>
            <a:ext cx="9144000" cy="6858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defRPr/>
            </a:pPr>
            <a:endParaRPr lang="en-US">
              <a:solidFill>
                <a:srgbClr val="FFFFFF"/>
              </a:solidFill>
              <a:latin typeface="Arial"/>
              <a:cs typeface="Arial"/>
            </a:endParaRPr>
          </a:p>
        </p:txBody>
      </p:sp>
      <p:sp>
        <p:nvSpPr>
          <p:cNvPr id="16396" name="Slide Number Placeholder 11"/>
          <p:cNvSpPr>
            <a:spLocks noGrp="1"/>
          </p:cNvSpPr>
          <p:nvPr>
            <p:ph type="sldNum" sz="quarter" idx="4294967295"/>
          </p:nvPr>
        </p:nvSpPr>
        <p:spPr>
          <a:xfrm>
            <a:off x="8077200" y="6356351"/>
            <a:ext cx="2133600" cy="365125"/>
          </a:xfrm>
          <a:prstGeom prst="rect">
            <a:avLst/>
          </a:prstGeom>
        </p:spPr>
        <p:txBody>
          <a:bodyPr/>
          <a:lstStyle/>
          <a:p>
            <a:pPr algn="l" rtl="0" fontAlgn="base">
              <a:spcBef>
                <a:spcPct val="0"/>
              </a:spcBef>
              <a:spcAft>
                <a:spcPct val="0"/>
              </a:spcAft>
              <a:defRPr/>
            </a:pPr>
            <a:fld id="{6FF91CBA-CB6C-4605-8A0A-0EF6F4AEF784}" type="slidenum">
              <a:rPr lang="ar-SA">
                <a:solidFill>
                  <a:srgbClr val="000000"/>
                </a:solidFill>
                <a:latin typeface="Arial" charset="0"/>
                <a:cs typeface="Arial" charset="0"/>
              </a:rPr>
              <a:pPr algn="l" rtl="0" fontAlgn="base">
                <a:spcBef>
                  <a:spcPct val="0"/>
                </a:spcBef>
                <a:spcAft>
                  <a:spcPct val="0"/>
                </a:spcAft>
                <a:defRPr/>
              </a:pPr>
              <a:t>32</a:t>
            </a:fld>
            <a:endParaRPr lang="en-US">
              <a:solidFill>
                <a:srgbClr val="000000"/>
              </a:solidFill>
              <a:latin typeface="Arial" charset="0"/>
              <a:cs typeface="Arial"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832BE6C1-6EDC-463D-9154-8BAFBD89A362}" type="slidenum">
              <a:rPr lang="en-US">
                <a:latin typeface="Arial" charset="0"/>
              </a:rPr>
              <a:pPr rtl="0" fontAlgn="base">
                <a:spcBef>
                  <a:spcPct val="0"/>
                </a:spcBef>
                <a:spcAft>
                  <a:spcPct val="0"/>
                </a:spcAft>
              </a:pPr>
              <a:t>33</a:t>
            </a:fld>
            <a:endParaRPr lang="en-CA">
              <a:latin typeface="Arial" charset="0"/>
            </a:endParaRPr>
          </a:p>
        </p:txBody>
      </p:sp>
      <p:sp>
        <p:nvSpPr>
          <p:cNvPr id="412675" name="Rectangle 3"/>
          <p:cNvSpPr>
            <a:spLocks noGrp="1" noChangeArrowheads="1"/>
          </p:cNvSpPr>
          <p:nvPr>
            <p:ph type="title"/>
          </p:nvPr>
        </p:nvSpPr>
        <p:spPr/>
        <p:txBody>
          <a:bodyPr/>
          <a:lstStyle/>
          <a:p>
            <a:endParaRPr lang="en-US"/>
          </a:p>
        </p:txBody>
      </p:sp>
      <p:pic>
        <p:nvPicPr>
          <p:cNvPr id="412683" name="Picture 11" descr="Elmasri_cov"/>
          <p:cNvPicPr>
            <a:picLocks noChangeAspect="1" noChangeArrowheads="1"/>
          </p:cNvPicPr>
          <p:nvPr/>
        </p:nvPicPr>
        <p:blipFill>
          <a:blip r:embed="rId3" cstate="print"/>
          <a:srcRect/>
          <a:stretch>
            <a:fillRect/>
          </a:stretch>
        </p:blipFill>
        <p:spPr bwMode="auto">
          <a:xfrm>
            <a:off x="1524000" y="0"/>
            <a:ext cx="9144000" cy="6858000"/>
          </a:xfrm>
          <a:prstGeom prst="rect">
            <a:avLst/>
          </a:prstGeom>
          <a:noFill/>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9"/>
          <p:cNvSpPr>
            <a:spLocks noGrp="1" noChangeArrowheads="1"/>
          </p:cNvSpPr>
          <p:nvPr>
            <p:ph type="ftr" sz="quarter" idx="3"/>
          </p:nvPr>
        </p:nvSpPr>
        <p:spPr>
          <a:ln/>
        </p:spPr>
        <p:txBody>
          <a:bodyPr/>
          <a:lstStyle/>
          <a:p>
            <a:pPr algn="l" rtl="0" fontAlgn="base">
              <a:spcBef>
                <a:spcPct val="0"/>
              </a:spcBef>
              <a:spcAft>
                <a:spcPct val="0"/>
              </a:spcAft>
            </a:pPr>
            <a:r>
              <a:rPr lang="en-US">
                <a:solidFill>
                  <a:srgbClr val="000000"/>
                </a:solidFill>
                <a:latin typeface="Arial" charset="0"/>
              </a:rPr>
              <a:t>Copyright © 2007 Ramez Elmasri and Shamkant B. Navathe</a:t>
            </a:r>
          </a:p>
        </p:txBody>
      </p:sp>
      <p:sp>
        <p:nvSpPr>
          <p:cNvPr id="573442" name="Rectangle 2" descr="Pink tissue paper"/>
          <p:cNvSpPr>
            <a:spLocks noGrp="1" noChangeArrowheads="1"/>
          </p:cNvSpPr>
          <p:nvPr>
            <p:ph type="ctrTitle"/>
          </p:nvPr>
        </p:nvSpPr>
        <p:spPr/>
        <p:txBody>
          <a:bodyPr/>
          <a:lstStyle/>
          <a:p>
            <a:r>
              <a:rPr lang="en-US"/>
              <a:t>Chapter 17</a:t>
            </a:r>
          </a:p>
        </p:txBody>
      </p:sp>
      <p:sp>
        <p:nvSpPr>
          <p:cNvPr id="573443" name="Rectangle 3" descr="Pink tissue paper"/>
          <p:cNvSpPr>
            <a:spLocks noGrp="1" noChangeArrowheads="1"/>
          </p:cNvSpPr>
          <p:nvPr>
            <p:ph type="subTitle" idx="1"/>
          </p:nvPr>
        </p:nvSpPr>
        <p:spPr/>
        <p:txBody>
          <a:bodyPr/>
          <a:lstStyle/>
          <a:p>
            <a:r>
              <a:rPr lang="en-US"/>
              <a:t>Introduction to Transaction Processing Concepts and Theory</a:t>
            </a:r>
          </a:p>
        </p:txBody>
      </p:sp>
      <p:sp>
        <p:nvSpPr>
          <p:cNvPr id="5" name="TextBox 4"/>
          <p:cNvSpPr txBox="1"/>
          <p:nvPr/>
        </p:nvSpPr>
        <p:spPr>
          <a:xfrm>
            <a:off x="1881159" y="5274246"/>
            <a:ext cx="3929409" cy="369332"/>
          </a:xfrm>
          <a:prstGeom prst="rect">
            <a:avLst/>
          </a:prstGeom>
          <a:noFill/>
        </p:spPr>
        <p:txBody>
          <a:bodyPr wrap="none" rtlCol="0">
            <a:spAutoFit/>
          </a:bodyPr>
          <a:lstStyle>
            <a:defPPr>
              <a:defRPr lang="en-CA"/>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a:lstStyle>
          <a:p>
            <a:r>
              <a:rPr lang="en-US" sz="1800" dirty="0">
                <a:solidFill>
                  <a:srgbClr val="000000"/>
                </a:solidFill>
              </a:rPr>
              <a:t>Edited By: Dr. Osama Al-</a:t>
            </a:r>
            <a:r>
              <a:rPr lang="en-US" sz="1800" dirty="0" err="1">
                <a:solidFill>
                  <a:srgbClr val="000000"/>
                </a:solidFill>
              </a:rPr>
              <a:t>Haj</a:t>
            </a:r>
            <a:r>
              <a:rPr lang="en-US" sz="1800" dirty="0">
                <a:solidFill>
                  <a:srgbClr val="000000"/>
                </a:solidFill>
              </a:rPr>
              <a:t> Hassan</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F6D0AEA3-1899-4791-B97D-76391FE25F1D}" type="slidenum">
              <a:rPr lang="en-US">
                <a:latin typeface="Arial" charset="0"/>
              </a:rPr>
              <a:pPr rtl="0" fontAlgn="base">
                <a:spcBef>
                  <a:spcPct val="0"/>
                </a:spcBef>
                <a:spcAft>
                  <a:spcPct val="0"/>
                </a:spcAft>
              </a:pPr>
              <a:t>35</a:t>
            </a:fld>
            <a:endParaRPr lang="en-CA">
              <a:latin typeface="Arial" charset="0"/>
            </a:endParaRPr>
          </a:p>
        </p:txBody>
      </p:sp>
      <p:sp>
        <p:nvSpPr>
          <p:cNvPr id="669700" name="Rectangle 4"/>
          <p:cNvSpPr>
            <a:spLocks noGrp="1" noChangeArrowheads="1"/>
          </p:cNvSpPr>
          <p:nvPr>
            <p:ph type="title"/>
          </p:nvPr>
        </p:nvSpPr>
        <p:spPr/>
        <p:txBody>
          <a:bodyPr/>
          <a:lstStyle/>
          <a:p>
            <a:r>
              <a:rPr lang="en-US"/>
              <a:t>Chapter Outline</a:t>
            </a:r>
          </a:p>
        </p:txBody>
      </p:sp>
      <p:sp>
        <p:nvSpPr>
          <p:cNvPr id="669701" name="Rectangle 5"/>
          <p:cNvSpPr>
            <a:spLocks noGrp="1" noChangeArrowheads="1"/>
          </p:cNvSpPr>
          <p:nvPr>
            <p:ph type="body" idx="1"/>
          </p:nvPr>
        </p:nvSpPr>
        <p:spPr/>
        <p:txBody>
          <a:bodyPr/>
          <a:lstStyle/>
          <a:p>
            <a:pPr>
              <a:buFont typeface="Wingdings" pitchFamily="2" charset="2"/>
              <a:buNone/>
            </a:pPr>
            <a:r>
              <a:rPr lang="en-US"/>
              <a:t>1 Introduction to Transaction Processing</a:t>
            </a:r>
          </a:p>
          <a:p>
            <a:pPr>
              <a:buFont typeface="Wingdings" pitchFamily="2" charset="2"/>
              <a:buNone/>
            </a:pPr>
            <a:r>
              <a:rPr lang="en-US"/>
              <a:t>2 Transaction and System Concepts</a:t>
            </a:r>
          </a:p>
          <a:p>
            <a:pPr>
              <a:buFont typeface="Wingdings" pitchFamily="2" charset="2"/>
              <a:buNone/>
            </a:pPr>
            <a:r>
              <a:rPr lang="en-US"/>
              <a:t>3 Desirable Properties of Transactions</a:t>
            </a:r>
          </a:p>
          <a:p>
            <a:pPr>
              <a:buFont typeface="Wingdings" pitchFamily="2" charset="2"/>
              <a:buNone/>
            </a:pPr>
            <a:r>
              <a:rPr lang="en-US"/>
              <a:t>4 Characterizing Schedules based on Recoverability</a:t>
            </a:r>
          </a:p>
          <a:p>
            <a:pPr>
              <a:buFont typeface="Wingdings" pitchFamily="2" charset="2"/>
              <a:buNone/>
            </a:pPr>
            <a:r>
              <a:rPr lang="en-US"/>
              <a:t>5 Characterizing Schedules based on Serializability</a:t>
            </a:r>
          </a:p>
          <a:p>
            <a:pPr>
              <a:buFont typeface="Wingdings" pitchFamily="2" charset="2"/>
              <a:buNone/>
            </a:pPr>
            <a:r>
              <a:rPr lang="en-US"/>
              <a:t>6 Transaction Support in SQL</a:t>
            </a:r>
          </a:p>
          <a:p>
            <a:endParaRPr lang="en-US"/>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5DC2100E-B195-4159-B52A-1EFDC17753F1}" type="slidenum">
              <a:rPr lang="en-US">
                <a:latin typeface="Arial" charset="0"/>
              </a:rPr>
              <a:pPr rtl="0" fontAlgn="base">
                <a:spcBef>
                  <a:spcPct val="0"/>
                </a:spcBef>
                <a:spcAft>
                  <a:spcPct val="0"/>
                </a:spcAft>
              </a:pPr>
              <a:t>36</a:t>
            </a:fld>
            <a:endParaRPr lang="en-CA">
              <a:latin typeface="Arial" charset="0"/>
            </a:endParaRPr>
          </a:p>
        </p:txBody>
      </p:sp>
      <p:sp>
        <p:nvSpPr>
          <p:cNvPr id="671748" name="Rectangle 4"/>
          <p:cNvSpPr>
            <a:spLocks noGrp="1" noChangeArrowheads="1"/>
          </p:cNvSpPr>
          <p:nvPr>
            <p:ph type="title"/>
          </p:nvPr>
        </p:nvSpPr>
        <p:spPr/>
        <p:txBody>
          <a:bodyPr/>
          <a:lstStyle/>
          <a:p>
            <a:r>
              <a:rPr lang="en-US"/>
              <a:t>1 Introduction to Transaction Processing (1)</a:t>
            </a:r>
          </a:p>
        </p:txBody>
      </p:sp>
      <p:sp>
        <p:nvSpPr>
          <p:cNvPr id="671749" name="Rectangle 5"/>
          <p:cNvSpPr>
            <a:spLocks noGrp="1" noChangeArrowheads="1"/>
          </p:cNvSpPr>
          <p:nvPr>
            <p:ph type="body" idx="1"/>
          </p:nvPr>
        </p:nvSpPr>
        <p:spPr/>
        <p:txBody>
          <a:bodyPr/>
          <a:lstStyle/>
          <a:p>
            <a:pPr>
              <a:lnSpc>
                <a:spcPct val="80000"/>
              </a:lnSpc>
            </a:pPr>
            <a:r>
              <a:rPr lang="en-US" b="1"/>
              <a:t>Single-User System</a:t>
            </a:r>
            <a:r>
              <a:rPr lang="en-US"/>
              <a:t>:</a:t>
            </a:r>
          </a:p>
          <a:p>
            <a:pPr lvl="1">
              <a:lnSpc>
                <a:spcPct val="80000"/>
              </a:lnSpc>
            </a:pPr>
            <a:r>
              <a:rPr lang="en-US"/>
              <a:t>At most one user at a time can use the system. </a:t>
            </a:r>
          </a:p>
          <a:p>
            <a:pPr>
              <a:lnSpc>
                <a:spcPct val="80000"/>
              </a:lnSpc>
            </a:pPr>
            <a:r>
              <a:rPr lang="en-US" b="1"/>
              <a:t>Multiuser System</a:t>
            </a:r>
            <a:r>
              <a:rPr lang="en-US"/>
              <a:t>:</a:t>
            </a:r>
          </a:p>
          <a:p>
            <a:pPr lvl="1">
              <a:lnSpc>
                <a:spcPct val="80000"/>
              </a:lnSpc>
            </a:pPr>
            <a:r>
              <a:rPr lang="en-US"/>
              <a:t>Many users can access the system concurrently.</a:t>
            </a:r>
          </a:p>
          <a:p>
            <a:pPr>
              <a:lnSpc>
                <a:spcPct val="80000"/>
              </a:lnSpc>
            </a:pPr>
            <a:r>
              <a:rPr lang="en-US" b="1"/>
              <a:t>Concurrency</a:t>
            </a:r>
          </a:p>
          <a:p>
            <a:pPr lvl="1">
              <a:lnSpc>
                <a:spcPct val="80000"/>
              </a:lnSpc>
            </a:pPr>
            <a:r>
              <a:rPr lang="en-US" b="1"/>
              <a:t>Interleaved processing</a:t>
            </a:r>
            <a:r>
              <a:rPr lang="en-US"/>
              <a:t>:</a:t>
            </a:r>
          </a:p>
          <a:p>
            <a:pPr lvl="2">
              <a:lnSpc>
                <a:spcPct val="80000"/>
              </a:lnSpc>
            </a:pPr>
            <a:r>
              <a:rPr lang="en-US"/>
              <a:t>Concurrent execution of processes is interleaved in a single CPU</a:t>
            </a:r>
          </a:p>
          <a:p>
            <a:pPr lvl="1">
              <a:lnSpc>
                <a:spcPct val="80000"/>
              </a:lnSpc>
            </a:pPr>
            <a:r>
              <a:rPr lang="en-US" b="1"/>
              <a:t>Parallel processing</a:t>
            </a:r>
            <a:r>
              <a:rPr lang="en-US"/>
              <a:t>:</a:t>
            </a:r>
          </a:p>
          <a:p>
            <a:pPr lvl="2">
              <a:lnSpc>
                <a:spcPct val="80000"/>
              </a:lnSpc>
            </a:pPr>
            <a:r>
              <a:rPr lang="en-US"/>
              <a:t>Processes are concurrently executed in multiple CPUs.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97ECEBCE-2AC7-4712-B86E-9CD3489B51A4}" type="slidenum">
              <a:rPr lang="en-US">
                <a:latin typeface="Arial" charset="0"/>
              </a:rPr>
              <a:pPr rtl="0" fontAlgn="base">
                <a:spcBef>
                  <a:spcPct val="0"/>
                </a:spcBef>
                <a:spcAft>
                  <a:spcPct val="0"/>
                </a:spcAft>
              </a:pPr>
              <a:t>37</a:t>
            </a:fld>
            <a:endParaRPr lang="en-CA">
              <a:latin typeface="Arial" charset="0"/>
            </a:endParaRPr>
          </a:p>
        </p:txBody>
      </p:sp>
      <p:sp>
        <p:nvSpPr>
          <p:cNvPr id="673796" name="Rectangle 4"/>
          <p:cNvSpPr>
            <a:spLocks noGrp="1" noChangeArrowheads="1"/>
          </p:cNvSpPr>
          <p:nvPr>
            <p:ph type="title"/>
          </p:nvPr>
        </p:nvSpPr>
        <p:spPr/>
        <p:txBody>
          <a:bodyPr/>
          <a:lstStyle/>
          <a:p>
            <a:r>
              <a:rPr lang="en-US" sz="3200"/>
              <a:t>Introduction to Transaction Processing (2)</a:t>
            </a:r>
          </a:p>
        </p:txBody>
      </p:sp>
      <p:sp>
        <p:nvSpPr>
          <p:cNvPr id="673797" name="Rectangle 5"/>
          <p:cNvSpPr>
            <a:spLocks noGrp="1" noChangeArrowheads="1"/>
          </p:cNvSpPr>
          <p:nvPr>
            <p:ph type="body" idx="1"/>
          </p:nvPr>
        </p:nvSpPr>
        <p:spPr/>
        <p:txBody>
          <a:bodyPr/>
          <a:lstStyle/>
          <a:p>
            <a:pPr>
              <a:lnSpc>
                <a:spcPct val="80000"/>
              </a:lnSpc>
            </a:pPr>
            <a:r>
              <a:rPr lang="en-US" sz="2400"/>
              <a:t>A </a:t>
            </a:r>
            <a:r>
              <a:rPr lang="en-US" sz="2400" b="1"/>
              <a:t>Transaction</a:t>
            </a:r>
            <a:r>
              <a:rPr lang="en-US" sz="2400"/>
              <a:t>:</a:t>
            </a:r>
          </a:p>
          <a:p>
            <a:pPr lvl="1">
              <a:lnSpc>
                <a:spcPct val="80000"/>
              </a:lnSpc>
            </a:pPr>
            <a:r>
              <a:rPr lang="en-US" sz="2100"/>
              <a:t>Logical unit of database processing that includes one or more access operations (read -retrieval, write - insert or update, delete).</a:t>
            </a:r>
          </a:p>
          <a:p>
            <a:pPr>
              <a:lnSpc>
                <a:spcPct val="80000"/>
              </a:lnSpc>
            </a:pPr>
            <a:r>
              <a:rPr lang="en-US" sz="2400"/>
              <a:t>A transaction (set of operations) may be stand-alone specified in a high level language like SQL submitted interactively, or may be embedded within a program.</a:t>
            </a:r>
          </a:p>
          <a:p>
            <a:pPr>
              <a:lnSpc>
                <a:spcPct val="80000"/>
              </a:lnSpc>
            </a:pPr>
            <a:r>
              <a:rPr lang="en-US" sz="2400" b="1"/>
              <a:t>Transaction boundaries</a:t>
            </a:r>
            <a:r>
              <a:rPr lang="en-US" sz="2400"/>
              <a:t>:</a:t>
            </a:r>
          </a:p>
          <a:p>
            <a:pPr lvl="1">
              <a:lnSpc>
                <a:spcPct val="80000"/>
              </a:lnSpc>
            </a:pPr>
            <a:r>
              <a:rPr lang="en-US" sz="2100"/>
              <a:t>Begin and End transaction.</a:t>
            </a:r>
          </a:p>
          <a:p>
            <a:pPr>
              <a:lnSpc>
                <a:spcPct val="80000"/>
              </a:lnSpc>
            </a:pPr>
            <a:r>
              <a:rPr lang="en-US" sz="2400"/>
              <a:t>An </a:t>
            </a:r>
            <a:r>
              <a:rPr lang="en-US" sz="2400" b="1"/>
              <a:t>application program</a:t>
            </a:r>
            <a:r>
              <a:rPr lang="en-US" sz="2400"/>
              <a:t> may contain several transactions separated by the Begin and End transaction boundaries.</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89B5BA31-34AC-46B7-91E1-551B95FBF58C}" type="slidenum">
              <a:rPr lang="en-US">
                <a:latin typeface="Arial" charset="0"/>
              </a:rPr>
              <a:pPr rtl="0" fontAlgn="base">
                <a:spcBef>
                  <a:spcPct val="0"/>
                </a:spcBef>
                <a:spcAft>
                  <a:spcPct val="0"/>
                </a:spcAft>
              </a:pPr>
              <a:t>38</a:t>
            </a:fld>
            <a:endParaRPr lang="en-CA">
              <a:latin typeface="Arial" charset="0"/>
            </a:endParaRPr>
          </a:p>
        </p:txBody>
      </p:sp>
      <p:sp>
        <p:nvSpPr>
          <p:cNvPr id="675844" name="Rectangle 4"/>
          <p:cNvSpPr>
            <a:spLocks noGrp="1" noChangeArrowheads="1"/>
          </p:cNvSpPr>
          <p:nvPr>
            <p:ph type="title"/>
          </p:nvPr>
        </p:nvSpPr>
        <p:spPr/>
        <p:txBody>
          <a:bodyPr/>
          <a:lstStyle/>
          <a:p>
            <a:r>
              <a:rPr lang="en-US" sz="3200"/>
              <a:t>Introduction to Transaction Processing (3)</a:t>
            </a:r>
          </a:p>
        </p:txBody>
      </p:sp>
      <p:sp>
        <p:nvSpPr>
          <p:cNvPr id="675845" name="Rectangle 5"/>
          <p:cNvSpPr>
            <a:spLocks noGrp="1" noChangeArrowheads="1"/>
          </p:cNvSpPr>
          <p:nvPr>
            <p:ph type="body" idx="1"/>
          </p:nvPr>
        </p:nvSpPr>
        <p:spPr/>
        <p:txBody>
          <a:bodyPr/>
          <a:lstStyle/>
          <a:p>
            <a:pPr>
              <a:lnSpc>
                <a:spcPct val="90000"/>
              </a:lnSpc>
              <a:buFont typeface="Wingdings" pitchFamily="2" charset="2"/>
              <a:buNone/>
            </a:pPr>
            <a:r>
              <a:rPr lang="en-US" sz="2400"/>
              <a:t>SIMPLE MODEL OF A DATABASE (for purposes of discussing transactions):</a:t>
            </a:r>
          </a:p>
          <a:p>
            <a:pPr>
              <a:lnSpc>
                <a:spcPct val="90000"/>
              </a:lnSpc>
            </a:pPr>
            <a:r>
              <a:rPr lang="en-US" sz="2400" b="1"/>
              <a:t>A database</a:t>
            </a:r>
            <a:r>
              <a:rPr lang="en-US" sz="2400"/>
              <a:t> is a collection of named data items</a:t>
            </a:r>
          </a:p>
          <a:p>
            <a:pPr>
              <a:lnSpc>
                <a:spcPct val="90000"/>
              </a:lnSpc>
            </a:pPr>
            <a:r>
              <a:rPr lang="en-US" sz="2400" b="1"/>
              <a:t>Granularity</a:t>
            </a:r>
            <a:r>
              <a:rPr lang="en-US" sz="2400"/>
              <a:t> of data - a field, a record , or a whole disk block (Concepts are independent of granularity)</a:t>
            </a:r>
          </a:p>
          <a:p>
            <a:pPr>
              <a:lnSpc>
                <a:spcPct val="90000"/>
              </a:lnSpc>
            </a:pPr>
            <a:r>
              <a:rPr lang="en-US" sz="2400"/>
              <a:t>Basic operations are </a:t>
            </a:r>
            <a:r>
              <a:rPr lang="en-US" sz="2400" b="1"/>
              <a:t>read</a:t>
            </a:r>
            <a:r>
              <a:rPr lang="en-US" sz="2400"/>
              <a:t> and </a:t>
            </a:r>
            <a:r>
              <a:rPr lang="en-US" sz="2400" b="1"/>
              <a:t>write</a:t>
            </a:r>
          </a:p>
          <a:p>
            <a:pPr lvl="1">
              <a:lnSpc>
                <a:spcPct val="90000"/>
              </a:lnSpc>
            </a:pPr>
            <a:r>
              <a:rPr lang="en-US" sz="2400" b="1"/>
              <a:t>read_item(X</a:t>
            </a:r>
            <a:r>
              <a:rPr lang="en-US" sz="2400"/>
              <a:t>): Reads a database item named X into a program variable. To simplify our notation, we assume that the program variable is also named X.</a:t>
            </a:r>
          </a:p>
          <a:p>
            <a:pPr lvl="1">
              <a:lnSpc>
                <a:spcPct val="90000"/>
              </a:lnSpc>
            </a:pPr>
            <a:r>
              <a:rPr lang="en-US" sz="2400" b="1"/>
              <a:t>write_item(X</a:t>
            </a:r>
            <a:r>
              <a:rPr lang="en-US" sz="2400"/>
              <a:t>): Writes the value of program variable X into the database item named X.</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70AAFE20-4A4E-4056-BF19-04BEE567BDC3}" type="slidenum">
              <a:rPr lang="en-US">
                <a:latin typeface="Arial" charset="0"/>
              </a:rPr>
              <a:pPr rtl="0" fontAlgn="base">
                <a:spcBef>
                  <a:spcPct val="0"/>
                </a:spcBef>
                <a:spcAft>
                  <a:spcPct val="0"/>
                </a:spcAft>
              </a:pPr>
              <a:t>39</a:t>
            </a:fld>
            <a:endParaRPr lang="en-CA">
              <a:latin typeface="Arial" charset="0"/>
            </a:endParaRPr>
          </a:p>
        </p:txBody>
      </p:sp>
      <p:sp>
        <p:nvSpPr>
          <p:cNvPr id="677892" name="Rectangle 4"/>
          <p:cNvSpPr>
            <a:spLocks noGrp="1" noChangeArrowheads="1"/>
          </p:cNvSpPr>
          <p:nvPr>
            <p:ph type="title"/>
          </p:nvPr>
        </p:nvSpPr>
        <p:spPr/>
        <p:txBody>
          <a:bodyPr/>
          <a:lstStyle/>
          <a:p>
            <a:r>
              <a:rPr lang="en-US" sz="3200"/>
              <a:t>Introduction to Transaction Processing (4)</a:t>
            </a:r>
          </a:p>
        </p:txBody>
      </p:sp>
      <p:sp>
        <p:nvSpPr>
          <p:cNvPr id="677893" name="Rectangle 5"/>
          <p:cNvSpPr>
            <a:spLocks noGrp="1" noChangeArrowheads="1"/>
          </p:cNvSpPr>
          <p:nvPr>
            <p:ph type="body" idx="1"/>
          </p:nvPr>
        </p:nvSpPr>
        <p:spPr/>
        <p:txBody>
          <a:bodyPr/>
          <a:lstStyle/>
          <a:p>
            <a:pPr>
              <a:lnSpc>
                <a:spcPct val="80000"/>
              </a:lnSpc>
              <a:buFont typeface="Wingdings" pitchFamily="2" charset="2"/>
              <a:buNone/>
            </a:pPr>
            <a:r>
              <a:rPr lang="en-US" sz="2400"/>
              <a:t>READ AND WRITE OPERATIONS:</a:t>
            </a:r>
          </a:p>
          <a:p>
            <a:pPr>
              <a:lnSpc>
                <a:spcPct val="80000"/>
              </a:lnSpc>
            </a:pPr>
            <a:r>
              <a:rPr lang="en-US" sz="2400"/>
              <a:t>Basic unit of data transfer from the disk to the computer main memory is one block. In general, a data item (what is read or written) will be the field of some record in the database, although it may be a larger unit such as a record or even a whole block.</a:t>
            </a:r>
          </a:p>
          <a:p>
            <a:pPr>
              <a:lnSpc>
                <a:spcPct val="80000"/>
              </a:lnSpc>
            </a:pPr>
            <a:r>
              <a:rPr lang="en-US" sz="2400"/>
              <a:t>read_item(X) command includes the following steps:</a:t>
            </a:r>
          </a:p>
          <a:p>
            <a:pPr lvl="1">
              <a:lnSpc>
                <a:spcPct val="80000"/>
              </a:lnSpc>
            </a:pPr>
            <a:r>
              <a:rPr lang="en-US" sz="2100"/>
              <a:t>Find the address of the disk block that contains item X.</a:t>
            </a:r>
          </a:p>
          <a:p>
            <a:pPr lvl="1">
              <a:lnSpc>
                <a:spcPct val="80000"/>
              </a:lnSpc>
            </a:pPr>
            <a:r>
              <a:rPr lang="en-US" sz="2100"/>
              <a:t>Copy that disk block into a buffer in main memory (if that disk block is not already in some main memory buffer).</a:t>
            </a:r>
          </a:p>
          <a:p>
            <a:pPr lvl="1">
              <a:lnSpc>
                <a:spcPct val="80000"/>
              </a:lnSpc>
            </a:pPr>
            <a:r>
              <a:rPr lang="en-US" sz="2100"/>
              <a:t>Copy item X from the buffer to the program variable named X.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2">
            <a:extLst>
              <a:ext uri="{FF2B5EF4-FFF2-40B4-BE49-F238E27FC236}">
                <a16:creationId xmlns:a16="http://schemas.microsoft.com/office/drawing/2014/main" id="{984F56B4-4659-704F-B2FB-D9F4738A71CF}"/>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algn="l" rtl="0" fontAlgn="base">
              <a:spcBef>
                <a:spcPct val="0"/>
              </a:spcBef>
              <a:spcAft>
                <a:spcPct val="0"/>
              </a:spcAft>
              <a:buNone/>
            </a:pPr>
            <a:r>
              <a:rPr lang="en-US" altLang="en-US" sz="1200">
                <a:latin typeface="Gill Sans MT Condensed" panose="020B0506020104020203" pitchFamily="34" charset="0"/>
              </a:rPr>
              <a:t>DAVID M. KROENKE’S DATABASE CONCEPTS, 2nd Edition </a:t>
            </a:r>
          </a:p>
          <a:p>
            <a:pPr algn="l" rtl="0" fontAlgn="base">
              <a:spcBef>
                <a:spcPct val="0"/>
              </a:spcBef>
              <a:spcAft>
                <a:spcPct val="0"/>
              </a:spcAft>
              <a:buNone/>
            </a:pPr>
            <a:r>
              <a:rPr lang="en-US" altLang="en-US" sz="1200">
                <a:latin typeface="Gill Sans MT Condensed" panose="020B0506020104020203" pitchFamily="34" charset="0"/>
              </a:rPr>
              <a:t>© 2005 Pearson Prentice Hall</a:t>
            </a:r>
          </a:p>
          <a:p>
            <a:pPr algn="l" rtl="0" fontAlgn="base">
              <a:spcBef>
                <a:spcPct val="0"/>
              </a:spcBef>
              <a:spcAft>
                <a:spcPct val="0"/>
              </a:spcAft>
              <a:buNone/>
            </a:pPr>
            <a:endParaRPr lang="en-US" altLang="en-US" sz="1200">
              <a:latin typeface="Gill Sans MT Condensed" panose="020B0506020104020203" pitchFamily="34" charset="0"/>
            </a:endParaRPr>
          </a:p>
        </p:txBody>
      </p:sp>
      <p:sp>
        <p:nvSpPr>
          <p:cNvPr id="7171" name="Slide Number Placeholder 3">
            <a:extLst>
              <a:ext uri="{FF2B5EF4-FFF2-40B4-BE49-F238E27FC236}">
                <a16:creationId xmlns:a16="http://schemas.microsoft.com/office/drawing/2014/main" id="{B1FD5776-D88F-B550-6C39-9240D02BD55F}"/>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rtl="0" fontAlgn="base">
              <a:spcBef>
                <a:spcPct val="0"/>
              </a:spcBef>
              <a:spcAft>
                <a:spcPct val="0"/>
              </a:spcAft>
              <a:buNone/>
            </a:pPr>
            <a:r>
              <a:rPr lang="en-US" altLang="en-US" sz="1800">
                <a:latin typeface="Gill Sans MT Condensed" panose="020B0506020104020203" pitchFamily="34" charset="0"/>
              </a:rPr>
              <a:t>1-</a:t>
            </a:r>
            <a:fld id="{D098BB83-82E0-4FD7-B22F-175673B768B7}" type="slidenum">
              <a:rPr lang="en-US" altLang="en-US" sz="1800">
                <a:latin typeface="Gill Sans MT Condensed" panose="020B0506020104020203" pitchFamily="34" charset="0"/>
              </a:rPr>
              <a:pPr rtl="0" fontAlgn="base">
                <a:spcBef>
                  <a:spcPct val="0"/>
                </a:spcBef>
                <a:spcAft>
                  <a:spcPct val="0"/>
                </a:spcAft>
                <a:buNone/>
              </a:pPr>
              <a:t>4</a:t>
            </a:fld>
            <a:endParaRPr lang="en-US" altLang="en-US" sz="1800">
              <a:latin typeface="Gill Sans MT Condensed" panose="020B0506020104020203" pitchFamily="34" charset="0"/>
            </a:endParaRPr>
          </a:p>
        </p:txBody>
      </p:sp>
      <p:sp>
        <p:nvSpPr>
          <p:cNvPr id="7172" name="Rectangle 26">
            <a:extLst>
              <a:ext uri="{FF2B5EF4-FFF2-40B4-BE49-F238E27FC236}">
                <a16:creationId xmlns:a16="http://schemas.microsoft.com/office/drawing/2014/main" id="{C1798CF0-1FF1-3C4A-4535-3EA185106B17}"/>
              </a:ext>
            </a:extLst>
          </p:cNvPr>
          <p:cNvSpPr>
            <a:spLocks noGrp="1" noChangeArrowheads="1"/>
          </p:cNvSpPr>
          <p:nvPr>
            <p:ph type="title"/>
          </p:nvPr>
        </p:nvSpPr>
        <p:spPr/>
        <p:txBody>
          <a:bodyPr/>
          <a:lstStyle/>
          <a:p>
            <a:pPr eaLnBrk="1" hangingPunct="1"/>
            <a:r>
              <a:rPr lang="en-US" altLang="en-US" sz="3200"/>
              <a:t>Components of a  Database System</a:t>
            </a:r>
            <a:br>
              <a:rPr lang="en-US" altLang="en-US" sz="3200"/>
            </a:br>
            <a:r>
              <a:rPr lang="ar-JO" altLang="en-US" sz="3200"/>
              <a:t>مكونات نظام قاعدة البيانات</a:t>
            </a:r>
            <a:endParaRPr lang="en-US" altLang="en-US" sz="3200"/>
          </a:p>
        </p:txBody>
      </p:sp>
      <p:pic>
        <p:nvPicPr>
          <p:cNvPr id="7173" name="Picture 29" descr="FIG01_15">
            <a:extLst>
              <a:ext uri="{FF2B5EF4-FFF2-40B4-BE49-F238E27FC236}">
                <a16:creationId xmlns:a16="http://schemas.microsoft.com/office/drawing/2014/main" id="{314589C8-485C-D073-FC5F-502402EFF5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5950" y="2233613"/>
            <a:ext cx="7086600" cy="272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مربع نص 2">
            <a:extLst>
              <a:ext uri="{FF2B5EF4-FFF2-40B4-BE49-F238E27FC236}">
                <a16:creationId xmlns:a16="http://schemas.microsoft.com/office/drawing/2014/main" id="{A1796F78-1FD4-5E9B-3902-96758A2A81AF}"/>
              </a:ext>
            </a:extLst>
          </p:cNvPr>
          <p:cNvSpPr txBox="1">
            <a:spLocks noChangeArrowheads="1"/>
          </p:cNvSpPr>
          <p:nvPr/>
        </p:nvSpPr>
        <p:spPr bwMode="auto">
          <a:xfrm>
            <a:off x="4724400" y="2047875"/>
            <a:ext cx="4572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algn="l" rtl="0" eaLnBrk="0" fontAlgn="base" hangingPunct="0">
              <a:spcBef>
                <a:spcPct val="0"/>
              </a:spcBef>
              <a:spcAft>
                <a:spcPct val="0"/>
              </a:spcAft>
            </a:pPr>
            <a:r>
              <a:rPr lang="ar-JO" altLang="ar-JO">
                <a:solidFill>
                  <a:srgbClr val="000000"/>
                </a:solidFill>
              </a:rPr>
              <a:t>مكونات نظام قاعدة البيانات</a:t>
            </a:r>
          </a:p>
        </p:txBody>
      </p:sp>
      <p:sp>
        <p:nvSpPr>
          <p:cNvPr id="7175" name="مربع نص 4">
            <a:extLst>
              <a:ext uri="{FF2B5EF4-FFF2-40B4-BE49-F238E27FC236}">
                <a16:creationId xmlns:a16="http://schemas.microsoft.com/office/drawing/2014/main" id="{2430BE88-DBFC-4DF4-0C66-E27916A94D75}"/>
              </a:ext>
            </a:extLst>
          </p:cNvPr>
          <p:cNvSpPr txBox="1">
            <a:spLocks noChangeArrowheads="1"/>
          </p:cNvSpPr>
          <p:nvPr/>
        </p:nvSpPr>
        <p:spPr bwMode="auto">
          <a:xfrm>
            <a:off x="5283200" y="4130676"/>
            <a:ext cx="1416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algn="ctr" rtl="0" eaLnBrk="0" fontAlgn="base" hangingPunct="0">
              <a:spcBef>
                <a:spcPct val="0"/>
              </a:spcBef>
              <a:spcAft>
                <a:spcPct val="0"/>
              </a:spcAft>
            </a:pPr>
            <a:r>
              <a:rPr lang="ar-JO" altLang="ar-JO" sz="1400">
                <a:solidFill>
                  <a:srgbClr val="000000"/>
                </a:solidFill>
              </a:rPr>
              <a:t>تطبيق قاعدة البيانات</a:t>
            </a:r>
          </a:p>
        </p:txBody>
      </p:sp>
      <p:sp>
        <p:nvSpPr>
          <p:cNvPr id="7176" name="مربع نص 6">
            <a:extLst>
              <a:ext uri="{FF2B5EF4-FFF2-40B4-BE49-F238E27FC236}">
                <a16:creationId xmlns:a16="http://schemas.microsoft.com/office/drawing/2014/main" id="{B7E89814-4DF2-DC3B-BA2A-766D6AC5CEC8}"/>
              </a:ext>
            </a:extLst>
          </p:cNvPr>
          <p:cNvSpPr txBox="1">
            <a:spLocks noChangeArrowheads="1"/>
          </p:cNvSpPr>
          <p:nvPr/>
        </p:nvSpPr>
        <p:spPr bwMode="auto">
          <a:xfrm>
            <a:off x="7131050" y="4160839"/>
            <a:ext cx="1600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algn="l" rtl="0" eaLnBrk="0" fontAlgn="base" hangingPunct="0">
              <a:spcBef>
                <a:spcPct val="0"/>
              </a:spcBef>
              <a:spcAft>
                <a:spcPct val="0"/>
              </a:spcAft>
            </a:pPr>
            <a:r>
              <a:rPr lang="ar-JO" altLang="ar-JO" sz="1400">
                <a:solidFill>
                  <a:srgbClr val="000000"/>
                </a:solidFill>
              </a:rPr>
              <a:t>نظام إدارة قواعد البيانات</a:t>
            </a:r>
          </a:p>
        </p:txBody>
      </p:sp>
      <p:sp>
        <p:nvSpPr>
          <p:cNvPr id="7177" name="مربع نص 8">
            <a:extLst>
              <a:ext uri="{FF2B5EF4-FFF2-40B4-BE49-F238E27FC236}">
                <a16:creationId xmlns:a16="http://schemas.microsoft.com/office/drawing/2014/main" id="{8812E44D-D138-06EE-1F52-B4894D4F1422}"/>
              </a:ext>
            </a:extLst>
          </p:cNvPr>
          <p:cNvSpPr txBox="1">
            <a:spLocks noChangeArrowheads="1"/>
          </p:cNvSpPr>
          <p:nvPr/>
        </p:nvSpPr>
        <p:spPr bwMode="auto">
          <a:xfrm>
            <a:off x="9215438" y="4130676"/>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algn="l" rtl="0" eaLnBrk="0" fontAlgn="base" hangingPunct="0">
              <a:spcBef>
                <a:spcPct val="0"/>
              </a:spcBef>
              <a:spcAft>
                <a:spcPct val="0"/>
              </a:spcAft>
              <a:defRPr>
                <a:solidFill>
                  <a:schemeClr val="tx1"/>
                </a:solidFill>
                <a:latin typeface="Arial" panose="020B0604020202020204" pitchFamily="34" charset="0"/>
              </a:defRPr>
            </a:lvl6pPr>
            <a:lvl7pPr marL="2971800" indent="-228600" algn="l" rtl="0" eaLnBrk="0" fontAlgn="base" hangingPunct="0">
              <a:spcBef>
                <a:spcPct val="0"/>
              </a:spcBef>
              <a:spcAft>
                <a:spcPct val="0"/>
              </a:spcAft>
              <a:defRPr>
                <a:solidFill>
                  <a:schemeClr val="tx1"/>
                </a:solidFill>
                <a:latin typeface="Arial" panose="020B0604020202020204" pitchFamily="34" charset="0"/>
              </a:defRPr>
            </a:lvl7pPr>
            <a:lvl8pPr marL="3429000" indent="-228600" algn="l" rtl="0" eaLnBrk="0" fontAlgn="base" hangingPunct="0">
              <a:spcBef>
                <a:spcPct val="0"/>
              </a:spcBef>
              <a:spcAft>
                <a:spcPct val="0"/>
              </a:spcAft>
              <a:defRPr>
                <a:solidFill>
                  <a:schemeClr val="tx1"/>
                </a:solidFill>
                <a:latin typeface="Arial" panose="020B0604020202020204" pitchFamily="34" charset="0"/>
              </a:defRPr>
            </a:lvl8pPr>
            <a:lvl9pPr marL="3886200" indent="-228600" algn="l" rtl="0" eaLnBrk="0" fontAlgn="base" hangingPunct="0">
              <a:spcBef>
                <a:spcPct val="0"/>
              </a:spcBef>
              <a:spcAft>
                <a:spcPct val="0"/>
              </a:spcAft>
              <a:defRPr>
                <a:solidFill>
                  <a:schemeClr val="tx1"/>
                </a:solidFill>
                <a:latin typeface="Arial" panose="020B0604020202020204" pitchFamily="34" charset="0"/>
              </a:defRPr>
            </a:lvl9pPr>
          </a:lstStyle>
          <a:p>
            <a:pPr algn="l" rtl="0" eaLnBrk="0" fontAlgn="base" hangingPunct="0">
              <a:spcBef>
                <a:spcPct val="0"/>
              </a:spcBef>
              <a:spcAft>
                <a:spcPct val="0"/>
              </a:spcAft>
            </a:pPr>
            <a:r>
              <a:rPr lang="ar-JO" altLang="ar-JO" sz="1400">
                <a:solidFill>
                  <a:srgbClr val="000000"/>
                </a:solidFill>
              </a:rPr>
              <a:t>قواعد البيانات</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D5D8CB87-900B-4455-987A-771D4B5DF274}" type="slidenum">
              <a:rPr lang="en-US">
                <a:latin typeface="Arial" charset="0"/>
              </a:rPr>
              <a:pPr rtl="0" fontAlgn="base">
                <a:spcBef>
                  <a:spcPct val="0"/>
                </a:spcBef>
                <a:spcAft>
                  <a:spcPct val="0"/>
                </a:spcAft>
              </a:pPr>
              <a:t>40</a:t>
            </a:fld>
            <a:endParaRPr lang="en-CA">
              <a:latin typeface="Arial" charset="0"/>
            </a:endParaRPr>
          </a:p>
        </p:txBody>
      </p:sp>
      <p:sp>
        <p:nvSpPr>
          <p:cNvPr id="679940" name="Rectangle 4"/>
          <p:cNvSpPr>
            <a:spLocks noGrp="1" noChangeArrowheads="1"/>
          </p:cNvSpPr>
          <p:nvPr>
            <p:ph type="title"/>
          </p:nvPr>
        </p:nvSpPr>
        <p:spPr/>
        <p:txBody>
          <a:bodyPr/>
          <a:lstStyle/>
          <a:p>
            <a:r>
              <a:rPr lang="en-US" sz="3200"/>
              <a:t>Introduction to Transaction Processing (5)</a:t>
            </a:r>
          </a:p>
        </p:txBody>
      </p:sp>
      <p:sp>
        <p:nvSpPr>
          <p:cNvPr id="679941" name="Rectangle 5"/>
          <p:cNvSpPr>
            <a:spLocks noGrp="1" noChangeArrowheads="1"/>
          </p:cNvSpPr>
          <p:nvPr>
            <p:ph type="body" idx="1"/>
          </p:nvPr>
        </p:nvSpPr>
        <p:spPr/>
        <p:txBody>
          <a:bodyPr/>
          <a:lstStyle/>
          <a:p>
            <a:pPr>
              <a:lnSpc>
                <a:spcPct val="80000"/>
              </a:lnSpc>
              <a:buFont typeface="Wingdings" pitchFamily="2" charset="2"/>
              <a:buNone/>
            </a:pPr>
            <a:r>
              <a:rPr lang="en-US" sz="2400"/>
              <a:t>READ AND WRITE OPERATIONS (contd.):</a:t>
            </a:r>
          </a:p>
          <a:p>
            <a:pPr>
              <a:lnSpc>
                <a:spcPct val="80000"/>
              </a:lnSpc>
            </a:pPr>
            <a:r>
              <a:rPr lang="en-US" sz="2400" b="1"/>
              <a:t>write_item(X</a:t>
            </a:r>
            <a:r>
              <a:rPr lang="en-US" sz="2400"/>
              <a:t>) command includes the following steps:</a:t>
            </a:r>
          </a:p>
          <a:p>
            <a:pPr lvl="1">
              <a:lnSpc>
                <a:spcPct val="80000"/>
              </a:lnSpc>
            </a:pPr>
            <a:r>
              <a:rPr lang="en-US" sz="2100"/>
              <a:t>Find the address of the disk block that contains item X.</a:t>
            </a:r>
          </a:p>
          <a:p>
            <a:pPr lvl="1">
              <a:lnSpc>
                <a:spcPct val="80000"/>
              </a:lnSpc>
            </a:pPr>
            <a:r>
              <a:rPr lang="en-US" sz="2100"/>
              <a:t>Copy that disk block into a buffer in main memory (if that disk block is not already in some main memory buffer).</a:t>
            </a:r>
          </a:p>
          <a:p>
            <a:pPr lvl="1">
              <a:lnSpc>
                <a:spcPct val="80000"/>
              </a:lnSpc>
            </a:pPr>
            <a:r>
              <a:rPr lang="en-US" sz="2100"/>
              <a:t>Copy item X from the program variable named X into its correct location in the buffer.</a:t>
            </a:r>
          </a:p>
          <a:p>
            <a:pPr lvl="1">
              <a:lnSpc>
                <a:spcPct val="80000"/>
              </a:lnSpc>
            </a:pPr>
            <a:r>
              <a:rPr lang="en-US" sz="2100"/>
              <a:t>Store the updated block from the buffer back to disk (either immediately or at some later point in time).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4823D22C-C6B5-40C6-ACCF-E1E8FF89544F}" type="slidenum">
              <a:rPr lang="en-US">
                <a:latin typeface="Arial" charset="0"/>
              </a:rPr>
              <a:pPr rtl="0" fontAlgn="base">
                <a:spcBef>
                  <a:spcPct val="0"/>
                </a:spcBef>
                <a:spcAft>
                  <a:spcPct val="0"/>
                </a:spcAft>
              </a:pPr>
              <a:t>41</a:t>
            </a:fld>
            <a:endParaRPr lang="en-CA">
              <a:latin typeface="Arial" charset="0"/>
            </a:endParaRPr>
          </a:p>
        </p:txBody>
      </p:sp>
      <p:sp>
        <p:nvSpPr>
          <p:cNvPr id="681989" name="Rectangle 5"/>
          <p:cNvSpPr>
            <a:spLocks noGrp="1" noChangeArrowheads="1"/>
          </p:cNvSpPr>
          <p:nvPr>
            <p:ph type="title"/>
          </p:nvPr>
        </p:nvSpPr>
        <p:spPr/>
        <p:txBody>
          <a:bodyPr/>
          <a:lstStyle/>
          <a:p>
            <a:r>
              <a:rPr lang="en-US"/>
              <a:t>Two sample transactions</a:t>
            </a:r>
          </a:p>
        </p:txBody>
      </p:sp>
      <p:sp>
        <p:nvSpPr>
          <p:cNvPr id="681990" name="Rectangle 6"/>
          <p:cNvSpPr>
            <a:spLocks noGrp="1" noChangeArrowheads="1"/>
          </p:cNvSpPr>
          <p:nvPr>
            <p:ph type="body" idx="1"/>
          </p:nvPr>
        </p:nvSpPr>
        <p:spPr>
          <a:xfrm>
            <a:off x="1763714" y="1600200"/>
            <a:ext cx="8294687" cy="1295400"/>
          </a:xfrm>
        </p:spPr>
        <p:txBody>
          <a:bodyPr/>
          <a:lstStyle/>
          <a:p>
            <a:pPr>
              <a:lnSpc>
                <a:spcPct val="80000"/>
              </a:lnSpc>
            </a:pPr>
            <a:r>
              <a:rPr lang="en-US"/>
              <a:t>FIGURE 17.2 Two sample transactions:</a:t>
            </a:r>
          </a:p>
          <a:p>
            <a:pPr lvl="1">
              <a:lnSpc>
                <a:spcPct val="80000"/>
              </a:lnSpc>
            </a:pPr>
            <a:r>
              <a:rPr lang="en-US"/>
              <a:t>(a) Transaction T1</a:t>
            </a:r>
          </a:p>
          <a:p>
            <a:pPr lvl="1">
              <a:lnSpc>
                <a:spcPct val="80000"/>
              </a:lnSpc>
            </a:pPr>
            <a:r>
              <a:rPr lang="en-US"/>
              <a:t>(b) Transaction T2</a:t>
            </a:r>
          </a:p>
        </p:txBody>
      </p:sp>
      <p:pic>
        <p:nvPicPr>
          <p:cNvPr id="681987" name="Picture 3"/>
          <p:cNvPicPr>
            <a:picLocks noGrp="1" noChangeAspect="1" noChangeArrowheads="1"/>
          </p:cNvPicPr>
          <p:nvPr>
            <p:ph idx="4294967295"/>
          </p:nvPr>
        </p:nvPicPr>
        <p:blipFill>
          <a:blip r:embed="rId3" cstate="print"/>
          <a:srcRect/>
          <a:stretch>
            <a:fillRect/>
          </a:stretch>
        </p:blipFill>
        <p:spPr>
          <a:xfrm>
            <a:off x="1763714" y="2819401"/>
            <a:ext cx="8294687" cy="3667125"/>
          </a:xfrm>
        </p:spPr>
      </p:pic>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Concurrency</a:t>
            </a:r>
          </a:p>
        </p:txBody>
      </p:sp>
      <p:sp>
        <p:nvSpPr>
          <p:cNvPr id="3" name="Content Placeholder 2"/>
          <p:cNvSpPr>
            <a:spLocks noGrp="1"/>
          </p:cNvSpPr>
          <p:nvPr>
            <p:ph idx="1"/>
          </p:nvPr>
        </p:nvSpPr>
        <p:spPr/>
        <p:txBody>
          <a:bodyPr/>
          <a:lstStyle/>
          <a:p>
            <a:r>
              <a:rPr lang="en-US" dirty="0"/>
              <a:t>Suppose you have a single processor system</a:t>
            </a:r>
          </a:p>
          <a:p>
            <a:pPr lvl="1"/>
            <a:r>
              <a:rPr lang="en-US" dirty="0"/>
              <a:t>When a transaction is performing an I/O operation, the CPU is idle. So, why not assigning another transaction to CPU (Higher Efficiency)</a:t>
            </a:r>
          </a:p>
          <a:p>
            <a:pPr lvl="1"/>
            <a:r>
              <a:rPr lang="en-US" dirty="0"/>
              <a:t>Suppose that one transaction needs long time to conclude, then it is better to postpone it for a while and let other transactions work (Higher Productivity) </a:t>
            </a:r>
          </a:p>
        </p:txBody>
      </p:sp>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DA6B4A26-4080-4626-A276-B828EFF1B5EE}" type="slidenum">
              <a:rPr lang="en-US">
                <a:latin typeface="Arial" charset="0"/>
              </a:rPr>
              <a:pPr rtl="0" fontAlgn="base">
                <a:spcBef>
                  <a:spcPct val="0"/>
                </a:spcBef>
                <a:spcAft>
                  <a:spcPct val="0"/>
                </a:spcAft>
              </a:pPr>
              <a:t>42</a:t>
            </a:fld>
            <a:endParaRPr lang="en-CA">
              <a:latin typeface="Arial" charset="0"/>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0E65C45A-9D99-4A89-9422-A92F717B10B7}" type="slidenum">
              <a:rPr lang="en-US">
                <a:latin typeface="Arial" charset="0"/>
              </a:rPr>
              <a:pPr rtl="0" fontAlgn="base">
                <a:spcBef>
                  <a:spcPct val="0"/>
                </a:spcBef>
                <a:spcAft>
                  <a:spcPct val="0"/>
                </a:spcAft>
              </a:pPr>
              <a:t>43</a:t>
            </a:fld>
            <a:endParaRPr lang="en-CA">
              <a:latin typeface="Arial" charset="0"/>
            </a:endParaRPr>
          </a:p>
        </p:txBody>
      </p:sp>
      <p:sp>
        <p:nvSpPr>
          <p:cNvPr id="684036" name="Rectangle 4"/>
          <p:cNvSpPr>
            <a:spLocks noGrp="1" noChangeArrowheads="1"/>
          </p:cNvSpPr>
          <p:nvPr>
            <p:ph type="title"/>
          </p:nvPr>
        </p:nvSpPr>
        <p:spPr/>
        <p:txBody>
          <a:bodyPr/>
          <a:lstStyle/>
          <a:p>
            <a:r>
              <a:rPr lang="en-US" sz="3200"/>
              <a:t>Introduction to Transaction Processing (6)</a:t>
            </a:r>
          </a:p>
        </p:txBody>
      </p:sp>
      <p:sp>
        <p:nvSpPr>
          <p:cNvPr id="684037" name="Rectangle 5"/>
          <p:cNvSpPr>
            <a:spLocks noGrp="1" noChangeArrowheads="1"/>
          </p:cNvSpPr>
          <p:nvPr>
            <p:ph type="body" idx="1"/>
          </p:nvPr>
        </p:nvSpPr>
        <p:spPr/>
        <p:txBody>
          <a:bodyPr/>
          <a:lstStyle/>
          <a:p>
            <a:pPr>
              <a:lnSpc>
                <a:spcPct val="80000"/>
              </a:lnSpc>
              <a:buFont typeface="Wingdings" pitchFamily="2" charset="2"/>
              <a:buNone/>
            </a:pPr>
            <a:r>
              <a:rPr lang="en-US" sz="2000"/>
              <a:t>Why Concurrency Control is needed:</a:t>
            </a:r>
          </a:p>
          <a:p>
            <a:pPr>
              <a:lnSpc>
                <a:spcPct val="80000"/>
              </a:lnSpc>
            </a:pPr>
            <a:r>
              <a:rPr lang="en-US" sz="2000" b="1"/>
              <a:t>The Lost Update Problem</a:t>
            </a:r>
          </a:p>
          <a:p>
            <a:pPr lvl="1">
              <a:lnSpc>
                <a:spcPct val="80000"/>
              </a:lnSpc>
            </a:pPr>
            <a:r>
              <a:rPr lang="en-US" sz="1900"/>
              <a:t>This occurs when two transactions that access the same database items have their operations interleaved in a way that makes the value of some database item incorrect. </a:t>
            </a:r>
          </a:p>
          <a:p>
            <a:pPr>
              <a:lnSpc>
                <a:spcPct val="80000"/>
              </a:lnSpc>
            </a:pPr>
            <a:r>
              <a:rPr lang="en-US" sz="2000" b="1"/>
              <a:t>The Temporary Update (or Dirty Read) Problem </a:t>
            </a:r>
          </a:p>
          <a:p>
            <a:pPr lvl="1">
              <a:lnSpc>
                <a:spcPct val="80000"/>
              </a:lnSpc>
            </a:pPr>
            <a:r>
              <a:rPr lang="en-US" sz="1900"/>
              <a:t>This occurs when one transaction updates a database item and then the transaction fails for some reason (see Section 17.1.4).</a:t>
            </a:r>
          </a:p>
          <a:p>
            <a:pPr lvl="1">
              <a:lnSpc>
                <a:spcPct val="80000"/>
              </a:lnSpc>
            </a:pPr>
            <a:r>
              <a:rPr lang="en-US" sz="1900"/>
              <a:t>The updated item is accessed by another transaction before it is changed back to its original value. </a:t>
            </a:r>
          </a:p>
          <a:p>
            <a:pPr>
              <a:lnSpc>
                <a:spcPct val="80000"/>
              </a:lnSpc>
            </a:pPr>
            <a:r>
              <a:rPr lang="en-US" sz="2000" b="1"/>
              <a:t>The Incorrect Summary Problem</a:t>
            </a:r>
          </a:p>
          <a:p>
            <a:pPr lvl="1">
              <a:lnSpc>
                <a:spcPct val="80000"/>
              </a:lnSpc>
            </a:pPr>
            <a:r>
              <a:rPr lang="en-US" sz="1900"/>
              <a:t>If one transaction is calculating an aggregate summary function on a number of records while other transactions are updating some of these records, the aggregate function may calculate some values before they are updated and others after they are updated. </a:t>
            </a:r>
          </a:p>
          <a:p>
            <a:pPr lvl="1">
              <a:lnSpc>
                <a:spcPct val="80000"/>
              </a:lnSpc>
            </a:pPr>
            <a:endParaRPr lang="en-US" sz="1900"/>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EA98D6C3-C074-4B5F-A1C7-D57DE211312C}" type="slidenum">
              <a:rPr lang="en-US">
                <a:latin typeface="Arial" charset="0"/>
              </a:rPr>
              <a:pPr rtl="0" fontAlgn="base">
                <a:spcBef>
                  <a:spcPct val="0"/>
                </a:spcBef>
                <a:spcAft>
                  <a:spcPct val="0"/>
                </a:spcAft>
              </a:pPr>
              <a:t>44</a:t>
            </a:fld>
            <a:endParaRPr lang="en-CA">
              <a:latin typeface="Arial" charset="0"/>
            </a:endParaRPr>
          </a:p>
        </p:txBody>
      </p:sp>
      <p:sp>
        <p:nvSpPr>
          <p:cNvPr id="688133" name="Rectangle 5"/>
          <p:cNvSpPr>
            <a:spLocks noGrp="1" noChangeArrowheads="1"/>
          </p:cNvSpPr>
          <p:nvPr>
            <p:ph type="title"/>
          </p:nvPr>
        </p:nvSpPr>
        <p:spPr/>
        <p:txBody>
          <a:bodyPr/>
          <a:lstStyle/>
          <a:p>
            <a:r>
              <a:rPr lang="en-US"/>
              <a:t>Concurrent execution is uncontrolled: (a) The lost update problem. </a:t>
            </a:r>
          </a:p>
        </p:txBody>
      </p:sp>
      <p:pic>
        <p:nvPicPr>
          <p:cNvPr id="688137" name="Picture 9" descr="fig17_03a"/>
          <p:cNvPicPr>
            <a:picLocks noChangeAspect="1" noChangeArrowheads="1"/>
          </p:cNvPicPr>
          <p:nvPr/>
        </p:nvPicPr>
        <p:blipFill>
          <a:blip r:embed="rId3" cstate="print"/>
          <a:srcRect/>
          <a:stretch>
            <a:fillRect/>
          </a:stretch>
        </p:blipFill>
        <p:spPr bwMode="auto">
          <a:xfrm>
            <a:off x="1752600" y="2133600"/>
            <a:ext cx="8534400" cy="3671888"/>
          </a:xfrm>
          <a:prstGeom prst="rect">
            <a:avLst/>
          </a:prstGeom>
          <a:noFill/>
        </p:spPr>
      </p:pic>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604722EB-E012-42CA-940C-2BF66ACD2FEF}" type="slidenum">
              <a:rPr lang="en-US">
                <a:latin typeface="Arial" charset="0"/>
              </a:rPr>
              <a:pPr rtl="0" fontAlgn="base">
                <a:spcBef>
                  <a:spcPct val="0"/>
                </a:spcBef>
                <a:spcAft>
                  <a:spcPct val="0"/>
                </a:spcAft>
              </a:pPr>
              <a:t>45</a:t>
            </a:fld>
            <a:endParaRPr lang="en-CA">
              <a:latin typeface="Arial" charset="0"/>
            </a:endParaRPr>
          </a:p>
        </p:txBody>
      </p:sp>
      <p:sp>
        <p:nvSpPr>
          <p:cNvPr id="690181" name="Rectangle 5"/>
          <p:cNvSpPr>
            <a:spLocks noGrp="1" noChangeArrowheads="1"/>
          </p:cNvSpPr>
          <p:nvPr>
            <p:ph type="title"/>
          </p:nvPr>
        </p:nvSpPr>
        <p:spPr/>
        <p:txBody>
          <a:bodyPr/>
          <a:lstStyle/>
          <a:p>
            <a:r>
              <a:rPr lang="en-US"/>
              <a:t>Concurrent execution is uncontrolled: (b) The temporary update problem.</a:t>
            </a:r>
          </a:p>
        </p:txBody>
      </p:sp>
      <p:pic>
        <p:nvPicPr>
          <p:cNvPr id="690186" name="Picture 10" descr="fig17_03b"/>
          <p:cNvPicPr>
            <a:picLocks noChangeAspect="1" noChangeArrowheads="1"/>
          </p:cNvPicPr>
          <p:nvPr/>
        </p:nvPicPr>
        <p:blipFill>
          <a:blip r:embed="rId3" cstate="print"/>
          <a:srcRect/>
          <a:stretch>
            <a:fillRect/>
          </a:stretch>
        </p:blipFill>
        <p:spPr bwMode="auto">
          <a:xfrm>
            <a:off x="1905000" y="2209800"/>
            <a:ext cx="8305800" cy="3570288"/>
          </a:xfrm>
          <a:prstGeom prst="rect">
            <a:avLst/>
          </a:prstGeom>
          <a:noFill/>
        </p:spPr>
      </p:pic>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CB64045F-A44E-427C-A2A2-35BFA8C471E9}" type="slidenum">
              <a:rPr lang="en-US">
                <a:latin typeface="Arial" charset="0"/>
              </a:rPr>
              <a:pPr rtl="0" fontAlgn="base">
                <a:spcBef>
                  <a:spcPct val="0"/>
                </a:spcBef>
                <a:spcAft>
                  <a:spcPct val="0"/>
                </a:spcAft>
              </a:pPr>
              <a:t>46</a:t>
            </a:fld>
            <a:endParaRPr lang="en-CA">
              <a:latin typeface="Arial" charset="0"/>
            </a:endParaRPr>
          </a:p>
        </p:txBody>
      </p:sp>
      <p:sp>
        <p:nvSpPr>
          <p:cNvPr id="692229" name="Rectangle 5"/>
          <p:cNvSpPr>
            <a:spLocks noGrp="1" noChangeArrowheads="1"/>
          </p:cNvSpPr>
          <p:nvPr>
            <p:ph type="title"/>
          </p:nvPr>
        </p:nvSpPr>
        <p:spPr/>
        <p:txBody>
          <a:bodyPr/>
          <a:lstStyle/>
          <a:p>
            <a:r>
              <a:rPr lang="en-US"/>
              <a:t>Concurrent execution is uncontrolled: (c) The incorrect summary problem.</a:t>
            </a:r>
          </a:p>
        </p:txBody>
      </p:sp>
      <p:pic>
        <p:nvPicPr>
          <p:cNvPr id="692233" name="Picture 9" descr="fig17_03c"/>
          <p:cNvPicPr>
            <a:picLocks noChangeAspect="1" noChangeArrowheads="1"/>
          </p:cNvPicPr>
          <p:nvPr/>
        </p:nvPicPr>
        <p:blipFill>
          <a:blip r:embed="rId3" cstate="print"/>
          <a:srcRect/>
          <a:stretch>
            <a:fillRect/>
          </a:stretch>
        </p:blipFill>
        <p:spPr bwMode="auto">
          <a:xfrm>
            <a:off x="2362200" y="1752601"/>
            <a:ext cx="7696200" cy="4335463"/>
          </a:xfrm>
          <a:prstGeom prst="rect">
            <a:avLst/>
          </a:prstGeom>
          <a:noFill/>
        </p:spPr>
      </p:pic>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43E81B75-6039-4043-A1A8-065FDA45F880}" type="slidenum">
              <a:rPr lang="en-US">
                <a:latin typeface="Arial" charset="0"/>
              </a:rPr>
              <a:pPr rtl="0" fontAlgn="base">
                <a:spcBef>
                  <a:spcPct val="0"/>
                </a:spcBef>
                <a:spcAft>
                  <a:spcPct val="0"/>
                </a:spcAft>
              </a:pPr>
              <a:t>47</a:t>
            </a:fld>
            <a:endParaRPr lang="en-CA">
              <a:latin typeface="Arial" charset="0"/>
            </a:endParaRPr>
          </a:p>
        </p:txBody>
      </p:sp>
      <p:sp>
        <p:nvSpPr>
          <p:cNvPr id="694276" name="Rectangle 4"/>
          <p:cNvSpPr>
            <a:spLocks noGrp="1" noChangeArrowheads="1"/>
          </p:cNvSpPr>
          <p:nvPr>
            <p:ph type="title"/>
          </p:nvPr>
        </p:nvSpPr>
        <p:spPr/>
        <p:txBody>
          <a:bodyPr/>
          <a:lstStyle/>
          <a:p>
            <a:r>
              <a:rPr lang="en-US"/>
              <a:t>Introduction to Transaction Processing (12)</a:t>
            </a:r>
          </a:p>
        </p:txBody>
      </p:sp>
      <p:sp>
        <p:nvSpPr>
          <p:cNvPr id="694277" name="Rectangle 5"/>
          <p:cNvSpPr>
            <a:spLocks noGrp="1" noChangeArrowheads="1"/>
          </p:cNvSpPr>
          <p:nvPr>
            <p:ph type="body" idx="1"/>
          </p:nvPr>
        </p:nvSpPr>
        <p:spPr/>
        <p:txBody>
          <a:bodyPr/>
          <a:lstStyle/>
          <a:p>
            <a:pPr marL="533400" indent="-533400">
              <a:lnSpc>
                <a:spcPct val="80000"/>
              </a:lnSpc>
              <a:buNone/>
            </a:pPr>
            <a:r>
              <a:rPr lang="en-US" sz="2400"/>
              <a:t>Why </a:t>
            </a:r>
            <a:r>
              <a:rPr lang="en-US" sz="2400" b="1"/>
              <a:t>recovery</a:t>
            </a:r>
            <a:r>
              <a:rPr lang="en-US" sz="2400"/>
              <a:t> is needed: </a:t>
            </a:r>
          </a:p>
          <a:p>
            <a:pPr marL="533400" indent="-533400">
              <a:lnSpc>
                <a:spcPct val="80000"/>
              </a:lnSpc>
              <a:buNone/>
            </a:pPr>
            <a:r>
              <a:rPr lang="en-US" sz="2400"/>
              <a:t>(What causes a Transaction to fail)</a:t>
            </a:r>
          </a:p>
          <a:p>
            <a:pPr marL="952500" lvl="1" indent="-495300">
              <a:lnSpc>
                <a:spcPct val="80000"/>
              </a:lnSpc>
              <a:buSzTx/>
              <a:buNone/>
            </a:pPr>
            <a:r>
              <a:rPr lang="en-US" sz="2300"/>
              <a:t>1. A computer failure (system crash):</a:t>
            </a:r>
          </a:p>
          <a:p>
            <a:pPr marL="1371600" lvl="2" indent="-457200">
              <a:lnSpc>
                <a:spcPct val="80000"/>
              </a:lnSpc>
              <a:buSzTx/>
              <a:buNone/>
            </a:pPr>
            <a:r>
              <a:rPr lang="en-US" sz="2000"/>
              <a:t>A hardware or software error occurs in the computer system during transaction execution. If the hardware crashes, the contents of the computer’s internal memory may be lost.</a:t>
            </a:r>
          </a:p>
          <a:p>
            <a:pPr marL="952500" lvl="1" indent="-495300">
              <a:lnSpc>
                <a:spcPct val="80000"/>
              </a:lnSpc>
              <a:buSzTx/>
              <a:buNone/>
            </a:pPr>
            <a:r>
              <a:rPr lang="en-US" sz="2300"/>
              <a:t>2. A transaction or system error:</a:t>
            </a:r>
          </a:p>
          <a:p>
            <a:pPr marL="1371600" lvl="2" indent="-457200">
              <a:lnSpc>
                <a:spcPct val="80000"/>
              </a:lnSpc>
              <a:buSzTx/>
              <a:buNone/>
            </a:pPr>
            <a:r>
              <a:rPr lang="en-US" sz="2000"/>
              <a:t>Some operation in the transaction may cause it to fail, such as integer overflow or division by zero. Transaction failure may also occur because of erroneous parameter values or because of a logical programming error. In addition, the user may interrupt the transaction during its execution.</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33E64E4E-C2DC-470E-87AF-094062293876}" type="slidenum">
              <a:rPr lang="en-US">
                <a:latin typeface="Arial" charset="0"/>
              </a:rPr>
              <a:pPr rtl="0" fontAlgn="base">
                <a:spcBef>
                  <a:spcPct val="0"/>
                </a:spcBef>
                <a:spcAft>
                  <a:spcPct val="0"/>
                </a:spcAft>
              </a:pPr>
              <a:t>48</a:t>
            </a:fld>
            <a:endParaRPr lang="en-CA">
              <a:latin typeface="Arial" charset="0"/>
            </a:endParaRPr>
          </a:p>
        </p:txBody>
      </p:sp>
      <p:sp>
        <p:nvSpPr>
          <p:cNvPr id="792578" name="Rectangle 2"/>
          <p:cNvSpPr>
            <a:spLocks noGrp="1" noChangeArrowheads="1"/>
          </p:cNvSpPr>
          <p:nvPr>
            <p:ph type="title"/>
          </p:nvPr>
        </p:nvSpPr>
        <p:spPr/>
        <p:txBody>
          <a:bodyPr/>
          <a:lstStyle/>
          <a:p>
            <a:r>
              <a:rPr lang="en-US"/>
              <a:t>Introduction to Transaction Processing (13)</a:t>
            </a:r>
          </a:p>
        </p:txBody>
      </p:sp>
      <p:sp>
        <p:nvSpPr>
          <p:cNvPr id="792579" name="Rectangle 3"/>
          <p:cNvSpPr>
            <a:spLocks noGrp="1" noChangeArrowheads="1"/>
          </p:cNvSpPr>
          <p:nvPr>
            <p:ph type="body" idx="1"/>
          </p:nvPr>
        </p:nvSpPr>
        <p:spPr/>
        <p:txBody>
          <a:bodyPr/>
          <a:lstStyle/>
          <a:p>
            <a:pPr marL="533400" indent="-533400">
              <a:lnSpc>
                <a:spcPct val="80000"/>
              </a:lnSpc>
              <a:buNone/>
            </a:pPr>
            <a:r>
              <a:rPr lang="en-US" sz="2400"/>
              <a:t>Why </a:t>
            </a:r>
            <a:r>
              <a:rPr lang="en-US" sz="2400" b="1"/>
              <a:t>recovery</a:t>
            </a:r>
            <a:r>
              <a:rPr lang="en-US" sz="2400"/>
              <a:t> is needed (Contd.): </a:t>
            </a:r>
          </a:p>
          <a:p>
            <a:pPr marL="533400" indent="-533400">
              <a:lnSpc>
                <a:spcPct val="80000"/>
              </a:lnSpc>
              <a:buNone/>
            </a:pPr>
            <a:r>
              <a:rPr lang="en-US" sz="2400"/>
              <a:t>(What causes a Transaction to fail)</a:t>
            </a:r>
          </a:p>
          <a:p>
            <a:pPr marL="952500" lvl="1" indent="-495300">
              <a:lnSpc>
                <a:spcPct val="80000"/>
              </a:lnSpc>
              <a:buSzTx/>
              <a:buNone/>
            </a:pPr>
            <a:r>
              <a:rPr lang="en-US" sz="2300"/>
              <a:t>3. Local errors or exception conditions detected by the transaction:</a:t>
            </a:r>
          </a:p>
          <a:p>
            <a:pPr marL="1371600" lvl="2" indent="-457200">
              <a:lnSpc>
                <a:spcPct val="80000"/>
              </a:lnSpc>
              <a:buSzTx/>
              <a:buNone/>
            </a:pPr>
            <a:r>
              <a:rPr lang="en-US" sz="2000"/>
              <a:t>Certain conditions necessitate cancellation of the transaction. For example, data for the transaction may not be found. A condition, such as insufficient account balance in a banking database, may cause a transaction, such as a fund withdrawal from that account, to be canceled. </a:t>
            </a:r>
          </a:p>
          <a:p>
            <a:pPr marL="1371600" lvl="2" indent="-457200">
              <a:lnSpc>
                <a:spcPct val="80000"/>
              </a:lnSpc>
              <a:buSzTx/>
              <a:buNone/>
            </a:pPr>
            <a:r>
              <a:rPr lang="en-US" sz="2000"/>
              <a:t>A programmed abort in the transaction causes it to fail.</a:t>
            </a:r>
          </a:p>
          <a:p>
            <a:pPr marL="952500" lvl="1" indent="-495300">
              <a:lnSpc>
                <a:spcPct val="80000"/>
              </a:lnSpc>
              <a:buSzTx/>
              <a:buNone/>
            </a:pPr>
            <a:r>
              <a:rPr lang="en-US" sz="2300"/>
              <a:t>4. Concurrency control enforcement:</a:t>
            </a:r>
          </a:p>
          <a:p>
            <a:pPr marL="1371600" lvl="2" indent="-457200">
              <a:lnSpc>
                <a:spcPct val="80000"/>
              </a:lnSpc>
              <a:buSzTx/>
              <a:buNone/>
            </a:pPr>
            <a:r>
              <a:rPr lang="en-US" sz="2000"/>
              <a:t>The concurrency control method may decide to abort the transaction, to be restarted later, because it violates serializability or because several transactions are in a state of deadlock (see Chapter 18).</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CD6548A9-EA62-4DB5-B787-67EB2EBC6EFE}" type="slidenum">
              <a:rPr lang="en-US">
                <a:latin typeface="Arial" charset="0"/>
              </a:rPr>
              <a:pPr rtl="0" fontAlgn="base">
                <a:spcBef>
                  <a:spcPct val="0"/>
                </a:spcBef>
                <a:spcAft>
                  <a:spcPct val="0"/>
                </a:spcAft>
              </a:pPr>
              <a:t>49</a:t>
            </a:fld>
            <a:endParaRPr lang="en-CA">
              <a:latin typeface="Arial" charset="0"/>
            </a:endParaRPr>
          </a:p>
        </p:txBody>
      </p:sp>
      <p:sp>
        <p:nvSpPr>
          <p:cNvPr id="794626" name="Rectangle 2"/>
          <p:cNvSpPr>
            <a:spLocks noGrp="1" noChangeArrowheads="1"/>
          </p:cNvSpPr>
          <p:nvPr>
            <p:ph type="title"/>
          </p:nvPr>
        </p:nvSpPr>
        <p:spPr/>
        <p:txBody>
          <a:bodyPr/>
          <a:lstStyle/>
          <a:p>
            <a:r>
              <a:rPr lang="en-US"/>
              <a:t>Introduction to Transaction Processing (14)</a:t>
            </a:r>
          </a:p>
        </p:txBody>
      </p:sp>
      <p:sp>
        <p:nvSpPr>
          <p:cNvPr id="794627" name="Rectangle 3"/>
          <p:cNvSpPr>
            <a:spLocks noGrp="1" noChangeArrowheads="1"/>
          </p:cNvSpPr>
          <p:nvPr>
            <p:ph type="body" idx="1"/>
          </p:nvPr>
        </p:nvSpPr>
        <p:spPr/>
        <p:txBody>
          <a:bodyPr/>
          <a:lstStyle/>
          <a:p>
            <a:pPr marL="533400" indent="-533400">
              <a:lnSpc>
                <a:spcPct val="80000"/>
              </a:lnSpc>
              <a:buNone/>
            </a:pPr>
            <a:r>
              <a:rPr lang="en-US"/>
              <a:t>Why </a:t>
            </a:r>
            <a:r>
              <a:rPr lang="en-US" b="1"/>
              <a:t>recovery</a:t>
            </a:r>
            <a:r>
              <a:rPr lang="en-US"/>
              <a:t> is needed (contd.): </a:t>
            </a:r>
          </a:p>
          <a:p>
            <a:pPr marL="533400" indent="-533400">
              <a:lnSpc>
                <a:spcPct val="80000"/>
              </a:lnSpc>
              <a:buNone/>
            </a:pPr>
            <a:r>
              <a:rPr lang="en-US"/>
              <a:t>(What causes a Transaction to fail)</a:t>
            </a:r>
          </a:p>
          <a:p>
            <a:pPr marL="952500" lvl="1" indent="-495300">
              <a:lnSpc>
                <a:spcPct val="80000"/>
              </a:lnSpc>
              <a:buSzTx/>
              <a:buNone/>
            </a:pPr>
            <a:r>
              <a:rPr lang="en-US" sz="2700"/>
              <a:t>5. Disk failure:</a:t>
            </a:r>
          </a:p>
          <a:p>
            <a:pPr marL="1371600" lvl="2" indent="-457200">
              <a:lnSpc>
                <a:spcPct val="80000"/>
              </a:lnSpc>
              <a:buSzTx/>
              <a:buNone/>
            </a:pPr>
            <a:r>
              <a:rPr lang="en-US"/>
              <a:t>Some disk blocks may lose their data because of a read or write malfunction or because of a disk read/write head crash. This may happen during a read or a write operation of the transaction.</a:t>
            </a:r>
          </a:p>
          <a:p>
            <a:pPr marL="952500" lvl="1" indent="-495300">
              <a:lnSpc>
                <a:spcPct val="80000"/>
              </a:lnSpc>
              <a:buSzTx/>
              <a:buNone/>
            </a:pPr>
            <a:r>
              <a:rPr lang="en-US" sz="2700"/>
              <a:t>6. Physical problems and catastrophes:</a:t>
            </a:r>
          </a:p>
          <a:p>
            <a:pPr marL="1371600" lvl="2" indent="-457200">
              <a:lnSpc>
                <a:spcPct val="80000"/>
              </a:lnSpc>
              <a:buSzTx/>
              <a:buNone/>
            </a:pPr>
            <a:r>
              <a:rPr lang="en-US"/>
              <a:t>This refers to an endless list of problems that includes power or air-conditioning failure, fire, theft, sabotage, overwriting disks or tapes by mistake, and mounting of a wrong tape by the operator.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a:extLst>
              <a:ext uri="{FF2B5EF4-FFF2-40B4-BE49-F238E27FC236}">
                <a16:creationId xmlns:a16="http://schemas.microsoft.com/office/drawing/2014/main" id="{C1AF2519-0781-0D9E-1B3D-783948D97450}"/>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algn="l" rtl="0" fontAlgn="base">
              <a:spcBef>
                <a:spcPct val="0"/>
              </a:spcBef>
              <a:spcAft>
                <a:spcPct val="0"/>
              </a:spcAft>
              <a:buNone/>
            </a:pPr>
            <a:r>
              <a:rPr lang="en-US" altLang="en-US" sz="1200">
                <a:latin typeface="Gill Sans MT Condensed" panose="020B0506020104020203" pitchFamily="34" charset="0"/>
              </a:rPr>
              <a:t>DAVID M. KROENKE’S DATABASE CONCEPTS, 2nd Edition </a:t>
            </a:r>
          </a:p>
          <a:p>
            <a:pPr algn="l" rtl="0" fontAlgn="base">
              <a:spcBef>
                <a:spcPct val="0"/>
              </a:spcBef>
              <a:spcAft>
                <a:spcPct val="0"/>
              </a:spcAft>
              <a:buNone/>
            </a:pPr>
            <a:r>
              <a:rPr lang="en-US" altLang="en-US" sz="1200">
                <a:latin typeface="Gill Sans MT Condensed" panose="020B0506020104020203" pitchFamily="34" charset="0"/>
              </a:rPr>
              <a:t>© 2005 Pearson Prentice Hall</a:t>
            </a:r>
          </a:p>
          <a:p>
            <a:pPr algn="l" rtl="0" fontAlgn="base">
              <a:spcBef>
                <a:spcPct val="0"/>
              </a:spcBef>
              <a:spcAft>
                <a:spcPct val="0"/>
              </a:spcAft>
              <a:buNone/>
            </a:pPr>
            <a:endParaRPr lang="en-US" altLang="en-US" sz="1200">
              <a:latin typeface="Gill Sans MT Condensed" panose="020B0506020104020203" pitchFamily="34" charset="0"/>
            </a:endParaRPr>
          </a:p>
        </p:txBody>
      </p:sp>
      <p:sp>
        <p:nvSpPr>
          <p:cNvPr id="8195" name="Slide Number Placeholder 4">
            <a:extLst>
              <a:ext uri="{FF2B5EF4-FFF2-40B4-BE49-F238E27FC236}">
                <a16:creationId xmlns:a16="http://schemas.microsoft.com/office/drawing/2014/main" id="{5F88C01F-576F-4A94-1C4B-2981B079C0E6}"/>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rtl="0" fontAlgn="base">
              <a:spcBef>
                <a:spcPct val="0"/>
              </a:spcBef>
              <a:spcAft>
                <a:spcPct val="0"/>
              </a:spcAft>
              <a:buNone/>
            </a:pPr>
            <a:r>
              <a:rPr lang="en-US" altLang="en-US" sz="1800">
                <a:latin typeface="Gill Sans MT Condensed" panose="020B0506020104020203" pitchFamily="34" charset="0"/>
              </a:rPr>
              <a:t>1-</a:t>
            </a:r>
            <a:fld id="{B598115C-B748-4141-A3CB-D3ED40B32337}" type="slidenum">
              <a:rPr lang="en-US" altLang="en-US" sz="1800">
                <a:latin typeface="Gill Sans MT Condensed" panose="020B0506020104020203" pitchFamily="34" charset="0"/>
              </a:rPr>
              <a:pPr rtl="0" fontAlgn="base">
                <a:spcBef>
                  <a:spcPct val="0"/>
                </a:spcBef>
                <a:spcAft>
                  <a:spcPct val="0"/>
                </a:spcAft>
                <a:buNone/>
              </a:pPr>
              <a:t>5</a:t>
            </a:fld>
            <a:endParaRPr lang="en-US" altLang="en-US" sz="1800">
              <a:latin typeface="Gill Sans MT Condensed" panose="020B0506020104020203" pitchFamily="34" charset="0"/>
            </a:endParaRPr>
          </a:p>
        </p:txBody>
      </p:sp>
      <p:sp>
        <p:nvSpPr>
          <p:cNvPr id="8196" name="Rectangle 2">
            <a:extLst>
              <a:ext uri="{FF2B5EF4-FFF2-40B4-BE49-F238E27FC236}">
                <a16:creationId xmlns:a16="http://schemas.microsoft.com/office/drawing/2014/main" id="{32474BAA-5E3E-A448-A6D4-590140B9170B}"/>
              </a:ext>
            </a:extLst>
          </p:cNvPr>
          <p:cNvSpPr>
            <a:spLocks noGrp="1" noChangeArrowheads="1"/>
          </p:cNvSpPr>
          <p:nvPr>
            <p:ph type="title"/>
          </p:nvPr>
        </p:nvSpPr>
        <p:spPr>
          <a:xfrm>
            <a:off x="3048000" y="228600"/>
            <a:ext cx="7315200" cy="1143000"/>
          </a:xfrm>
        </p:spPr>
        <p:txBody>
          <a:bodyPr/>
          <a:lstStyle/>
          <a:p>
            <a:pPr eaLnBrk="1" hangingPunct="1"/>
            <a:r>
              <a:rPr lang="en-US" altLang="en-US"/>
              <a:t>Users </a:t>
            </a:r>
            <a:r>
              <a:rPr lang="ar-JO" altLang="en-US"/>
              <a:t>المستخدمين</a:t>
            </a:r>
            <a:endParaRPr lang="en-US" altLang="en-US"/>
          </a:p>
        </p:txBody>
      </p:sp>
      <p:sp>
        <p:nvSpPr>
          <p:cNvPr id="8197" name="Rectangle 3">
            <a:extLst>
              <a:ext uri="{FF2B5EF4-FFF2-40B4-BE49-F238E27FC236}">
                <a16:creationId xmlns:a16="http://schemas.microsoft.com/office/drawing/2014/main" id="{83C6F09B-16A6-4BE5-5D03-2EAAA08D5F0D}"/>
              </a:ext>
            </a:extLst>
          </p:cNvPr>
          <p:cNvSpPr>
            <a:spLocks noGrp="1" noChangeArrowheads="1"/>
          </p:cNvSpPr>
          <p:nvPr>
            <p:ph type="body" idx="1"/>
          </p:nvPr>
        </p:nvSpPr>
        <p:spPr>
          <a:xfrm>
            <a:off x="3121026" y="1676400"/>
            <a:ext cx="7318375" cy="4343400"/>
          </a:xfrm>
        </p:spPr>
        <p:txBody>
          <a:bodyPr/>
          <a:lstStyle/>
          <a:p>
            <a:pPr eaLnBrk="1" hangingPunct="1"/>
            <a:r>
              <a:rPr lang="en-US" altLang="en-US" sz="2800"/>
              <a:t>A user of a database system will</a:t>
            </a:r>
          </a:p>
          <a:p>
            <a:pPr algn="r" rtl="1" eaLnBrk="1" hangingPunct="1"/>
            <a:r>
              <a:rPr lang="ar-JO" altLang="en-US" sz="2800"/>
              <a:t>سوف يقوم مستخدم نظام قاعدة البيانات</a:t>
            </a:r>
            <a:endParaRPr lang="en-US" altLang="en-US" sz="2800"/>
          </a:p>
          <a:p>
            <a:pPr lvl="1" eaLnBrk="1" hangingPunct="1"/>
            <a:r>
              <a:rPr lang="en-US" altLang="en-US" sz="2400"/>
              <a:t>Use a database application to track things</a:t>
            </a:r>
          </a:p>
          <a:p>
            <a:pPr lvl="1" algn="r" rtl="1" eaLnBrk="1" hangingPunct="1"/>
            <a:r>
              <a:rPr lang="ar-JO" altLang="en-US" sz="2400"/>
              <a:t>استخدم تطبيق قاعدة البيانات لتتبع الأشياء</a:t>
            </a:r>
            <a:endParaRPr lang="en-US" altLang="en-US" sz="2400"/>
          </a:p>
          <a:p>
            <a:pPr lvl="1" eaLnBrk="1" hangingPunct="1"/>
            <a:r>
              <a:rPr lang="en-US" altLang="en-US" sz="2400"/>
              <a:t>Use forms to enter, read, delete and query data</a:t>
            </a:r>
          </a:p>
          <a:p>
            <a:pPr lvl="1" algn="r" rtl="1" eaLnBrk="1" hangingPunct="1"/>
            <a:r>
              <a:rPr lang="ar-JO" altLang="en-US" sz="2400"/>
              <a:t>استخدام النماذج لإدخال البيانات وقراءتها وحذفها والاستعلام عنها</a:t>
            </a:r>
            <a:endParaRPr lang="en-US" altLang="en-US" sz="2400"/>
          </a:p>
          <a:p>
            <a:pPr lvl="1" eaLnBrk="1" hangingPunct="1"/>
            <a:r>
              <a:rPr lang="en-US" altLang="en-US" sz="2400"/>
              <a:t>Produce reports</a:t>
            </a:r>
          </a:p>
          <a:p>
            <a:pPr lvl="1" algn="r" rtl="1" eaLnBrk="1" hangingPunct="1"/>
            <a:r>
              <a:rPr lang="ar-JO" altLang="en-US" sz="2400"/>
              <a:t>إنتاج التقارير</a:t>
            </a:r>
            <a:endParaRPr lang="en-US" altLang="en-US" sz="24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29650411-5328-4D94-8D93-4A104EE354D5}" type="slidenum">
              <a:rPr lang="en-US">
                <a:latin typeface="Arial" charset="0"/>
              </a:rPr>
              <a:pPr rtl="0" fontAlgn="base">
                <a:spcBef>
                  <a:spcPct val="0"/>
                </a:spcBef>
                <a:spcAft>
                  <a:spcPct val="0"/>
                </a:spcAft>
              </a:pPr>
              <a:t>50</a:t>
            </a:fld>
            <a:endParaRPr lang="en-CA">
              <a:latin typeface="Arial" charset="0"/>
            </a:endParaRPr>
          </a:p>
        </p:txBody>
      </p:sp>
      <p:sp>
        <p:nvSpPr>
          <p:cNvPr id="700420" name="Rectangle 4"/>
          <p:cNvSpPr>
            <a:spLocks noGrp="1" noChangeArrowheads="1"/>
          </p:cNvSpPr>
          <p:nvPr>
            <p:ph type="title"/>
          </p:nvPr>
        </p:nvSpPr>
        <p:spPr/>
        <p:txBody>
          <a:bodyPr/>
          <a:lstStyle/>
          <a:p>
            <a:r>
              <a:rPr lang="en-US" sz="3200"/>
              <a:t>2 Transaction and System Concepts (1)</a:t>
            </a:r>
          </a:p>
        </p:txBody>
      </p:sp>
      <p:sp>
        <p:nvSpPr>
          <p:cNvPr id="700421" name="Rectangle 5"/>
          <p:cNvSpPr>
            <a:spLocks noGrp="1" noChangeArrowheads="1"/>
          </p:cNvSpPr>
          <p:nvPr>
            <p:ph type="body" idx="1"/>
          </p:nvPr>
        </p:nvSpPr>
        <p:spPr/>
        <p:txBody>
          <a:bodyPr/>
          <a:lstStyle/>
          <a:p>
            <a:pPr>
              <a:lnSpc>
                <a:spcPct val="80000"/>
              </a:lnSpc>
            </a:pPr>
            <a:r>
              <a:rPr lang="en-US"/>
              <a:t>A </a:t>
            </a:r>
            <a:r>
              <a:rPr lang="en-US" b="1"/>
              <a:t>transaction</a:t>
            </a:r>
            <a:r>
              <a:rPr lang="en-US"/>
              <a:t> is an atomic unit of work that is either completed in its entirety or not done at all. </a:t>
            </a:r>
          </a:p>
          <a:p>
            <a:pPr lvl="1">
              <a:lnSpc>
                <a:spcPct val="80000"/>
              </a:lnSpc>
            </a:pPr>
            <a:r>
              <a:rPr lang="en-US" sz="2800"/>
              <a:t>For recovery purposes, the system needs to keep track of when the transaction starts, terminates, and commits or aborts.</a:t>
            </a:r>
          </a:p>
          <a:p>
            <a:pPr>
              <a:lnSpc>
                <a:spcPct val="80000"/>
              </a:lnSpc>
            </a:pPr>
            <a:r>
              <a:rPr lang="en-US" b="1"/>
              <a:t>Transaction</a:t>
            </a:r>
            <a:r>
              <a:rPr lang="en-US"/>
              <a:t> </a:t>
            </a:r>
            <a:r>
              <a:rPr lang="en-US" b="1"/>
              <a:t>states</a:t>
            </a:r>
            <a:r>
              <a:rPr lang="en-US"/>
              <a:t>:</a:t>
            </a:r>
          </a:p>
          <a:p>
            <a:pPr lvl="1">
              <a:lnSpc>
                <a:spcPct val="80000"/>
              </a:lnSpc>
            </a:pPr>
            <a:r>
              <a:rPr lang="en-US" sz="2800"/>
              <a:t>Active state</a:t>
            </a:r>
          </a:p>
          <a:p>
            <a:pPr lvl="1">
              <a:lnSpc>
                <a:spcPct val="80000"/>
              </a:lnSpc>
            </a:pPr>
            <a:r>
              <a:rPr lang="en-US" sz="2800"/>
              <a:t>Partially committed state</a:t>
            </a:r>
          </a:p>
          <a:p>
            <a:pPr lvl="1">
              <a:lnSpc>
                <a:spcPct val="80000"/>
              </a:lnSpc>
            </a:pPr>
            <a:r>
              <a:rPr lang="en-US" sz="2800"/>
              <a:t>Committed state</a:t>
            </a:r>
          </a:p>
          <a:p>
            <a:pPr lvl="1">
              <a:lnSpc>
                <a:spcPct val="80000"/>
              </a:lnSpc>
            </a:pPr>
            <a:r>
              <a:rPr lang="en-US" sz="2800"/>
              <a:t>Failed state</a:t>
            </a:r>
          </a:p>
          <a:p>
            <a:pPr lvl="1">
              <a:lnSpc>
                <a:spcPct val="80000"/>
              </a:lnSpc>
            </a:pPr>
            <a:r>
              <a:rPr lang="en-US" sz="2800"/>
              <a:t>Terminated State </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E56E9781-8039-4F3E-833F-CCB3AC9FAE42}" type="slidenum">
              <a:rPr lang="en-US">
                <a:latin typeface="Arial" charset="0"/>
              </a:rPr>
              <a:pPr rtl="0" fontAlgn="base">
                <a:spcBef>
                  <a:spcPct val="0"/>
                </a:spcBef>
                <a:spcAft>
                  <a:spcPct val="0"/>
                </a:spcAft>
              </a:pPr>
              <a:t>51</a:t>
            </a:fld>
            <a:endParaRPr lang="en-CA">
              <a:latin typeface="Arial" charset="0"/>
            </a:endParaRPr>
          </a:p>
        </p:txBody>
      </p:sp>
      <p:sp>
        <p:nvSpPr>
          <p:cNvPr id="702468" name="Rectangle 4"/>
          <p:cNvSpPr>
            <a:spLocks noGrp="1" noChangeArrowheads="1"/>
          </p:cNvSpPr>
          <p:nvPr>
            <p:ph type="title"/>
          </p:nvPr>
        </p:nvSpPr>
        <p:spPr/>
        <p:txBody>
          <a:bodyPr/>
          <a:lstStyle/>
          <a:p>
            <a:r>
              <a:rPr lang="en-US" sz="3200"/>
              <a:t>Transaction and System Concepts (2)</a:t>
            </a:r>
          </a:p>
        </p:txBody>
      </p:sp>
      <p:sp>
        <p:nvSpPr>
          <p:cNvPr id="702469" name="Rectangle 5"/>
          <p:cNvSpPr>
            <a:spLocks noGrp="1" noChangeArrowheads="1"/>
          </p:cNvSpPr>
          <p:nvPr>
            <p:ph type="body" idx="1"/>
          </p:nvPr>
        </p:nvSpPr>
        <p:spPr/>
        <p:txBody>
          <a:bodyPr/>
          <a:lstStyle/>
          <a:p>
            <a:pPr>
              <a:lnSpc>
                <a:spcPct val="80000"/>
              </a:lnSpc>
            </a:pPr>
            <a:r>
              <a:rPr lang="en-US" sz="2400"/>
              <a:t>Recovery manager keeps track of the following operations:</a:t>
            </a:r>
          </a:p>
          <a:p>
            <a:pPr lvl="1">
              <a:lnSpc>
                <a:spcPct val="80000"/>
              </a:lnSpc>
            </a:pPr>
            <a:r>
              <a:rPr lang="en-US" sz="2100" b="1"/>
              <a:t>begin_transaction</a:t>
            </a:r>
            <a:r>
              <a:rPr lang="en-US" sz="2100"/>
              <a:t>: This marks the beginning of transaction execution.</a:t>
            </a:r>
          </a:p>
          <a:p>
            <a:pPr lvl="1">
              <a:lnSpc>
                <a:spcPct val="80000"/>
              </a:lnSpc>
            </a:pPr>
            <a:r>
              <a:rPr lang="en-US" sz="2100" b="1"/>
              <a:t>read</a:t>
            </a:r>
            <a:r>
              <a:rPr lang="en-US" sz="2100"/>
              <a:t> or </a:t>
            </a:r>
            <a:r>
              <a:rPr lang="en-US" sz="2100" b="1"/>
              <a:t>write</a:t>
            </a:r>
            <a:r>
              <a:rPr lang="en-US" sz="2100"/>
              <a:t>: These specify read or write operations on the database items that are executed as part of a transaction.</a:t>
            </a:r>
          </a:p>
          <a:p>
            <a:pPr lvl="1">
              <a:lnSpc>
                <a:spcPct val="80000"/>
              </a:lnSpc>
            </a:pPr>
            <a:r>
              <a:rPr lang="en-US" sz="2100" b="1"/>
              <a:t>end_transaction</a:t>
            </a:r>
            <a:r>
              <a:rPr lang="en-US" sz="2100"/>
              <a:t>: This specifies that read and write transaction operations have ended and marks the end limit of transaction execution.</a:t>
            </a:r>
          </a:p>
          <a:p>
            <a:pPr lvl="2">
              <a:lnSpc>
                <a:spcPct val="80000"/>
              </a:lnSpc>
            </a:pPr>
            <a:r>
              <a:rPr lang="en-US" sz="2000"/>
              <a:t>At this point it may be necessary to check whether the changes introduced by the transaction can be permanently applied to the database or whether the transaction has to be aborted because it violates concurrency control or for some other reason.</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7D8DEE1D-573D-492D-A6CD-0FF5FB0E009D}" type="slidenum">
              <a:rPr lang="en-US">
                <a:latin typeface="Arial" charset="0"/>
              </a:rPr>
              <a:pPr rtl="0" fontAlgn="base">
                <a:spcBef>
                  <a:spcPct val="0"/>
                </a:spcBef>
                <a:spcAft>
                  <a:spcPct val="0"/>
                </a:spcAft>
              </a:pPr>
              <a:t>52</a:t>
            </a:fld>
            <a:endParaRPr lang="en-CA">
              <a:latin typeface="Arial" charset="0"/>
            </a:endParaRPr>
          </a:p>
        </p:txBody>
      </p:sp>
      <p:sp>
        <p:nvSpPr>
          <p:cNvPr id="704516" name="Rectangle 4"/>
          <p:cNvSpPr>
            <a:spLocks noGrp="1" noChangeArrowheads="1"/>
          </p:cNvSpPr>
          <p:nvPr>
            <p:ph type="title"/>
          </p:nvPr>
        </p:nvSpPr>
        <p:spPr/>
        <p:txBody>
          <a:bodyPr/>
          <a:lstStyle/>
          <a:p>
            <a:r>
              <a:rPr lang="en-US" sz="3200"/>
              <a:t>Transaction and System Concepts (3)</a:t>
            </a:r>
          </a:p>
        </p:txBody>
      </p:sp>
      <p:sp>
        <p:nvSpPr>
          <p:cNvPr id="704517" name="Rectangle 5"/>
          <p:cNvSpPr>
            <a:spLocks noGrp="1" noChangeArrowheads="1"/>
          </p:cNvSpPr>
          <p:nvPr>
            <p:ph type="body" idx="1"/>
          </p:nvPr>
        </p:nvSpPr>
        <p:spPr/>
        <p:txBody>
          <a:bodyPr/>
          <a:lstStyle/>
          <a:p>
            <a:r>
              <a:rPr lang="en-US"/>
              <a:t>Recovery manager keeps track of the following operations (cont):</a:t>
            </a:r>
          </a:p>
          <a:p>
            <a:pPr lvl="1"/>
            <a:r>
              <a:rPr lang="en-US" b="1"/>
              <a:t>commit_transaction</a:t>
            </a:r>
            <a:r>
              <a:rPr lang="en-US"/>
              <a:t>: This signals a successful end of the transaction so that any changes (updates) executed by the transaction can be safely committed to the database and will not be undone.</a:t>
            </a:r>
          </a:p>
          <a:p>
            <a:pPr lvl="1"/>
            <a:r>
              <a:rPr lang="en-US" b="1"/>
              <a:t>rollback</a:t>
            </a:r>
            <a:r>
              <a:rPr lang="en-US"/>
              <a:t> (or </a:t>
            </a:r>
            <a:r>
              <a:rPr lang="en-US" b="1"/>
              <a:t>abort</a:t>
            </a:r>
            <a:r>
              <a:rPr lang="en-US"/>
              <a:t>): This signals that the transaction has ended unsuccessfully, so that any changes or effects that the transaction may have applied to the database must be undone.  </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B9ED45C1-450F-4EFD-B189-15B85DF30DD6}" type="slidenum">
              <a:rPr lang="en-US">
                <a:latin typeface="Arial" charset="0"/>
              </a:rPr>
              <a:pPr rtl="0" fontAlgn="base">
                <a:spcBef>
                  <a:spcPct val="0"/>
                </a:spcBef>
                <a:spcAft>
                  <a:spcPct val="0"/>
                </a:spcAft>
              </a:pPr>
              <a:t>53</a:t>
            </a:fld>
            <a:endParaRPr lang="en-CA">
              <a:latin typeface="Arial" charset="0"/>
            </a:endParaRPr>
          </a:p>
        </p:txBody>
      </p:sp>
      <p:sp>
        <p:nvSpPr>
          <p:cNvPr id="706564" name="Rectangle 4"/>
          <p:cNvSpPr>
            <a:spLocks noGrp="1" noChangeArrowheads="1"/>
          </p:cNvSpPr>
          <p:nvPr>
            <p:ph type="title"/>
          </p:nvPr>
        </p:nvSpPr>
        <p:spPr/>
        <p:txBody>
          <a:bodyPr/>
          <a:lstStyle/>
          <a:p>
            <a:r>
              <a:rPr lang="en-US" sz="3200"/>
              <a:t>Transaction and System Concepts (4)</a:t>
            </a:r>
          </a:p>
        </p:txBody>
      </p:sp>
      <p:sp>
        <p:nvSpPr>
          <p:cNvPr id="706565" name="Rectangle 5"/>
          <p:cNvSpPr>
            <a:spLocks noGrp="1" noChangeArrowheads="1"/>
          </p:cNvSpPr>
          <p:nvPr>
            <p:ph type="body" idx="1"/>
          </p:nvPr>
        </p:nvSpPr>
        <p:spPr/>
        <p:txBody>
          <a:bodyPr/>
          <a:lstStyle/>
          <a:p>
            <a:r>
              <a:rPr lang="en-US"/>
              <a:t>Recovery techniques use the following operators:</a:t>
            </a:r>
          </a:p>
          <a:p>
            <a:pPr lvl="1"/>
            <a:r>
              <a:rPr lang="en-US" b="1"/>
              <a:t>undo</a:t>
            </a:r>
            <a:r>
              <a:rPr lang="en-US"/>
              <a:t>: Similar to rollback except that it applies to a single operation rather than to a whole transaction.</a:t>
            </a:r>
          </a:p>
          <a:p>
            <a:pPr lvl="1"/>
            <a:r>
              <a:rPr lang="en-US" b="1"/>
              <a:t>redo</a:t>
            </a:r>
            <a:r>
              <a:rPr lang="en-US"/>
              <a:t>: This specifies that certain </a:t>
            </a:r>
            <a:r>
              <a:rPr lang="en-US" i="1"/>
              <a:t>transaction</a:t>
            </a:r>
            <a:r>
              <a:rPr lang="en-US"/>
              <a:t> </a:t>
            </a:r>
            <a:r>
              <a:rPr lang="en-US" i="1"/>
              <a:t>operations</a:t>
            </a:r>
            <a:r>
              <a:rPr lang="en-US"/>
              <a:t> must be </a:t>
            </a:r>
            <a:r>
              <a:rPr lang="en-US" i="1"/>
              <a:t>redone</a:t>
            </a:r>
            <a:r>
              <a:rPr lang="en-US"/>
              <a:t> to ensure that all the operations of a committed transaction have been applied successfully to the database. </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52C3BE08-1564-49A7-AC9C-7C67CE1AECA8}" type="slidenum">
              <a:rPr lang="en-US">
                <a:latin typeface="Arial" charset="0"/>
              </a:rPr>
              <a:pPr rtl="0" fontAlgn="base">
                <a:spcBef>
                  <a:spcPct val="0"/>
                </a:spcBef>
                <a:spcAft>
                  <a:spcPct val="0"/>
                </a:spcAft>
              </a:pPr>
              <a:t>54</a:t>
            </a:fld>
            <a:endParaRPr lang="en-CA">
              <a:latin typeface="Arial" charset="0"/>
            </a:endParaRPr>
          </a:p>
        </p:txBody>
      </p:sp>
      <p:sp>
        <p:nvSpPr>
          <p:cNvPr id="708613" name="Rectangle 5"/>
          <p:cNvSpPr>
            <a:spLocks noGrp="1" noChangeArrowheads="1"/>
          </p:cNvSpPr>
          <p:nvPr>
            <p:ph type="title"/>
          </p:nvPr>
        </p:nvSpPr>
        <p:spPr/>
        <p:txBody>
          <a:bodyPr/>
          <a:lstStyle/>
          <a:p>
            <a:r>
              <a:rPr lang="en-US"/>
              <a:t>State transition diagram illustrating the states for transaction execution</a:t>
            </a:r>
            <a:endParaRPr lang="en-US">
              <a:sym typeface="Symbol" pitchFamily="71" charset="2"/>
            </a:endParaRPr>
          </a:p>
        </p:txBody>
      </p:sp>
      <p:pic>
        <p:nvPicPr>
          <p:cNvPr id="708615" name="Picture 7" descr="fig17_04"/>
          <p:cNvPicPr>
            <a:picLocks noChangeAspect="1" noChangeArrowheads="1"/>
          </p:cNvPicPr>
          <p:nvPr/>
        </p:nvPicPr>
        <p:blipFill>
          <a:blip r:embed="rId3" cstate="print"/>
          <a:srcRect/>
          <a:stretch>
            <a:fillRect/>
          </a:stretch>
        </p:blipFill>
        <p:spPr bwMode="auto">
          <a:xfrm>
            <a:off x="1905000" y="2522539"/>
            <a:ext cx="8305800" cy="2238375"/>
          </a:xfrm>
          <a:prstGeom prst="rect">
            <a:avLst/>
          </a:prstGeom>
          <a:noFill/>
        </p:spPr>
      </p:pic>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FDAB02FB-DFCC-4021-87A4-AB2206155312}" type="slidenum">
              <a:rPr lang="en-US">
                <a:latin typeface="Arial" charset="0"/>
              </a:rPr>
              <a:pPr rtl="0" fontAlgn="base">
                <a:spcBef>
                  <a:spcPct val="0"/>
                </a:spcBef>
                <a:spcAft>
                  <a:spcPct val="0"/>
                </a:spcAft>
              </a:pPr>
              <a:t>55</a:t>
            </a:fld>
            <a:endParaRPr lang="en-CA">
              <a:latin typeface="Arial" charset="0"/>
            </a:endParaRPr>
          </a:p>
        </p:txBody>
      </p:sp>
      <p:sp>
        <p:nvSpPr>
          <p:cNvPr id="710660" name="Rectangle 4"/>
          <p:cNvSpPr>
            <a:spLocks noGrp="1" noChangeArrowheads="1"/>
          </p:cNvSpPr>
          <p:nvPr>
            <p:ph type="title"/>
          </p:nvPr>
        </p:nvSpPr>
        <p:spPr/>
        <p:txBody>
          <a:bodyPr/>
          <a:lstStyle/>
          <a:p>
            <a:r>
              <a:rPr lang="en-US" sz="3200"/>
              <a:t>Transaction and System Concepts (6)</a:t>
            </a:r>
          </a:p>
        </p:txBody>
      </p:sp>
      <p:sp>
        <p:nvSpPr>
          <p:cNvPr id="710661" name="Rectangle 5"/>
          <p:cNvSpPr>
            <a:spLocks noGrp="1" noChangeArrowheads="1"/>
          </p:cNvSpPr>
          <p:nvPr>
            <p:ph type="body" idx="1"/>
          </p:nvPr>
        </p:nvSpPr>
        <p:spPr/>
        <p:txBody>
          <a:bodyPr/>
          <a:lstStyle/>
          <a:p>
            <a:r>
              <a:rPr lang="en-US"/>
              <a:t>The System Log</a:t>
            </a:r>
          </a:p>
          <a:p>
            <a:pPr lvl="1"/>
            <a:r>
              <a:rPr lang="en-US" b="1"/>
              <a:t>Log</a:t>
            </a:r>
            <a:r>
              <a:rPr lang="en-US"/>
              <a:t> or </a:t>
            </a:r>
            <a:r>
              <a:rPr lang="en-US" b="1"/>
              <a:t>Journal</a:t>
            </a:r>
            <a:r>
              <a:rPr lang="en-US"/>
              <a:t>: The log keeps track of all transaction operations that affect the values of database items.</a:t>
            </a:r>
          </a:p>
          <a:p>
            <a:pPr lvl="2"/>
            <a:r>
              <a:rPr lang="en-US"/>
              <a:t>This information may be needed to permit recovery from transaction failures.</a:t>
            </a:r>
          </a:p>
          <a:p>
            <a:pPr lvl="2"/>
            <a:r>
              <a:rPr lang="en-US"/>
              <a:t>The log is kept on disk, so it is not affected by any type of failure except for disk or catastrophic failure.</a:t>
            </a:r>
          </a:p>
          <a:p>
            <a:pPr lvl="2"/>
            <a:r>
              <a:rPr lang="en-US"/>
              <a:t>In addition, the log is periodically backed up to archival storage (tape) to guard against such catastrophic failures.  </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3533306A-4AF7-4162-8F94-C7B04F3462B3}" type="slidenum">
              <a:rPr lang="en-US">
                <a:latin typeface="Arial" charset="0"/>
              </a:rPr>
              <a:pPr rtl="0" fontAlgn="base">
                <a:spcBef>
                  <a:spcPct val="0"/>
                </a:spcBef>
                <a:spcAft>
                  <a:spcPct val="0"/>
                </a:spcAft>
              </a:pPr>
              <a:t>56</a:t>
            </a:fld>
            <a:endParaRPr lang="en-CA">
              <a:latin typeface="Arial" charset="0"/>
            </a:endParaRPr>
          </a:p>
        </p:txBody>
      </p:sp>
      <p:sp>
        <p:nvSpPr>
          <p:cNvPr id="712708" name="Rectangle 4"/>
          <p:cNvSpPr>
            <a:spLocks noGrp="1" noChangeArrowheads="1"/>
          </p:cNvSpPr>
          <p:nvPr>
            <p:ph type="title"/>
          </p:nvPr>
        </p:nvSpPr>
        <p:spPr/>
        <p:txBody>
          <a:bodyPr/>
          <a:lstStyle/>
          <a:p>
            <a:r>
              <a:rPr lang="en-US" sz="3200"/>
              <a:t>Transaction and System Concepts (7)</a:t>
            </a:r>
          </a:p>
        </p:txBody>
      </p:sp>
      <p:sp>
        <p:nvSpPr>
          <p:cNvPr id="712709" name="Rectangle 5"/>
          <p:cNvSpPr>
            <a:spLocks noGrp="1" noChangeArrowheads="1"/>
          </p:cNvSpPr>
          <p:nvPr>
            <p:ph type="body" idx="1"/>
          </p:nvPr>
        </p:nvSpPr>
        <p:spPr/>
        <p:txBody>
          <a:bodyPr/>
          <a:lstStyle/>
          <a:p>
            <a:pPr>
              <a:lnSpc>
                <a:spcPct val="80000"/>
              </a:lnSpc>
            </a:pPr>
            <a:r>
              <a:rPr lang="en-US" sz="2400"/>
              <a:t>The System Log (cont):</a:t>
            </a:r>
          </a:p>
          <a:p>
            <a:pPr lvl="1">
              <a:lnSpc>
                <a:spcPct val="80000"/>
              </a:lnSpc>
            </a:pPr>
            <a:r>
              <a:rPr lang="en-US" sz="2100"/>
              <a:t>T in the following discussion refers to a unique </a:t>
            </a:r>
            <a:r>
              <a:rPr lang="en-US" sz="2100" b="1"/>
              <a:t>transaction-id</a:t>
            </a:r>
            <a:r>
              <a:rPr lang="en-US" sz="2100"/>
              <a:t> that is generated automatically by the system and is used to identify each transaction: </a:t>
            </a:r>
          </a:p>
          <a:p>
            <a:pPr lvl="1">
              <a:lnSpc>
                <a:spcPct val="80000"/>
              </a:lnSpc>
            </a:pPr>
            <a:r>
              <a:rPr lang="en-US" sz="2100"/>
              <a:t>Types of log record: </a:t>
            </a:r>
          </a:p>
          <a:p>
            <a:pPr lvl="2">
              <a:lnSpc>
                <a:spcPct val="80000"/>
              </a:lnSpc>
            </a:pPr>
            <a:r>
              <a:rPr lang="en-US" sz="2000"/>
              <a:t>[start_transaction,T]: Records that transaction T has started execution.</a:t>
            </a:r>
          </a:p>
          <a:p>
            <a:pPr lvl="2">
              <a:lnSpc>
                <a:spcPct val="80000"/>
              </a:lnSpc>
            </a:pPr>
            <a:r>
              <a:rPr lang="en-US" sz="2000"/>
              <a:t>[write_item,T,X,old_value,new_value]: Records that transaction T has changed the value of database item X from old_value to new_value.</a:t>
            </a:r>
          </a:p>
          <a:p>
            <a:pPr lvl="2">
              <a:lnSpc>
                <a:spcPct val="80000"/>
              </a:lnSpc>
            </a:pPr>
            <a:r>
              <a:rPr lang="en-US" sz="2000"/>
              <a:t>[read_item,T,X]: Records that transaction T  has read the value of database item X.</a:t>
            </a:r>
          </a:p>
          <a:p>
            <a:pPr lvl="2">
              <a:lnSpc>
                <a:spcPct val="80000"/>
              </a:lnSpc>
            </a:pPr>
            <a:r>
              <a:rPr lang="en-US" sz="2000"/>
              <a:t>[commit,T]: Records that transaction T has completed successfully, and affirms that its effect can be committed (recorded permanently) to the database.</a:t>
            </a:r>
          </a:p>
          <a:p>
            <a:pPr lvl="2">
              <a:lnSpc>
                <a:spcPct val="80000"/>
              </a:lnSpc>
            </a:pPr>
            <a:r>
              <a:rPr lang="en-US" sz="2000"/>
              <a:t>[abort,T]: Records that transaction T has been aborted. </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2F98798F-8592-4B37-9C99-6ECE17265A86}" type="slidenum">
              <a:rPr lang="en-US">
                <a:latin typeface="Arial" charset="0"/>
              </a:rPr>
              <a:pPr rtl="0" fontAlgn="base">
                <a:spcBef>
                  <a:spcPct val="0"/>
                </a:spcBef>
                <a:spcAft>
                  <a:spcPct val="0"/>
                </a:spcAft>
              </a:pPr>
              <a:t>57</a:t>
            </a:fld>
            <a:endParaRPr lang="en-CA">
              <a:latin typeface="Arial" charset="0"/>
            </a:endParaRPr>
          </a:p>
        </p:txBody>
      </p:sp>
      <p:sp>
        <p:nvSpPr>
          <p:cNvPr id="714756" name="Rectangle 4"/>
          <p:cNvSpPr>
            <a:spLocks noGrp="1" noChangeArrowheads="1"/>
          </p:cNvSpPr>
          <p:nvPr>
            <p:ph type="title"/>
          </p:nvPr>
        </p:nvSpPr>
        <p:spPr/>
        <p:txBody>
          <a:bodyPr/>
          <a:lstStyle/>
          <a:p>
            <a:r>
              <a:rPr lang="en-US" sz="3200"/>
              <a:t>Transaction and System Concepts (8)</a:t>
            </a:r>
          </a:p>
        </p:txBody>
      </p:sp>
      <p:sp>
        <p:nvSpPr>
          <p:cNvPr id="714757" name="Rectangle 5"/>
          <p:cNvSpPr>
            <a:spLocks noGrp="1" noChangeArrowheads="1"/>
          </p:cNvSpPr>
          <p:nvPr>
            <p:ph type="body" idx="1"/>
          </p:nvPr>
        </p:nvSpPr>
        <p:spPr/>
        <p:txBody>
          <a:bodyPr/>
          <a:lstStyle/>
          <a:p>
            <a:r>
              <a:rPr lang="en-US"/>
              <a:t>The System Log (cont):</a:t>
            </a:r>
          </a:p>
          <a:p>
            <a:pPr lvl="1"/>
            <a:r>
              <a:rPr lang="en-US"/>
              <a:t>Protocols for recovery that </a:t>
            </a:r>
            <a:r>
              <a:rPr lang="en-US" i="1"/>
              <a:t>avoid cascading rollbacks do not require that read operations be written to the system log</a:t>
            </a:r>
            <a:r>
              <a:rPr lang="en-US"/>
              <a:t>, whereas other protocols require these entries for recovery. </a:t>
            </a:r>
          </a:p>
          <a:p>
            <a:pPr lvl="1"/>
            <a:r>
              <a:rPr lang="en-US"/>
              <a:t>Strict protocols require simpler write entries that do not include new_value (see Section 17.4). </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12009B80-1BFE-4039-80C0-21EBFDD61F6F}" type="slidenum">
              <a:rPr lang="en-US">
                <a:latin typeface="Arial" charset="0"/>
              </a:rPr>
              <a:pPr rtl="0" fontAlgn="base">
                <a:spcBef>
                  <a:spcPct val="0"/>
                </a:spcBef>
                <a:spcAft>
                  <a:spcPct val="0"/>
                </a:spcAft>
              </a:pPr>
              <a:t>58</a:t>
            </a:fld>
            <a:endParaRPr lang="en-CA">
              <a:latin typeface="Arial" charset="0"/>
            </a:endParaRPr>
          </a:p>
        </p:txBody>
      </p:sp>
      <p:sp>
        <p:nvSpPr>
          <p:cNvPr id="716804" name="Rectangle 4"/>
          <p:cNvSpPr>
            <a:spLocks noGrp="1" noChangeArrowheads="1"/>
          </p:cNvSpPr>
          <p:nvPr>
            <p:ph type="title"/>
          </p:nvPr>
        </p:nvSpPr>
        <p:spPr/>
        <p:txBody>
          <a:bodyPr/>
          <a:lstStyle/>
          <a:p>
            <a:r>
              <a:rPr lang="en-US" sz="3200"/>
              <a:t>Transaction and System Concepts (9)</a:t>
            </a:r>
          </a:p>
        </p:txBody>
      </p:sp>
      <p:sp>
        <p:nvSpPr>
          <p:cNvPr id="716805" name="Rectangle 5"/>
          <p:cNvSpPr>
            <a:spLocks noGrp="1" noChangeArrowheads="1"/>
          </p:cNvSpPr>
          <p:nvPr>
            <p:ph type="body" idx="1"/>
          </p:nvPr>
        </p:nvSpPr>
        <p:spPr/>
        <p:txBody>
          <a:bodyPr/>
          <a:lstStyle/>
          <a:p>
            <a:pPr marL="533400" indent="-533400">
              <a:lnSpc>
                <a:spcPct val="80000"/>
              </a:lnSpc>
              <a:buNone/>
            </a:pPr>
            <a:r>
              <a:rPr lang="en-US" sz="2400"/>
              <a:t>Recovery using log records:</a:t>
            </a:r>
          </a:p>
          <a:p>
            <a:pPr marL="533400" indent="-533400">
              <a:lnSpc>
                <a:spcPct val="80000"/>
              </a:lnSpc>
            </a:pPr>
            <a:r>
              <a:rPr lang="en-US" sz="2400"/>
              <a:t>If the system crashes, we can recover to a consistent database state by examining the log and using one of the techniques described in Chapter 19.</a:t>
            </a:r>
          </a:p>
          <a:p>
            <a:pPr marL="952500" lvl="1" indent="-495300">
              <a:lnSpc>
                <a:spcPct val="80000"/>
              </a:lnSpc>
              <a:buSzTx/>
              <a:buFont typeface="Wingdings" pitchFamily="2" charset="2"/>
              <a:buAutoNum type="arabicPeriod"/>
            </a:pPr>
            <a:r>
              <a:rPr lang="en-US" sz="2100"/>
              <a:t>Because the log contains a record of every write operation that changes the value of some database item, it is possible to </a:t>
            </a:r>
            <a:r>
              <a:rPr lang="en-US" sz="2100" b="1"/>
              <a:t>undo</a:t>
            </a:r>
            <a:r>
              <a:rPr lang="en-US" sz="2100"/>
              <a:t> the effect of these write operations of a transaction T by tracing backward through the log and resetting all items changed by a write operation of T to their old_values.</a:t>
            </a:r>
          </a:p>
          <a:p>
            <a:pPr marL="952500" lvl="1" indent="-495300">
              <a:lnSpc>
                <a:spcPct val="80000"/>
              </a:lnSpc>
              <a:buSzTx/>
              <a:buFont typeface="Wingdings" pitchFamily="2" charset="2"/>
              <a:buAutoNum type="arabicPeriod"/>
            </a:pPr>
            <a:r>
              <a:rPr lang="en-US" sz="2100"/>
              <a:t>We can also </a:t>
            </a:r>
            <a:r>
              <a:rPr lang="en-US" sz="2100" b="1"/>
              <a:t>redo</a:t>
            </a:r>
            <a:r>
              <a:rPr lang="en-US" sz="2100"/>
              <a:t> the effect of the write operations of a transaction T by tracing forward through the log and setting all items changed by a write operation of T (that did not get done permanently) to their new_values.   </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AF8C2E5E-C530-4C64-9AC9-1ABF90D5B7C4}" type="slidenum">
              <a:rPr lang="en-US">
                <a:latin typeface="Arial" charset="0"/>
              </a:rPr>
              <a:pPr rtl="0" fontAlgn="base">
                <a:spcBef>
                  <a:spcPct val="0"/>
                </a:spcBef>
                <a:spcAft>
                  <a:spcPct val="0"/>
                </a:spcAft>
              </a:pPr>
              <a:t>59</a:t>
            </a:fld>
            <a:endParaRPr lang="en-CA">
              <a:latin typeface="Arial" charset="0"/>
            </a:endParaRPr>
          </a:p>
        </p:txBody>
      </p:sp>
      <p:sp>
        <p:nvSpPr>
          <p:cNvPr id="718852" name="Rectangle 4"/>
          <p:cNvSpPr>
            <a:spLocks noGrp="1" noChangeArrowheads="1"/>
          </p:cNvSpPr>
          <p:nvPr>
            <p:ph type="title"/>
          </p:nvPr>
        </p:nvSpPr>
        <p:spPr/>
        <p:txBody>
          <a:bodyPr/>
          <a:lstStyle/>
          <a:p>
            <a:r>
              <a:rPr lang="en-US" sz="3200"/>
              <a:t>Transaction and System Concepts (10)</a:t>
            </a:r>
          </a:p>
        </p:txBody>
      </p:sp>
      <p:sp>
        <p:nvSpPr>
          <p:cNvPr id="718853" name="Rectangle 5"/>
          <p:cNvSpPr>
            <a:spLocks noGrp="1" noChangeArrowheads="1"/>
          </p:cNvSpPr>
          <p:nvPr>
            <p:ph type="body" idx="1"/>
          </p:nvPr>
        </p:nvSpPr>
        <p:spPr/>
        <p:txBody>
          <a:bodyPr/>
          <a:lstStyle/>
          <a:p>
            <a:pPr>
              <a:lnSpc>
                <a:spcPct val="80000"/>
              </a:lnSpc>
              <a:buFont typeface="Wingdings" pitchFamily="2" charset="2"/>
              <a:buNone/>
            </a:pPr>
            <a:r>
              <a:rPr lang="en-US" sz="2400"/>
              <a:t>Commit Point of a Transaction:</a:t>
            </a:r>
          </a:p>
          <a:p>
            <a:pPr>
              <a:lnSpc>
                <a:spcPct val="80000"/>
              </a:lnSpc>
            </a:pPr>
            <a:r>
              <a:rPr lang="en-US" sz="2400" b="1"/>
              <a:t>Definition a Commit Point: </a:t>
            </a:r>
          </a:p>
          <a:p>
            <a:pPr lvl="1">
              <a:lnSpc>
                <a:spcPct val="80000"/>
              </a:lnSpc>
            </a:pPr>
            <a:r>
              <a:rPr lang="en-US" sz="2100"/>
              <a:t>A transaction T reaches its </a:t>
            </a:r>
            <a:r>
              <a:rPr lang="en-US" sz="2100" b="1"/>
              <a:t>commit point</a:t>
            </a:r>
            <a:r>
              <a:rPr lang="en-US" sz="2100"/>
              <a:t> when all its operations that access the database have been executed successfully </a:t>
            </a:r>
            <a:r>
              <a:rPr lang="en-US" sz="2100" i="1"/>
              <a:t>and</a:t>
            </a:r>
            <a:r>
              <a:rPr lang="en-US" sz="2100"/>
              <a:t> the effect of all the transaction operations on the database has been recorded in the log.</a:t>
            </a:r>
          </a:p>
          <a:p>
            <a:pPr lvl="1">
              <a:lnSpc>
                <a:spcPct val="80000"/>
              </a:lnSpc>
            </a:pPr>
            <a:r>
              <a:rPr lang="en-US" sz="2100"/>
              <a:t>Beyond the commit point, the transaction is said to be committed, and its effect is assumed to be permanently recorded in the database.</a:t>
            </a:r>
          </a:p>
          <a:p>
            <a:pPr lvl="1">
              <a:lnSpc>
                <a:spcPct val="80000"/>
              </a:lnSpc>
            </a:pPr>
            <a:r>
              <a:rPr lang="en-US" sz="2100"/>
              <a:t>The transaction then writes an entry [commit,T] into the log. </a:t>
            </a:r>
          </a:p>
          <a:p>
            <a:pPr>
              <a:lnSpc>
                <a:spcPct val="80000"/>
              </a:lnSpc>
            </a:pPr>
            <a:r>
              <a:rPr lang="en-US" sz="2400" b="1"/>
              <a:t>Roll Back of transactions:</a:t>
            </a:r>
          </a:p>
          <a:p>
            <a:pPr lvl="1">
              <a:lnSpc>
                <a:spcPct val="80000"/>
              </a:lnSpc>
            </a:pPr>
            <a:r>
              <a:rPr lang="en-US" sz="2100"/>
              <a:t>Needed for transactions that have a [start_transaction,T] entry into the log but no commit entry [commit,T] into the log.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a:extLst>
              <a:ext uri="{FF2B5EF4-FFF2-40B4-BE49-F238E27FC236}">
                <a16:creationId xmlns:a16="http://schemas.microsoft.com/office/drawing/2014/main" id="{6D4B9A38-94CC-337E-F1C2-2436512754F9}"/>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algn="l" rtl="0" fontAlgn="base">
              <a:spcBef>
                <a:spcPct val="0"/>
              </a:spcBef>
              <a:spcAft>
                <a:spcPct val="0"/>
              </a:spcAft>
              <a:buNone/>
            </a:pPr>
            <a:r>
              <a:rPr lang="en-US" altLang="en-US" sz="1200">
                <a:latin typeface="Gill Sans MT Condensed" panose="020B0506020104020203" pitchFamily="34" charset="0"/>
              </a:rPr>
              <a:t>DAVID M. KROENKE’S DATABASE CONCEPTS, 2nd Edition </a:t>
            </a:r>
          </a:p>
          <a:p>
            <a:pPr algn="l" rtl="0" fontAlgn="base">
              <a:spcBef>
                <a:spcPct val="0"/>
              </a:spcBef>
              <a:spcAft>
                <a:spcPct val="0"/>
              </a:spcAft>
              <a:buNone/>
            </a:pPr>
            <a:r>
              <a:rPr lang="en-US" altLang="en-US" sz="1200">
                <a:latin typeface="Gill Sans MT Condensed" panose="020B0506020104020203" pitchFamily="34" charset="0"/>
              </a:rPr>
              <a:t>© 2005 Pearson Prentice Hall</a:t>
            </a:r>
          </a:p>
          <a:p>
            <a:pPr algn="l" rtl="0" fontAlgn="base">
              <a:spcBef>
                <a:spcPct val="0"/>
              </a:spcBef>
              <a:spcAft>
                <a:spcPct val="0"/>
              </a:spcAft>
              <a:buNone/>
            </a:pPr>
            <a:endParaRPr lang="en-US" altLang="en-US" sz="1200">
              <a:latin typeface="Gill Sans MT Condensed" panose="020B0506020104020203" pitchFamily="34" charset="0"/>
            </a:endParaRPr>
          </a:p>
        </p:txBody>
      </p:sp>
      <p:sp>
        <p:nvSpPr>
          <p:cNvPr id="9219" name="Slide Number Placeholder 4">
            <a:extLst>
              <a:ext uri="{FF2B5EF4-FFF2-40B4-BE49-F238E27FC236}">
                <a16:creationId xmlns:a16="http://schemas.microsoft.com/office/drawing/2014/main" id="{F732D039-7E43-8E7E-C5F9-F20DC5C78C69}"/>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rtl="0" fontAlgn="base">
              <a:spcBef>
                <a:spcPct val="0"/>
              </a:spcBef>
              <a:spcAft>
                <a:spcPct val="0"/>
              </a:spcAft>
              <a:buNone/>
            </a:pPr>
            <a:r>
              <a:rPr lang="en-US" altLang="en-US" sz="1800">
                <a:latin typeface="Gill Sans MT Condensed" panose="020B0506020104020203" pitchFamily="34" charset="0"/>
              </a:rPr>
              <a:t>1-</a:t>
            </a:r>
            <a:fld id="{F7A90277-C951-4E89-8E21-3C823FB165C9}" type="slidenum">
              <a:rPr lang="en-US" altLang="en-US" sz="1800">
                <a:latin typeface="Gill Sans MT Condensed" panose="020B0506020104020203" pitchFamily="34" charset="0"/>
              </a:rPr>
              <a:pPr rtl="0" fontAlgn="base">
                <a:spcBef>
                  <a:spcPct val="0"/>
                </a:spcBef>
                <a:spcAft>
                  <a:spcPct val="0"/>
                </a:spcAft>
                <a:buNone/>
              </a:pPr>
              <a:t>6</a:t>
            </a:fld>
            <a:endParaRPr lang="en-US" altLang="en-US" sz="1800">
              <a:latin typeface="Gill Sans MT Condensed" panose="020B0506020104020203" pitchFamily="34" charset="0"/>
            </a:endParaRPr>
          </a:p>
        </p:txBody>
      </p:sp>
      <p:sp>
        <p:nvSpPr>
          <p:cNvPr id="9220" name="Rectangle 2">
            <a:extLst>
              <a:ext uri="{FF2B5EF4-FFF2-40B4-BE49-F238E27FC236}">
                <a16:creationId xmlns:a16="http://schemas.microsoft.com/office/drawing/2014/main" id="{22E97D59-77E7-7976-767F-B2E99EA4B46F}"/>
              </a:ext>
            </a:extLst>
          </p:cNvPr>
          <p:cNvSpPr>
            <a:spLocks noGrp="1" noChangeArrowheads="1"/>
          </p:cNvSpPr>
          <p:nvPr>
            <p:ph type="title"/>
          </p:nvPr>
        </p:nvSpPr>
        <p:spPr/>
        <p:txBody>
          <a:bodyPr/>
          <a:lstStyle/>
          <a:p>
            <a:pPr eaLnBrk="1" hangingPunct="1"/>
            <a:r>
              <a:rPr lang="en-US" altLang="en-US"/>
              <a:t>The Database </a:t>
            </a:r>
            <a:r>
              <a:rPr lang="ar-JO" altLang="en-US"/>
              <a:t>قاعدة البيانات</a:t>
            </a:r>
            <a:endParaRPr lang="en-US" altLang="en-US"/>
          </a:p>
        </p:txBody>
      </p:sp>
      <p:sp>
        <p:nvSpPr>
          <p:cNvPr id="9221" name="Rectangle 3">
            <a:extLst>
              <a:ext uri="{FF2B5EF4-FFF2-40B4-BE49-F238E27FC236}">
                <a16:creationId xmlns:a16="http://schemas.microsoft.com/office/drawing/2014/main" id="{0F1930BF-2F20-7A39-E919-D8306969D684}"/>
              </a:ext>
            </a:extLst>
          </p:cNvPr>
          <p:cNvSpPr>
            <a:spLocks noGrp="1" noChangeArrowheads="1"/>
          </p:cNvSpPr>
          <p:nvPr>
            <p:ph type="body" idx="1"/>
          </p:nvPr>
        </p:nvSpPr>
        <p:spPr/>
        <p:txBody>
          <a:bodyPr/>
          <a:lstStyle/>
          <a:p>
            <a:pPr eaLnBrk="1" hangingPunct="1"/>
            <a:r>
              <a:rPr lang="en-US" altLang="en-US" sz="2000"/>
              <a:t>A database is a </a:t>
            </a:r>
            <a:r>
              <a:rPr lang="en-US" altLang="en-US" sz="2000" i="1"/>
              <a:t>self-describing</a:t>
            </a:r>
            <a:r>
              <a:rPr lang="en-US" altLang="en-US" sz="2000"/>
              <a:t> collection of </a:t>
            </a:r>
            <a:r>
              <a:rPr lang="en-US" altLang="en-US" sz="2000" i="1"/>
              <a:t>related</a:t>
            </a:r>
            <a:r>
              <a:rPr lang="en-US" altLang="en-US" sz="2000"/>
              <a:t> records</a:t>
            </a:r>
          </a:p>
          <a:p>
            <a:pPr algn="r" rtl="1" eaLnBrk="1" hangingPunct="1"/>
            <a:r>
              <a:rPr lang="ar-JO" altLang="en-US" sz="2000"/>
              <a:t>قاعدة البيانات هي مجموعة ذاتية الوصف من السجلات ذات الصلة</a:t>
            </a:r>
            <a:endParaRPr lang="en-US" altLang="en-US" sz="2000"/>
          </a:p>
          <a:p>
            <a:pPr eaLnBrk="1" hangingPunct="1"/>
            <a:r>
              <a:rPr lang="en-US" altLang="en-US" sz="2000"/>
              <a:t>Self-describing   </a:t>
            </a:r>
            <a:r>
              <a:rPr lang="ar-JO" altLang="en-US" sz="2000"/>
              <a:t>يصف نفسه</a:t>
            </a:r>
            <a:endParaRPr lang="en-US" altLang="en-US" sz="2000"/>
          </a:p>
          <a:p>
            <a:pPr lvl="1" eaLnBrk="1" hangingPunct="1"/>
            <a:r>
              <a:rPr lang="en-US" altLang="en-US" sz="2000"/>
              <a:t>The database itself contains the definition of its structure</a:t>
            </a:r>
          </a:p>
          <a:p>
            <a:pPr lvl="1" algn="r" rtl="1" eaLnBrk="1" hangingPunct="1"/>
            <a:r>
              <a:rPr lang="ar-JO" altLang="en-US" sz="2000"/>
              <a:t>تحتوي قاعدة البيانات نفسها على تعريف لبنيتها</a:t>
            </a:r>
            <a:endParaRPr lang="en-US" altLang="en-US" sz="2000"/>
          </a:p>
          <a:p>
            <a:pPr lvl="1" eaLnBrk="1" hangingPunct="1"/>
            <a:r>
              <a:rPr lang="en-US" altLang="en-US" sz="2000"/>
              <a:t>Metadata is data describing the structure of the database data</a:t>
            </a:r>
          </a:p>
          <a:p>
            <a:pPr lvl="1" algn="r" rtl="1" eaLnBrk="1" hangingPunct="1"/>
            <a:r>
              <a:rPr lang="ar-JO" altLang="en-US" sz="2000"/>
              <a:t>البيانات الوصفية هي بيانات تصف بنية بيانات قاعدة البيانات</a:t>
            </a:r>
            <a:endParaRPr lang="en-US" altLang="en-US" sz="2000"/>
          </a:p>
          <a:p>
            <a:pPr eaLnBrk="1" hangingPunct="1"/>
            <a:r>
              <a:rPr lang="en-US" altLang="en-US" sz="2000"/>
              <a:t>Tables within a relational database are related to each other</a:t>
            </a:r>
          </a:p>
          <a:p>
            <a:pPr algn="r" rtl="1" eaLnBrk="1" hangingPunct="1"/>
            <a:r>
              <a:rPr lang="ar-JO" altLang="en-US" sz="2000"/>
              <a:t>ترتبط الجداول الموجودة في قاعدة البيانات العلائقية ببعضها البعض</a:t>
            </a:r>
            <a:endParaRPr lang="en-US" altLang="en-US" sz="20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037BC304-5194-4E97-85B5-839A3BA0E97B}" type="slidenum">
              <a:rPr lang="en-US">
                <a:latin typeface="Arial" charset="0"/>
              </a:rPr>
              <a:pPr rtl="0" fontAlgn="base">
                <a:spcBef>
                  <a:spcPct val="0"/>
                </a:spcBef>
                <a:spcAft>
                  <a:spcPct val="0"/>
                </a:spcAft>
              </a:pPr>
              <a:t>60</a:t>
            </a:fld>
            <a:endParaRPr lang="en-CA">
              <a:latin typeface="Arial" charset="0"/>
            </a:endParaRPr>
          </a:p>
        </p:txBody>
      </p:sp>
      <p:sp>
        <p:nvSpPr>
          <p:cNvPr id="720900" name="Rectangle 4"/>
          <p:cNvSpPr>
            <a:spLocks noGrp="1" noChangeArrowheads="1"/>
          </p:cNvSpPr>
          <p:nvPr>
            <p:ph type="title"/>
          </p:nvPr>
        </p:nvSpPr>
        <p:spPr/>
        <p:txBody>
          <a:bodyPr/>
          <a:lstStyle/>
          <a:p>
            <a:r>
              <a:rPr lang="en-US" sz="3200"/>
              <a:t>Transaction and System Concepts (11)</a:t>
            </a:r>
          </a:p>
        </p:txBody>
      </p:sp>
      <p:sp>
        <p:nvSpPr>
          <p:cNvPr id="720901" name="Rectangle 5"/>
          <p:cNvSpPr>
            <a:spLocks noGrp="1" noChangeArrowheads="1"/>
          </p:cNvSpPr>
          <p:nvPr>
            <p:ph type="body" idx="1"/>
          </p:nvPr>
        </p:nvSpPr>
        <p:spPr/>
        <p:txBody>
          <a:bodyPr/>
          <a:lstStyle/>
          <a:p>
            <a:pPr>
              <a:lnSpc>
                <a:spcPct val="80000"/>
              </a:lnSpc>
              <a:buFont typeface="Wingdings" pitchFamily="2" charset="2"/>
              <a:buNone/>
            </a:pPr>
            <a:r>
              <a:rPr lang="en-US" sz="2000"/>
              <a:t>Commit Point of a Transaction (cont):</a:t>
            </a:r>
          </a:p>
          <a:p>
            <a:pPr>
              <a:lnSpc>
                <a:spcPct val="80000"/>
              </a:lnSpc>
            </a:pPr>
            <a:r>
              <a:rPr lang="en-US" sz="2000" b="1"/>
              <a:t>Redoing transactions:</a:t>
            </a:r>
          </a:p>
          <a:p>
            <a:pPr lvl="1">
              <a:lnSpc>
                <a:spcPct val="80000"/>
              </a:lnSpc>
            </a:pPr>
            <a:r>
              <a:rPr lang="en-US" sz="2000"/>
              <a:t>Transactions that have written their commit entry in the log must also have recorded all their write operations in the log; otherwise they would not be committed, so their effect on the database can be redone from the log entries. (Notice that the log file must be kept on disk.</a:t>
            </a:r>
          </a:p>
          <a:p>
            <a:pPr lvl="1">
              <a:lnSpc>
                <a:spcPct val="80000"/>
              </a:lnSpc>
            </a:pPr>
            <a:r>
              <a:rPr lang="en-US" sz="2000"/>
              <a:t>At the time of a system crash, only the log entries that have been written back to disk are considered in the recovery process because the contents of main memory may be lost.)</a:t>
            </a:r>
          </a:p>
          <a:p>
            <a:pPr>
              <a:lnSpc>
                <a:spcPct val="80000"/>
              </a:lnSpc>
            </a:pPr>
            <a:r>
              <a:rPr lang="en-US" sz="2000" b="1"/>
              <a:t>Force writing a log:</a:t>
            </a:r>
          </a:p>
          <a:p>
            <a:pPr lvl="1">
              <a:lnSpc>
                <a:spcPct val="80000"/>
              </a:lnSpc>
            </a:pPr>
            <a:r>
              <a:rPr lang="en-US" sz="2000"/>
              <a:t>Before a transaction reaches its commit point, any portion of the log that has not been written to the disk yet must now be written to the disk. </a:t>
            </a:r>
          </a:p>
          <a:p>
            <a:pPr lvl="1">
              <a:lnSpc>
                <a:spcPct val="80000"/>
              </a:lnSpc>
            </a:pPr>
            <a:r>
              <a:rPr lang="en-US" sz="2000"/>
              <a:t>This process is called force-writing the log file before committing a transaction. </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EE58BC21-075F-40A5-ADD8-28695AD3BD39}" type="slidenum">
              <a:rPr lang="en-US">
                <a:latin typeface="Arial" charset="0"/>
              </a:rPr>
              <a:pPr rtl="0" fontAlgn="base">
                <a:spcBef>
                  <a:spcPct val="0"/>
                </a:spcBef>
                <a:spcAft>
                  <a:spcPct val="0"/>
                </a:spcAft>
              </a:pPr>
              <a:t>61</a:t>
            </a:fld>
            <a:endParaRPr lang="en-CA">
              <a:latin typeface="Arial" charset="0"/>
            </a:endParaRPr>
          </a:p>
        </p:txBody>
      </p:sp>
      <p:sp>
        <p:nvSpPr>
          <p:cNvPr id="722950" name="Rectangle 6"/>
          <p:cNvSpPr>
            <a:spLocks noGrp="1" noChangeArrowheads="1"/>
          </p:cNvSpPr>
          <p:nvPr>
            <p:ph type="title"/>
          </p:nvPr>
        </p:nvSpPr>
        <p:spPr/>
        <p:txBody>
          <a:bodyPr/>
          <a:lstStyle/>
          <a:p>
            <a:r>
              <a:rPr lang="en-US" sz="3200"/>
              <a:t>3 Desirable Properties of Transactions (1)</a:t>
            </a:r>
          </a:p>
        </p:txBody>
      </p:sp>
      <p:sp>
        <p:nvSpPr>
          <p:cNvPr id="722951" name="Rectangle 7"/>
          <p:cNvSpPr>
            <a:spLocks noGrp="1" noChangeArrowheads="1"/>
          </p:cNvSpPr>
          <p:nvPr>
            <p:ph type="body" idx="1"/>
          </p:nvPr>
        </p:nvSpPr>
        <p:spPr/>
        <p:txBody>
          <a:bodyPr/>
          <a:lstStyle/>
          <a:p>
            <a:pPr>
              <a:lnSpc>
                <a:spcPct val="90000"/>
              </a:lnSpc>
              <a:buFont typeface="Wingdings" pitchFamily="2" charset="2"/>
              <a:buNone/>
            </a:pPr>
            <a:r>
              <a:rPr lang="en-US" sz="2000"/>
              <a:t>ACID properties:</a:t>
            </a:r>
          </a:p>
          <a:p>
            <a:pPr>
              <a:lnSpc>
                <a:spcPct val="90000"/>
              </a:lnSpc>
            </a:pPr>
            <a:r>
              <a:rPr lang="en-US" sz="2000" b="1"/>
              <a:t>Atomicity</a:t>
            </a:r>
            <a:r>
              <a:rPr lang="en-US" sz="2000"/>
              <a:t>: A transaction is an atomic unit of processing; it is either performed in its entirety or not performed at all.</a:t>
            </a:r>
          </a:p>
          <a:p>
            <a:pPr>
              <a:lnSpc>
                <a:spcPct val="90000"/>
              </a:lnSpc>
            </a:pPr>
            <a:r>
              <a:rPr lang="en-US" sz="2000" b="1"/>
              <a:t>Consistency preservation</a:t>
            </a:r>
            <a:r>
              <a:rPr lang="en-US" sz="2000"/>
              <a:t>: A correct execution of the transaction must take the database from one consistent state to another.</a:t>
            </a:r>
          </a:p>
          <a:p>
            <a:pPr>
              <a:lnSpc>
                <a:spcPct val="90000"/>
              </a:lnSpc>
            </a:pPr>
            <a:r>
              <a:rPr lang="en-US" sz="2000" b="1"/>
              <a:t>Isolation</a:t>
            </a:r>
            <a:r>
              <a:rPr lang="en-US" sz="2000"/>
              <a:t>: A transaction should not make its updates visible to other transactions until it is committed; this property, when enforced strictly, solves the temporary update problem and makes cascading rollbacks of transactions  unnecessary (see Chapter 21).</a:t>
            </a:r>
          </a:p>
          <a:p>
            <a:pPr>
              <a:lnSpc>
                <a:spcPct val="90000"/>
              </a:lnSpc>
            </a:pPr>
            <a:r>
              <a:rPr lang="en-US" sz="2000" b="1"/>
              <a:t>Durability or permanency</a:t>
            </a:r>
            <a:r>
              <a:rPr lang="en-US" sz="2000"/>
              <a:t>: Once a transaction changes the database and the changes are committed, these changes must never be lost because of subsequent failure.</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22D7-1727-45DC-9A96-CBB4471F5B6C}"/>
              </a:ext>
            </a:extLst>
          </p:cNvPr>
          <p:cNvSpPr>
            <a:spLocks noGrp="1"/>
          </p:cNvSpPr>
          <p:nvPr>
            <p:ph type="title"/>
          </p:nvPr>
        </p:nvSpPr>
        <p:spPr/>
        <p:txBody>
          <a:bodyPr/>
          <a:lstStyle/>
          <a:p>
            <a:endParaRPr lang="ar-JO"/>
          </a:p>
        </p:txBody>
      </p:sp>
      <p:sp>
        <p:nvSpPr>
          <p:cNvPr id="3" name="Content Placeholder 2">
            <a:extLst>
              <a:ext uri="{FF2B5EF4-FFF2-40B4-BE49-F238E27FC236}">
                <a16:creationId xmlns:a16="http://schemas.microsoft.com/office/drawing/2014/main" id="{48D5E406-1E77-48AA-B5C0-C7F589C4ACD6}"/>
              </a:ext>
            </a:extLst>
          </p:cNvPr>
          <p:cNvSpPr>
            <a:spLocks noGrp="1"/>
          </p:cNvSpPr>
          <p:nvPr>
            <p:ph idx="1"/>
          </p:nvPr>
        </p:nvSpPr>
        <p:spPr>
          <a:xfrm>
            <a:off x="1763714" y="1600200"/>
            <a:ext cx="8294687" cy="4954587"/>
          </a:xfrm>
        </p:spPr>
        <p:txBody>
          <a:bodyPr/>
          <a:lstStyle/>
          <a:p>
            <a:pPr marL="0" indent="0">
              <a:buNone/>
            </a:pPr>
            <a:r>
              <a:rPr lang="en-IN" dirty="0"/>
              <a:t>Transfer 100 JD from account A=1000 to account B which has=250 JD</a:t>
            </a:r>
          </a:p>
          <a:p>
            <a:pPr marL="0" indent="0" algn="ctr">
              <a:buNone/>
            </a:pPr>
            <a:r>
              <a:rPr lang="en-IN" dirty="0"/>
              <a:t>Begin</a:t>
            </a:r>
          </a:p>
          <a:p>
            <a:pPr marL="0" indent="0" algn="ctr">
              <a:buNone/>
            </a:pPr>
            <a:r>
              <a:rPr lang="en-IN" dirty="0"/>
              <a:t>Read(A);</a:t>
            </a:r>
          </a:p>
          <a:p>
            <a:pPr marL="0" indent="0" algn="ctr">
              <a:buNone/>
            </a:pPr>
            <a:r>
              <a:rPr lang="en-IN" dirty="0"/>
              <a:t>A:= A-100;</a:t>
            </a:r>
          </a:p>
          <a:p>
            <a:pPr marL="0" indent="0" algn="ctr">
              <a:buNone/>
            </a:pPr>
            <a:r>
              <a:rPr lang="en-IN" dirty="0"/>
              <a:t>Write(A);</a:t>
            </a:r>
          </a:p>
          <a:p>
            <a:pPr marL="0" indent="0" algn="ctr">
              <a:buNone/>
            </a:pPr>
            <a:r>
              <a:rPr lang="en-IN" dirty="0"/>
              <a:t>Read(B);</a:t>
            </a:r>
          </a:p>
          <a:p>
            <a:pPr marL="0" indent="0" algn="ctr">
              <a:buNone/>
            </a:pPr>
            <a:r>
              <a:rPr lang="en-IN" dirty="0"/>
              <a:t>B:=B+100;</a:t>
            </a:r>
          </a:p>
          <a:p>
            <a:pPr marL="0" indent="0" algn="ctr">
              <a:buNone/>
            </a:pPr>
            <a:r>
              <a:rPr lang="en-IN" dirty="0"/>
              <a:t>Write(B);</a:t>
            </a:r>
          </a:p>
          <a:p>
            <a:pPr marL="0" indent="0" algn="ctr">
              <a:buNone/>
            </a:pPr>
            <a:r>
              <a:rPr lang="en-IN" dirty="0"/>
              <a:t>End;</a:t>
            </a:r>
            <a:endParaRPr lang="ar-JO" dirty="0"/>
          </a:p>
        </p:txBody>
      </p:sp>
      <p:sp>
        <p:nvSpPr>
          <p:cNvPr id="4" name="Slide Number Placeholder 3">
            <a:extLst>
              <a:ext uri="{FF2B5EF4-FFF2-40B4-BE49-F238E27FC236}">
                <a16:creationId xmlns:a16="http://schemas.microsoft.com/office/drawing/2014/main" id="{B68A09EA-3122-48C5-83F5-AF249194953F}"/>
              </a:ext>
            </a:extLst>
          </p:cNvPr>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DA6B4A26-4080-4626-A276-B828EFF1B5EE}" type="slidenum">
              <a:rPr lang="en-US">
                <a:latin typeface="Arial" charset="0"/>
              </a:rPr>
              <a:pPr rtl="0" fontAlgn="base">
                <a:spcBef>
                  <a:spcPct val="0"/>
                </a:spcBef>
                <a:spcAft>
                  <a:spcPct val="0"/>
                </a:spcAft>
              </a:pPr>
              <a:t>62</a:t>
            </a:fld>
            <a:endParaRPr lang="en-CA">
              <a:latin typeface="Arial" charset="0"/>
            </a:endParaRPr>
          </a:p>
        </p:txBody>
      </p:sp>
    </p:spTree>
    <p:extLst>
      <p:ext uri="{BB962C8B-B14F-4D97-AF65-F5344CB8AC3E}">
        <p14:creationId xmlns:p14="http://schemas.microsoft.com/office/powerpoint/2010/main" val="2116903404"/>
      </p:ext>
    </p:extLst>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610B8-A945-480C-B1A1-441D078E64B4}"/>
              </a:ext>
            </a:extLst>
          </p:cNvPr>
          <p:cNvSpPr>
            <a:spLocks noGrp="1"/>
          </p:cNvSpPr>
          <p:nvPr>
            <p:ph type="title"/>
          </p:nvPr>
        </p:nvSpPr>
        <p:spPr/>
        <p:txBody>
          <a:bodyPr/>
          <a:lstStyle/>
          <a:p>
            <a:endParaRPr lang="ar-JO"/>
          </a:p>
        </p:txBody>
      </p:sp>
      <p:sp>
        <p:nvSpPr>
          <p:cNvPr id="3" name="Content Placeholder 2">
            <a:extLst>
              <a:ext uri="{FF2B5EF4-FFF2-40B4-BE49-F238E27FC236}">
                <a16:creationId xmlns:a16="http://schemas.microsoft.com/office/drawing/2014/main" id="{133FCECA-1406-4F96-A9A8-DBA2C04D5BAE}"/>
              </a:ext>
            </a:extLst>
          </p:cNvPr>
          <p:cNvSpPr>
            <a:spLocks noGrp="1"/>
          </p:cNvSpPr>
          <p:nvPr>
            <p:ph idx="1"/>
          </p:nvPr>
        </p:nvSpPr>
        <p:spPr/>
        <p:txBody>
          <a:bodyPr/>
          <a:lstStyle/>
          <a:p>
            <a:r>
              <a:rPr lang="en-IN" dirty="0"/>
              <a:t>Atomicity Requirement </a:t>
            </a:r>
            <a:r>
              <a:rPr lang="en-IN" dirty="0">
                <a:solidFill>
                  <a:srgbClr val="FF0000"/>
                </a:solidFill>
              </a:rPr>
              <a:t>responsible</a:t>
            </a:r>
            <a:r>
              <a:rPr lang="en-IN" dirty="0"/>
              <a:t> (</a:t>
            </a:r>
            <a:r>
              <a:rPr lang="en-IN" dirty="0">
                <a:solidFill>
                  <a:schemeClr val="tx1"/>
                </a:solidFill>
              </a:rPr>
              <a:t>Transaction Recovery Subsystem)</a:t>
            </a:r>
          </a:p>
          <a:p>
            <a:r>
              <a:rPr lang="en-IN" dirty="0"/>
              <a:t>Consistency Requirement </a:t>
            </a:r>
            <a:r>
              <a:rPr lang="en-IN" dirty="0">
                <a:solidFill>
                  <a:srgbClr val="FF0000"/>
                </a:solidFill>
              </a:rPr>
              <a:t>responsible</a:t>
            </a:r>
            <a:r>
              <a:rPr lang="en-IN" dirty="0"/>
              <a:t> </a:t>
            </a:r>
            <a:r>
              <a:rPr lang="en-IN" dirty="0">
                <a:solidFill>
                  <a:srgbClr val="FF0000"/>
                </a:solidFill>
              </a:rPr>
              <a:t>Developers</a:t>
            </a:r>
            <a:r>
              <a:rPr lang="en-IN" dirty="0"/>
              <a:t> </a:t>
            </a:r>
          </a:p>
          <a:p>
            <a:r>
              <a:rPr lang="en-IN" dirty="0"/>
              <a:t>Isolation Requirement </a:t>
            </a:r>
            <a:r>
              <a:rPr lang="en-IN" dirty="0">
                <a:solidFill>
                  <a:srgbClr val="FF0000"/>
                </a:solidFill>
              </a:rPr>
              <a:t>responsible </a:t>
            </a:r>
            <a:r>
              <a:rPr lang="en-IN" dirty="0">
                <a:solidFill>
                  <a:schemeClr val="tx1"/>
                </a:solidFill>
              </a:rPr>
              <a:t>(concurrency control subsystem)</a:t>
            </a:r>
          </a:p>
          <a:p>
            <a:r>
              <a:rPr lang="en-IN" dirty="0"/>
              <a:t>Durability Requirement </a:t>
            </a:r>
            <a:r>
              <a:rPr lang="en-IN" dirty="0">
                <a:solidFill>
                  <a:srgbClr val="FF0000"/>
                </a:solidFill>
              </a:rPr>
              <a:t>responsible </a:t>
            </a:r>
            <a:r>
              <a:rPr lang="en-IN" dirty="0">
                <a:solidFill>
                  <a:schemeClr val="tx1"/>
                </a:solidFill>
              </a:rPr>
              <a:t>(recovery subsystem )</a:t>
            </a:r>
          </a:p>
          <a:p>
            <a:endParaRPr lang="ar-JO" dirty="0"/>
          </a:p>
        </p:txBody>
      </p:sp>
      <p:sp>
        <p:nvSpPr>
          <p:cNvPr id="4" name="Slide Number Placeholder 3">
            <a:extLst>
              <a:ext uri="{FF2B5EF4-FFF2-40B4-BE49-F238E27FC236}">
                <a16:creationId xmlns:a16="http://schemas.microsoft.com/office/drawing/2014/main" id="{BBA55419-5FA4-46DF-8AAD-41519B3F9C95}"/>
              </a:ext>
            </a:extLst>
          </p:cNvPr>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DA6B4A26-4080-4626-A276-B828EFF1B5EE}" type="slidenum">
              <a:rPr lang="en-US">
                <a:latin typeface="Arial" charset="0"/>
              </a:rPr>
              <a:pPr rtl="0" fontAlgn="base">
                <a:spcBef>
                  <a:spcPct val="0"/>
                </a:spcBef>
                <a:spcAft>
                  <a:spcPct val="0"/>
                </a:spcAft>
              </a:pPr>
              <a:t>63</a:t>
            </a:fld>
            <a:endParaRPr lang="en-CA">
              <a:latin typeface="Arial" charset="0"/>
            </a:endParaRPr>
          </a:p>
        </p:txBody>
      </p:sp>
    </p:spTree>
    <p:extLst>
      <p:ext uri="{BB962C8B-B14F-4D97-AF65-F5344CB8AC3E}">
        <p14:creationId xmlns:p14="http://schemas.microsoft.com/office/powerpoint/2010/main" val="3350985037"/>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B4128144-B455-4C38-B3B6-28EF15883F58}" type="slidenum">
              <a:rPr lang="en-US">
                <a:latin typeface="Arial" charset="0"/>
              </a:rPr>
              <a:pPr rtl="0" fontAlgn="base">
                <a:spcBef>
                  <a:spcPct val="0"/>
                </a:spcBef>
                <a:spcAft>
                  <a:spcPct val="0"/>
                </a:spcAft>
              </a:pPr>
              <a:t>64</a:t>
            </a:fld>
            <a:endParaRPr lang="en-CA">
              <a:latin typeface="Arial" charset="0"/>
            </a:endParaRPr>
          </a:p>
        </p:txBody>
      </p:sp>
      <p:sp>
        <p:nvSpPr>
          <p:cNvPr id="727044" name="Rectangle 4"/>
          <p:cNvSpPr>
            <a:spLocks noGrp="1" noChangeArrowheads="1"/>
          </p:cNvSpPr>
          <p:nvPr>
            <p:ph type="title"/>
          </p:nvPr>
        </p:nvSpPr>
        <p:spPr/>
        <p:txBody>
          <a:bodyPr/>
          <a:lstStyle/>
          <a:p>
            <a:r>
              <a:rPr lang="en-US"/>
              <a:t>4 Characterizing Schedules based on Recoverability (1)</a:t>
            </a:r>
          </a:p>
        </p:txBody>
      </p:sp>
      <p:sp>
        <p:nvSpPr>
          <p:cNvPr id="727045" name="Rectangle 5"/>
          <p:cNvSpPr>
            <a:spLocks noGrp="1" noChangeArrowheads="1"/>
          </p:cNvSpPr>
          <p:nvPr>
            <p:ph type="body" idx="1"/>
          </p:nvPr>
        </p:nvSpPr>
        <p:spPr/>
        <p:txBody>
          <a:bodyPr/>
          <a:lstStyle/>
          <a:p>
            <a:pPr>
              <a:lnSpc>
                <a:spcPct val="80000"/>
              </a:lnSpc>
            </a:pPr>
            <a:r>
              <a:rPr lang="en-US" sz="2400" b="1"/>
              <a:t>Transaction schedule or history</a:t>
            </a:r>
            <a:r>
              <a:rPr lang="en-US" sz="2400"/>
              <a:t>:</a:t>
            </a:r>
          </a:p>
          <a:p>
            <a:pPr lvl="1">
              <a:lnSpc>
                <a:spcPct val="80000"/>
              </a:lnSpc>
            </a:pPr>
            <a:r>
              <a:rPr lang="en-US" sz="2100"/>
              <a:t>When transactions are executing concurrently in an interleaved fashion, the order of execution of operations from the various transactions forms what is known as a transaction schedule (or history). </a:t>
            </a:r>
          </a:p>
          <a:p>
            <a:pPr>
              <a:lnSpc>
                <a:spcPct val="80000"/>
              </a:lnSpc>
            </a:pPr>
            <a:r>
              <a:rPr lang="en-US" sz="2400"/>
              <a:t>A </a:t>
            </a:r>
            <a:r>
              <a:rPr lang="en-US" sz="2400" b="1"/>
              <a:t>schedule</a:t>
            </a:r>
            <a:r>
              <a:rPr lang="en-US" sz="2400"/>
              <a:t> (or </a:t>
            </a:r>
            <a:r>
              <a:rPr lang="en-US" sz="2400" b="1"/>
              <a:t>history</a:t>
            </a:r>
            <a:r>
              <a:rPr lang="en-US" sz="2400"/>
              <a:t>) S of n transactions T1, T2, …, Tn:</a:t>
            </a:r>
          </a:p>
          <a:p>
            <a:pPr lvl="1">
              <a:lnSpc>
                <a:spcPct val="80000"/>
              </a:lnSpc>
            </a:pPr>
            <a:r>
              <a:rPr lang="en-US" sz="2100"/>
              <a:t>It is an ordering of the operations of the transactions subject to the constraint that, for each transaction Ti that participates in S, the operations of T1 in S must appear in the same order in which they occur in T1.</a:t>
            </a:r>
          </a:p>
          <a:p>
            <a:pPr lvl="1">
              <a:lnSpc>
                <a:spcPct val="80000"/>
              </a:lnSpc>
            </a:pPr>
            <a:r>
              <a:rPr lang="en-US" sz="2100"/>
              <a:t>Note, however, that operations from other transactions Tj can be interleaved with the operations of Ti in S. </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Notations</a:t>
            </a:r>
          </a:p>
        </p:txBody>
      </p:sp>
      <p:sp>
        <p:nvSpPr>
          <p:cNvPr id="3" name="Content Placeholder 2"/>
          <p:cNvSpPr>
            <a:spLocks noGrp="1"/>
          </p:cNvSpPr>
          <p:nvPr>
            <p:ph idx="1"/>
          </p:nvPr>
        </p:nvSpPr>
        <p:spPr/>
        <p:txBody>
          <a:bodyPr/>
          <a:lstStyle/>
          <a:p>
            <a:pPr>
              <a:buNone/>
            </a:pPr>
            <a:r>
              <a:rPr lang="en-US" dirty="0"/>
              <a:t>-   r</a:t>
            </a:r>
            <a:r>
              <a:rPr lang="en-US" baseline="-25000" dirty="0"/>
              <a:t>1</a:t>
            </a:r>
            <a:r>
              <a:rPr lang="en-US" dirty="0"/>
              <a:t>(X) means Transaction 1 is reading the value of X from DB</a:t>
            </a:r>
          </a:p>
          <a:p>
            <a:pPr>
              <a:buFontTx/>
              <a:buChar char="-"/>
            </a:pPr>
            <a:r>
              <a:rPr lang="en-US" dirty="0"/>
              <a:t>w</a:t>
            </a:r>
            <a:r>
              <a:rPr lang="en-US" baseline="-25000" dirty="0"/>
              <a:t>1</a:t>
            </a:r>
            <a:r>
              <a:rPr lang="en-US" dirty="0"/>
              <a:t>(X) means Transaction 1 is writing the value of X to DB</a:t>
            </a:r>
          </a:p>
          <a:p>
            <a:pPr>
              <a:buFontTx/>
              <a:buChar char="-"/>
            </a:pPr>
            <a:r>
              <a:rPr lang="en-US" dirty="0"/>
              <a:t>c</a:t>
            </a:r>
            <a:r>
              <a:rPr lang="en-US" baseline="-25000" dirty="0"/>
              <a:t>1</a:t>
            </a:r>
            <a:r>
              <a:rPr lang="en-US" dirty="0"/>
              <a:t> means Transaction 1 commits</a:t>
            </a:r>
          </a:p>
          <a:p>
            <a:pPr>
              <a:buFontTx/>
              <a:buChar char="-"/>
            </a:pPr>
            <a:r>
              <a:rPr lang="en-US" dirty="0"/>
              <a:t>a</a:t>
            </a:r>
            <a:r>
              <a:rPr lang="en-US" baseline="-25000" dirty="0"/>
              <a:t>1</a:t>
            </a:r>
            <a:r>
              <a:rPr lang="en-US" dirty="0"/>
              <a:t> means Transaction 1 aborts </a:t>
            </a:r>
            <a:endParaRPr lang="en-US" baseline="-25000" dirty="0"/>
          </a:p>
          <a:p>
            <a:pPr>
              <a:buFontTx/>
              <a:buChar char="-"/>
            </a:pPr>
            <a:endParaRPr lang="en-US" dirty="0"/>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180DDB08-41CF-4113-8A94-8B0BDDC6FFD3}" type="slidenum">
              <a:rPr lang="en-US">
                <a:latin typeface="Arial" charset="0"/>
              </a:rPr>
              <a:pPr rtl="0" fontAlgn="base">
                <a:spcBef>
                  <a:spcPct val="0"/>
                </a:spcBef>
                <a:spcAft>
                  <a:spcPct val="0"/>
                </a:spcAft>
              </a:pPr>
              <a:t>66</a:t>
            </a:fld>
            <a:endParaRPr lang="en-CA">
              <a:latin typeface="Arial" charset="0"/>
            </a:endParaRPr>
          </a:p>
        </p:txBody>
      </p:sp>
      <p:sp>
        <p:nvSpPr>
          <p:cNvPr id="729092" name="Rectangle 4"/>
          <p:cNvSpPr>
            <a:spLocks noGrp="1" noChangeArrowheads="1"/>
          </p:cNvSpPr>
          <p:nvPr>
            <p:ph type="title"/>
          </p:nvPr>
        </p:nvSpPr>
        <p:spPr/>
        <p:txBody>
          <a:bodyPr/>
          <a:lstStyle/>
          <a:p>
            <a:r>
              <a:rPr lang="en-US"/>
              <a:t>Characterizing Schedules based on Recoverability (2)</a:t>
            </a:r>
          </a:p>
        </p:txBody>
      </p:sp>
      <p:sp>
        <p:nvSpPr>
          <p:cNvPr id="729093" name="Rectangle 5"/>
          <p:cNvSpPr>
            <a:spLocks noGrp="1" noChangeArrowheads="1"/>
          </p:cNvSpPr>
          <p:nvPr>
            <p:ph type="body" idx="1"/>
          </p:nvPr>
        </p:nvSpPr>
        <p:spPr/>
        <p:txBody>
          <a:bodyPr/>
          <a:lstStyle/>
          <a:p>
            <a:pPr>
              <a:lnSpc>
                <a:spcPct val="80000"/>
              </a:lnSpc>
              <a:buFont typeface="Wingdings" pitchFamily="2" charset="2"/>
              <a:buNone/>
            </a:pPr>
            <a:r>
              <a:rPr lang="en-US"/>
              <a:t>Schedules classified on recoverability:</a:t>
            </a:r>
          </a:p>
          <a:p>
            <a:pPr>
              <a:lnSpc>
                <a:spcPct val="80000"/>
              </a:lnSpc>
            </a:pPr>
            <a:r>
              <a:rPr lang="en-US" b="1"/>
              <a:t>Recoverable schedule</a:t>
            </a:r>
            <a:r>
              <a:rPr lang="en-US"/>
              <a:t>:</a:t>
            </a:r>
          </a:p>
          <a:p>
            <a:pPr lvl="1">
              <a:lnSpc>
                <a:spcPct val="80000"/>
              </a:lnSpc>
            </a:pPr>
            <a:r>
              <a:rPr lang="en-US" sz="2800"/>
              <a:t>One where no transaction needs to be rolled back. </a:t>
            </a:r>
          </a:p>
          <a:p>
            <a:pPr lvl="1">
              <a:lnSpc>
                <a:spcPct val="80000"/>
              </a:lnSpc>
            </a:pPr>
            <a:r>
              <a:rPr lang="en-US" sz="2800"/>
              <a:t>A schedule S is recoverable if no transaction T in S commits until all transactions T’ that have written an item that T reads have committed.</a:t>
            </a:r>
          </a:p>
          <a:p>
            <a:pPr>
              <a:lnSpc>
                <a:spcPct val="80000"/>
              </a:lnSpc>
            </a:pPr>
            <a:r>
              <a:rPr lang="en-US" b="1"/>
              <a:t>Cascadeless schedule</a:t>
            </a:r>
            <a:r>
              <a:rPr lang="en-US"/>
              <a:t>:</a:t>
            </a:r>
          </a:p>
          <a:p>
            <a:pPr lvl="1">
              <a:lnSpc>
                <a:spcPct val="80000"/>
              </a:lnSpc>
            </a:pPr>
            <a:r>
              <a:rPr lang="en-US" sz="2800"/>
              <a:t>One where every transaction reads only  the items that are written by committed transactions.</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 Recoverable Schedule</a:t>
            </a:r>
          </a:p>
        </p:txBody>
      </p:sp>
      <p:sp>
        <p:nvSpPr>
          <p:cNvPr id="3" name="Content Placeholder 2"/>
          <p:cNvSpPr>
            <a:spLocks noGrp="1"/>
          </p:cNvSpPr>
          <p:nvPr>
            <p:ph idx="1"/>
          </p:nvPr>
        </p:nvSpPr>
        <p:spPr/>
        <p:txBody>
          <a:bodyPr/>
          <a:lstStyle/>
          <a:p>
            <a:endParaRPr lang="en-US" dirty="0"/>
          </a:p>
          <a:p>
            <a:endParaRPr lang="en-US" dirty="0"/>
          </a:p>
          <a:p>
            <a:r>
              <a:rPr lang="en-US" dirty="0"/>
              <a:t>Condition 1 not satisfied:</a:t>
            </a:r>
          </a:p>
          <a:p>
            <a:pPr lvl="1"/>
            <a:r>
              <a:rPr lang="en-US" dirty="0"/>
              <a:t>T1 aborted and therefore it will rollback</a:t>
            </a:r>
          </a:p>
          <a:p>
            <a:r>
              <a:rPr lang="en-US" dirty="0"/>
              <a:t>Condition 2: not satisfied</a:t>
            </a:r>
          </a:p>
          <a:p>
            <a:pPr lvl="1"/>
            <a:r>
              <a:rPr lang="en-US" dirty="0"/>
              <a:t>T2 read X after T1 has written it to Disk</a:t>
            </a:r>
          </a:p>
          <a:p>
            <a:pPr lvl="1"/>
            <a:r>
              <a:rPr lang="en-US" dirty="0"/>
              <a:t>But, T2 has committed before T1, and T1 has aborted which means that the value of x read by T1 is false.</a:t>
            </a:r>
          </a:p>
        </p:txBody>
      </p:sp>
      <p:pic>
        <p:nvPicPr>
          <p:cNvPr id="2050" name="Picture 2"/>
          <p:cNvPicPr>
            <a:picLocks noChangeAspect="1" noChangeArrowheads="1"/>
          </p:cNvPicPr>
          <p:nvPr/>
        </p:nvPicPr>
        <p:blipFill>
          <a:blip r:embed="rId2"/>
          <a:srcRect/>
          <a:stretch>
            <a:fillRect/>
          </a:stretch>
        </p:blipFill>
        <p:spPr bwMode="auto">
          <a:xfrm>
            <a:off x="3200400" y="1657344"/>
            <a:ext cx="5334000" cy="914400"/>
          </a:xfrm>
          <a:prstGeom prst="rect">
            <a:avLst/>
          </a:prstGeom>
          <a:noFill/>
          <a:ln w="9525">
            <a:noFill/>
            <a:miter lim="800000"/>
            <a:headEnd/>
            <a:tailEnd/>
          </a:ln>
          <a:effectLst/>
        </p:spPr>
      </p:pic>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327B08A3-8C7F-496F-84DC-BD651DB22092}" type="slidenum">
              <a:rPr lang="en-US">
                <a:latin typeface="Arial" charset="0"/>
              </a:rPr>
              <a:pPr rtl="0" fontAlgn="base">
                <a:spcBef>
                  <a:spcPct val="0"/>
                </a:spcBef>
                <a:spcAft>
                  <a:spcPct val="0"/>
                </a:spcAft>
              </a:pPr>
              <a:t>68</a:t>
            </a:fld>
            <a:endParaRPr lang="en-CA">
              <a:latin typeface="Arial" charset="0"/>
            </a:endParaRPr>
          </a:p>
        </p:txBody>
      </p:sp>
      <p:sp>
        <p:nvSpPr>
          <p:cNvPr id="731140" name="Rectangle 4"/>
          <p:cNvSpPr>
            <a:spLocks noGrp="1" noChangeArrowheads="1"/>
          </p:cNvSpPr>
          <p:nvPr>
            <p:ph type="title"/>
          </p:nvPr>
        </p:nvSpPr>
        <p:spPr/>
        <p:txBody>
          <a:bodyPr/>
          <a:lstStyle/>
          <a:p>
            <a:r>
              <a:rPr lang="en-US"/>
              <a:t>Characterizing Schedules based on Recoverability (3)</a:t>
            </a:r>
          </a:p>
        </p:txBody>
      </p:sp>
      <p:sp>
        <p:nvSpPr>
          <p:cNvPr id="731141" name="Rectangle 5"/>
          <p:cNvSpPr>
            <a:spLocks noGrp="1" noChangeArrowheads="1"/>
          </p:cNvSpPr>
          <p:nvPr>
            <p:ph type="body" idx="1"/>
          </p:nvPr>
        </p:nvSpPr>
        <p:spPr/>
        <p:txBody>
          <a:bodyPr/>
          <a:lstStyle/>
          <a:p>
            <a:pPr>
              <a:lnSpc>
                <a:spcPct val="90000"/>
              </a:lnSpc>
              <a:buFont typeface="Wingdings" pitchFamily="2" charset="2"/>
              <a:buNone/>
            </a:pPr>
            <a:r>
              <a:rPr lang="en-US" sz="3200"/>
              <a:t>Schedules classified on recoverability (contd.):</a:t>
            </a:r>
          </a:p>
          <a:p>
            <a:pPr>
              <a:lnSpc>
                <a:spcPct val="90000"/>
              </a:lnSpc>
            </a:pPr>
            <a:r>
              <a:rPr lang="en-US" sz="3200" b="1"/>
              <a:t>Schedules requiring cascaded rollback</a:t>
            </a:r>
            <a:r>
              <a:rPr lang="en-US" sz="3200"/>
              <a:t>:</a:t>
            </a:r>
          </a:p>
          <a:p>
            <a:pPr lvl="1">
              <a:lnSpc>
                <a:spcPct val="90000"/>
              </a:lnSpc>
            </a:pPr>
            <a:r>
              <a:rPr lang="en-US" sz="3000"/>
              <a:t>A schedule in which uncommitted transactions that read an item from a failed transaction must be rolled back. </a:t>
            </a:r>
          </a:p>
          <a:p>
            <a:pPr>
              <a:lnSpc>
                <a:spcPct val="90000"/>
              </a:lnSpc>
            </a:pPr>
            <a:r>
              <a:rPr lang="en-US" b="1"/>
              <a:t>Strict Schedules</a:t>
            </a:r>
            <a:r>
              <a:rPr lang="en-US"/>
              <a:t>:</a:t>
            </a:r>
          </a:p>
          <a:p>
            <a:pPr lvl="1">
              <a:lnSpc>
                <a:spcPct val="90000"/>
              </a:lnSpc>
            </a:pPr>
            <a:r>
              <a:rPr lang="en-US"/>
              <a:t>A schedule in which a transaction can neither read or write an item X until the last transaction that wrote X has committed. </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Schedule Requiring Cascading Rollbacks</a:t>
            </a:r>
          </a:p>
        </p:txBody>
      </p:sp>
      <p:sp>
        <p:nvSpPr>
          <p:cNvPr id="3" name="Content Placeholder 2"/>
          <p:cNvSpPr>
            <a:spLocks noGrp="1"/>
          </p:cNvSpPr>
          <p:nvPr>
            <p:ph idx="1"/>
          </p:nvPr>
        </p:nvSpPr>
        <p:spPr/>
        <p:txBody>
          <a:bodyPr/>
          <a:lstStyle/>
          <a:p>
            <a:endParaRPr lang="en-US" dirty="0"/>
          </a:p>
          <a:p>
            <a:endParaRPr lang="en-US" dirty="0"/>
          </a:p>
          <a:p>
            <a:r>
              <a:rPr lang="en-US" dirty="0"/>
              <a:t>T2 is reading X which was written by T1, but later T1 aborted. Therefore, T1 will rollback</a:t>
            </a:r>
          </a:p>
          <a:p>
            <a:r>
              <a:rPr lang="en-US" dirty="0"/>
              <a:t>Because T1 aborted, the value of x read by T2 is false</a:t>
            </a:r>
          </a:p>
          <a:p>
            <a:r>
              <a:rPr lang="en-US" dirty="0"/>
              <a:t>So, T2 was forced to abort and rollback because T1 aborted</a:t>
            </a:r>
          </a:p>
          <a:p>
            <a:r>
              <a:rPr lang="en-US" dirty="0"/>
              <a:t>Rollback of T1 resulting in a following rollback of T2  (Rollback after Rollback) (Cascading)</a:t>
            </a:r>
          </a:p>
        </p:txBody>
      </p:sp>
      <p:pic>
        <p:nvPicPr>
          <p:cNvPr id="3076" name="Picture 4"/>
          <p:cNvPicPr>
            <a:picLocks noChangeAspect="1" noChangeArrowheads="1"/>
          </p:cNvPicPr>
          <p:nvPr/>
        </p:nvPicPr>
        <p:blipFill>
          <a:blip r:embed="rId2"/>
          <a:srcRect/>
          <a:stretch>
            <a:fillRect/>
          </a:stretch>
        </p:blipFill>
        <p:spPr bwMode="auto">
          <a:xfrm>
            <a:off x="3276600" y="1671632"/>
            <a:ext cx="5257800" cy="900113"/>
          </a:xfrm>
          <a:prstGeom prst="rect">
            <a:avLst/>
          </a:prstGeom>
          <a:noFill/>
          <a:ln w="9525">
            <a:noFill/>
            <a:miter lim="800000"/>
            <a:headEnd/>
            <a:tailEnd/>
          </a:ln>
          <a:effectLst/>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a:extLst>
              <a:ext uri="{FF2B5EF4-FFF2-40B4-BE49-F238E27FC236}">
                <a16:creationId xmlns:a16="http://schemas.microsoft.com/office/drawing/2014/main" id="{5DCFD37D-9C7B-4D8A-0FF7-FC22547C8EDB}"/>
              </a:ext>
            </a:extLst>
          </p:cNvPr>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algn="l" rtl="0" fontAlgn="base">
              <a:spcBef>
                <a:spcPct val="0"/>
              </a:spcBef>
              <a:spcAft>
                <a:spcPct val="0"/>
              </a:spcAft>
              <a:buNone/>
            </a:pPr>
            <a:r>
              <a:rPr lang="en-US" altLang="en-US" sz="1200">
                <a:latin typeface="Gill Sans MT Condensed" panose="020B0506020104020203" pitchFamily="34" charset="0"/>
              </a:rPr>
              <a:t>DAVID M. KROENKE’S DATABASE CONCEPTS, 2nd Edition </a:t>
            </a:r>
          </a:p>
          <a:p>
            <a:pPr algn="l" rtl="0" fontAlgn="base">
              <a:spcBef>
                <a:spcPct val="0"/>
              </a:spcBef>
              <a:spcAft>
                <a:spcPct val="0"/>
              </a:spcAft>
              <a:buNone/>
            </a:pPr>
            <a:r>
              <a:rPr lang="en-US" altLang="en-US" sz="1200">
                <a:latin typeface="Gill Sans MT Condensed" panose="020B0506020104020203" pitchFamily="34" charset="0"/>
              </a:rPr>
              <a:t>© 2005 Pearson Prentice Hall</a:t>
            </a:r>
          </a:p>
          <a:p>
            <a:pPr algn="l" rtl="0" fontAlgn="base">
              <a:spcBef>
                <a:spcPct val="0"/>
              </a:spcBef>
              <a:spcAft>
                <a:spcPct val="0"/>
              </a:spcAft>
              <a:buNone/>
            </a:pPr>
            <a:endParaRPr lang="en-US" altLang="en-US" sz="1200">
              <a:latin typeface="Gill Sans MT Condensed" panose="020B0506020104020203" pitchFamily="34" charset="0"/>
            </a:endParaRPr>
          </a:p>
        </p:txBody>
      </p:sp>
      <p:sp>
        <p:nvSpPr>
          <p:cNvPr id="10243" name="Slide Number Placeholder 4">
            <a:extLst>
              <a:ext uri="{FF2B5EF4-FFF2-40B4-BE49-F238E27FC236}">
                <a16:creationId xmlns:a16="http://schemas.microsoft.com/office/drawing/2014/main" id="{FF58CA42-29A9-0077-653E-05E38FF02C66}"/>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rtl="0" fontAlgn="base">
              <a:spcBef>
                <a:spcPct val="0"/>
              </a:spcBef>
              <a:spcAft>
                <a:spcPct val="0"/>
              </a:spcAft>
              <a:buNone/>
            </a:pPr>
            <a:r>
              <a:rPr lang="en-US" altLang="en-US" sz="1800">
                <a:latin typeface="Gill Sans MT Condensed" panose="020B0506020104020203" pitchFamily="34" charset="0"/>
              </a:rPr>
              <a:t>1-</a:t>
            </a:r>
            <a:fld id="{8AC9C8AC-854D-4AA7-8AA1-211C83E06DA3}" type="slidenum">
              <a:rPr lang="en-US" altLang="en-US" sz="1800">
                <a:latin typeface="Gill Sans MT Condensed" panose="020B0506020104020203" pitchFamily="34" charset="0"/>
              </a:rPr>
              <a:pPr rtl="0" fontAlgn="base">
                <a:spcBef>
                  <a:spcPct val="0"/>
                </a:spcBef>
                <a:spcAft>
                  <a:spcPct val="0"/>
                </a:spcAft>
                <a:buNone/>
              </a:pPr>
              <a:t>7</a:t>
            </a:fld>
            <a:endParaRPr lang="en-US" altLang="en-US" sz="1800">
              <a:latin typeface="Gill Sans MT Condensed" panose="020B0506020104020203" pitchFamily="34" charset="0"/>
            </a:endParaRPr>
          </a:p>
        </p:txBody>
      </p:sp>
      <p:sp>
        <p:nvSpPr>
          <p:cNvPr id="8196" name="Rectangle 2">
            <a:extLst>
              <a:ext uri="{FF2B5EF4-FFF2-40B4-BE49-F238E27FC236}">
                <a16:creationId xmlns:a16="http://schemas.microsoft.com/office/drawing/2014/main" id="{1B6B20A0-12E8-8A5D-19F2-EBC928F84A24}"/>
              </a:ext>
            </a:extLst>
          </p:cNvPr>
          <p:cNvSpPr>
            <a:spLocks noGrp="1" noChangeArrowheads="1"/>
          </p:cNvSpPr>
          <p:nvPr>
            <p:ph type="title"/>
          </p:nvPr>
        </p:nvSpPr>
        <p:spPr>
          <a:xfrm>
            <a:off x="2971800" y="152400"/>
            <a:ext cx="7467600" cy="1219200"/>
          </a:xfrm>
        </p:spPr>
        <p:txBody>
          <a:bodyPr/>
          <a:lstStyle/>
          <a:p>
            <a:pPr eaLnBrk="1" hangingPunct="1">
              <a:defRPr/>
            </a:pPr>
            <a:r>
              <a:rPr lang="en-US" altLang="en-US" dirty="0"/>
              <a:t>Database Management System (DBMS)</a:t>
            </a:r>
            <a:br>
              <a:rPr lang="en-US" altLang="en-US" dirty="0"/>
            </a:br>
            <a:r>
              <a:rPr lang="ar-JO" sz="1400" b="1" spc="-5" dirty="0">
                <a:solidFill>
                  <a:srgbClr val="0000FF"/>
                </a:solidFill>
                <a:cs typeface="Arial"/>
              </a:rPr>
              <a:t> </a:t>
            </a:r>
            <a:r>
              <a:rPr lang="ar-JO" sz="1400" b="1" spc="-5" dirty="0" err="1">
                <a:solidFill>
                  <a:srgbClr val="0000FF"/>
                </a:solidFill>
                <a:cs typeface="Arial"/>
              </a:rPr>
              <a:t>(</a:t>
            </a:r>
            <a:r>
              <a:rPr lang="en-US" sz="1400" b="1" spc="-5" dirty="0">
                <a:solidFill>
                  <a:srgbClr val="0000FF"/>
                </a:solidFill>
                <a:cs typeface="Arial"/>
              </a:rPr>
              <a:t>Database (DB) </a:t>
            </a:r>
            <a:r>
              <a:rPr lang="en-US" sz="1400" b="1" dirty="0">
                <a:solidFill>
                  <a:srgbClr val="0000FF"/>
                </a:solidFill>
                <a:cs typeface="Arial"/>
              </a:rPr>
              <a:t>+ </a:t>
            </a:r>
            <a:r>
              <a:rPr lang="en-US" sz="1400" b="1" spc="-5" dirty="0">
                <a:solidFill>
                  <a:srgbClr val="0000FF"/>
                </a:solidFill>
                <a:cs typeface="Arial"/>
              </a:rPr>
              <a:t>DBMS </a:t>
            </a:r>
            <a:r>
              <a:rPr lang="en-US" sz="1400" b="1" dirty="0">
                <a:solidFill>
                  <a:srgbClr val="0000FF"/>
                </a:solidFill>
                <a:cs typeface="Arial"/>
              </a:rPr>
              <a:t>→ </a:t>
            </a:r>
            <a:r>
              <a:rPr lang="en-US" sz="1400" b="1" spc="-5" dirty="0">
                <a:solidFill>
                  <a:srgbClr val="0000FF"/>
                </a:solidFill>
                <a:cs typeface="Arial"/>
              </a:rPr>
              <a:t>Database </a:t>
            </a:r>
            <a:r>
              <a:rPr lang="en-US" sz="1400" b="1" spc="-10" dirty="0">
                <a:solidFill>
                  <a:srgbClr val="0000FF"/>
                </a:solidFill>
                <a:cs typeface="Arial"/>
              </a:rPr>
              <a:t>System</a:t>
            </a:r>
            <a:r>
              <a:rPr lang="en-US" sz="1400" b="1" spc="10" dirty="0">
                <a:solidFill>
                  <a:srgbClr val="0000FF"/>
                </a:solidFill>
                <a:cs typeface="Arial"/>
              </a:rPr>
              <a:t> </a:t>
            </a:r>
            <a:r>
              <a:rPr lang="en-US" sz="1400" b="1" spc="-5" dirty="0">
                <a:solidFill>
                  <a:srgbClr val="0000FF"/>
                </a:solidFill>
                <a:cs typeface="Arial"/>
              </a:rPr>
              <a:t>(DBS))</a:t>
            </a:r>
            <a:endParaRPr lang="en-US" altLang="en-US" sz="1400" dirty="0"/>
          </a:p>
        </p:txBody>
      </p:sp>
      <p:sp>
        <p:nvSpPr>
          <p:cNvPr id="10245" name="Rectangle 3">
            <a:extLst>
              <a:ext uri="{FF2B5EF4-FFF2-40B4-BE49-F238E27FC236}">
                <a16:creationId xmlns:a16="http://schemas.microsoft.com/office/drawing/2014/main" id="{5A2B4B72-37BD-5D8B-4557-0D8754574D4C}"/>
              </a:ext>
            </a:extLst>
          </p:cNvPr>
          <p:cNvSpPr>
            <a:spLocks noGrp="1" noChangeArrowheads="1"/>
          </p:cNvSpPr>
          <p:nvPr>
            <p:ph type="body" idx="1"/>
          </p:nvPr>
        </p:nvSpPr>
        <p:spPr>
          <a:xfrm>
            <a:off x="3048001" y="1676400"/>
            <a:ext cx="7318375" cy="4419600"/>
          </a:xfrm>
        </p:spPr>
        <p:txBody>
          <a:bodyPr/>
          <a:lstStyle/>
          <a:p>
            <a:pPr eaLnBrk="1" hangingPunct="1"/>
            <a:r>
              <a:rPr lang="en-US" altLang="en-US" sz="2200"/>
              <a:t>A database management system (DBMS) serves as an intermediary between database applications and the database</a:t>
            </a:r>
          </a:p>
          <a:p>
            <a:pPr algn="r" rtl="1" eaLnBrk="1" hangingPunct="1"/>
            <a:r>
              <a:rPr lang="ar-JO" altLang="en-US" sz="2200"/>
              <a:t>يعمل نظام إدارة قواعد البيانات (</a:t>
            </a:r>
            <a:r>
              <a:rPr lang="en-US" altLang="en-US" sz="2200"/>
              <a:t>DBMS</a:t>
            </a:r>
            <a:r>
              <a:rPr lang="ar-JO" altLang="en-US" sz="2200"/>
              <a:t>) كوسيط بين تطبيقات قواعد البيانات وقاعدة البيانات</a:t>
            </a:r>
            <a:endParaRPr lang="en-US" altLang="en-US" sz="2200"/>
          </a:p>
          <a:p>
            <a:pPr eaLnBrk="1" hangingPunct="1"/>
            <a:r>
              <a:rPr lang="en-US" altLang="en-US" sz="2200"/>
              <a:t>The DBMS manages and controls database activities</a:t>
            </a:r>
          </a:p>
          <a:p>
            <a:pPr algn="r" rtl="1" eaLnBrk="1" hangingPunct="1"/>
            <a:r>
              <a:rPr lang="ar-JO" altLang="en-US" sz="2200"/>
              <a:t>يقوم نظام إدارة قواعد البيانات بإدارة ومراقبة أنشطة قاعدة البيانات</a:t>
            </a:r>
            <a:endParaRPr lang="en-US" altLang="en-US" sz="2200"/>
          </a:p>
          <a:p>
            <a:pPr eaLnBrk="1" hangingPunct="1"/>
            <a:r>
              <a:rPr lang="en-US" altLang="en-US" sz="2200"/>
              <a:t>The DBMS creates, processes and administers the databases it controls</a:t>
            </a:r>
          </a:p>
          <a:p>
            <a:pPr algn="r" rtl="1" eaLnBrk="1" hangingPunct="1"/>
            <a:r>
              <a:rPr lang="ar-JO" altLang="en-US" sz="2200"/>
              <a:t>يقوم نظام إدارة قواعد البيانات (</a:t>
            </a:r>
            <a:r>
              <a:rPr lang="en-US" altLang="en-US" sz="2200"/>
              <a:t>DBMS</a:t>
            </a:r>
            <a:r>
              <a:rPr lang="ar-JO" altLang="en-US" sz="2200"/>
              <a:t>) بإنشاء ومعالجة وإدارة قواعد البيانات التي يتحكم فيها</a:t>
            </a:r>
            <a:endParaRPr lang="en-US" altLang="en-US" sz="22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Conflicting Operations</a:t>
            </a:r>
          </a:p>
        </p:txBody>
      </p:sp>
      <p:sp>
        <p:nvSpPr>
          <p:cNvPr id="3" name="Content Placeholder 2"/>
          <p:cNvSpPr>
            <a:spLocks noGrp="1"/>
          </p:cNvSpPr>
          <p:nvPr>
            <p:ph idx="1"/>
          </p:nvPr>
        </p:nvSpPr>
        <p:spPr/>
        <p:txBody>
          <a:bodyPr/>
          <a:lstStyle/>
          <a:p>
            <a:r>
              <a:rPr lang="en-US" dirty="0"/>
              <a:t>Two operations conflict with each other if:</a:t>
            </a:r>
          </a:p>
          <a:p>
            <a:pPr lvl="1"/>
            <a:r>
              <a:rPr lang="en-US" dirty="0"/>
              <a:t>They belong to different transaction</a:t>
            </a:r>
          </a:p>
          <a:p>
            <a:pPr lvl="1"/>
            <a:r>
              <a:rPr lang="en-US" dirty="0"/>
              <a:t>They access the same database item</a:t>
            </a:r>
          </a:p>
          <a:p>
            <a:pPr lvl="1"/>
            <a:r>
              <a:rPr lang="en-US" dirty="0"/>
              <a:t>Their type of operations is:</a:t>
            </a:r>
          </a:p>
          <a:p>
            <a:pPr lvl="2"/>
            <a:r>
              <a:rPr lang="en-US" dirty="0"/>
              <a:t>Both write operations or</a:t>
            </a:r>
          </a:p>
          <a:p>
            <a:pPr lvl="2"/>
            <a:r>
              <a:rPr lang="en-US" dirty="0"/>
              <a:t>One write and one read operations</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983EAF88-B608-4386-B53A-41178CEDCDED}" type="slidenum">
              <a:rPr lang="en-US">
                <a:latin typeface="Arial" charset="0"/>
              </a:rPr>
              <a:pPr rtl="0" fontAlgn="base">
                <a:spcBef>
                  <a:spcPct val="0"/>
                </a:spcBef>
                <a:spcAft>
                  <a:spcPct val="0"/>
                </a:spcAft>
              </a:pPr>
              <a:t>71</a:t>
            </a:fld>
            <a:endParaRPr lang="en-CA">
              <a:latin typeface="Arial" charset="0"/>
            </a:endParaRPr>
          </a:p>
        </p:txBody>
      </p:sp>
      <p:sp>
        <p:nvSpPr>
          <p:cNvPr id="733188" name="Rectangle 4"/>
          <p:cNvSpPr>
            <a:spLocks noGrp="1" noChangeArrowheads="1"/>
          </p:cNvSpPr>
          <p:nvPr>
            <p:ph type="title"/>
          </p:nvPr>
        </p:nvSpPr>
        <p:spPr/>
        <p:txBody>
          <a:bodyPr/>
          <a:lstStyle/>
          <a:p>
            <a:r>
              <a:rPr lang="en-US"/>
              <a:t>5 Characterizing Schedules based on Serializability (1)</a:t>
            </a:r>
          </a:p>
        </p:txBody>
      </p:sp>
      <p:sp>
        <p:nvSpPr>
          <p:cNvPr id="733189" name="Rectangle 5"/>
          <p:cNvSpPr>
            <a:spLocks noGrp="1" noChangeArrowheads="1"/>
          </p:cNvSpPr>
          <p:nvPr>
            <p:ph type="body" idx="1"/>
          </p:nvPr>
        </p:nvSpPr>
        <p:spPr/>
        <p:txBody>
          <a:bodyPr/>
          <a:lstStyle/>
          <a:p>
            <a:r>
              <a:rPr lang="en-US"/>
              <a:t>Serial schedule:</a:t>
            </a:r>
          </a:p>
          <a:p>
            <a:pPr lvl="1"/>
            <a:r>
              <a:rPr lang="en-US"/>
              <a:t>A schedule S is serial if, for every transaction T participating in the schedule, all the operations of T are executed consecutively in the schedule.</a:t>
            </a:r>
          </a:p>
          <a:p>
            <a:pPr lvl="2"/>
            <a:r>
              <a:rPr lang="en-US"/>
              <a:t>Otherwise, the schedule is called nonserial schedule.</a:t>
            </a:r>
          </a:p>
          <a:p>
            <a:r>
              <a:rPr lang="en-US"/>
              <a:t>Serializable schedule:</a:t>
            </a:r>
          </a:p>
          <a:p>
            <a:pPr lvl="1"/>
            <a:r>
              <a:rPr lang="en-US"/>
              <a:t>A schedule S is serializable if it is equivalent to some serial schedule of the same n transactions.</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Serial </a:t>
            </a:r>
            <a:r>
              <a:rPr lang="en-US" dirty="0" err="1"/>
              <a:t>vs</a:t>
            </a:r>
            <a:r>
              <a:rPr lang="en-US" dirty="0"/>
              <a:t> Non Serial </a:t>
            </a:r>
            <a:r>
              <a:rPr lang="en-US" dirty="0" err="1"/>
              <a:t>vs</a:t>
            </a:r>
            <a:r>
              <a:rPr lang="en-US" dirty="0"/>
              <a:t> </a:t>
            </a:r>
            <a:r>
              <a:rPr lang="en-US" dirty="0" err="1"/>
              <a:t>Serializable</a:t>
            </a:r>
            <a:endParaRPr lang="en-US" dirty="0"/>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pPr>
              <a:buNone/>
            </a:pPr>
            <a:r>
              <a:rPr lang="en-US" dirty="0"/>
              <a:t>        </a:t>
            </a:r>
          </a:p>
        </p:txBody>
      </p:sp>
      <p:pic>
        <p:nvPicPr>
          <p:cNvPr id="4098" name="Picture 2"/>
          <p:cNvPicPr>
            <a:picLocks noChangeAspect="1" noChangeArrowheads="1"/>
          </p:cNvPicPr>
          <p:nvPr/>
        </p:nvPicPr>
        <p:blipFill>
          <a:blip r:embed="rId2"/>
          <a:srcRect/>
          <a:stretch>
            <a:fillRect/>
          </a:stretch>
        </p:blipFill>
        <p:spPr bwMode="auto">
          <a:xfrm>
            <a:off x="1905001" y="1600200"/>
            <a:ext cx="3667125" cy="3295650"/>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5867400" y="1600200"/>
            <a:ext cx="3581400" cy="3276600"/>
          </a:xfrm>
          <a:prstGeom prst="rect">
            <a:avLst/>
          </a:prstGeom>
          <a:noFill/>
          <a:ln w="9525">
            <a:noFill/>
            <a:miter lim="800000"/>
            <a:headEnd/>
            <a:tailEnd/>
          </a:ln>
          <a:effectLst/>
        </p:spPr>
      </p:pic>
      <p:sp>
        <p:nvSpPr>
          <p:cNvPr id="6" name="TextBox 5"/>
          <p:cNvSpPr txBox="1"/>
          <p:nvPr/>
        </p:nvSpPr>
        <p:spPr>
          <a:xfrm>
            <a:off x="2881291" y="4786323"/>
            <a:ext cx="2343911" cy="461665"/>
          </a:xfrm>
          <a:prstGeom prst="rect">
            <a:avLst/>
          </a:prstGeom>
          <a:noFill/>
        </p:spPr>
        <p:txBody>
          <a:bodyPr wrap="none" rtlCol="0">
            <a:spAutoFit/>
          </a:bodyPr>
          <a:lstStyle/>
          <a:p>
            <a:pPr algn="l" rtl="0" fontAlgn="base">
              <a:spcBef>
                <a:spcPct val="0"/>
              </a:spcBef>
              <a:spcAft>
                <a:spcPct val="0"/>
              </a:spcAft>
            </a:pPr>
            <a:r>
              <a:rPr lang="en-US" sz="2400" dirty="0">
                <a:solidFill>
                  <a:srgbClr val="000000"/>
                </a:solidFill>
                <a:latin typeface="Arial" charset="0"/>
              </a:rPr>
              <a:t>Serial Schedule</a:t>
            </a:r>
          </a:p>
        </p:txBody>
      </p:sp>
      <p:sp>
        <p:nvSpPr>
          <p:cNvPr id="7" name="TextBox 6"/>
          <p:cNvSpPr txBox="1"/>
          <p:nvPr/>
        </p:nvSpPr>
        <p:spPr>
          <a:xfrm>
            <a:off x="6454070" y="4786323"/>
            <a:ext cx="2994731" cy="461665"/>
          </a:xfrm>
          <a:prstGeom prst="rect">
            <a:avLst/>
          </a:prstGeom>
          <a:noFill/>
        </p:spPr>
        <p:txBody>
          <a:bodyPr wrap="none" rtlCol="0">
            <a:spAutoFit/>
          </a:bodyPr>
          <a:lstStyle/>
          <a:p>
            <a:pPr algn="l" rtl="0" fontAlgn="base">
              <a:spcBef>
                <a:spcPct val="0"/>
              </a:spcBef>
              <a:spcAft>
                <a:spcPct val="0"/>
              </a:spcAft>
            </a:pPr>
            <a:r>
              <a:rPr lang="en-US" sz="2400" dirty="0">
                <a:solidFill>
                  <a:srgbClr val="000000"/>
                </a:solidFill>
                <a:latin typeface="Arial" charset="0"/>
              </a:rPr>
              <a:t>Non Serial Schedule</a:t>
            </a:r>
          </a:p>
        </p:txBody>
      </p:sp>
      <p:sp>
        <p:nvSpPr>
          <p:cNvPr id="8" name="TextBox 7"/>
          <p:cNvSpPr txBox="1"/>
          <p:nvPr/>
        </p:nvSpPr>
        <p:spPr>
          <a:xfrm>
            <a:off x="2738414" y="5214950"/>
            <a:ext cx="6776214" cy="923330"/>
          </a:xfrm>
          <a:prstGeom prst="rect">
            <a:avLst/>
          </a:prstGeom>
          <a:noFill/>
          <a:ln>
            <a:solidFill>
              <a:schemeClr val="accent1"/>
            </a:solidFill>
          </a:ln>
        </p:spPr>
        <p:txBody>
          <a:bodyPr wrap="none" rtlCol="0">
            <a:spAutoFit/>
          </a:bodyPr>
          <a:lstStyle/>
          <a:p>
            <a:pPr algn="l" rtl="0" fontAlgn="base">
              <a:spcBef>
                <a:spcPct val="0"/>
              </a:spcBef>
              <a:spcAft>
                <a:spcPct val="0"/>
              </a:spcAft>
            </a:pPr>
            <a:r>
              <a:rPr lang="en-US" dirty="0">
                <a:solidFill>
                  <a:srgbClr val="000000"/>
                </a:solidFill>
                <a:latin typeface="Arial" charset="0"/>
              </a:rPr>
              <a:t>Q: Is every non serial schedule considered </a:t>
            </a:r>
            <a:r>
              <a:rPr lang="en-US" dirty="0" err="1">
                <a:solidFill>
                  <a:srgbClr val="000000"/>
                </a:solidFill>
                <a:latin typeface="Arial" charset="0"/>
              </a:rPr>
              <a:t>serializable</a:t>
            </a:r>
            <a:r>
              <a:rPr lang="en-US" dirty="0">
                <a:solidFill>
                  <a:srgbClr val="000000"/>
                </a:solidFill>
                <a:latin typeface="Arial" charset="0"/>
              </a:rPr>
              <a:t>?</a:t>
            </a:r>
          </a:p>
          <a:p>
            <a:pPr algn="l" rtl="0" fontAlgn="base">
              <a:spcBef>
                <a:spcPct val="0"/>
              </a:spcBef>
              <a:spcAft>
                <a:spcPct val="0"/>
              </a:spcAft>
            </a:pPr>
            <a:r>
              <a:rPr lang="en-US" dirty="0">
                <a:solidFill>
                  <a:srgbClr val="000000"/>
                </a:solidFill>
                <a:latin typeface="Arial" charset="0"/>
              </a:rPr>
              <a:t>A: No, a non serial schedule is considered </a:t>
            </a:r>
            <a:r>
              <a:rPr lang="en-US" dirty="0" err="1">
                <a:solidFill>
                  <a:srgbClr val="000000"/>
                </a:solidFill>
                <a:latin typeface="Arial" charset="0"/>
              </a:rPr>
              <a:t>serializable</a:t>
            </a:r>
            <a:r>
              <a:rPr lang="en-US" dirty="0">
                <a:solidFill>
                  <a:srgbClr val="000000"/>
                </a:solidFill>
                <a:latin typeface="Arial" charset="0"/>
              </a:rPr>
              <a:t> if </a:t>
            </a:r>
          </a:p>
          <a:p>
            <a:pPr algn="l" rtl="0" fontAlgn="base">
              <a:spcBef>
                <a:spcPct val="0"/>
              </a:spcBef>
              <a:spcAft>
                <a:spcPct val="0"/>
              </a:spcAft>
            </a:pPr>
            <a:r>
              <a:rPr lang="en-US" dirty="0">
                <a:solidFill>
                  <a:srgbClr val="000000"/>
                </a:solidFill>
                <a:latin typeface="Arial" charset="0"/>
              </a:rPr>
              <a:t>    it is equivalent to any serial schedule of the same transactions</a:t>
            </a:r>
          </a:p>
        </p:txBody>
      </p:sp>
      <p:sp>
        <p:nvSpPr>
          <p:cNvPr id="9" name="TextBox 8"/>
          <p:cNvSpPr txBox="1"/>
          <p:nvPr/>
        </p:nvSpPr>
        <p:spPr>
          <a:xfrm>
            <a:off x="2738414" y="6172200"/>
            <a:ext cx="4826962" cy="369332"/>
          </a:xfrm>
          <a:prstGeom prst="rect">
            <a:avLst/>
          </a:prstGeom>
          <a:noFill/>
          <a:ln>
            <a:solidFill>
              <a:schemeClr val="accent1"/>
            </a:solidFill>
          </a:ln>
        </p:spPr>
        <p:txBody>
          <a:bodyPr wrap="none" rtlCol="0">
            <a:spAutoFit/>
          </a:bodyPr>
          <a:lstStyle/>
          <a:p>
            <a:pPr algn="l" rtl="0" fontAlgn="base">
              <a:spcBef>
                <a:spcPct val="0"/>
              </a:spcBef>
              <a:spcAft>
                <a:spcPct val="0"/>
              </a:spcAft>
            </a:pPr>
            <a:r>
              <a:rPr lang="en-US" dirty="0">
                <a:solidFill>
                  <a:srgbClr val="000000"/>
                </a:solidFill>
                <a:latin typeface="Arial" charset="0"/>
              </a:rPr>
              <a:t>Schedule D is non serial and also </a:t>
            </a:r>
            <a:r>
              <a:rPr lang="en-US" dirty="0" err="1">
                <a:solidFill>
                  <a:srgbClr val="000000"/>
                </a:solidFill>
                <a:latin typeface="Arial" charset="0"/>
              </a:rPr>
              <a:t>serializable</a:t>
            </a:r>
            <a:endParaRPr lang="en-US" dirty="0">
              <a:solidFill>
                <a:srgbClr val="000000"/>
              </a:solidFill>
              <a:latin typeface="Arial" charset="0"/>
            </a:endParaRP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04193BF2-F2CE-4159-95AB-E4896E29F021}" type="slidenum">
              <a:rPr lang="en-US">
                <a:latin typeface="Arial" charset="0"/>
              </a:rPr>
              <a:pPr rtl="0" fontAlgn="base">
                <a:spcBef>
                  <a:spcPct val="0"/>
                </a:spcBef>
                <a:spcAft>
                  <a:spcPct val="0"/>
                </a:spcAft>
              </a:pPr>
              <a:t>73</a:t>
            </a:fld>
            <a:endParaRPr lang="en-CA">
              <a:latin typeface="Arial" charset="0"/>
            </a:endParaRPr>
          </a:p>
        </p:txBody>
      </p:sp>
      <p:sp>
        <p:nvSpPr>
          <p:cNvPr id="735236" name="Rectangle 4"/>
          <p:cNvSpPr>
            <a:spLocks noGrp="1" noChangeArrowheads="1"/>
          </p:cNvSpPr>
          <p:nvPr>
            <p:ph type="title"/>
          </p:nvPr>
        </p:nvSpPr>
        <p:spPr/>
        <p:txBody>
          <a:bodyPr/>
          <a:lstStyle/>
          <a:p>
            <a:r>
              <a:rPr lang="en-US"/>
              <a:t>Characterizing Schedules based on Serializability (2)</a:t>
            </a:r>
          </a:p>
        </p:txBody>
      </p:sp>
      <p:sp>
        <p:nvSpPr>
          <p:cNvPr id="735237" name="Rectangle 5"/>
          <p:cNvSpPr>
            <a:spLocks noGrp="1" noChangeArrowheads="1"/>
          </p:cNvSpPr>
          <p:nvPr>
            <p:ph type="body" idx="1"/>
          </p:nvPr>
        </p:nvSpPr>
        <p:spPr/>
        <p:txBody>
          <a:bodyPr/>
          <a:lstStyle/>
          <a:p>
            <a:r>
              <a:rPr lang="en-US" dirty="0"/>
              <a:t>Result equivalent:</a:t>
            </a:r>
          </a:p>
          <a:p>
            <a:pPr lvl="1"/>
            <a:r>
              <a:rPr lang="en-US" dirty="0"/>
              <a:t>Two schedules are called result equivalent if they produce the same final state of the database.</a:t>
            </a:r>
          </a:p>
          <a:p>
            <a:r>
              <a:rPr lang="en-US" dirty="0"/>
              <a:t>Conflict equivalent:</a:t>
            </a:r>
          </a:p>
          <a:p>
            <a:pPr lvl="1"/>
            <a:r>
              <a:rPr lang="en-US" dirty="0"/>
              <a:t>Two schedules are said to be conflict equivalent if the order of any two conflicting operations is the same in both schedules.</a:t>
            </a:r>
          </a:p>
          <a:p>
            <a:r>
              <a:rPr lang="en-US" dirty="0"/>
              <a:t>Conflict serializable:</a:t>
            </a:r>
          </a:p>
          <a:p>
            <a:pPr lvl="1"/>
            <a:r>
              <a:rPr lang="en-US" dirty="0"/>
              <a:t>A schedule S is said to be conflict serializable if it is conflict equivalent to some serial schedule S’.</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CC3BF462-60F8-42D6-B05F-69D88B8531C0}" type="slidenum">
              <a:rPr lang="en-US">
                <a:latin typeface="Arial" charset="0"/>
              </a:rPr>
              <a:pPr rtl="0" fontAlgn="base">
                <a:spcBef>
                  <a:spcPct val="0"/>
                </a:spcBef>
                <a:spcAft>
                  <a:spcPct val="0"/>
                </a:spcAft>
              </a:pPr>
              <a:t>74</a:t>
            </a:fld>
            <a:endParaRPr lang="en-CA">
              <a:latin typeface="Arial" charset="0"/>
            </a:endParaRPr>
          </a:p>
        </p:txBody>
      </p:sp>
      <p:sp>
        <p:nvSpPr>
          <p:cNvPr id="737284" name="Rectangle 4"/>
          <p:cNvSpPr>
            <a:spLocks noGrp="1" noChangeArrowheads="1"/>
          </p:cNvSpPr>
          <p:nvPr>
            <p:ph type="title"/>
          </p:nvPr>
        </p:nvSpPr>
        <p:spPr/>
        <p:txBody>
          <a:bodyPr/>
          <a:lstStyle/>
          <a:p>
            <a:r>
              <a:rPr lang="en-US"/>
              <a:t>Characterizing Schedules based on Serializability (3)</a:t>
            </a:r>
          </a:p>
        </p:txBody>
      </p:sp>
      <p:sp>
        <p:nvSpPr>
          <p:cNvPr id="737285" name="Rectangle 5"/>
          <p:cNvSpPr>
            <a:spLocks noGrp="1" noChangeArrowheads="1"/>
          </p:cNvSpPr>
          <p:nvPr>
            <p:ph type="body" idx="1"/>
          </p:nvPr>
        </p:nvSpPr>
        <p:spPr/>
        <p:txBody>
          <a:bodyPr/>
          <a:lstStyle/>
          <a:p>
            <a:r>
              <a:rPr lang="en-US"/>
              <a:t>Being serializable is </a:t>
            </a:r>
            <a:r>
              <a:rPr lang="en-US" u="sng"/>
              <a:t>not</a:t>
            </a:r>
            <a:r>
              <a:rPr lang="en-US"/>
              <a:t> the same as being serial</a:t>
            </a:r>
          </a:p>
          <a:p>
            <a:r>
              <a:rPr lang="en-US"/>
              <a:t>Being serializable implies that the schedule is a </a:t>
            </a:r>
            <a:r>
              <a:rPr lang="en-US" u="sng"/>
              <a:t>correct</a:t>
            </a:r>
            <a:r>
              <a:rPr lang="en-US"/>
              <a:t> schedule.</a:t>
            </a:r>
          </a:p>
          <a:p>
            <a:pPr lvl="1"/>
            <a:r>
              <a:rPr lang="en-US"/>
              <a:t>It will leave the database in a consistent state. </a:t>
            </a:r>
          </a:p>
          <a:p>
            <a:pPr lvl="1"/>
            <a:r>
              <a:rPr lang="en-US"/>
              <a:t>The interleaving is appropriate and will result in a state as if the transactions were serially executed, yet will achieve efficiency due to concurrent execution. </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Equivalent(Example 1)</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1981200" y="1676400"/>
            <a:ext cx="3600450" cy="28765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6019801" y="1600200"/>
            <a:ext cx="3495675" cy="2914650"/>
          </a:xfrm>
          <a:prstGeom prst="rect">
            <a:avLst/>
          </a:prstGeom>
          <a:noFill/>
          <a:ln w="9525">
            <a:noFill/>
            <a:miter lim="800000"/>
            <a:headEnd/>
            <a:tailEnd/>
          </a:ln>
          <a:effectLst/>
        </p:spPr>
      </p:pic>
      <p:sp>
        <p:nvSpPr>
          <p:cNvPr id="7" name="TextBox 6"/>
          <p:cNvSpPr txBox="1"/>
          <p:nvPr/>
        </p:nvSpPr>
        <p:spPr>
          <a:xfrm>
            <a:off x="2514600" y="4648200"/>
            <a:ext cx="7315200" cy="1938992"/>
          </a:xfrm>
          <a:prstGeom prst="rect">
            <a:avLst/>
          </a:prstGeom>
          <a:noFill/>
          <a:ln>
            <a:solidFill>
              <a:schemeClr val="accent1"/>
            </a:solidFill>
          </a:ln>
        </p:spPr>
        <p:txBody>
          <a:bodyPr wrap="square" rtlCol="0">
            <a:spAutoFit/>
          </a:bodyPr>
          <a:lstStyle/>
          <a:p>
            <a:pPr algn="l" rtl="0" fontAlgn="base">
              <a:spcBef>
                <a:spcPct val="0"/>
              </a:spcBef>
              <a:spcAft>
                <a:spcPct val="0"/>
              </a:spcAft>
            </a:pPr>
            <a:r>
              <a:rPr lang="en-US" sz="2000" dirty="0">
                <a:solidFill>
                  <a:srgbClr val="000000"/>
                </a:solidFill>
                <a:latin typeface="Arial" charset="0"/>
              </a:rPr>
              <a:t>Conflicting Operations are:</a:t>
            </a:r>
          </a:p>
          <a:p>
            <a:pPr lvl="1" algn="l" rtl="0" fontAlgn="base">
              <a:spcBef>
                <a:spcPct val="0"/>
              </a:spcBef>
              <a:spcAft>
                <a:spcPct val="0"/>
              </a:spcAft>
            </a:pPr>
            <a:r>
              <a:rPr lang="en-US" sz="2000" dirty="0">
                <a:solidFill>
                  <a:srgbClr val="000000"/>
                </a:solidFill>
                <a:latin typeface="Arial" charset="0"/>
              </a:rPr>
              <a:t>Conflict1: </a:t>
            </a:r>
            <a:r>
              <a:rPr lang="en-US" sz="2000" dirty="0" err="1">
                <a:solidFill>
                  <a:srgbClr val="000000"/>
                </a:solidFill>
                <a:latin typeface="Arial" charset="0"/>
              </a:rPr>
              <a:t>read_item</a:t>
            </a:r>
            <a:r>
              <a:rPr lang="en-US" sz="2000" dirty="0">
                <a:solidFill>
                  <a:srgbClr val="000000"/>
                </a:solidFill>
                <a:latin typeface="Arial" charset="0"/>
              </a:rPr>
              <a:t>(x) of T1 and </a:t>
            </a:r>
            <a:r>
              <a:rPr lang="en-US" sz="2000" dirty="0" err="1">
                <a:solidFill>
                  <a:srgbClr val="000000"/>
                </a:solidFill>
                <a:latin typeface="Arial" charset="0"/>
              </a:rPr>
              <a:t>write_item</a:t>
            </a:r>
            <a:r>
              <a:rPr lang="en-US" sz="2000" dirty="0">
                <a:solidFill>
                  <a:srgbClr val="000000"/>
                </a:solidFill>
                <a:latin typeface="Arial" charset="0"/>
              </a:rPr>
              <a:t>(x) of T2</a:t>
            </a:r>
          </a:p>
          <a:p>
            <a:pPr lvl="1" algn="l" rtl="0" fontAlgn="base">
              <a:spcBef>
                <a:spcPct val="0"/>
              </a:spcBef>
              <a:spcAft>
                <a:spcPct val="0"/>
              </a:spcAft>
            </a:pPr>
            <a:r>
              <a:rPr lang="en-US" sz="2000" dirty="0">
                <a:solidFill>
                  <a:srgbClr val="000000"/>
                </a:solidFill>
                <a:latin typeface="Arial" charset="0"/>
              </a:rPr>
              <a:t>Conflict2: </a:t>
            </a:r>
            <a:r>
              <a:rPr lang="en-US" sz="2000" dirty="0" err="1">
                <a:solidFill>
                  <a:srgbClr val="000000"/>
                </a:solidFill>
                <a:latin typeface="Arial" charset="0"/>
              </a:rPr>
              <a:t>write_item</a:t>
            </a:r>
            <a:r>
              <a:rPr lang="en-US" sz="2000" dirty="0">
                <a:solidFill>
                  <a:srgbClr val="000000"/>
                </a:solidFill>
                <a:latin typeface="Arial" charset="0"/>
              </a:rPr>
              <a:t>(x) of T1 and </a:t>
            </a:r>
            <a:r>
              <a:rPr lang="en-US" sz="2000" dirty="0" err="1">
                <a:solidFill>
                  <a:srgbClr val="000000"/>
                </a:solidFill>
                <a:latin typeface="Arial" charset="0"/>
              </a:rPr>
              <a:t>write_item</a:t>
            </a:r>
            <a:r>
              <a:rPr lang="en-US" sz="2000" dirty="0">
                <a:solidFill>
                  <a:srgbClr val="000000"/>
                </a:solidFill>
                <a:latin typeface="Arial" charset="0"/>
              </a:rPr>
              <a:t>(x) of T2</a:t>
            </a:r>
          </a:p>
          <a:p>
            <a:pPr lvl="1" algn="l" rtl="0" fontAlgn="base">
              <a:spcBef>
                <a:spcPct val="0"/>
              </a:spcBef>
              <a:spcAft>
                <a:spcPct val="0"/>
              </a:spcAft>
            </a:pPr>
            <a:r>
              <a:rPr lang="en-US" sz="2000" dirty="0">
                <a:solidFill>
                  <a:srgbClr val="000000"/>
                </a:solidFill>
                <a:latin typeface="Arial" charset="0"/>
              </a:rPr>
              <a:t>Conflict3: </a:t>
            </a:r>
            <a:r>
              <a:rPr lang="en-US" sz="2000" dirty="0" err="1">
                <a:solidFill>
                  <a:srgbClr val="000000"/>
                </a:solidFill>
                <a:latin typeface="Arial" charset="0"/>
              </a:rPr>
              <a:t>read_item</a:t>
            </a:r>
            <a:r>
              <a:rPr lang="en-US" sz="2000" dirty="0">
                <a:solidFill>
                  <a:srgbClr val="000000"/>
                </a:solidFill>
                <a:latin typeface="Arial" charset="0"/>
              </a:rPr>
              <a:t>(x) of T2 and </a:t>
            </a:r>
            <a:r>
              <a:rPr lang="en-US" sz="2000" dirty="0" err="1">
                <a:solidFill>
                  <a:srgbClr val="000000"/>
                </a:solidFill>
                <a:latin typeface="Arial" charset="0"/>
              </a:rPr>
              <a:t>write_item</a:t>
            </a:r>
            <a:r>
              <a:rPr lang="en-US" sz="2000" dirty="0">
                <a:solidFill>
                  <a:srgbClr val="000000"/>
                </a:solidFill>
                <a:latin typeface="Arial" charset="0"/>
              </a:rPr>
              <a:t>(x) of T1</a:t>
            </a:r>
          </a:p>
          <a:p>
            <a:pPr algn="l" rtl="0" fontAlgn="base">
              <a:spcBef>
                <a:spcPct val="0"/>
              </a:spcBef>
              <a:spcAft>
                <a:spcPct val="0"/>
              </a:spcAft>
            </a:pPr>
            <a:r>
              <a:rPr lang="en-US" sz="2000" dirty="0">
                <a:solidFill>
                  <a:srgbClr val="000000"/>
                </a:solidFill>
                <a:latin typeface="Arial" charset="0"/>
              </a:rPr>
              <a:t>Operations in each conflict occur in the same order in Schedule A and D. So, S1 and S2 are conflict Equivalent</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 Equivalent(Example 2)</a:t>
            </a:r>
          </a:p>
        </p:txBody>
      </p:sp>
      <p:sp>
        <p:nvSpPr>
          <p:cNvPr id="3" name="Content Placeholder 2"/>
          <p:cNvSpPr>
            <a:spLocks noGrp="1"/>
          </p:cNvSpPr>
          <p:nvPr>
            <p:ph idx="1"/>
          </p:nvPr>
        </p:nvSpPr>
        <p:spPr/>
        <p:txBody>
          <a:bodyPr>
            <a:normAutofit/>
          </a:bodyPr>
          <a:lstStyle/>
          <a:p>
            <a:endParaRPr lang="en-US" dirty="0"/>
          </a:p>
          <a:p>
            <a:endParaRPr lang="en-US" dirty="0"/>
          </a:p>
          <a:p>
            <a:endParaRPr lang="en-US" dirty="0"/>
          </a:p>
          <a:p>
            <a:endParaRPr lang="en-US" dirty="0"/>
          </a:p>
          <a:p>
            <a:endParaRPr lang="en-US" dirty="0"/>
          </a:p>
          <a:p>
            <a:endParaRPr lang="en-US" dirty="0"/>
          </a:p>
        </p:txBody>
      </p:sp>
      <p:pic>
        <p:nvPicPr>
          <p:cNvPr id="1026" name="Picture 2"/>
          <p:cNvPicPr>
            <a:picLocks noChangeAspect="1" noChangeArrowheads="1"/>
          </p:cNvPicPr>
          <p:nvPr/>
        </p:nvPicPr>
        <p:blipFill>
          <a:blip r:embed="rId2"/>
          <a:srcRect/>
          <a:stretch>
            <a:fillRect/>
          </a:stretch>
        </p:blipFill>
        <p:spPr bwMode="auto">
          <a:xfrm>
            <a:off x="1981201" y="1371600"/>
            <a:ext cx="8000999" cy="3124200"/>
          </a:xfrm>
          <a:prstGeom prst="rect">
            <a:avLst/>
          </a:prstGeom>
          <a:noFill/>
          <a:ln w="9525">
            <a:noFill/>
            <a:miter lim="800000"/>
            <a:headEnd/>
            <a:tailEnd/>
          </a:ln>
          <a:effectLst/>
        </p:spPr>
      </p:pic>
      <p:sp>
        <p:nvSpPr>
          <p:cNvPr id="5" name="TextBox 4"/>
          <p:cNvSpPr txBox="1"/>
          <p:nvPr/>
        </p:nvSpPr>
        <p:spPr>
          <a:xfrm>
            <a:off x="2209800" y="4648200"/>
            <a:ext cx="7696200" cy="1938992"/>
          </a:xfrm>
          <a:prstGeom prst="rect">
            <a:avLst/>
          </a:prstGeom>
          <a:noFill/>
          <a:ln>
            <a:solidFill>
              <a:schemeClr val="accent1"/>
            </a:solidFill>
          </a:ln>
        </p:spPr>
        <p:txBody>
          <a:bodyPr wrap="square" rtlCol="0">
            <a:spAutoFit/>
          </a:bodyPr>
          <a:lstStyle/>
          <a:p>
            <a:pPr algn="l" rtl="0" fontAlgn="base">
              <a:spcBef>
                <a:spcPct val="0"/>
              </a:spcBef>
              <a:spcAft>
                <a:spcPct val="0"/>
              </a:spcAft>
            </a:pPr>
            <a:r>
              <a:rPr lang="en-US" sz="2000" dirty="0">
                <a:solidFill>
                  <a:srgbClr val="000000"/>
                </a:solidFill>
                <a:latin typeface="Arial" charset="0"/>
              </a:rPr>
              <a:t>Conflicting Operations are:</a:t>
            </a:r>
          </a:p>
          <a:p>
            <a:pPr lvl="1" algn="l" rtl="0" fontAlgn="base">
              <a:spcBef>
                <a:spcPct val="0"/>
              </a:spcBef>
              <a:spcAft>
                <a:spcPct val="0"/>
              </a:spcAft>
            </a:pPr>
            <a:r>
              <a:rPr lang="en-US" sz="2000" dirty="0">
                <a:solidFill>
                  <a:srgbClr val="000000"/>
                </a:solidFill>
                <a:latin typeface="Arial" charset="0"/>
              </a:rPr>
              <a:t>Conflict1: </a:t>
            </a:r>
            <a:r>
              <a:rPr lang="en-US" sz="2000" dirty="0" err="1">
                <a:solidFill>
                  <a:srgbClr val="000000"/>
                </a:solidFill>
                <a:latin typeface="Arial" charset="0"/>
              </a:rPr>
              <a:t>read_item</a:t>
            </a:r>
            <a:r>
              <a:rPr lang="en-US" sz="2000" dirty="0">
                <a:solidFill>
                  <a:srgbClr val="000000"/>
                </a:solidFill>
                <a:latin typeface="Arial" charset="0"/>
              </a:rPr>
              <a:t>(x) of T1 and </a:t>
            </a:r>
            <a:r>
              <a:rPr lang="en-US" sz="2000" dirty="0" err="1">
                <a:solidFill>
                  <a:srgbClr val="000000"/>
                </a:solidFill>
                <a:latin typeface="Arial" charset="0"/>
              </a:rPr>
              <a:t>write_item</a:t>
            </a:r>
            <a:r>
              <a:rPr lang="en-US" sz="2000" dirty="0">
                <a:solidFill>
                  <a:srgbClr val="000000"/>
                </a:solidFill>
                <a:latin typeface="Arial" charset="0"/>
              </a:rPr>
              <a:t>(x) of T2</a:t>
            </a:r>
          </a:p>
          <a:p>
            <a:pPr lvl="1" algn="l" rtl="0" fontAlgn="base">
              <a:spcBef>
                <a:spcPct val="0"/>
              </a:spcBef>
              <a:spcAft>
                <a:spcPct val="0"/>
              </a:spcAft>
            </a:pPr>
            <a:r>
              <a:rPr lang="en-US" sz="2000" dirty="0">
                <a:solidFill>
                  <a:srgbClr val="000000"/>
                </a:solidFill>
                <a:latin typeface="Arial" charset="0"/>
              </a:rPr>
              <a:t>Conflict2: </a:t>
            </a:r>
            <a:r>
              <a:rPr lang="en-US" sz="2000" dirty="0" err="1">
                <a:solidFill>
                  <a:srgbClr val="000000"/>
                </a:solidFill>
                <a:latin typeface="Arial" charset="0"/>
              </a:rPr>
              <a:t>write_item</a:t>
            </a:r>
            <a:r>
              <a:rPr lang="en-US" sz="2000" dirty="0">
                <a:solidFill>
                  <a:srgbClr val="000000"/>
                </a:solidFill>
                <a:latin typeface="Arial" charset="0"/>
              </a:rPr>
              <a:t>(x) of T1 and </a:t>
            </a:r>
            <a:r>
              <a:rPr lang="en-US" sz="2000" dirty="0" err="1">
                <a:solidFill>
                  <a:srgbClr val="000000"/>
                </a:solidFill>
                <a:latin typeface="Arial" charset="0"/>
              </a:rPr>
              <a:t>write_item</a:t>
            </a:r>
            <a:r>
              <a:rPr lang="en-US" sz="2000" dirty="0">
                <a:solidFill>
                  <a:srgbClr val="000000"/>
                </a:solidFill>
                <a:latin typeface="Arial" charset="0"/>
              </a:rPr>
              <a:t>(x) of T2</a:t>
            </a:r>
          </a:p>
          <a:p>
            <a:pPr lvl="1" algn="l" rtl="0" fontAlgn="base">
              <a:spcBef>
                <a:spcPct val="0"/>
              </a:spcBef>
              <a:spcAft>
                <a:spcPct val="0"/>
              </a:spcAft>
            </a:pPr>
            <a:r>
              <a:rPr lang="en-US" sz="2000" dirty="0">
                <a:solidFill>
                  <a:srgbClr val="000000"/>
                </a:solidFill>
                <a:latin typeface="Arial" charset="0"/>
              </a:rPr>
              <a:t>Conflict3: </a:t>
            </a:r>
            <a:r>
              <a:rPr lang="en-US" sz="2000" dirty="0" err="1">
                <a:solidFill>
                  <a:srgbClr val="000000"/>
                </a:solidFill>
                <a:latin typeface="Arial" charset="0"/>
              </a:rPr>
              <a:t>read_item</a:t>
            </a:r>
            <a:r>
              <a:rPr lang="en-US" sz="2000" dirty="0">
                <a:solidFill>
                  <a:srgbClr val="000000"/>
                </a:solidFill>
                <a:latin typeface="Arial" charset="0"/>
              </a:rPr>
              <a:t>(x) of T2 and </a:t>
            </a:r>
            <a:r>
              <a:rPr lang="en-US" sz="2000" dirty="0" err="1">
                <a:solidFill>
                  <a:srgbClr val="000000"/>
                </a:solidFill>
                <a:latin typeface="Arial" charset="0"/>
              </a:rPr>
              <a:t>write_item</a:t>
            </a:r>
            <a:r>
              <a:rPr lang="en-US" sz="2000" dirty="0">
                <a:solidFill>
                  <a:srgbClr val="000000"/>
                </a:solidFill>
                <a:latin typeface="Arial" charset="0"/>
              </a:rPr>
              <a:t>(x) of T1</a:t>
            </a:r>
          </a:p>
          <a:p>
            <a:pPr algn="l" rtl="0" fontAlgn="base">
              <a:spcBef>
                <a:spcPct val="0"/>
              </a:spcBef>
              <a:spcAft>
                <a:spcPct val="0"/>
              </a:spcAft>
            </a:pPr>
            <a:r>
              <a:rPr lang="en-US" sz="2000" dirty="0">
                <a:solidFill>
                  <a:srgbClr val="000000"/>
                </a:solidFill>
                <a:latin typeface="Arial" charset="0"/>
              </a:rPr>
              <a:t>Operations in conflict 3 occur in different order in schedule A and D. So, S1 and S2 are not conflict Equivalent</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Conflict </a:t>
            </a:r>
            <a:r>
              <a:rPr lang="en-US" dirty="0" err="1"/>
              <a:t>Serializable</a:t>
            </a:r>
            <a:r>
              <a:rPr lang="en-US" dirty="0"/>
              <a:t> Schedule</a:t>
            </a:r>
          </a:p>
        </p:txBody>
      </p:sp>
      <p:sp>
        <p:nvSpPr>
          <p:cNvPr id="3" name="Content Placeholder 2"/>
          <p:cNvSpPr>
            <a:spLocks noGrp="1"/>
          </p:cNvSpPr>
          <p:nvPr>
            <p:ph idx="1"/>
          </p:nvPr>
        </p:nvSpPr>
        <p:spPr/>
        <p:txBody>
          <a:bodyPr>
            <a:normAutofit fontScale="62500" lnSpcReduction="2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buNone/>
            </a:pPr>
            <a:r>
              <a:rPr lang="en-US" dirty="0"/>
              <a:t>       </a:t>
            </a:r>
          </a:p>
        </p:txBody>
      </p:sp>
      <p:pic>
        <p:nvPicPr>
          <p:cNvPr id="4098" name="Picture 2"/>
          <p:cNvPicPr>
            <a:picLocks noChangeAspect="1" noChangeArrowheads="1"/>
          </p:cNvPicPr>
          <p:nvPr/>
        </p:nvPicPr>
        <p:blipFill>
          <a:blip r:embed="rId2"/>
          <a:srcRect/>
          <a:stretch>
            <a:fillRect/>
          </a:stretch>
        </p:blipFill>
        <p:spPr bwMode="auto">
          <a:xfrm>
            <a:off x="1905001" y="1600200"/>
            <a:ext cx="3667125" cy="3295650"/>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5867400" y="1600200"/>
            <a:ext cx="3581400" cy="3276600"/>
          </a:xfrm>
          <a:prstGeom prst="rect">
            <a:avLst/>
          </a:prstGeom>
          <a:noFill/>
          <a:ln w="9525">
            <a:noFill/>
            <a:miter lim="800000"/>
            <a:headEnd/>
            <a:tailEnd/>
          </a:ln>
          <a:effectLst/>
        </p:spPr>
      </p:pic>
      <p:sp>
        <p:nvSpPr>
          <p:cNvPr id="6" name="TextBox 5"/>
          <p:cNvSpPr txBox="1"/>
          <p:nvPr/>
        </p:nvSpPr>
        <p:spPr>
          <a:xfrm>
            <a:off x="2568160" y="5157630"/>
            <a:ext cx="6742551" cy="1200329"/>
          </a:xfrm>
          <a:prstGeom prst="rect">
            <a:avLst/>
          </a:prstGeom>
          <a:noFill/>
          <a:ln>
            <a:solidFill>
              <a:schemeClr val="accent1"/>
            </a:solidFill>
          </a:ln>
        </p:spPr>
        <p:txBody>
          <a:bodyPr wrap="none" rtlCol="0">
            <a:spAutoFit/>
          </a:bodyPr>
          <a:lstStyle/>
          <a:p>
            <a:pPr algn="l" rtl="0" fontAlgn="base">
              <a:spcBef>
                <a:spcPct val="0"/>
              </a:spcBef>
              <a:spcAft>
                <a:spcPct val="0"/>
              </a:spcAft>
            </a:pPr>
            <a:r>
              <a:rPr lang="en-US" sz="2400" dirty="0">
                <a:solidFill>
                  <a:srgbClr val="000000"/>
                </a:solidFill>
                <a:latin typeface="Arial" charset="0"/>
              </a:rPr>
              <a:t>Schedule D is “conflict </a:t>
            </a:r>
            <a:r>
              <a:rPr lang="en-US" sz="2400" dirty="0" err="1">
                <a:solidFill>
                  <a:srgbClr val="000000"/>
                </a:solidFill>
                <a:latin typeface="Arial" charset="0"/>
              </a:rPr>
              <a:t>seializable</a:t>
            </a:r>
            <a:r>
              <a:rPr lang="en-US" sz="2400" dirty="0">
                <a:solidFill>
                  <a:srgbClr val="000000"/>
                </a:solidFill>
                <a:latin typeface="Arial" charset="0"/>
              </a:rPr>
              <a:t>” because it is:</a:t>
            </a:r>
          </a:p>
          <a:p>
            <a:pPr lvl="1" algn="l" rtl="0" fontAlgn="base">
              <a:spcBef>
                <a:spcPct val="0"/>
              </a:spcBef>
              <a:spcAft>
                <a:spcPct val="0"/>
              </a:spcAft>
              <a:buFontTx/>
              <a:buChar char="-"/>
            </a:pPr>
            <a:r>
              <a:rPr lang="en-US" sz="2400" dirty="0">
                <a:solidFill>
                  <a:srgbClr val="000000"/>
                </a:solidFill>
                <a:latin typeface="Arial" charset="0"/>
              </a:rPr>
              <a:t> Conflict Equivalent to the serial schedule A</a:t>
            </a:r>
          </a:p>
          <a:p>
            <a:pPr algn="l" rtl="0" fontAlgn="base">
              <a:spcBef>
                <a:spcPct val="0"/>
              </a:spcBef>
              <a:spcAft>
                <a:spcPct val="0"/>
              </a:spcAft>
            </a:pPr>
            <a:endParaRPr lang="en-US" sz="2400" dirty="0">
              <a:solidFill>
                <a:srgbClr val="000000"/>
              </a:solidFill>
              <a:latin typeface="Arial" charset="0"/>
            </a:endParaRP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Serializability</a:t>
            </a:r>
            <a:r>
              <a:rPr lang="en-US" dirty="0"/>
              <a:t> is good</a:t>
            </a:r>
          </a:p>
        </p:txBody>
      </p:sp>
      <p:sp>
        <p:nvSpPr>
          <p:cNvPr id="3" name="Content Placeholder 2"/>
          <p:cNvSpPr>
            <a:spLocks noGrp="1"/>
          </p:cNvSpPr>
          <p:nvPr>
            <p:ph idx="1"/>
          </p:nvPr>
        </p:nvSpPr>
        <p:spPr/>
        <p:txBody>
          <a:bodyPr/>
          <a:lstStyle/>
          <a:p>
            <a:r>
              <a:rPr lang="en-US" sz="2400" dirty="0"/>
              <a:t>When we say a schedule is conflict </a:t>
            </a:r>
            <a:r>
              <a:rPr lang="en-US" sz="2400" dirty="0" err="1"/>
              <a:t>serializable</a:t>
            </a:r>
            <a:r>
              <a:rPr lang="en-US" sz="2400" dirty="0"/>
              <a:t>, this is equivalent to say schedule S is correct.</a:t>
            </a:r>
          </a:p>
          <a:p>
            <a:endParaRPr lang="en-US" sz="2400" dirty="0"/>
          </a:p>
          <a:p>
            <a:r>
              <a:rPr lang="en-US" sz="2400" dirty="0"/>
              <a:t>So, being conflict </a:t>
            </a:r>
            <a:r>
              <a:rPr lang="en-US" sz="2400" dirty="0" err="1"/>
              <a:t>serializable</a:t>
            </a:r>
            <a:r>
              <a:rPr lang="en-US" sz="2400" dirty="0"/>
              <a:t> is good:</a:t>
            </a:r>
          </a:p>
          <a:p>
            <a:pPr lvl="1"/>
            <a:r>
              <a:rPr lang="en-US" sz="2400" dirty="0"/>
              <a:t>Produce correct result as a serial schedule</a:t>
            </a:r>
          </a:p>
          <a:p>
            <a:pPr lvl="1"/>
            <a:r>
              <a:rPr lang="en-US" sz="2400" dirty="0"/>
              <a:t>Contains concurrency and interleaving which yields higher efficiency</a:t>
            </a:r>
          </a:p>
        </p:txBody>
      </p:sp>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DA6B4A26-4080-4626-A276-B828EFF1B5EE}" type="slidenum">
              <a:rPr lang="en-US">
                <a:latin typeface="Arial" charset="0"/>
              </a:rPr>
              <a:pPr rtl="0" fontAlgn="base">
                <a:spcBef>
                  <a:spcPct val="0"/>
                </a:spcBef>
                <a:spcAft>
                  <a:spcPct val="0"/>
                </a:spcAft>
              </a:pPr>
              <a:t>78</a:t>
            </a:fld>
            <a:endParaRPr lang="en-CA">
              <a:latin typeface="Arial" charset="0"/>
            </a:endParaRP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0368B75B-E274-4F95-81EF-3255ECC1E930}" type="slidenum">
              <a:rPr lang="en-US">
                <a:latin typeface="Arial" charset="0"/>
              </a:rPr>
              <a:pPr rtl="0" fontAlgn="base">
                <a:spcBef>
                  <a:spcPct val="0"/>
                </a:spcBef>
                <a:spcAft>
                  <a:spcPct val="0"/>
                </a:spcAft>
              </a:pPr>
              <a:t>79</a:t>
            </a:fld>
            <a:endParaRPr lang="en-CA">
              <a:latin typeface="Arial" charset="0"/>
            </a:endParaRPr>
          </a:p>
        </p:txBody>
      </p:sp>
      <p:sp>
        <p:nvSpPr>
          <p:cNvPr id="739332" name="Rectangle 4"/>
          <p:cNvSpPr>
            <a:spLocks noGrp="1" noChangeArrowheads="1"/>
          </p:cNvSpPr>
          <p:nvPr>
            <p:ph type="title"/>
          </p:nvPr>
        </p:nvSpPr>
        <p:spPr/>
        <p:txBody>
          <a:bodyPr/>
          <a:lstStyle/>
          <a:p>
            <a:r>
              <a:rPr lang="en-US"/>
              <a:t>Characterizing Schedules based on Serializability (4)</a:t>
            </a:r>
          </a:p>
        </p:txBody>
      </p:sp>
      <p:sp>
        <p:nvSpPr>
          <p:cNvPr id="739333" name="Rectangle 5"/>
          <p:cNvSpPr>
            <a:spLocks noGrp="1" noChangeArrowheads="1"/>
          </p:cNvSpPr>
          <p:nvPr>
            <p:ph type="body" idx="1"/>
          </p:nvPr>
        </p:nvSpPr>
        <p:spPr/>
        <p:txBody>
          <a:bodyPr/>
          <a:lstStyle/>
          <a:p>
            <a:r>
              <a:rPr lang="en-US"/>
              <a:t>Serializability is hard to check.</a:t>
            </a:r>
          </a:p>
          <a:p>
            <a:pPr lvl="1"/>
            <a:r>
              <a:rPr lang="en-US"/>
              <a:t>Interleaving of operations occurs in an operating system through some scheduler</a:t>
            </a:r>
          </a:p>
          <a:p>
            <a:pPr lvl="1"/>
            <a:r>
              <a:rPr lang="en-US"/>
              <a:t>Difficult to determine beforehand how the operations in a schedule will be interleaved.</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878B4FDD-2AD4-EDA2-2FBF-A5176A6C4BD8}"/>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rtl="0" fontAlgn="base">
              <a:spcBef>
                <a:spcPct val="0"/>
              </a:spcBef>
              <a:spcAft>
                <a:spcPct val="0"/>
              </a:spcAft>
              <a:buNone/>
            </a:pPr>
            <a:r>
              <a:rPr lang="en-US" altLang="en-US" sz="1800">
                <a:latin typeface="Gill Sans MT Condensed" panose="020B0506020104020203" pitchFamily="34" charset="0"/>
              </a:rPr>
              <a:t>1-</a:t>
            </a:r>
            <a:fld id="{484F66B5-80D3-4C2E-8015-4B9933EB448B}" type="slidenum">
              <a:rPr lang="en-US" altLang="en-US" sz="1800">
                <a:latin typeface="Gill Sans MT Condensed" panose="020B0506020104020203" pitchFamily="34" charset="0"/>
              </a:rPr>
              <a:pPr rtl="0" fontAlgn="base">
                <a:spcBef>
                  <a:spcPct val="0"/>
                </a:spcBef>
                <a:spcAft>
                  <a:spcPct val="0"/>
                </a:spcAft>
                <a:buNone/>
              </a:pPr>
              <a:t>8</a:t>
            </a:fld>
            <a:endParaRPr lang="en-US" altLang="en-US" sz="1800">
              <a:latin typeface="Gill Sans MT Condensed" panose="020B0506020104020203" pitchFamily="34" charset="0"/>
            </a:endParaRPr>
          </a:p>
        </p:txBody>
      </p:sp>
      <p:sp>
        <p:nvSpPr>
          <p:cNvPr id="11267" name="Rectangle 2">
            <a:extLst>
              <a:ext uri="{FF2B5EF4-FFF2-40B4-BE49-F238E27FC236}">
                <a16:creationId xmlns:a16="http://schemas.microsoft.com/office/drawing/2014/main" id="{6A3EFA71-37B8-0BF5-1CBC-3423848D79F2}"/>
              </a:ext>
            </a:extLst>
          </p:cNvPr>
          <p:cNvSpPr>
            <a:spLocks noGrp="1" noChangeArrowheads="1"/>
          </p:cNvSpPr>
          <p:nvPr>
            <p:ph type="title"/>
          </p:nvPr>
        </p:nvSpPr>
        <p:spPr>
          <a:xfrm>
            <a:off x="2971800" y="228600"/>
            <a:ext cx="7391400" cy="1143000"/>
          </a:xfrm>
        </p:spPr>
        <p:txBody>
          <a:bodyPr/>
          <a:lstStyle/>
          <a:p>
            <a:pPr eaLnBrk="1" hangingPunct="1"/>
            <a:r>
              <a:rPr lang="en-US" altLang="en-US" sz="3600"/>
              <a:t>Functions of a DBMS</a:t>
            </a:r>
            <a:br>
              <a:rPr lang="en-US" altLang="en-US" sz="3600"/>
            </a:br>
            <a:r>
              <a:rPr lang="ar-JO" altLang="en-US" sz="3600"/>
              <a:t>وظائف نظام إدارة قواعد البيانات </a:t>
            </a:r>
            <a:endParaRPr lang="en-US" altLang="en-US" sz="3600"/>
          </a:p>
        </p:txBody>
      </p:sp>
      <p:sp>
        <p:nvSpPr>
          <p:cNvPr id="11268" name="Rectangle 3">
            <a:extLst>
              <a:ext uri="{FF2B5EF4-FFF2-40B4-BE49-F238E27FC236}">
                <a16:creationId xmlns:a16="http://schemas.microsoft.com/office/drawing/2014/main" id="{417073D2-6A65-5FCA-74D4-919A5E1F81E4}"/>
              </a:ext>
            </a:extLst>
          </p:cNvPr>
          <p:cNvSpPr>
            <a:spLocks noGrp="1" noChangeArrowheads="1"/>
          </p:cNvSpPr>
          <p:nvPr>
            <p:ph type="body" idx="1"/>
          </p:nvPr>
        </p:nvSpPr>
        <p:spPr>
          <a:xfrm>
            <a:off x="3048000" y="1524000"/>
            <a:ext cx="7391400" cy="4495800"/>
          </a:xfrm>
        </p:spPr>
        <p:txBody>
          <a:bodyPr/>
          <a:lstStyle/>
          <a:p>
            <a:pPr eaLnBrk="1" hangingPunct="1">
              <a:lnSpc>
                <a:spcPct val="90000"/>
              </a:lnSpc>
            </a:pPr>
            <a:r>
              <a:rPr lang="en-US" altLang="en-US" sz="2200"/>
              <a:t>Create databases       </a:t>
            </a:r>
            <a:r>
              <a:rPr lang="ar-JO" altLang="en-US" sz="2200"/>
              <a:t>إنشاء قواعد البيانات</a:t>
            </a:r>
            <a:endParaRPr lang="en-US" altLang="en-US" sz="2200"/>
          </a:p>
          <a:p>
            <a:pPr eaLnBrk="1" hangingPunct="1">
              <a:lnSpc>
                <a:spcPct val="90000"/>
              </a:lnSpc>
            </a:pPr>
            <a:r>
              <a:rPr lang="en-US" altLang="en-US" sz="2200"/>
              <a:t>Create tables           </a:t>
            </a:r>
            <a:r>
              <a:rPr lang="ar-JO" altLang="en-US" sz="2200"/>
              <a:t>إنشاء الجداول</a:t>
            </a:r>
            <a:endParaRPr lang="en-US" altLang="en-US" sz="2200"/>
          </a:p>
          <a:p>
            <a:pPr eaLnBrk="1" hangingPunct="1">
              <a:lnSpc>
                <a:spcPct val="90000"/>
              </a:lnSpc>
            </a:pPr>
            <a:r>
              <a:rPr lang="en-US" altLang="en-US" sz="2200"/>
              <a:t>Create supporting structures        </a:t>
            </a:r>
            <a:r>
              <a:rPr lang="ar-JO" altLang="en-US" sz="2200"/>
              <a:t>إنشاء الهياكل الداعمة</a:t>
            </a:r>
            <a:endParaRPr lang="en-US" altLang="en-US" sz="2200"/>
          </a:p>
          <a:p>
            <a:pPr eaLnBrk="1" hangingPunct="1">
              <a:lnSpc>
                <a:spcPct val="90000"/>
              </a:lnSpc>
            </a:pPr>
            <a:r>
              <a:rPr lang="en-US" altLang="en-US" sz="2200"/>
              <a:t>Read database data         </a:t>
            </a:r>
            <a:r>
              <a:rPr lang="ar-JO" altLang="en-US" sz="2200"/>
              <a:t>قراءة بيانات قاعدة البيانات</a:t>
            </a:r>
            <a:endParaRPr lang="en-US" altLang="en-US" sz="2200"/>
          </a:p>
          <a:p>
            <a:pPr eaLnBrk="1" hangingPunct="1">
              <a:lnSpc>
                <a:spcPct val="90000"/>
              </a:lnSpc>
            </a:pPr>
            <a:r>
              <a:rPr lang="en-US" altLang="en-US" sz="2200"/>
              <a:t>Modify database data (insert, update, delete)</a:t>
            </a:r>
          </a:p>
          <a:p>
            <a:pPr algn="r" rtl="1" eaLnBrk="1" hangingPunct="1">
              <a:lnSpc>
                <a:spcPct val="90000"/>
              </a:lnSpc>
            </a:pPr>
            <a:r>
              <a:rPr lang="ar-JO" altLang="en-US" sz="2200"/>
              <a:t>تعديل بيانات قاعدة البيانات (إدراج، تحديث، حذف)</a:t>
            </a:r>
            <a:endParaRPr lang="en-US" altLang="en-US" sz="2200"/>
          </a:p>
          <a:p>
            <a:pPr eaLnBrk="1" hangingPunct="1">
              <a:lnSpc>
                <a:spcPct val="90000"/>
              </a:lnSpc>
            </a:pPr>
            <a:r>
              <a:rPr lang="en-US" altLang="en-US" sz="2200"/>
              <a:t>Maintain database structures    </a:t>
            </a:r>
          </a:p>
          <a:p>
            <a:pPr algn="r" rtl="1" eaLnBrk="1" hangingPunct="1">
              <a:lnSpc>
                <a:spcPct val="90000"/>
              </a:lnSpc>
            </a:pPr>
            <a:r>
              <a:rPr lang="ar-JO" altLang="en-US" sz="2200"/>
              <a:t>الحفاظ على هياكل قاعدة البيانات</a:t>
            </a:r>
            <a:endParaRPr lang="en-US" altLang="en-US" sz="2200"/>
          </a:p>
          <a:p>
            <a:pPr eaLnBrk="1" hangingPunct="1">
              <a:lnSpc>
                <a:spcPct val="90000"/>
              </a:lnSpc>
            </a:pPr>
            <a:r>
              <a:rPr lang="en-US" altLang="en-US" sz="2200"/>
              <a:t>Enforce rules       </a:t>
            </a:r>
            <a:r>
              <a:rPr lang="ar-JO" altLang="en-US" sz="2200"/>
              <a:t>فرض القواعد</a:t>
            </a:r>
            <a:endParaRPr lang="en-US" altLang="en-US" sz="2200"/>
          </a:p>
          <a:p>
            <a:pPr eaLnBrk="1" hangingPunct="1">
              <a:lnSpc>
                <a:spcPct val="90000"/>
              </a:lnSpc>
            </a:pPr>
            <a:r>
              <a:rPr lang="en-US" altLang="en-US" sz="2200"/>
              <a:t>Control concurrency Provide security</a:t>
            </a:r>
          </a:p>
          <a:p>
            <a:pPr algn="r" rtl="1" eaLnBrk="1" hangingPunct="1">
              <a:lnSpc>
                <a:spcPct val="90000"/>
              </a:lnSpc>
            </a:pPr>
            <a:r>
              <a:rPr lang="ar-JO" altLang="en-US" sz="2200"/>
              <a:t>التحكم في التزامن توفير الأمان</a:t>
            </a:r>
            <a:endParaRPr lang="en-US" altLang="en-US" sz="2200"/>
          </a:p>
          <a:p>
            <a:pPr eaLnBrk="1" hangingPunct="1">
              <a:lnSpc>
                <a:spcPct val="90000"/>
              </a:lnSpc>
            </a:pPr>
            <a:r>
              <a:rPr lang="en-US" altLang="en-US" sz="2200"/>
              <a:t>Perform backup and recovery       </a:t>
            </a:r>
          </a:p>
          <a:p>
            <a:pPr algn="r" rtl="1" eaLnBrk="1" hangingPunct="1">
              <a:lnSpc>
                <a:spcPct val="90000"/>
              </a:lnSpc>
            </a:pPr>
            <a:r>
              <a:rPr lang="ar-JO" altLang="en-US" sz="2200"/>
              <a:t>إجراء النسخ الاحتياطي والاسترداد</a:t>
            </a:r>
            <a:endParaRPr lang="en-US" altLang="en-US" sz="22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7DE90571-CF58-487C-8328-A0B6F2853E1A}" type="slidenum">
              <a:rPr lang="en-US">
                <a:latin typeface="Arial" charset="0"/>
              </a:rPr>
              <a:pPr rtl="0" fontAlgn="base">
                <a:spcBef>
                  <a:spcPct val="0"/>
                </a:spcBef>
                <a:spcAft>
                  <a:spcPct val="0"/>
                </a:spcAft>
              </a:pPr>
              <a:t>80</a:t>
            </a:fld>
            <a:endParaRPr lang="en-CA">
              <a:latin typeface="Arial" charset="0"/>
            </a:endParaRPr>
          </a:p>
        </p:txBody>
      </p:sp>
      <p:sp>
        <p:nvSpPr>
          <p:cNvPr id="741380" name="Rectangle 4"/>
          <p:cNvSpPr>
            <a:spLocks noGrp="1" noChangeArrowheads="1"/>
          </p:cNvSpPr>
          <p:nvPr>
            <p:ph type="title"/>
          </p:nvPr>
        </p:nvSpPr>
        <p:spPr/>
        <p:txBody>
          <a:bodyPr/>
          <a:lstStyle/>
          <a:p>
            <a:r>
              <a:rPr lang="en-US"/>
              <a:t>Characterizing Schedules based on Serializability (5)</a:t>
            </a:r>
          </a:p>
        </p:txBody>
      </p:sp>
      <p:sp>
        <p:nvSpPr>
          <p:cNvPr id="741381" name="Rectangle 5"/>
          <p:cNvSpPr>
            <a:spLocks noGrp="1" noChangeArrowheads="1"/>
          </p:cNvSpPr>
          <p:nvPr>
            <p:ph type="body" idx="1"/>
          </p:nvPr>
        </p:nvSpPr>
        <p:spPr/>
        <p:txBody>
          <a:bodyPr/>
          <a:lstStyle/>
          <a:p>
            <a:pPr>
              <a:lnSpc>
                <a:spcPct val="80000"/>
              </a:lnSpc>
              <a:buFont typeface="Wingdings" pitchFamily="2" charset="2"/>
              <a:buNone/>
            </a:pPr>
            <a:r>
              <a:rPr lang="en-US"/>
              <a:t>Practical approach:</a:t>
            </a:r>
          </a:p>
          <a:p>
            <a:pPr>
              <a:lnSpc>
                <a:spcPct val="80000"/>
              </a:lnSpc>
            </a:pPr>
            <a:r>
              <a:rPr lang="en-US"/>
              <a:t>Come up with methods (protocols) to ensure serializability. </a:t>
            </a:r>
          </a:p>
          <a:p>
            <a:pPr>
              <a:lnSpc>
                <a:spcPct val="80000"/>
              </a:lnSpc>
            </a:pPr>
            <a:r>
              <a:rPr lang="en-US"/>
              <a:t>It’s not possible to determine when a schedule begins and when it ends.</a:t>
            </a:r>
          </a:p>
          <a:p>
            <a:pPr lvl="1">
              <a:lnSpc>
                <a:spcPct val="80000"/>
              </a:lnSpc>
            </a:pPr>
            <a:r>
              <a:rPr lang="en-US"/>
              <a:t>Hence, we reduce the problem of checking the whole schedule to checking only a </a:t>
            </a:r>
            <a:r>
              <a:rPr lang="en-US" b="1"/>
              <a:t>committed</a:t>
            </a:r>
            <a:r>
              <a:rPr lang="en-US"/>
              <a:t> </a:t>
            </a:r>
            <a:r>
              <a:rPr lang="en-US" b="1"/>
              <a:t>project</a:t>
            </a:r>
            <a:r>
              <a:rPr lang="en-US"/>
              <a:t> of the schedule (i.e. operations from only the committed transactions.)</a:t>
            </a:r>
          </a:p>
          <a:p>
            <a:pPr>
              <a:lnSpc>
                <a:spcPct val="80000"/>
              </a:lnSpc>
            </a:pPr>
            <a:r>
              <a:rPr lang="en-US"/>
              <a:t>Current approach used in most DBMSs: </a:t>
            </a:r>
          </a:p>
          <a:p>
            <a:pPr lvl="1">
              <a:lnSpc>
                <a:spcPct val="80000"/>
              </a:lnSpc>
            </a:pPr>
            <a:r>
              <a:rPr lang="en-US"/>
              <a:t>Use of locks with two phase locking</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43D0146D-81DC-45F5-9AC9-30588E338F76}" type="slidenum">
              <a:rPr lang="en-US">
                <a:latin typeface="Arial" charset="0"/>
              </a:rPr>
              <a:pPr rtl="0" fontAlgn="base">
                <a:spcBef>
                  <a:spcPct val="0"/>
                </a:spcBef>
                <a:spcAft>
                  <a:spcPct val="0"/>
                </a:spcAft>
              </a:pPr>
              <a:t>81</a:t>
            </a:fld>
            <a:endParaRPr lang="en-CA">
              <a:latin typeface="Arial" charset="0"/>
            </a:endParaRPr>
          </a:p>
        </p:txBody>
      </p:sp>
      <p:sp>
        <p:nvSpPr>
          <p:cNvPr id="753668" name="Rectangle 4"/>
          <p:cNvSpPr>
            <a:spLocks noGrp="1" noChangeArrowheads="1"/>
          </p:cNvSpPr>
          <p:nvPr>
            <p:ph type="title"/>
          </p:nvPr>
        </p:nvSpPr>
        <p:spPr/>
        <p:txBody>
          <a:bodyPr/>
          <a:lstStyle/>
          <a:p>
            <a:r>
              <a:rPr lang="en-US" dirty="0"/>
              <a:t>Characterizing Schedules based on </a:t>
            </a:r>
            <a:r>
              <a:rPr lang="en-US" dirty="0" err="1"/>
              <a:t>Serializability</a:t>
            </a:r>
            <a:r>
              <a:rPr lang="en-US" dirty="0"/>
              <a:t> (8)</a:t>
            </a:r>
          </a:p>
        </p:txBody>
      </p:sp>
      <p:sp>
        <p:nvSpPr>
          <p:cNvPr id="753669" name="Rectangle 5"/>
          <p:cNvSpPr>
            <a:spLocks noGrp="1" noChangeArrowheads="1"/>
          </p:cNvSpPr>
          <p:nvPr>
            <p:ph type="body" idx="1"/>
          </p:nvPr>
        </p:nvSpPr>
        <p:spPr/>
        <p:txBody>
          <a:bodyPr/>
          <a:lstStyle/>
          <a:p>
            <a:pPr>
              <a:buFont typeface="Wingdings" pitchFamily="2" charset="2"/>
              <a:buNone/>
            </a:pPr>
            <a:r>
              <a:rPr lang="en-US" b="1"/>
              <a:t>Testing for conflict serializability: Algorithm 17.1: </a:t>
            </a:r>
          </a:p>
          <a:p>
            <a:pPr lvl="1"/>
            <a:r>
              <a:rPr lang="en-US"/>
              <a:t>Looks at only read_Item (X) and write_Item (X) operations</a:t>
            </a:r>
          </a:p>
          <a:p>
            <a:pPr lvl="1"/>
            <a:r>
              <a:rPr lang="en-US"/>
              <a:t>Constructs a precedence graph (serialization graph) - a graph with directed edges </a:t>
            </a:r>
          </a:p>
          <a:p>
            <a:pPr lvl="1"/>
            <a:r>
              <a:rPr lang="en-US"/>
              <a:t>An edge is created from Ti  to  Tj if one of the operations in  Ti  appears before a conflicting operation in Tj</a:t>
            </a:r>
          </a:p>
          <a:p>
            <a:pPr lvl="1"/>
            <a:r>
              <a:rPr lang="en-US"/>
              <a:t>The schedule is serializable if and only if the precedence graph has no cycles. </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Meaning of Precedence Graph</a:t>
            </a:r>
          </a:p>
        </p:txBody>
      </p:sp>
      <p:sp>
        <p:nvSpPr>
          <p:cNvPr id="3" name="Content Placeholder 2"/>
          <p:cNvSpPr>
            <a:spLocks noGrp="1"/>
          </p:cNvSpPr>
          <p:nvPr>
            <p:ph idx="1"/>
          </p:nvPr>
        </p:nvSpPr>
        <p:spPr/>
        <p:txBody>
          <a:bodyPr/>
          <a:lstStyle/>
          <a:p>
            <a:r>
              <a:rPr lang="en-US" dirty="0"/>
              <a:t>Suppose you have a schedule S</a:t>
            </a:r>
          </a:p>
          <a:p>
            <a:r>
              <a:rPr lang="en-US" dirty="0"/>
              <a:t>An edge from T1 to T2 in the precedence graph (Serialization Graph) of S means that:</a:t>
            </a:r>
          </a:p>
          <a:p>
            <a:pPr lvl="1"/>
            <a:r>
              <a:rPr lang="en-US" dirty="0"/>
              <a:t> T1 must come before T2 in any serial schedule  that is equivalent to </a:t>
            </a:r>
            <a:r>
              <a:rPr lang="en-US" i="1" dirty="0"/>
              <a:t>S</a:t>
            </a:r>
            <a:endParaRPr lang="en-US" dirty="0"/>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77E70BF7-08AF-484A-BF79-FEF8B0C3A631}" type="slidenum">
              <a:rPr lang="en-US">
                <a:latin typeface="Arial" charset="0"/>
              </a:rPr>
              <a:pPr rtl="0" fontAlgn="base">
                <a:spcBef>
                  <a:spcPct val="0"/>
                </a:spcBef>
                <a:spcAft>
                  <a:spcPct val="0"/>
                </a:spcAft>
              </a:pPr>
              <a:t>83</a:t>
            </a:fld>
            <a:endParaRPr lang="en-CA">
              <a:latin typeface="Arial" charset="0"/>
            </a:endParaRPr>
          </a:p>
        </p:txBody>
      </p:sp>
      <p:sp>
        <p:nvSpPr>
          <p:cNvPr id="755717" name="Rectangle 5"/>
          <p:cNvSpPr>
            <a:spLocks noGrp="1" noChangeArrowheads="1"/>
          </p:cNvSpPr>
          <p:nvPr>
            <p:ph type="title"/>
          </p:nvPr>
        </p:nvSpPr>
        <p:spPr/>
        <p:txBody>
          <a:bodyPr/>
          <a:lstStyle/>
          <a:p>
            <a:r>
              <a:rPr lang="en-US"/>
              <a:t>Constructing the Precedence Graphs</a:t>
            </a:r>
          </a:p>
        </p:txBody>
      </p:sp>
      <p:sp>
        <p:nvSpPr>
          <p:cNvPr id="755722" name="Rectangle 10"/>
          <p:cNvSpPr>
            <a:spLocks noGrp="1" noChangeArrowheads="1"/>
          </p:cNvSpPr>
          <p:nvPr>
            <p:ph type="body" idx="1"/>
          </p:nvPr>
        </p:nvSpPr>
        <p:spPr>
          <a:xfrm>
            <a:off x="2016126" y="1501776"/>
            <a:ext cx="8042275" cy="1698625"/>
          </a:xfrm>
          <a:noFill/>
          <a:ln/>
        </p:spPr>
        <p:txBody>
          <a:bodyPr/>
          <a:lstStyle/>
          <a:p>
            <a:pPr>
              <a:lnSpc>
                <a:spcPct val="80000"/>
              </a:lnSpc>
            </a:pPr>
            <a:r>
              <a:rPr lang="en-US" sz="1600"/>
              <a:t>FIGURE 17.7 Constructing the precedence graphs for schedules A and D from Figure 17.5 to test for conflict serializability.</a:t>
            </a:r>
          </a:p>
          <a:p>
            <a:pPr lvl="1">
              <a:lnSpc>
                <a:spcPct val="80000"/>
              </a:lnSpc>
            </a:pPr>
            <a:r>
              <a:rPr lang="en-US" sz="1500"/>
              <a:t>(a) Precedence graph for serial schedule A.</a:t>
            </a:r>
          </a:p>
          <a:p>
            <a:pPr lvl="1">
              <a:lnSpc>
                <a:spcPct val="80000"/>
              </a:lnSpc>
            </a:pPr>
            <a:r>
              <a:rPr lang="en-US" sz="1500"/>
              <a:t>(b) Precedence graph for serial schedule B.</a:t>
            </a:r>
          </a:p>
          <a:p>
            <a:pPr lvl="1">
              <a:lnSpc>
                <a:spcPct val="80000"/>
              </a:lnSpc>
            </a:pPr>
            <a:r>
              <a:rPr lang="en-US" sz="1500"/>
              <a:t>(c) Precedence graph for schedule C (not serializable). </a:t>
            </a:r>
          </a:p>
          <a:p>
            <a:pPr lvl="1">
              <a:lnSpc>
                <a:spcPct val="80000"/>
              </a:lnSpc>
            </a:pPr>
            <a:r>
              <a:rPr lang="en-US" sz="1500"/>
              <a:t>(d) Precedence graph for schedule D (serializable, equivalent to schedule A).</a:t>
            </a:r>
          </a:p>
        </p:txBody>
      </p:sp>
      <p:pic>
        <p:nvPicPr>
          <p:cNvPr id="755723" name="Picture 11"/>
          <p:cNvPicPr>
            <a:picLocks noChangeAspect="1" noChangeArrowheads="1"/>
          </p:cNvPicPr>
          <p:nvPr/>
        </p:nvPicPr>
        <p:blipFill>
          <a:blip r:embed="rId3" cstate="print"/>
          <a:srcRect/>
          <a:stretch>
            <a:fillRect/>
          </a:stretch>
        </p:blipFill>
        <p:spPr bwMode="auto">
          <a:xfrm>
            <a:off x="2209800" y="3040064"/>
            <a:ext cx="7620000" cy="3589337"/>
          </a:xfrm>
          <a:prstGeom prst="rect">
            <a:avLst/>
          </a:prstGeom>
          <a:noFill/>
          <a:ln w="9525">
            <a:noFill/>
            <a:miter lim="800000"/>
            <a:headEnd/>
            <a:tailEnd/>
          </a:ln>
          <a:effectLst/>
        </p:spPr>
      </p:pic>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91ED1F69-F92B-41EA-B042-42A133CD8E7F}" type="slidenum">
              <a:rPr lang="en-US">
                <a:latin typeface="Arial" charset="0"/>
              </a:rPr>
              <a:pPr rtl="0" fontAlgn="base">
                <a:spcBef>
                  <a:spcPct val="0"/>
                </a:spcBef>
                <a:spcAft>
                  <a:spcPct val="0"/>
                </a:spcAft>
              </a:pPr>
              <a:t>84</a:t>
            </a:fld>
            <a:endParaRPr lang="en-CA">
              <a:latin typeface="Arial" charset="0"/>
            </a:endParaRPr>
          </a:p>
        </p:txBody>
      </p:sp>
      <p:sp>
        <p:nvSpPr>
          <p:cNvPr id="757765" name="Rectangle 5"/>
          <p:cNvSpPr>
            <a:spLocks noGrp="1" noChangeArrowheads="1"/>
          </p:cNvSpPr>
          <p:nvPr>
            <p:ph type="title"/>
          </p:nvPr>
        </p:nvSpPr>
        <p:spPr/>
        <p:txBody>
          <a:bodyPr/>
          <a:lstStyle/>
          <a:p>
            <a:r>
              <a:rPr lang="en-US"/>
              <a:t>Another example of serializability Testing</a:t>
            </a:r>
          </a:p>
        </p:txBody>
      </p:sp>
      <p:pic>
        <p:nvPicPr>
          <p:cNvPr id="757769" name="Picture 9" descr="fig17_08a"/>
          <p:cNvPicPr>
            <a:picLocks noChangeAspect="1" noChangeArrowheads="1"/>
          </p:cNvPicPr>
          <p:nvPr/>
        </p:nvPicPr>
        <p:blipFill>
          <a:blip r:embed="rId3" cstate="print"/>
          <a:srcRect/>
          <a:stretch>
            <a:fillRect/>
          </a:stretch>
        </p:blipFill>
        <p:spPr bwMode="auto">
          <a:xfrm>
            <a:off x="1752600" y="2819400"/>
            <a:ext cx="8610600" cy="1747838"/>
          </a:xfrm>
          <a:prstGeom prst="rect">
            <a:avLst/>
          </a:prstGeom>
          <a:noFill/>
        </p:spPr>
      </p:pic>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A00815F6-4958-4286-B502-9085F62B50A5}" type="slidenum">
              <a:rPr lang="en-US">
                <a:latin typeface="Arial" charset="0"/>
              </a:rPr>
              <a:pPr rtl="0" fontAlgn="base">
                <a:spcBef>
                  <a:spcPct val="0"/>
                </a:spcBef>
                <a:spcAft>
                  <a:spcPct val="0"/>
                </a:spcAft>
              </a:pPr>
              <a:t>85</a:t>
            </a:fld>
            <a:endParaRPr lang="en-CA">
              <a:latin typeface="Arial" charset="0"/>
            </a:endParaRPr>
          </a:p>
        </p:txBody>
      </p:sp>
      <p:sp>
        <p:nvSpPr>
          <p:cNvPr id="759813" name="Rectangle 5"/>
          <p:cNvSpPr>
            <a:spLocks noGrp="1" noChangeArrowheads="1"/>
          </p:cNvSpPr>
          <p:nvPr>
            <p:ph type="title"/>
          </p:nvPr>
        </p:nvSpPr>
        <p:spPr/>
        <p:txBody>
          <a:bodyPr/>
          <a:lstStyle/>
          <a:p>
            <a:r>
              <a:rPr lang="en-US"/>
              <a:t>Another Example of Serializability Testing</a:t>
            </a:r>
          </a:p>
        </p:txBody>
      </p:sp>
      <p:pic>
        <p:nvPicPr>
          <p:cNvPr id="759817" name="Picture 9" descr="fig17_08b"/>
          <p:cNvPicPr>
            <a:picLocks noChangeAspect="1" noChangeArrowheads="1"/>
          </p:cNvPicPr>
          <p:nvPr/>
        </p:nvPicPr>
        <p:blipFill>
          <a:blip r:embed="rId3" cstate="print"/>
          <a:srcRect/>
          <a:stretch>
            <a:fillRect/>
          </a:stretch>
        </p:blipFill>
        <p:spPr bwMode="auto">
          <a:xfrm>
            <a:off x="1905001" y="2209801"/>
            <a:ext cx="8213725" cy="3433763"/>
          </a:xfrm>
          <a:prstGeom prst="rect">
            <a:avLst/>
          </a:prstGeom>
          <a:noFill/>
        </p:spPr>
      </p:pic>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Precedence Graph for Schedule E </a:t>
            </a:r>
          </a:p>
        </p:txBody>
      </p:sp>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DA6B4A26-4080-4626-A276-B828EFF1B5EE}" type="slidenum">
              <a:rPr lang="en-US">
                <a:latin typeface="Arial" charset="0"/>
              </a:rPr>
              <a:pPr rtl="0" fontAlgn="base">
                <a:spcBef>
                  <a:spcPct val="0"/>
                </a:spcBef>
                <a:spcAft>
                  <a:spcPct val="0"/>
                </a:spcAft>
              </a:pPr>
              <a:t>86</a:t>
            </a:fld>
            <a:endParaRPr lang="en-CA">
              <a:latin typeface="Arial" charset="0"/>
            </a:endParaRPr>
          </a:p>
        </p:txBody>
      </p:sp>
      <p:sp>
        <p:nvSpPr>
          <p:cNvPr id="8" name="TextBox 7"/>
          <p:cNvSpPr txBox="1"/>
          <p:nvPr/>
        </p:nvSpPr>
        <p:spPr>
          <a:xfrm>
            <a:off x="1752600" y="1500175"/>
            <a:ext cx="8610600" cy="1200329"/>
          </a:xfrm>
          <a:prstGeom prst="rect">
            <a:avLst/>
          </a:prstGeom>
          <a:noFill/>
          <a:ln>
            <a:solidFill>
              <a:schemeClr val="accent1"/>
            </a:solidFill>
          </a:ln>
        </p:spPr>
        <p:txBody>
          <a:bodyPr wrap="square" rtlCol="0">
            <a:spAutoFit/>
          </a:bodyPr>
          <a:lstStyle/>
          <a:p>
            <a:pPr algn="l" rtl="0" fontAlgn="base">
              <a:spcBef>
                <a:spcPct val="0"/>
              </a:spcBef>
              <a:spcAft>
                <a:spcPct val="0"/>
              </a:spcAft>
              <a:buFontTx/>
              <a:buChar char="-"/>
            </a:pPr>
            <a:r>
              <a:rPr lang="en-US" dirty="0">
                <a:solidFill>
                  <a:srgbClr val="000000"/>
                </a:solidFill>
                <a:latin typeface="Arial" charset="0"/>
              </a:rPr>
              <a:t>An arrow from T1 to T2. Why?</a:t>
            </a:r>
          </a:p>
          <a:p>
            <a:pPr lvl="1" algn="l" rtl="0" fontAlgn="base">
              <a:spcBef>
                <a:spcPct val="0"/>
              </a:spcBef>
              <a:spcAft>
                <a:spcPct val="0"/>
              </a:spcAft>
              <a:buFontTx/>
              <a:buChar char="-"/>
            </a:pPr>
            <a:r>
              <a:rPr lang="en-US" dirty="0">
                <a:solidFill>
                  <a:srgbClr val="000000"/>
                </a:solidFill>
                <a:latin typeface="Arial" charset="0"/>
              </a:rPr>
              <a:t> </a:t>
            </a:r>
            <a:r>
              <a:rPr lang="en-US" dirty="0" err="1">
                <a:solidFill>
                  <a:srgbClr val="000000"/>
                </a:solidFill>
                <a:latin typeface="Arial" charset="0"/>
              </a:rPr>
              <a:t>read_item</a:t>
            </a:r>
            <a:r>
              <a:rPr lang="en-US" dirty="0">
                <a:solidFill>
                  <a:srgbClr val="000000"/>
                </a:solidFill>
                <a:latin typeface="Arial" charset="0"/>
              </a:rPr>
              <a:t>(x) of T1 conflicts with </a:t>
            </a:r>
            <a:r>
              <a:rPr lang="en-US" dirty="0" err="1">
                <a:solidFill>
                  <a:srgbClr val="000000"/>
                </a:solidFill>
                <a:latin typeface="Arial" charset="0"/>
              </a:rPr>
              <a:t>write_item</a:t>
            </a:r>
            <a:r>
              <a:rPr lang="en-US" dirty="0">
                <a:solidFill>
                  <a:srgbClr val="000000"/>
                </a:solidFill>
                <a:latin typeface="Arial" charset="0"/>
              </a:rPr>
              <a:t>(x) of T2 and occurs before it</a:t>
            </a:r>
          </a:p>
          <a:p>
            <a:pPr lvl="1" algn="l" rtl="0" fontAlgn="base">
              <a:spcBef>
                <a:spcPct val="0"/>
              </a:spcBef>
              <a:spcAft>
                <a:spcPct val="0"/>
              </a:spcAft>
              <a:buFontTx/>
              <a:buChar char="-"/>
            </a:pPr>
            <a:r>
              <a:rPr lang="en-US" dirty="0">
                <a:solidFill>
                  <a:srgbClr val="000000"/>
                </a:solidFill>
                <a:latin typeface="Arial" charset="0"/>
              </a:rPr>
              <a:t> </a:t>
            </a:r>
            <a:r>
              <a:rPr lang="en-US" dirty="0" err="1">
                <a:solidFill>
                  <a:srgbClr val="000000"/>
                </a:solidFill>
                <a:latin typeface="Arial" charset="0"/>
              </a:rPr>
              <a:t>write_item</a:t>
            </a:r>
            <a:r>
              <a:rPr lang="en-US" dirty="0">
                <a:solidFill>
                  <a:srgbClr val="000000"/>
                </a:solidFill>
                <a:latin typeface="Arial" charset="0"/>
              </a:rPr>
              <a:t>(x) of T1 conflicts with </a:t>
            </a:r>
            <a:r>
              <a:rPr lang="en-US" dirty="0" err="1">
                <a:solidFill>
                  <a:srgbClr val="000000"/>
                </a:solidFill>
                <a:latin typeface="Arial" charset="0"/>
              </a:rPr>
              <a:t>read_item</a:t>
            </a:r>
            <a:r>
              <a:rPr lang="en-US" dirty="0">
                <a:solidFill>
                  <a:srgbClr val="000000"/>
                </a:solidFill>
                <a:latin typeface="Arial" charset="0"/>
              </a:rPr>
              <a:t>(x) of T2 and occurs before it</a:t>
            </a:r>
          </a:p>
          <a:p>
            <a:pPr lvl="1" algn="l" rtl="0" fontAlgn="base">
              <a:spcBef>
                <a:spcPct val="0"/>
              </a:spcBef>
              <a:spcAft>
                <a:spcPct val="0"/>
              </a:spcAft>
              <a:buFontTx/>
              <a:buChar char="-"/>
            </a:pPr>
            <a:r>
              <a:rPr lang="en-US" dirty="0">
                <a:solidFill>
                  <a:srgbClr val="000000"/>
                </a:solidFill>
                <a:latin typeface="Arial" charset="0"/>
              </a:rPr>
              <a:t> </a:t>
            </a:r>
            <a:r>
              <a:rPr lang="en-US" dirty="0" err="1">
                <a:solidFill>
                  <a:srgbClr val="000000"/>
                </a:solidFill>
                <a:latin typeface="Arial" charset="0"/>
              </a:rPr>
              <a:t>write_item</a:t>
            </a:r>
            <a:r>
              <a:rPr lang="en-US" dirty="0">
                <a:solidFill>
                  <a:srgbClr val="000000"/>
                </a:solidFill>
                <a:latin typeface="Arial" charset="0"/>
              </a:rPr>
              <a:t>(x) of T1 conflicts with </a:t>
            </a:r>
            <a:r>
              <a:rPr lang="en-US" dirty="0" err="1">
                <a:solidFill>
                  <a:srgbClr val="000000"/>
                </a:solidFill>
                <a:latin typeface="Arial" charset="0"/>
              </a:rPr>
              <a:t>write_item</a:t>
            </a:r>
            <a:r>
              <a:rPr lang="en-US" dirty="0">
                <a:solidFill>
                  <a:srgbClr val="000000"/>
                </a:solidFill>
                <a:latin typeface="Arial" charset="0"/>
              </a:rPr>
              <a:t>(x) of T2 and occurs before it</a:t>
            </a:r>
          </a:p>
        </p:txBody>
      </p:sp>
      <p:sp>
        <p:nvSpPr>
          <p:cNvPr id="9" name="TextBox 8"/>
          <p:cNvSpPr txBox="1"/>
          <p:nvPr/>
        </p:nvSpPr>
        <p:spPr>
          <a:xfrm>
            <a:off x="1752600" y="2786059"/>
            <a:ext cx="8610600" cy="1200329"/>
          </a:xfrm>
          <a:prstGeom prst="rect">
            <a:avLst/>
          </a:prstGeom>
          <a:noFill/>
          <a:ln>
            <a:solidFill>
              <a:schemeClr val="accent1"/>
            </a:solidFill>
          </a:ln>
        </p:spPr>
        <p:txBody>
          <a:bodyPr wrap="square" rtlCol="0">
            <a:spAutoFit/>
          </a:bodyPr>
          <a:lstStyle/>
          <a:p>
            <a:pPr algn="l" rtl="0" fontAlgn="base">
              <a:spcBef>
                <a:spcPct val="0"/>
              </a:spcBef>
              <a:spcAft>
                <a:spcPct val="0"/>
              </a:spcAft>
              <a:buFontTx/>
              <a:buChar char="-"/>
            </a:pPr>
            <a:r>
              <a:rPr lang="en-US" dirty="0">
                <a:solidFill>
                  <a:srgbClr val="000000"/>
                </a:solidFill>
                <a:latin typeface="Arial" charset="0"/>
              </a:rPr>
              <a:t> An arrow from T2 to T1, why?</a:t>
            </a:r>
          </a:p>
          <a:p>
            <a:pPr lvl="1" algn="l" rtl="0" fontAlgn="base">
              <a:spcBef>
                <a:spcPct val="0"/>
              </a:spcBef>
              <a:spcAft>
                <a:spcPct val="0"/>
              </a:spcAft>
              <a:buFontTx/>
              <a:buChar char="-"/>
            </a:pPr>
            <a:r>
              <a:rPr lang="en-US" dirty="0" err="1">
                <a:solidFill>
                  <a:srgbClr val="000000"/>
                </a:solidFill>
                <a:latin typeface="Arial" charset="0"/>
              </a:rPr>
              <a:t>read_item</a:t>
            </a:r>
            <a:r>
              <a:rPr lang="en-US" dirty="0">
                <a:solidFill>
                  <a:srgbClr val="000000"/>
                </a:solidFill>
                <a:latin typeface="Arial" charset="0"/>
              </a:rPr>
              <a:t>(y) of T2 conflicts with </a:t>
            </a:r>
            <a:r>
              <a:rPr lang="en-US" dirty="0" err="1">
                <a:solidFill>
                  <a:srgbClr val="000000"/>
                </a:solidFill>
                <a:latin typeface="Arial" charset="0"/>
              </a:rPr>
              <a:t>write_item</a:t>
            </a:r>
            <a:r>
              <a:rPr lang="en-US" dirty="0">
                <a:solidFill>
                  <a:srgbClr val="000000"/>
                </a:solidFill>
                <a:latin typeface="Arial" charset="0"/>
              </a:rPr>
              <a:t>(y) of T1 and occurs before it </a:t>
            </a:r>
          </a:p>
          <a:p>
            <a:pPr lvl="1" algn="l" rtl="0" fontAlgn="base">
              <a:spcBef>
                <a:spcPct val="0"/>
              </a:spcBef>
              <a:spcAft>
                <a:spcPct val="0"/>
              </a:spcAft>
              <a:buFontTx/>
              <a:buChar char="-"/>
            </a:pPr>
            <a:r>
              <a:rPr lang="en-US" dirty="0" err="1">
                <a:solidFill>
                  <a:srgbClr val="000000"/>
                </a:solidFill>
                <a:latin typeface="Arial" charset="0"/>
              </a:rPr>
              <a:t>write_item</a:t>
            </a:r>
            <a:r>
              <a:rPr lang="en-US" dirty="0">
                <a:solidFill>
                  <a:srgbClr val="000000"/>
                </a:solidFill>
                <a:latin typeface="Arial" charset="0"/>
              </a:rPr>
              <a:t>(y) of T2 conflicts with </a:t>
            </a:r>
            <a:r>
              <a:rPr lang="en-US" dirty="0" err="1">
                <a:solidFill>
                  <a:srgbClr val="000000"/>
                </a:solidFill>
                <a:latin typeface="Arial" charset="0"/>
              </a:rPr>
              <a:t>read_item</a:t>
            </a:r>
            <a:r>
              <a:rPr lang="en-US" dirty="0">
                <a:solidFill>
                  <a:srgbClr val="000000"/>
                </a:solidFill>
                <a:latin typeface="Arial" charset="0"/>
              </a:rPr>
              <a:t>(y) of T1 and occurs before it</a:t>
            </a:r>
          </a:p>
          <a:p>
            <a:pPr lvl="1" algn="l" rtl="0" fontAlgn="base">
              <a:spcBef>
                <a:spcPct val="0"/>
              </a:spcBef>
              <a:spcAft>
                <a:spcPct val="0"/>
              </a:spcAft>
              <a:buFontTx/>
              <a:buChar char="-"/>
            </a:pPr>
            <a:r>
              <a:rPr lang="en-US" dirty="0">
                <a:solidFill>
                  <a:srgbClr val="000000"/>
                </a:solidFill>
                <a:latin typeface="Arial" charset="0"/>
              </a:rPr>
              <a:t> </a:t>
            </a:r>
            <a:r>
              <a:rPr lang="en-US" dirty="0" err="1">
                <a:solidFill>
                  <a:srgbClr val="000000"/>
                </a:solidFill>
                <a:latin typeface="Arial" charset="0"/>
              </a:rPr>
              <a:t>write_item</a:t>
            </a:r>
            <a:r>
              <a:rPr lang="en-US" dirty="0">
                <a:solidFill>
                  <a:srgbClr val="000000"/>
                </a:solidFill>
                <a:latin typeface="Arial" charset="0"/>
              </a:rPr>
              <a:t>(y) of T2 conflicts with </a:t>
            </a:r>
            <a:r>
              <a:rPr lang="en-US" dirty="0" err="1">
                <a:solidFill>
                  <a:srgbClr val="000000"/>
                </a:solidFill>
                <a:latin typeface="Arial" charset="0"/>
              </a:rPr>
              <a:t>write_item</a:t>
            </a:r>
            <a:r>
              <a:rPr lang="en-US" dirty="0">
                <a:solidFill>
                  <a:srgbClr val="000000"/>
                </a:solidFill>
                <a:latin typeface="Arial" charset="0"/>
              </a:rPr>
              <a:t>(y) of T1 and occurs before it</a:t>
            </a:r>
          </a:p>
        </p:txBody>
      </p:sp>
      <p:sp>
        <p:nvSpPr>
          <p:cNvPr id="10" name="TextBox 9"/>
          <p:cNvSpPr txBox="1"/>
          <p:nvPr/>
        </p:nvSpPr>
        <p:spPr>
          <a:xfrm>
            <a:off x="1738282" y="4071943"/>
            <a:ext cx="8610600" cy="1200329"/>
          </a:xfrm>
          <a:prstGeom prst="rect">
            <a:avLst/>
          </a:prstGeom>
          <a:noFill/>
          <a:ln>
            <a:solidFill>
              <a:schemeClr val="accent1"/>
            </a:solidFill>
          </a:ln>
        </p:spPr>
        <p:txBody>
          <a:bodyPr wrap="square" rtlCol="0">
            <a:spAutoFit/>
          </a:bodyPr>
          <a:lstStyle/>
          <a:p>
            <a:pPr algn="l" rtl="0" fontAlgn="base">
              <a:spcBef>
                <a:spcPct val="0"/>
              </a:spcBef>
              <a:spcAft>
                <a:spcPct val="0"/>
              </a:spcAft>
              <a:buFontTx/>
              <a:buChar char="-"/>
            </a:pPr>
            <a:r>
              <a:rPr lang="en-US" dirty="0">
                <a:solidFill>
                  <a:srgbClr val="000000"/>
                </a:solidFill>
                <a:latin typeface="Arial" charset="0"/>
              </a:rPr>
              <a:t> An arrow from T2 to T3, why?</a:t>
            </a:r>
          </a:p>
          <a:p>
            <a:pPr lvl="1" algn="l" rtl="0" fontAlgn="base">
              <a:spcBef>
                <a:spcPct val="0"/>
              </a:spcBef>
              <a:spcAft>
                <a:spcPct val="0"/>
              </a:spcAft>
              <a:buFontTx/>
              <a:buChar char="-"/>
            </a:pPr>
            <a:r>
              <a:rPr lang="en-US" dirty="0">
                <a:solidFill>
                  <a:srgbClr val="000000"/>
                </a:solidFill>
                <a:latin typeface="Arial" charset="0"/>
              </a:rPr>
              <a:t> </a:t>
            </a:r>
            <a:r>
              <a:rPr lang="en-US" dirty="0" err="1">
                <a:solidFill>
                  <a:srgbClr val="000000"/>
                </a:solidFill>
                <a:latin typeface="Arial" charset="0"/>
              </a:rPr>
              <a:t>read_item</a:t>
            </a:r>
            <a:r>
              <a:rPr lang="en-US" dirty="0">
                <a:solidFill>
                  <a:srgbClr val="000000"/>
                </a:solidFill>
                <a:latin typeface="Arial" charset="0"/>
              </a:rPr>
              <a:t>(y) of T2 conflicts with </a:t>
            </a:r>
            <a:r>
              <a:rPr lang="en-US" dirty="0" err="1">
                <a:solidFill>
                  <a:srgbClr val="000000"/>
                </a:solidFill>
                <a:latin typeface="Arial" charset="0"/>
              </a:rPr>
              <a:t>write_item</a:t>
            </a:r>
            <a:r>
              <a:rPr lang="en-US" dirty="0">
                <a:solidFill>
                  <a:srgbClr val="000000"/>
                </a:solidFill>
                <a:latin typeface="Arial" charset="0"/>
              </a:rPr>
              <a:t>(y) of T3 and occurs before it</a:t>
            </a:r>
          </a:p>
          <a:p>
            <a:pPr lvl="1" algn="l" rtl="0" fontAlgn="base">
              <a:spcBef>
                <a:spcPct val="0"/>
              </a:spcBef>
              <a:spcAft>
                <a:spcPct val="0"/>
              </a:spcAft>
              <a:buFontTx/>
              <a:buChar char="-"/>
            </a:pPr>
            <a:r>
              <a:rPr lang="en-US" dirty="0">
                <a:solidFill>
                  <a:srgbClr val="000000"/>
                </a:solidFill>
                <a:latin typeface="Arial" charset="0"/>
              </a:rPr>
              <a:t> </a:t>
            </a:r>
            <a:r>
              <a:rPr lang="en-US" dirty="0" err="1">
                <a:solidFill>
                  <a:srgbClr val="000000"/>
                </a:solidFill>
                <a:latin typeface="Arial" charset="0"/>
              </a:rPr>
              <a:t>write_item</a:t>
            </a:r>
            <a:r>
              <a:rPr lang="en-US" dirty="0">
                <a:solidFill>
                  <a:srgbClr val="000000"/>
                </a:solidFill>
                <a:latin typeface="Arial" charset="0"/>
              </a:rPr>
              <a:t>(y) of T2 conflicts with </a:t>
            </a:r>
            <a:r>
              <a:rPr lang="en-US" dirty="0" err="1">
                <a:solidFill>
                  <a:srgbClr val="000000"/>
                </a:solidFill>
                <a:latin typeface="Arial" charset="0"/>
              </a:rPr>
              <a:t>read_item</a:t>
            </a:r>
            <a:r>
              <a:rPr lang="en-US" dirty="0">
                <a:solidFill>
                  <a:srgbClr val="000000"/>
                </a:solidFill>
                <a:latin typeface="Arial" charset="0"/>
              </a:rPr>
              <a:t>(y) of T3 and occurs before it</a:t>
            </a:r>
          </a:p>
          <a:p>
            <a:pPr lvl="1" algn="l" rtl="0" fontAlgn="base">
              <a:spcBef>
                <a:spcPct val="0"/>
              </a:spcBef>
              <a:spcAft>
                <a:spcPct val="0"/>
              </a:spcAft>
              <a:buFontTx/>
              <a:buChar char="-"/>
            </a:pPr>
            <a:r>
              <a:rPr lang="en-US" dirty="0">
                <a:solidFill>
                  <a:srgbClr val="000000"/>
                </a:solidFill>
                <a:latin typeface="Arial" charset="0"/>
              </a:rPr>
              <a:t> </a:t>
            </a:r>
            <a:r>
              <a:rPr lang="en-US" dirty="0" err="1">
                <a:solidFill>
                  <a:srgbClr val="000000"/>
                </a:solidFill>
                <a:latin typeface="Arial" charset="0"/>
              </a:rPr>
              <a:t>write_item</a:t>
            </a:r>
            <a:r>
              <a:rPr lang="en-US" dirty="0">
                <a:solidFill>
                  <a:srgbClr val="000000"/>
                </a:solidFill>
                <a:latin typeface="Arial" charset="0"/>
              </a:rPr>
              <a:t>(y) of T2 conflicts with </a:t>
            </a:r>
            <a:r>
              <a:rPr lang="en-US" dirty="0" err="1">
                <a:solidFill>
                  <a:srgbClr val="000000"/>
                </a:solidFill>
                <a:latin typeface="Arial" charset="0"/>
              </a:rPr>
              <a:t>write_item</a:t>
            </a:r>
            <a:r>
              <a:rPr lang="en-US" dirty="0">
                <a:solidFill>
                  <a:srgbClr val="000000"/>
                </a:solidFill>
                <a:latin typeface="Arial" charset="0"/>
              </a:rPr>
              <a:t>(y) of T3 and occurs before it</a:t>
            </a:r>
          </a:p>
        </p:txBody>
      </p:sp>
      <p:sp>
        <p:nvSpPr>
          <p:cNvPr id="11" name="TextBox 10"/>
          <p:cNvSpPr txBox="1"/>
          <p:nvPr/>
        </p:nvSpPr>
        <p:spPr>
          <a:xfrm>
            <a:off x="1738282" y="5357827"/>
            <a:ext cx="8610600" cy="1200329"/>
          </a:xfrm>
          <a:prstGeom prst="rect">
            <a:avLst/>
          </a:prstGeom>
          <a:noFill/>
          <a:ln>
            <a:solidFill>
              <a:schemeClr val="accent1"/>
            </a:solidFill>
          </a:ln>
        </p:spPr>
        <p:txBody>
          <a:bodyPr wrap="square" rtlCol="0">
            <a:spAutoFit/>
          </a:bodyPr>
          <a:lstStyle/>
          <a:p>
            <a:pPr algn="l" rtl="0" fontAlgn="base">
              <a:spcBef>
                <a:spcPct val="0"/>
              </a:spcBef>
              <a:spcAft>
                <a:spcPct val="0"/>
              </a:spcAft>
              <a:buFontTx/>
              <a:buChar char="-"/>
            </a:pPr>
            <a:r>
              <a:rPr lang="en-US" dirty="0">
                <a:solidFill>
                  <a:srgbClr val="000000"/>
                </a:solidFill>
                <a:latin typeface="Arial" charset="0"/>
              </a:rPr>
              <a:t> An arrow from T3 to T1, why?</a:t>
            </a:r>
          </a:p>
          <a:p>
            <a:pPr lvl="1" algn="l" rtl="0" fontAlgn="base">
              <a:spcBef>
                <a:spcPct val="0"/>
              </a:spcBef>
              <a:spcAft>
                <a:spcPct val="0"/>
              </a:spcAft>
              <a:buFontTx/>
              <a:buChar char="-"/>
            </a:pPr>
            <a:r>
              <a:rPr lang="en-US" dirty="0">
                <a:solidFill>
                  <a:srgbClr val="000000"/>
                </a:solidFill>
                <a:latin typeface="Arial" charset="0"/>
              </a:rPr>
              <a:t> </a:t>
            </a:r>
            <a:r>
              <a:rPr lang="en-US" dirty="0" err="1">
                <a:solidFill>
                  <a:srgbClr val="000000"/>
                </a:solidFill>
                <a:latin typeface="Arial" charset="0"/>
              </a:rPr>
              <a:t>read_item</a:t>
            </a:r>
            <a:r>
              <a:rPr lang="en-US" dirty="0">
                <a:solidFill>
                  <a:srgbClr val="000000"/>
                </a:solidFill>
                <a:latin typeface="Arial" charset="0"/>
              </a:rPr>
              <a:t>(y) of T3 conflicts with </a:t>
            </a:r>
            <a:r>
              <a:rPr lang="en-US" dirty="0" err="1">
                <a:solidFill>
                  <a:srgbClr val="000000"/>
                </a:solidFill>
                <a:latin typeface="Arial" charset="0"/>
              </a:rPr>
              <a:t>write_item</a:t>
            </a:r>
            <a:r>
              <a:rPr lang="en-US" dirty="0">
                <a:solidFill>
                  <a:srgbClr val="000000"/>
                </a:solidFill>
                <a:latin typeface="Arial" charset="0"/>
              </a:rPr>
              <a:t>(y) of T1 and occurs before it</a:t>
            </a:r>
          </a:p>
          <a:p>
            <a:pPr lvl="1" algn="l" rtl="0" fontAlgn="base">
              <a:spcBef>
                <a:spcPct val="0"/>
              </a:spcBef>
              <a:spcAft>
                <a:spcPct val="0"/>
              </a:spcAft>
              <a:buFontTx/>
              <a:buChar char="-"/>
            </a:pPr>
            <a:r>
              <a:rPr lang="en-US" dirty="0">
                <a:solidFill>
                  <a:srgbClr val="000000"/>
                </a:solidFill>
                <a:latin typeface="Arial" charset="0"/>
              </a:rPr>
              <a:t> </a:t>
            </a:r>
            <a:r>
              <a:rPr lang="en-US" dirty="0" err="1">
                <a:solidFill>
                  <a:srgbClr val="000000"/>
                </a:solidFill>
                <a:latin typeface="Arial" charset="0"/>
              </a:rPr>
              <a:t>write_item</a:t>
            </a:r>
            <a:r>
              <a:rPr lang="en-US" dirty="0">
                <a:solidFill>
                  <a:srgbClr val="000000"/>
                </a:solidFill>
                <a:latin typeface="Arial" charset="0"/>
              </a:rPr>
              <a:t>(y) of T3 conflicts with </a:t>
            </a:r>
            <a:r>
              <a:rPr lang="en-US" dirty="0" err="1">
                <a:solidFill>
                  <a:srgbClr val="000000"/>
                </a:solidFill>
                <a:latin typeface="Arial" charset="0"/>
              </a:rPr>
              <a:t>read_item</a:t>
            </a:r>
            <a:r>
              <a:rPr lang="en-US" dirty="0">
                <a:solidFill>
                  <a:srgbClr val="000000"/>
                </a:solidFill>
                <a:latin typeface="Arial" charset="0"/>
              </a:rPr>
              <a:t>(y) of T1 and occurs before it</a:t>
            </a:r>
          </a:p>
          <a:p>
            <a:pPr lvl="1" algn="l" rtl="0" fontAlgn="base">
              <a:spcBef>
                <a:spcPct val="0"/>
              </a:spcBef>
              <a:spcAft>
                <a:spcPct val="0"/>
              </a:spcAft>
              <a:buFontTx/>
              <a:buChar char="-"/>
            </a:pPr>
            <a:r>
              <a:rPr lang="en-US" dirty="0">
                <a:solidFill>
                  <a:srgbClr val="000000"/>
                </a:solidFill>
                <a:latin typeface="Arial" charset="0"/>
              </a:rPr>
              <a:t> </a:t>
            </a:r>
            <a:r>
              <a:rPr lang="en-US" dirty="0" err="1">
                <a:solidFill>
                  <a:srgbClr val="000000"/>
                </a:solidFill>
                <a:latin typeface="Arial" charset="0"/>
              </a:rPr>
              <a:t>write_item</a:t>
            </a:r>
            <a:r>
              <a:rPr lang="en-US" dirty="0">
                <a:solidFill>
                  <a:srgbClr val="000000"/>
                </a:solidFill>
                <a:latin typeface="Arial" charset="0"/>
              </a:rPr>
              <a:t>(y) of T3 conflicts with </a:t>
            </a:r>
            <a:r>
              <a:rPr lang="en-US" dirty="0" err="1">
                <a:solidFill>
                  <a:srgbClr val="000000"/>
                </a:solidFill>
                <a:latin typeface="Arial" charset="0"/>
              </a:rPr>
              <a:t>write_item</a:t>
            </a:r>
            <a:r>
              <a:rPr lang="en-US" dirty="0">
                <a:solidFill>
                  <a:srgbClr val="000000"/>
                </a:solidFill>
                <a:latin typeface="Arial" charset="0"/>
              </a:rPr>
              <a:t>(y) of T1 and occurs before it</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817C16F5-A9D8-43B0-83BD-D4EBD87DE121}" type="slidenum">
              <a:rPr lang="en-US">
                <a:latin typeface="Arial" charset="0"/>
              </a:rPr>
              <a:pPr rtl="0" fontAlgn="base">
                <a:spcBef>
                  <a:spcPct val="0"/>
                </a:spcBef>
                <a:spcAft>
                  <a:spcPct val="0"/>
                </a:spcAft>
              </a:pPr>
              <a:t>87</a:t>
            </a:fld>
            <a:endParaRPr lang="en-CA">
              <a:latin typeface="Arial" charset="0"/>
            </a:endParaRPr>
          </a:p>
        </p:txBody>
      </p:sp>
      <p:sp>
        <p:nvSpPr>
          <p:cNvPr id="765956" name="Rectangle 4"/>
          <p:cNvSpPr>
            <a:spLocks noGrp="1" noChangeArrowheads="1"/>
          </p:cNvSpPr>
          <p:nvPr>
            <p:ph type="title"/>
          </p:nvPr>
        </p:nvSpPr>
        <p:spPr/>
        <p:txBody>
          <a:bodyPr/>
          <a:lstStyle/>
          <a:p>
            <a:r>
              <a:rPr lang="en-US" dirty="0"/>
              <a:t>Precedence Graph for Schedule E</a:t>
            </a:r>
          </a:p>
        </p:txBody>
      </p:sp>
      <p:sp>
        <p:nvSpPr>
          <p:cNvPr id="765957" name="Rectangle 5"/>
          <p:cNvSpPr>
            <a:spLocks noGrp="1" noChangeArrowheads="1"/>
          </p:cNvSpPr>
          <p:nvPr>
            <p:ph type="body" idx="1"/>
          </p:nvPr>
        </p:nvSpPr>
        <p:spPr>
          <a:xfrm>
            <a:off x="1666845" y="1600200"/>
            <a:ext cx="8696356" cy="4572000"/>
          </a:xfrm>
        </p:spPr>
        <p:txBody>
          <a:bodyPr/>
          <a:lstStyle/>
          <a:p>
            <a:pPr>
              <a:lnSpc>
                <a:spcPct val="80000"/>
              </a:lnSpc>
            </a:pPr>
            <a:endParaRPr lang="en-US" sz="2400" dirty="0"/>
          </a:p>
          <a:p>
            <a:pPr>
              <a:lnSpc>
                <a:spcPct val="80000"/>
              </a:lnSpc>
            </a:pPr>
            <a:r>
              <a:rPr lang="en-US" sz="1800" dirty="0"/>
              <a:t>Based on the previous slide:</a:t>
            </a: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pPr>
            <a:endParaRPr lang="en-US" sz="2400" dirty="0"/>
          </a:p>
          <a:p>
            <a:pPr>
              <a:lnSpc>
                <a:spcPct val="80000"/>
              </a:lnSpc>
              <a:buNone/>
            </a:pPr>
            <a:endParaRPr lang="en-US" sz="2400" dirty="0"/>
          </a:p>
          <a:p>
            <a:pPr>
              <a:lnSpc>
                <a:spcPct val="80000"/>
              </a:lnSpc>
            </a:pPr>
            <a:r>
              <a:rPr lang="en-US" sz="1800" dirty="0"/>
              <a:t>We have cycles, so, schedule d is not </a:t>
            </a:r>
            <a:r>
              <a:rPr lang="en-US" sz="1800" dirty="0" err="1"/>
              <a:t>serializable</a:t>
            </a:r>
            <a:r>
              <a:rPr lang="en-US" sz="1800" dirty="0"/>
              <a:t> (not conflict </a:t>
            </a:r>
            <a:r>
              <a:rPr lang="en-US" sz="1800" dirty="0" err="1"/>
              <a:t>serializable</a:t>
            </a:r>
            <a:r>
              <a:rPr lang="en-US" sz="1800" dirty="0"/>
              <a:t>)</a:t>
            </a:r>
            <a:endParaRPr lang="en-US" sz="2000" dirty="0"/>
          </a:p>
          <a:p>
            <a:pPr lvl="1">
              <a:lnSpc>
                <a:spcPct val="80000"/>
              </a:lnSpc>
            </a:pPr>
            <a:r>
              <a:rPr lang="en-US" sz="1800" dirty="0"/>
              <a:t>Cycle 1: T1,T2, T1</a:t>
            </a:r>
          </a:p>
          <a:p>
            <a:pPr lvl="1">
              <a:lnSpc>
                <a:spcPct val="80000"/>
              </a:lnSpc>
            </a:pPr>
            <a:r>
              <a:rPr lang="en-US" sz="1800" dirty="0"/>
              <a:t>Cycle 2: T1, T2, T3, T1</a:t>
            </a:r>
          </a:p>
          <a:p>
            <a:pPr>
              <a:lnSpc>
                <a:spcPct val="80000"/>
              </a:lnSpc>
            </a:pPr>
            <a:endParaRPr lang="en-US" sz="2400" dirty="0"/>
          </a:p>
          <a:p>
            <a:pPr>
              <a:lnSpc>
                <a:spcPct val="80000"/>
              </a:lnSpc>
            </a:pPr>
            <a:r>
              <a:rPr lang="en-US" sz="1800" dirty="0"/>
              <a:t>If you found one reason to draw an arrow from T1 to T2, then you do not need to look for other reasons to draw an arrow from T1 to T2</a:t>
            </a:r>
          </a:p>
        </p:txBody>
      </p:sp>
      <p:grpSp>
        <p:nvGrpSpPr>
          <p:cNvPr id="22" name="Group 21"/>
          <p:cNvGrpSpPr/>
          <p:nvPr/>
        </p:nvGrpSpPr>
        <p:grpSpPr>
          <a:xfrm>
            <a:off x="3452794" y="2514601"/>
            <a:ext cx="2757506" cy="1807375"/>
            <a:chOff x="1928794" y="2514600"/>
            <a:chExt cx="3143272" cy="2128846"/>
          </a:xfrm>
        </p:grpSpPr>
        <p:sp>
          <p:nvSpPr>
            <p:cNvPr id="5" name="Oval 4"/>
            <p:cNvSpPr/>
            <p:nvPr/>
          </p:nvSpPr>
          <p:spPr bwMode="auto">
            <a:xfrm>
              <a:off x="1928794" y="2883675"/>
              <a:ext cx="714380" cy="642942"/>
            </a:xfrm>
            <a:prstGeom prst="ellipse">
              <a:avLst/>
            </a:prstGeom>
            <a:blipFill dpi="0" rotWithShape="0">
              <a:blip r:embed="rId3"/>
              <a:srcRect/>
              <a:tile tx="0" ty="0" sx="100000" sy="100000" flip="none" algn="tl"/>
            </a:bli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rtl="0" fontAlgn="base">
                <a:spcBef>
                  <a:spcPct val="0"/>
                </a:spcBef>
                <a:spcAft>
                  <a:spcPct val="0"/>
                </a:spcAft>
              </a:pPr>
              <a:r>
                <a:rPr lang="en-US" sz="2400" dirty="0">
                  <a:solidFill>
                    <a:srgbClr val="000000"/>
                  </a:solidFill>
                  <a:latin typeface="Arial" charset="0"/>
                </a:rPr>
                <a:t>T1</a:t>
              </a:r>
            </a:p>
          </p:txBody>
        </p:sp>
        <p:sp>
          <p:nvSpPr>
            <p:cNvPr id="6" name="Oval 5"/>
            <p:cNvSpPr/>
            <p:nvPr/>
          </p:nvSpPr>
          <p:spPr bwMode="auto">
            <a:xfrm>
              <a:off x="4357686" y="2786058"/>
              <a:ext cx="714380" cy="642942"/>
            </a:xfrm>
            <a:prstGeom prst="ellipse">
              <a:avLst/>
            </a:prstGeom>
            <a:blipFill dpi="0" rotWithShape="0">
              <a:blip r:embed="rId3"/>
              <a:srcRect/>
              <a:tile tx="0" ty="0" sx="100000" sy="100000" flip="none" algn="tl"/>
            </a:bli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rtl="0" fontAlgn="base">
                <a:spcBef>
                  <a:spcPct val="0"/>
                </a:spcBef>
                <a:spcAft>
                  <a:spcPct val="0"/>
                </a:spcAft>
              </a:pPr>
              <a:r>
                <a:rPr lang="en-US" sz="2400" dirty="0">
                  <a:solidFill>
                    <a:srgbClr val="000000"/>
                  </a:solidFill>
                  <a:latin typeface="Arial" charset="0"/>
                </a:rPr>
                <a:t>T2</a:t>
              </a:r>
            </a:p>
          </p:txBody>
        </p:sp>
        <p:sp>
          <p:nvSpPr>
            <p:cNvPr id="7" name="Oval 6"/>
            <p:cNvSpPr/>
            <p:nvPr/>
          </p:nvSpPr>
          <p:spPr bwMode="auto">
            <a:xfrm>
              <a:off x="3214678" y="4000504"/>
              <a:ext cx="714380" cy="642942"/>
            </a:xfrm>
            <a:prstGeom prst="ellipse">
              <a:avLst/>
            </a:prstGeom>
            <a:blipFill dpi="0" rotWithShape="0">
              <a:blip r:embed="rId3"/>
              <a:srcRect/>
              <a:tile tx="0" ty="0" sx="100000" sy="100000" flip="none" algn="tl"/>
            </a:blip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l" rtl="0" fontAlgn="base">
                <a:spcBef>
                  <a:spcPct val="0"/>
                </a:spcBef>
                <a:spcAft>
                  <a:spcPct val="0"/>
                </a:spcAft>
              </a:pPr>
              <a:r>
                <a:rPr lang="en-US" sz="2400" dirty="0">
                  <a:solidFill>
                    <a:srgbClr val="000000"/>
                  </a:solidFill>
                  <a:latin typeface="Arial" charset="0"/>
                </a:rPr>
                <a:t>T3</a:t>
              </a:r>
            </a:p>
          </p:txBody>
        </p:sp>
        <p:sp>
          <p:nvSpPr>
            <p:cNvPr id="10" name="Freeform 9"/>
            <p:cNvSpPr/>
            <p:nvPr/>
          </p:nvSpPr>
          <p:spPr bwMode="auto">
            <a:xfrm>
              <a:off x="2273300" y="2514600"/>
              <a:ext cx="2260600" cy="355600"/>
            </a:xfrm>
            <a:custGeom>
              <a:avLst/>
              <a:gdLst>
                <a:gd name="connsiteX0" fmla="*/ 0 w 2260600"/>
                <a:gd name="connsiteY0" fmla="*/ 355600 h 355600"/>
                <a:gd name="connsiteX1" fmla="*/ 1092200 w 2260600"/>
                <a:gd name="connsiteY1" fmla="*/ 12700 h 355600"/>
                <a:gd name="connsiteX2" fmla="*/ 2260600 w 2260600"/>
                <a:gd name="connsiteY2" fmla="*/ 279400 h 355600"/>
              </a:gdLst>
              <a:ahLst/>
              <a:cxnLst>
                <a:cxn ang="0">
                  <a:pos x="connsiteX0" y="connsiteY0"/>
                </a:cxn>
                <a:cxn ang="0">
                  <a:pos x="connsiteX1" y="connsiteY1"/>
                </a:cxn>
                <a:cxn ang="0">
                  <a:pos x="connsiteX2" y="connsiteY2"/>
                </a:cxn>
              </a:cxnLst>
              <a:rect l="l" t="t" r="r" b="b"/>
              <a:pathLst>
                <a:path w="2260600" h="355600">
                  <a:moveTo>
                    <a:pt x="0" y="355600"/>
                  </a:moveTo>
                  <a:cubicBezTo>
                    <a:pt x="357716" y="190500"/>
                    <a:pt x="715433" y="25400"/>
                    <a:pt x="1092200" y="12700"/>
                  </a:cubicBezTo>
                  <a:cubicBezTo>
                    <a:pt x="1468967" y="0"/>
                    <a:pt x="1864783" y="139700"/>
                    <a:pt x="2260600" y="279400"/>
                  </a:cubicBezTo>
                </a:path>
              </a:pathLst>
            </a:custGeom>
            <a:noFill/>
            <a:ln w="9525"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l" rtl="0" fontAlgn="base">
                <a:spcBef>
                  <a:spcPct val="0"/>
                </a:spcBef>
                <a:spcAft>
                  <a:spcPct val="0"/>
                </a:spcAft>
              </a:pPr>
              <a:endParaRPr lang="en-US" sz="2400">
                <a:solidFill>
                  <a:srgbClr val="000000"/>
                </a:solidFill>
                <a:latin typeface="Arial" charset="0"/>
              </a:endParaRPr>
            </a:p>
          </p:txBody>
        </p:sp>
        <p:sp>
          <p:nvSpPr>
            <p:cNvPr id="13" name="Freeform 12"/>
            <p:cNvSpPr/>
            <p:nvPr/>
          </p:nvSpPr>
          <p:spPr bwMode="auto">
            <a:xfrm rot="10800000">
              <a:off x="2425700" y="3429000"/>
              <a:ext cx="2260600" cy="355600"/>
            </a:xfrm>
            <a:custGeom>
              <a:avLst/>
              <a:gdLst>
                <a:gd name="connsiteX0" fmla="*/ 0 w 2260600"/>
                <a:gd name="connsiteY0" fmla="*/ 355600 h 355600"/>
                <a:gd name="connsiteX1" fmla="*/ 1092200 w 2260600"/>
                <a:gd name="connsiteY1" fmla="*/ 12700 h 355600"/>
                <a:gd name="connsiteX2" fmla="*/ 2260600 w 2260600"/>
                <a:gd name="connsiteY2" fmla="*/ 279400 h 355600"/>
              </a:gdLst>
              <a:ahLst/>
              <a:cxnLst>
                <a:cxn ang="0">
                  <a:pos x="connsiteX0" y="connsiteY0"/>
                </a:cxn>
                <a:cxn ang="0">
                  <a:pos x="connsiteX1" y="connsiteY1"/>
                </a:cxn>
                <a:cxn ang="0">
                  <a:pos x="connsiteX2" y="connsiteY2"/>
                </a:cxn>
              </a:cxnLst>
              <a:rect l="l" t="t" r="r" b="b"/>
              <a:pathLst>
                <a:path w="2260600" h="355600">
                  <a:moveTo>
                    <a:pt x="0" y="355600"/>
                  </a:moveTo>
                  <a:cubicBezTo>
                    <a:pt x="357716" y="190500"/>
                    <a:pt x="715433" y="25400"/>
                    <a:pt x="1092200" y="12700"/>
                  </a:cubicBezTo>
                  <a:cubicBezTo>
                    <a:pt x="1468967" y="0"/>
                    <a:pt x="1864783" y="139700"/>
                    <a:pt x="2260600" y="279400"/>
                  </a:cubicBezTo>
                </a:path>
              </a:pathLst>
            </a:custGeom>
            <a:noFill/>
            <a:ln w="9525" cap="flat" cmpd="sng" algn="ctr">
              <a:solidFill>
                <a:schemeClr val="tx1"/>
              </a:solidFill>
              <a:prstDash val="solid"/>
              <a:round/>
              <a:headEnd type="none" w="med" len="med"/>
              <a:tailEnd type="triangle" w="lg" len="lg"/>
            </a:ln>
            <a:effectLst/>
          </p:spPr>
          <p:txBody>
            <a:bodyPr vert="horz" wrap="none" lIns="91440" tIns="45720" rIns="91440" bIns="45720" numCol="1" rtlCol="0" anchor="ctr" anchorCtr="0" compatLnSpc="1">
              <a:prstTxWarp prst="textNoShape">
                <a:avLst/>
              </a:prstTxWarp>
            </a:bodyPr>
            <a:lstStyle/>
            <a:p>
              <a:pPr algn="l" rtl="0" fontAlgn="base">
                <a:spcBef>
                  <a:spcPct val="0"/>
                </a:spcBef>
                <a:spcAft>
                  <a:spcPct val="0"/>
                </a:spcAft>
              </a:pPr>
              <a:endParaRPr lang="en-US" sz="2400">
                <a:solidFill>
                  <a:srgbClr val="000000"/>
                </a:solidFill>
                <a:latin typeface="Arial" charset="0"/>
              </a:endParaRPr>
            </a:p>
          </p:txBody>
        </p:sp>
        <p:cxnSp>
          <p:nvCxnSpPr>
            <p:cNvPr id="18" name="Straight Arrow Connector 17"/>
            <p:cNvCxnSpPr>
              <a:stCxn id="6" idx="5"/>
            </p:cNvCxnSpPr>
            <p:nvPr/>
          </p:nvCxnSpPr>
          <p:spPr bwMode="auto">
            <a:xfrm rot="5400000">
              <a:off x="3972547" y="3291355"/>
              <a:ext cx="951413" cy="1038389"/>
            </a:xfrm>
            <a:prstGeom prst="straightConnector1">
              <a:avLst/>
            </a:prstGeom>
            <a:blipFill dpi="0" rotWithShape="0">
              <a:blip r:embed="rId3"/>
              <a:srcRect/>
              <a:tile tx="0" ty="0" sx="100000" sy="100000" flip="none" algn="tl"/>
            </a:blipFill>
            <a:ln w="9525" cap="flat" cmpd="sng" algn="ctr">
              <a:solidFill>
                <a:schemeClr val="tx1"/>
              </a:solidFill>
              <a:prstDash val="solid"/>
              <a:round/>
              <a:headEnd type="none" w="med" len="med"/>
              <a:tailEnd type="triangle" w="lg" len="lg"/>
            </a:ln>
            <a:effectLst/>
          </p:spPr>
        </p:cxnSp>
        <p:cxnSp>
          <p:nvCxnSpPr>
            <p:cNvPr id="21" name="Straight Arrow Connector 20"/>
            <p:cNvCxnSpPr>
              <a:stCxn id="7" idx="2"/>
            </p:cNvCxnSpPr>
            <p:nvPr/>
          </p:nvCxnSpPr>
          <p:spPr bwMode="auto">
            <a:xfrm rot="10800000">
              <a:off x="2273300" y="3526617"/>
              <a:ext cx="941378" cy="795358"/>
            </a:xfrm>
            <a:prstGeom prst="straightConnector1">
              <a:avLst/>
            </a:prstGeom>
            <a:blipFill dpi="0" rotWithShape="0">
              <a:blip r:embed="rId3"/>
              <a:srcRect/>
              <a:tile tx="0" ty="0" sx="100000" sy="100000" flip="none" algn="tl"/>
            </a:blipFill>
            <a:ln w="9525" cap="flat" cmpd="sng" algn="ctr">
              <a:solidFill>
                <a:schemeClr val="tx1"/>
              </a:solidFill>
              <a:prstDash val="solid"/>
              <a:round/>
              <a:headEnd type="none" w="med" len="med"/>
              <a:tailEnd type="triangle" w="lg" len="lg"/>
            </a:ln>
            <a:effectLst/>
          </p:spPr>
        </p:cxnSp>
      </p:gr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2576EE9A-0C73-4243-8D1F-813FBEBCD4C7}" type="slidenum">
              <a:rPr lang="en-US">
                <a:latin typeface="Arial" charset="0"/>
              </a:rPr>
              <a:pPr rtl="0" fontAlgn="base">
                <a:spcBef>
                  <a:spcPct val="0"/>
                </a:spcBef>
                <a:spcAft>
                  <a:spcPct val="0"/>
                </a:spcAft>
              </a:pPr>
              <a:t>88</a:t>
            </a:fld>
            <a:endParaRPr lang="en-CA">
              <a:latin typeface="Arial" charset="0"/>
            </a:endParaRPr>
          </a:p>
        </p:txBody>
      </p:sp>
      <p:sp>
        <p:nvSpPr>
          <p:cNvPr id="761861" name="Rectangle 5"/>
          <p:cNvSpPr>
            <a:spLocks noGrp="1" noChangeArrowheads="1"/>
          </p:cNvSpPr>
          <p:nvPr>
            <p:ph type="title"/>
          </p:nvPr>
        </p:nvSpPr>
        <p:spPr/>
        <p:txBody>
          <a:bodyPr/>
          <a:lstStyle/>
          <a:p>
            <a:r>
              <a:rPr lang="en-US"/>
              <a:t>Another Example of Serializability Testing</a:t>
            </a:r>
          </a:p>
        </p:txBody>
      </p:sp>
      <p:pic>
        <p:nvPicPr>
          <p:cNvPr id="761865" name="Picture 9" descr="fig17_08c"/>
          <p:cNvPicPr>
            <a:picLocks noChangeAspect="1" noChangeArrowheads="1"/>
          </p:cNvPicPr>
          <p:nvPr/>
        </p:nvPicPr>
        <p:blipFill>
          <a:blip r:embed="rId3" cstate="print"/>
          <a:srcRect/>
          <a:stretch>
            <a:fillRect/>
          </a:stretch>
        </p:blipFill>
        <p:spPr bwMode="auto">
          <a:xfrm>
            <a:off x="1828800" y="2286000"/>
            <a:ext cx="8382000" cy="3392488"/>
          </a:xfrm>
          <a:prstGeom prst="rect">
            <a:avLst/>
          </a:prstGeom>
          <a:noFill/>
        </p:spPr>
      </p:pic>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lstStyle/>
          <a:p>
            <a:endParaRPr lang="en-US" dirty="0"/>
          </a:p>
          <a:p>
            <a:r>
              <a:rPr lang="en-US" dirty="0"/>
              <a:t>Find all conflicting operations in schedule f</a:t>
            </a:r>
          </a:p>
          <a:p>
            <a:endParaRPr lang="en-US" dirty="0"/>
          </a:p>
          <a:p>
            <a:r>
              <a:rPr lang="en-US" dirty="0"/>
              <a:t>Draw the </a:t>
            </a:r>
            <a:r>
              <a:rPr lang="en-US" dirty="0" err="1"/>
              <a:t>serializablity</a:t>
            </a:r>
            <a:r>
              <a:rPr lang="en-US" dirty="0"/>
              <a:t> graph for schedule f.</a:t>
            </a:r>
          </a:p>
          <a:p>
            <a:endParaRPr lang="en-US" dirty="0"/>
          </a:p>
          <a:p>
            <a:r>
              <a:rPr lang="en-US" dirty="0"/>
              <a:t>List are the cycles in the graph?</a:t>
            </a:r>
          </a:p>
          <a:p>
            <a:endParaRPr lang="en-US" dirty="0"/>
          </a:p>
          <a:p>
            <a:r>
              <a:rPr lang="en-US" dirty="0"/>
              <a:t>Is schedule f conflict </a:t>
            </a:r>
            <a:r>
              <a:rPr lang="en-US" dirty="0" err="1"/>
              <a:t>serializable</a:t>
            </a:r>
            <a:r>
              <a:rPr lang="en-US" dirty="0"/>
              <a:t>?</a:t>
            </a:r>
          </a:p>
        </p:txBody>
      </p:sp>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DA6B4A26-4080-4626-A276-B828EFF1B5EE}" type="slidenum">
              <a:rPr lang="en-US">
                <a:latin typeface="Arial" charset="0"/>
              </a:rPr>
              <a:pPr rtl="0" fontAlgn="base">
                <a:spcBef>
                  <a:spcPct val="0"/>
                </a:spcBef>
                <a:spcAft>
                  <a:spcPct val="0"/>
                </a:spcAft>
              </a:pPr>
              <a:t>89</a:t>
            </a:fld>
            <a:endParaRPr lang="en-CA">
              <a:latin typeface="Arial" charset="0"/>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4">
            <a:extLst>
              <a:ext uri="{FF2B5EF4-FFF2-40B4-BE49-F238E27FC236}">
                <a16:creationId xmlns:a16="http://schemas.microsoft.com/office/drawing/2014/main" id="{6BCF8BA5-6254-DDAC-E506-F933BBC02FAF}"/>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rgbClr val="4840EC"/>
                </a:solidFill>
                <a:latin typeface="Arial" panose="020B0604020202020204" pitchFamily="34" charset="0"/>
              </a:defRPr>
            </a:lvl1pPr>
            <a:lvl2pPr marL="742950" indent="-285750">
              <a:spcBef>
                <a:spcPct val="20000"/>
              </a:spcBef>
              <a:buChar char="–"/>
              <a:defRPr sz="2800">
                <a:solidFill>
                  <a:srgbClr val="4840EC"/>
                </a:solidFill>
                <a:latin typeface="Arial" panose="020B0604020202020204" pitchFamily="34" charset="0"/>
              </a:defRPr>
            </a:lvl2pPr>
            <a:lvl3pPr marL="1143000" indent="-228600">
              <a:spcBef>
                <a:spcPct val="20000"/>
              </a:spcBef>
              <a:buChar char="•"/>
              <a:defRPr sz="2400">
                <a:solidFill>
                  <a:srgbClr val="4840EC"/>
                </a:solidFill>
                <a:latin typeface="Arial" panose="020B0604020202020204" pitchFamily="34" charset="0"/>
              </a:defRPr>
            </a:lvl3pPr>
            <a:lvl4pPr marL="1600200" indent="-228600">
              <a:spcBef>
                <a:spcPct val="20000"/>
              </a:spcBef>
              <a:buChar char="–"/>
              <a:defRPr sz="2000">
                <a:solidFill>
                  <a:srgbClr val="4840EC"/>
                </a:solidFill>
                <a:latin typeface="Arial" panose="020B0604020202020204" pitchFamily="34" charset="0"/>
              </a:defRPr>
            </a:lvl4pPr>
            <a:lvl5pPr marL="2057400" indent="-228600">
              <a:spcBef>
                <a:spcPct val="20000"/>
              </a:spcBef>
              <a:buChar char="»"/>
              <a:defRPr sz="2000">
                <a:solidFill>
                  <a:srgbClr val="4840EC"/>
                </a:solidFill>
                <a:latin typeface="Arial" panose="020B0604020202020204" pitchFamily="34" charset="0"/>
              </a:defRPr>
            </a:lvl5pPr>
            <a:lvl6pPr marL="2514600" indent="-228600" algn="l" rtl="0" eaLnBrk="0" fontAlgn="base" hangingPunct="0">
              <a:spcBef>
                <a:spcPct val="20000"/>
              </a:spcBef>
              <a:spcAft>
                <a:spcPct val="0"/>
              </a:spcAft>
              <a:buChar char="»"/>
              <a:defRPr sz="2000">
                <a:solidFill>
                  <a:srgbClr val="4840EC"/>
                </a:solidFill>
                <a:latin typeface="Arial" panose="020B0604020202020204" pitchFamily="34" charset="0"/>
              </a:defRPr>
            </a:lvl6pPr>
            <a:lvl7pPr marL="2971800" indent="-228600" algn="l" rtl="0" eaLnBrk="0" fontAlgn="base" hangingPunct="0">
              <a:spcBef>
                <a:spcPct val="20000"/>
              </a:spcBef>
              <a:spcAft>
                <a:spcPct val="0"/>
              </a:spcAft>
              <a:buChar char="»"/>
              <a:defRPr sz="2000">
                <a:solidFill>
                  <a:srgbClr val="4840EC"/>
                </a:solidFill>
                <a:latin typeface="Arial" panose="020B0604020202020204" pitchFamily="34" charset="0"/>
              </a:defRPr>
            </a:lvl7pPr>
            <a:lvl8pPr marL="3429000" indent="-228600" algn="l" rtl="0" eaLnBrk="0" fontAlgn="base" hangingPunct="0">
              <a:spcBef>
                <a:spcPct val="20000"/>
              </a:spcBef>
              <a:spcAft>
                <a:spcPct val="0"/>
              </a:spcAft>
              <a:buChar char="»"/>
              <a:defRPr sz="2000">
                <a:solidFill>
                  <a:srgbClr val="4840EC"/>
                </a:solidFill>
                <a:latin typeface="Arial" panose="020B0604020202020204" pitchFamily="34" charset="0"/>
              </a:defRPr>
            </a:lvl8pPr>
            <a:lvl9pPr marL="3886200" indent="-228600" algn="l" rtl="0" eaLnBrk="0" fontAlgn="base" hangingPunct="0">
              <a:spcBef>
                <a:spcPct val="20000"/>
              </a:spcBef>
              <a:spcAft>
                <a:spcPct val="0"/>
              </a:spcAft>
              <a:buChar char="»"/>
              <a:defRPr sz="2000">
                <a:solidFill>
                  <a:srgbClr val="4840EC"/>
                </a:solidFill>
                <a:latin typeface="Arial" panose="020B0604020202020204" pitchFamily="34" charset="0"/>
              </a:defRPr>
            </a:lvl9pPr>
          </a:lstStyle>
          <a:p>
            <a:pPr rtl="0" fontAlgn="base">
              <a:spcBef>
                <a:spcPct val="0"/>
              </a:spcBef>
              <a:spcAft>
                <a:spcPct val="0"/>
              </a:spcAft>
              <a:buNone/>
            </a:pPr>
            <a:r>
              <a:rPr lang="en-US" altLang="en-US" sz="1800">
                <a:latin typeface="Gill Sans MT Condensed" panose="020B0506020104020203" pitchFamily="34" charset="0"/>
              </a:rPr>
              <a:t>1-</a:t>
            </a:r>
            <a:fld id="{70C167A1-9835-4BB4-ADDE-E869D87A4B42}" type="slidenum">
              <a:rPr lang="en-US" altLang="en-US" sz="1800">
                <a:latin typeface="Gill Sans MT Condensed" panose="020B0506020104020203" pitchFamily="34" charset="0"/>
              </a:rPr>
              <a:pPr rtl="0" fontAlgn="base">
                <a:spcBef>
                  <a:spcPct val="0"/>
                </a:spcBef>
                <a:spcAft>
                  <a:spcPct val="0"/>
                </a:spcAft>
                <a:buNone/>
              </a:pPr>
              <a:t>9</a:t>
            </a:fld>
            <a:endParaRPr lang="en-US" altLang="en-US" sz="1800">
              <a:latin typeface="Gill Sans MT Condensed" panose="020B0506020104020203" pitchFamily="34" charset="0"/>
            </a:endParaRPr>
          </a:p>
        </p:txBody>
      </p:sp>
      <p:sp>
        <p:nvSpPr>
          <p:cNvPr id="12291" name="Rectangle 2">
            <a:extLst>
              <a:ext uri="{FF2B5EF4-FFF2-40B4-BE49-F238E27FC236}">
                <a16:creationId xmlns:a16="http://schemas.microsoft.com/office/drawing/2014/main" id="{C0B9CD14-62B5-E075-C5D5-1532B65C18D8}"/>
              </a:ext>
            </a:extLst>
          </p:cNvPr>
          <p:cNvSpPr>
            <a:spLocks noGrp="1" noChangeArrowheads="1"/>
          </p:cNvSpPr>
          <p:nvPr>
            <p:ph type="title"/>
          </p:nvPr>
        </p:nvSpPr>
        <p:spPr>
          <a:xfrm>
            <a:off x="2971800" y="274638"/>
            <a:ext cx="7467600" cy="1096962"/>
          </a:xfrm>
        </p:spPr>
        <p:txBody>
          <a:bodyPr/>
          <a:lstStyle/>
          <a:p>
            <a:pPr eaLnBrk="1" hangingPunct="1"/>
            <a:r>
              <a:rPr lang="en-US" altLang="en-US" sz="4000"/>
              <a:t>Referential Integrity Constraints</a:t>
            </a:r>
            <a:br>
              <a:rPr lang="en-US" altLang="en-US" sz="4000"/>
            </a:br>
            <a:r>
              <a:rPr lang="ar-JO" altLang="en-US" sz="4000"/>
              <a:t>قيود التكامل المرجعي</a:t>
            </a:r>
            <a:endParaRPr lang="en-US" altLang="en-US" sz="1800"/>
          </a:p>
        </p:txBody>
      </p:sp>
      <p:sp>
        <p:nvSpPr>
          <p:cNvPr id="12292" name="Rectangle 3">
            <a:extLst>
              <a:ext uri="{FF2B5EF4-FFF2-40B4-BE49-F238E27FC236}">
                <a16:creationId xmlns:a16="http://schemas.microsoft.com/office/drawing/2014/main" id="{3DA24640-87C8-5E07-3CBE-9489193DB4F7}"/>
              </a:ext>
            </a:extLst>
          </p:cNvPr>
          <p:cNvSpPr>
            <a:spLocks noGrp="1" noChangeArrowheads="1"/>
          </p:cNvSpPr>
          <p:nvPr>
            <p:ph type="body" idx="1"/>
          </p:nvPr>
        </p:nvSpPr>
        <p:spPr>
          <a:xfrm>
            <a:off x="2895600" y="1790700"/>
            <a:ext cx="7391400" cy="4419600"/>
          </a:xfrm>
        </p:spPr>
        <p:txBody>
          <a:bodyPr/>
          <a:lstStyle/>
          <a:p>
            <a:pPr eaLnBrk="1" hangingPunct="1"/>
            <a:r>
              <a:rPr lang="en-US" altLang="en-US" sz="2400"/>
              <a:t>The DBMS will enforce many constraints </a:t>
            </a:r>
          </a:p>
          <a:p>
            <a:pPr algn="r" rtl="1" eaLnBrk="1" hangingPunct="1"/>
            <a:r>
              <a:rPr lang="ar-JO" altLang="en-US" sz="2400"/>
              <a:t>سيفرض نظام إدارة قواعد البيانات (</a:t>
            </a:r>
            <a:r>
              <a:rPr lang="en-US" altLang="en-US" sz="2400"/>
              <a:t>DBMS</a:t>
            </a:r>
            <a:r>
              <a:rPr lang="ar-JO" altLang="en-US" sz="2400"/>
              <a:t>)العديد من القيود</a:t>
            </a:r>
            <a:r>
              <a:rPr lang="en-US" altLang="en-US" sz="2400"/>
              <a:t> </a:t>
            </a:r>
          </a:p>
          <a:p>
            <a:pPr eaLnBrk="1" hangingPunct="1"/>
            <a:r>
              <a:rPr lang="en-US" altLang="en-US" sz="2400"/>
              <a:t>Referential integrity constraints ensure that the values of a column in one table are valid based on the values in another table</a:t>
            </a:r>
          </a:p>
          <a:p>
            <a:pPr algn="r" rtl="1" eaLnBrk="1" hangingPunct="1"/>
            <a:r>
              <a:rPr lang="ar-JO" altLang="en-US" sz="2400"/>
              <a:t>تضمن قيود التكامل المرجعي أن تكون قيم العمود في جدول واحد صالحة بناءً على القيم الموجودة في جدول آخر</a:t>
            </a:r>
            <a:endParaRPr lang="en-US" altLang="en-US" sz="2400"/>
          </a:p>
          <a:p>
            <a:pPr lvl="1" eaLnBrk="1" hangingPunct="1"/>
            <a:r>
              <a:rPr lang="en-US" altLang="en-US" sz="2000"/>
              <a:t>If a 5 was entered as a CustomerID in the PROJECT table, a Customer having a CustomerID value of 5 must exist in the CUSTOMER table</a:t>
            </a:r>
          </a:p>
          <a:p>
            <a:pPr lvl="1" algn="r" rtl="1" eaLnBrk="1" hangingPunct="1"/>
            <a:r>
              <a:rPr lang="ar-JO" altLang="en-US" sz="2000"/>
              <a:t>إذا تم إدخال 5 كمعرف العميل في جدول المشروع، فيجب أن يكون العميل الذي لديه قيمة معرف العميل 5 موجودًا في جدول العميل</a:t>
            </a:r>
            <a:endParaRPr lang="en-US" altLang="en-US" sz="200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endParaRPr lang="en-US" sz="2400" dirty="0"/>
          </a:p>
          <a:p>
            <a:endParaRPr lang="en-US" sz="2400" dirty="0"/>
          </a:p>
          <a:p>
            <a:pPr>
              <a:buNone/>
            </a:pPr>
            <a:endParaRPr lang="en-US" sz="2400" dirty="0"/>
          </a:p>
          <a:p>
            <a:r>
              <a:rPr lang="en-US" sz="2400" dirty="0"/>
              <a:t>Suppose you have this graph of a schedule S</a:t>
            </a:r>
          </a:p>
          <a:p>
            <a:endParaRPr lang="en-US" sz="2400" dirty="0"/>
          </a:p>
          <a:p>
            <a:r>
              <a:rPr lang="en-US" sz="2400" dirty="0"/>
              <a:t>The graph has no cycles, So S is conflict </a:t>
            </a:r>
            <a:r>
              <a:rPr lang="en-US" sz="2400" dirty="0" err="1"/>
              <a:t>serializable</a:t>
            </a:r>
            <a:endParaRPr lang="en-US" sz="2400" dirty="0"/>
          </a:p>
          <a:p>
            <a:endParaRPr lang="en-US" sz="2400" dirty="0"/>
          </a:p>
          <a:p>
            <a:r>
              <a:rPr lang="en-US" sz="2400" dirty="0"/>
              <a:t>Which serial schedules are conflict </a:t>
            </a:r>
            <a:r>
              <a:rPr lang="en-US" sz="2400" dirty="0" err="1"/>
              <a:t>serializable</a:t>
            </a:r>
            <a:r>
              <a:rPr lang="en-US" sz="2400" dirty="0"/>
              <a:t> with S:</a:t>
            </a:r>
          </a:p>
          <a:p>
            <a:pPr lvl="1"/>
            <a:r>
              <a:rPr lang="en-US" sz="2400" dirty="0"/>
              <a:t>T3, T1, T2   or</a:t>
            </a:r>
          </a:p>
          <a:p>
            <a:pPr lvl="1"/>
            <a:r>
              <a:rPr lang="en-US" sz="2400" dirty="0"/>
              <a:t>T3, T2, T1</a:t>
            </a:r>
          </a:p>
        </p:txBody>
      </p:sp>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DA6B4A26-4080-4626-A276-B828EFF1B5EE}" type="slidenum">
              <a:rPr lang="en-US">
                <a:latin typeface="Arial" charset="0"/>
              </a:rPr>
              <a:pPr rtl="0" fontAlgn="base">
                <a:spcBef>
                  <a:spcPct val="0"/>
                </a:spcBef>
                <a:spcAft>
                  <a:spcPct val="0"/>
                </a:spcAft>
              </a:pPr>
              <a:t>90</a:t>
            </a:fld>
            <a:endParaRPr lang="en-CA">
              <a:latin typeface="Arial" charset="0"/>
            </a:endParaRPr>
          </a:p>
        </p:txBody>
      </p:sp>
      <p:pic>
        <p:nvPicPr>
          <p:cNvPr id="1026" name="Picture 2"/>
          <p:cNvPicPr>
            <a:picLocks noChangeAspect="1" noChangeArrowheads="1"/>
          </p:cNvPicPr>
          <p:nvPr/>
        </p:nvPicPr>
        <p:blipFill>
          <a:blip r:embed="rId2"/>
          <a:srcRect/>
          <a:stretch>
            <a:fillRect/>
          </a:stretch>
        </p:blipFill>
        <p:spPr bwMode="auto">
          <a:xfrm>
            <a:off x="4972050" y="1500175"/>
            <a:ext cx="2247900" cy="1400175"/>
          </a:xfrm>
          <a:prstGeom prst="rect">
            <a:avLst/>
          </a:prstGeom>
          <a:noFill/>
          <a:ln w="9525">
            <a:noFill/>
            <a:miter lim="800000"/>
            <a:headEnd/>
            <a:tailEnd/>
          </a:ln>
          <a:effectLst/>
        </p:spPr>
      </p:pic>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rtl="0" fontAlgn="base">
              <a:spcBef>
                <a:spcPct val="0"/>
              </a:spcBef>
              <a:spcAft>
                <a:spcPct val="0"/>
              </a:spcAft>
            </a:pPr>
            <a:r>
              <a:rPr lang="en-US">
                <a:latin typeface="Arial" charset="0"/>
              </a:rPr>
              <a:t>Slide 17- </a:t>
            </a:r>
            <a:fld id="{9D35B51B-A42A-4C93-817A-5AD07D11F75C}" type="slidenum">
              <a:rPr lang="en-US">
                <a:latin typeface="Arial" charset="0"/>
              </a:rPr>
              <a:pPr rtl="0" fontAlgn="base">
                <a:spcBef>
                  <a:spcPct val="0"/>
                </a:spcBef>
                <a:spcAft>
                  <a:spcPct val="0"/>
                </a:spcAft>
              </a:pPr>
              <a:t>91</a:t>
            </a:fld>
            <a:endParaRPr lang="en-CA">
              <a:latin typeface="Arial" charset="0"/>
            </a:endParaRPr>
          </a:p>
        </p:txBody>
      </p:sp>
      <p:sp>
        <p:nvSpPr>
          <p:cNvPr id="796674" name="Rectangle 2"/>
          <p:cNvSpPr>
            <a:spLocks noGrp="1" noChangeArrowheads="1"/>
          </p:cNvSpPr>
          <p:nvPr>
            <p:ph type="title"/>
          </p:nvPr>
        </p:nvSpPr>
        <p:spPr/>
        <p:txBody>
          <a:bodyPr/>
          <a:lstStyle/>
          <a:p>
            <a:r>
              <a:rPr lang="en-US"/>
              <a:t>Summary</a:t>
            </a:r>
          </a:p>
        </p:txBody>
      </p:sp>
      <p:sp>
        <p:nvSpPr>
          <p:cNvPr id="796675" name="Rectangle 3"/>
          <p:cNvSpPr>
            <a:spLocks noGrp="1" noChangeArrowheads="1"/>
          </p:cNvSpPr>
          <p:nvPr>
            <p:ph type="body" idx="1"/>
          </p:nvPr>
        </p:nvSpPr>
        <p:spPr/>
        <p:txBody>
          <a:bodyPr/>
          <a:lstStyle/>
          <a:p>
            <a:r>
              <a:rPr lang="en-US" dirty="0"/>
              <a:t>Transaction and System Concepts</a:t>
            </a:r>
          </a:p>
          <a:p>
            <a:r>
              <a:rPr lang="en-US" dirty="0"/>
              <a:t>Desirable Properties of Transactions</a:t>
            </a:r>
          </a:p>
          <a:p>
            <a:r>
              <a:rPr lang="en-US" dirty="0"/>
              <a:t>Characterizing Schedules based on Recoverability</a:t>
            </a:r>
          </a:p>
          <a:p>
            <a:r>
              <a:rPr lang="en-US" dirty="0"/>
              <a:t>Characterizing Schedules based on </a:t>
            </a:r>
            <a:r>
              <a:rPr lang="en-US" dirty="0" err="1"/>
              <a:t>Serializability</a:t>
            </a:r>
            <a:endParaRPr lang="en-US" dirty="0"/>
          </a:p>
          <a:p>
            <a:pPr>
              <a:buNone/>
            </a:pPr>
            <a:endParaRPr lang="en-US" dirty="0"/>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2">
            <a:extLst>
              <a:ext uri="{FF2B5EF4-FFF2-40B4-BE49-F238E27FC236}">
                <a16:creationId xmlns:a16="http://schemas.microsoft.com/office/drawing/2014/main" id="{AFD94FED-EE18-1025-4469-71CB30288643}"/>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7F5CA1B7-E3D9-452E-A3D4-49BB81952681}" type="slidenum">
              <a:rPr lang="en-US" altLang="en-US" sz="1400">
                <a:solidFill>
                  <a:srgbClr val="990033"/>
                </a:solidFill>
              </a:rPr>
              <a:pPr rtl="0" fontAlgn="base">
                <a:spcBef>
                  <a:spcPct val="0"/>
                </a:spcBef>
                <a:spcAft>
                  <a:spcPct val="0"/>
                </a:spcAft>
                <a:buClrTx/>
                <a:buSzTx/>
                <a:buNone/>
              </a:pPr>
              <a:t>92</a:t>
            </a:fld>
            <a:endParaRPr lang="en-CA" altLang="en-US" sz="1400">
              <a:solidFill>
                <a:srgbClr val="990033"/>
              </a:solidFill>
            </a:endParaRPr>
          </a:p>
        </p:txBody>
      </p:sp>
      <p:sp>
        <p:nvSpPr>
          <p:cNvPr id="5123" name="Rectangle 3">
            <a:extLst>
              <a:ext uri="{FF2B5EF4-FFF2-40B4-BE49-F238E27FC236}">
                <a16:creationId xmlns:a16="http://schemas.microsoft.com/office/drawing/2014/main" id="{26F53088-1CA6-6ECD-F45E-E45176F444E7}"/>
              </a:ext>
            </a:extLst>
          </p:cNvPr>
          <p:cNvSpPr>
            <a:spLocks noGrp="1" noChangeArrowheads="1"/>
          </p:cNvSpPr>
          <p:nvPr>
            <p:ph type="title"/>
          </p:nvPr>
        </p:nvSpPr>
        <p:spPr/>
        <p:txBody>
          <a:bodyPr/>
          <a:lstStyle/>
          <a:p>
            <a:pPr eaLnBrk="1" hangingPunct="1"/>
            <a:endParaRPr lang="en-US" altLang="en-US"/>
          </a:p>
        </p:txBody>
      </p:sp>
      <p:pic>
        <p:nvPicPr>
          <p:cNvPr id="5124" name="Picture 11" descr="Elmasri_cov">
            <a:extLst>
              <a:ext uri="{FF2B5EF4-FFF2-40B4-BE49-F238E27FC236}">
                <a16:creationId xmlns:a16="http://schemas.microsoft.com/office/drawing/2014/main" id="{0F439B1B-1692-C877-2345-E7FFCD6A82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9">
            <a:extLst>
              <a:ext uri="{FF2B5EF4-FFF2-40B4-BE49-F238E27FC236}">
                <a16:creationId xmlns:a16="http://schemas.microsoft.com/office/drawing/2014/main" id="{17DC9837-1719-9B6F-AC87-201E467BA3A8}"/>
              </a:ext>
            </a:extLst>
          </p:cNvPr>
          <p:cNvSpPr>
            <a:spLocks noGrp="1" noChangeArrowheads="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fontAlgn="base">
              <a:spcBef>
                <a:spcPct val="0"/>
              </a:spcBef>
              <a:spcAft>
                <a:spcPct val="0"/>
              </a:spcAft>
              <a:buClrTx/>
              <a:buSzTx/>
              <a:buNone/>
            </a:pPr>
            <a:r>
              <a:rPr lang="en-US" altLang="en-US" sz="900">
                <a:solidFill>
                  <a:srgbClr val="000000"/>
                </a:solidFill>
              </a:rPr>
              <a:t>Copyright © 2007 Ramez Elmasri and Shamkant B. Navathe</a:t>
            </a:r>
          </a:p>
        </p:txBody>
      </p:sp>
      <p:sp>
        <p:nvSpPr>
          <p:cNvPr id="7171" name="Rectangle 2" descr="Pink tissue paper">
            <a:extLst>
              <a:ext uri="{FF2B5EF4-FFF2-40B4-BE49-F238E27FC236}">
                <a16:creationId xmlns:a16="http://schemas.microsoft.com/office/drawing/2014/main" id="{63B5D401-B30B-7022-2E94-7041F4CB9F34}"/>
              </a:ext>
            </a:extLst>
          </p:cNvPr>
          <p:cNvSpPr>
            <a:spLocks noGrp="1" noChangeArrowheads="1"/>
          </p:cNvSpPr>
          <p:nvPr>
            <p:ph type="ctrTitle"/>
          </p:nvPr>
        </p:nvSpPr>
        <p:spPr/>
        <p:txBody>
          <a:bodyPr/>
          <a:lstStyle/>
          <a:p>
            <a:pPr eaLnBrk="1" hangingPunct="1"/>
            <a:r>
              <a:rPr lang="en-US" altLang="en-US"/>
              <a:t>Chapter 18</a:t>
            </a:r>
          </a:p>
        </p:txBody>
      </p:sp>
      <p:sp>
        <p:nvSpPr>
          <p:cNvPr id="7172" name="Rectangle 3" descr="Pink tissue paper">
            <a:extLst>
              <a:ext uri="{FF2B5EF4-FFF2-40B4-BE49-F238E27FC236}">
                <a16:creationId xmlns:a16="http://schemas.microsoft.com/office/drawing/2014/main" id="{13EA8705-4295-7684-1127-FEC75FFD0BEB}"/>
              </a:ext>
            </a:extLst>
          </p:cNvPr>
          <p:cNvSpPr>
            <a:spLocks noGrp="1" noChangeArrowheads="1"/>
          </p:cNvSpPr>
          <p:nvPr>
            <p:ph type="subTitle" idx="1"/>
          </p:nvPr>
        </p:nvSpPr>
        <p:spPr/>
        <p:txBody>
          <a:bodyPr/>
          <a:lstStyle/>
          <a:p>
            <a:pPr eaLnBrk="1" hangingPunct="1"/>
            <a:r>
              <a:rPr lang="en-US" altLang="en-US"/>
              <a:t>Concurrency Control Techniques</a:t>
            </a:r>
          </a:p>
        </p:txBody>
      </p:sp>
      <p:sp>
        <p:nvSpPr>
          <p:cNvPr id="7173" name="TextBox 4">
            <a:extLst>
              <a:ext uri="{FF2B5EF4-FFF2-40B4-BE49-F238E27FC236}">
                <a16:creationId xmlns:a16="http://schemas.microsoft.com/office/drawing/2014/main" id="{88AAA174-3190-AA73-D460-0DF0158738A0}"/>
              </a:ext>
            </a:extLst>
          </p:cNvPr>
          <p:cNvSpPr txBox="1">
            <a:spLocks noChangeArrowheads="1"/>
          </p:cNvSpPr>
          <p:nvPr/>
        </p:nvSpPr>
        <p:spPr bwMode="auto">
          <a:xfrm>
            <a:off x="1752601" y="5105400"/>
            <a:ext cx="3929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algn="l" rtl="0" eaLnBrk="0" fontAlgn="base" hangingPunct="0">
              <a:spcBef>
                <a:spcPct val="0"/>
              </a:spcBef>
              <a:spcAft>
                <a:spcPct val="0"/>
              </a:spcAft>
              <a:buClrTx/>
              <a:buSzTx/>
              <a:buNone/>
            </a:pPr>
            <a:r>
              <a:rPr lang="en-US" altLang="ar-JO" sz="1800">
                <a:solidFill>
                  <a:srgbClr val="000000"/>
                </a:solidFill>
              </a:rPr>
              <a:t>Edited By: Dr. Osama Al-Haj Hassan</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a:extLst>
              <a:ext uri="{FF2B5EF4-FFF2-40B4-BE49-F238E27FC236}">
                <a16:creationId xmlns:a16="http://schemas.microsoft.com/office/drawing/2014/main" id="{9E27D4D7-3811-DE96-38D1-62D5B4C93A6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D553EB53-E486-4AB4-9C53-A6A2788C1948}" type="slidenum">
              <a:rPr lang="en-US" altLang="en-US" sz="1400">
                <a:solidFill>
                  <a:srgbClr val="990033"/>
                </a:solidFill>
              </a:rPr>
              <a:pPr rtl="0" fontAlgn="base">
                <a:spcBef>
                  <a:spcPct val="0"/>
                </a:spcBef>
                <a:spcAft>
                  <a:spcPct val="0"/>
                </a:spcAft>
                <a:buClrTx/>
                <a:buSzTx/>
                <a:buNone/>
              </a:pPr>
              <a:t>94</a:t>
            </a:fld>
            <a:endParaRPr lang="en-CA" altLang="en-US" sz="1400">
              <a:solidFill>
                <a:srgbClr val="990033"/>
              </a:solidFill>
            </a:endParaRPr>
          </a:p>
        </p:txBody>
      </p:sp>
      <p:sp>
        <p:nvSpPr>
          <p:cNvPr id="9219" name="Rectangle 6">
            <a:extLst>
              <a:ext uri="{FF2B5EF4-FFF2-40B4-BE49-F238E27FC236}">
                <a16:creationId xmlns:a16="http://schemas.microsoft.com/office/drawing/2014/main" id="{957C0F8A-CEB0-9FED-74F1-3A2B566B0363}"/>
              </a:ext>
            </a:extLst>
          </p:cNvPr>
          <p:cNvSpPr>
            <a:spLocks noGrp="1" noChangeArrowheads="1"/>
          </p:cNvSpPr>
          <p:nvPr>
            <p:ph type="title"/>
          </p:nvPr>
        </p:nvSpPr>
        <p:spPr/>
        <p:txBody>
          <a:bodyPr/>
          <a:lstStyle/>
          <a:p>
            <a:pPr eaLnBrk="1" hangingPunct="1"/>
            <a:r>
              <a:rPr lang="en-US" altLang="en-US"/>
              <a:t>Chapter 18 Outline</a:t>
            </a:r>
          </a:p>
        </p:txBody>
      </p:sp>
      <p:sp>
        <p:nvSpPr>
          <p:cNvPr id="9220" name="Rectangle 7">
            <a:extLst>
              <a:ext uri="{FF2B5EF4-FFF2-40B4-BE49-F238E27FC236}">
                <a16:creationId xmlns:a16="http://schemas.microsoft.com/office/drawing/2014/main" id="{9E4146FB-6144-7FC1-B3F2-AF09C3EAB3F4}"/>
              </a:ext>
            </a:extLst>
          </p:cNvPr>
          <p:cNvSpPr>
            <a:spLocks noGrp="1" noChangeArrowheads="1"/>
          </p:cNvSpPr>
          <p:nvPr>
            <p:ph type="body" idx="1"/>
          </p:nvPr>
        </p:nvSpPr>
        <p:spPr/>
        <p:txBody>
          <a:bodyPr/>
          <a:lstStyle/>
          <a:p>
            <a:pPr marL="533400" indent="-533400" eaLnBrk="1" hangingPunct="1"/>
            <a:r>
              <a:rPr lang="en-US" altLang="en-US"/>
              <a:t>Databases Concurrency Control</a:t>
            </a:r>
          </a:p>
          <a:p>
            <a:pPr marL="952500" lvl="1" indent="-495300" eaLnBrk="1" hangingPunct="1">
              <a:buSzTx/>
              <a:buFont typeface="Wingdings" panose="05000000000000000000" pitchFamily="2" charset="2"/>
              <a:buAutoNum type="arabicPeriod"/>
            </a:pPr>
            <a:r>
              <a:rPr lang="en-US" altLang="en-US"/>
              <a:t>Purpose of Concurrency Control</a:t>
            </a:r>
          </a:p>
          <a:p>
            <a:pPr marL="952500" lvl="1" indent="-495300" eaLnBrk="1" hangingPunct="1">
              <a:buSzTx/>
              <a:buFont typeface="Wingdings" panose="05000000000000000000" pitchFamily="2" charset="2"/>
              <a:buAutoNum type="arabicPeriod"/>
            </a:pPr>
            <a:r>
              <a:rPr lang="en-US" altLang="en-US"/>
              <a:t>Two-Phase locking</a:t>
            </a:r>
          </a:p>
          <a:p>
            <a:pPr marL="952500" lvl="1" indent="-495300" eaLnBrk="1" hangingPunct="1">
              <a:buSzTx/>
              <a:buFont typeface="Wingdings" panose="05000000000000000000" pitchFamily="2" charset="2"/>
              <a:buAutoNum type="arabicPeriod"/>
            </a:pPr>
            <a:r>
              <a:rPr lang="en-US" altLang="en-US"/>
              <a:t>Limitations of CCMs</a:t>
            </a:r>
          </a:p>
          <a:p>
            <a:pPr marL="952500" lvl="1" indent="-495300" eaLnBrk="1" hangingPunct="1">
              <a:buSzTx/>
              <a:buFont typeface="Wingdings" panose="05000000000000000000" pitchFamily="2" charset="2"/>
              <a:buAutoNum type="arabicPeriod"/>
            </a:pPr>
            <a:r>
              <a:rPr lang="en-US" altLang="en-US"/>
              <a:t>Index Locking</a:t>
            </a:r>
          </a:p>
          <a:p>
            <a:pPr marL="952500" lvl="1" indent="-495300" eaLnBrk="1" hangingPunct="1">
              <a:buSzTx/>
              <a:buFont typeface="Wingdings" panose="05000000000000000000" pitchFamily="2" charset="2"/>
              <a:buAutoNum type="arabicPeriod"/>
            </a:pPr>
            <a:r>
              <a:rPr lang="en-US" altLang="en-US"/>
              <a:t>Lock Compatibility Matrix</a:t>
            </a:r>
          </a:p>
          <a:p>
            <a:pPr marL="952500" lvl="1" indent="-495300" eaLnBrk="1" hangingPunct="1">
              <a:buSzTx/>
              <a:buFont typeface="Wingdings" panose="05000000000000000000" pitchFamily="2" charset="2"/>
              <a:buAutoNum type="arabicPeriod"/>
            </a:pPr>
            <a:r>
              <a:rPr lang="en-US" altLang="en-US"/>
              <a:t>Lock Granularity</a:t>
            </a:r>
          </a:p>
        </p:txBody>
      </p:sp>
      <p:sp>
        <p:nvSpPr>
          <p:cNvPr id="9221" name="Rectangle 29">
            <a:extLst>
              <a:ext uri="{FF2B5EF4-FFF2-40B4-BE49-F238E27FC236}">
                <a16:creationId xmlns:a16="http://schemas.microsoft.com/office/drawing/2014/main" id="{DFA1E5B4-4D23-CE7A-097E-C313061ED656}"/>
              </a:ext>
            </a:extLst>
          </p:cNvPr>
          <p:cNvSpPr txBox="1">
            <a:spLocks noChangeArrowheads="1"/>
          </p:cNvSpPr>
          <p:nvPr/>
        </p:nvSpPr>
        <p:spPr bwMode="auto">
          <a:xfrm>
            <a:off x="3048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Copyright © 2007 Ramez Elmasri and Shamkant B. Navathe</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a:extLst>
              <a:ext uri="{FF2B5EF4-FFF2-40B4-BE49-F238E27FC236}">
                <a16:creationId xmlns:a16="http://schemas.microsoft.com/office/drawing/2014/main" id="{A710971E-8665-7436-3F71-25980B0DEED4}"/>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673052E4-5E22-4B5B-AC59-0A901160F7E4}" type="slidenum">
              <a:rPr lang="en-US" altLang="en-US" sz="1400">
                <a:solidFill>
                  <a:srgbClr val="990033"/>
                </a:solidFill>
              </a:rPr>
              <a:pPr rtl="0" fontAlgn="base">
                <a:spcBef>
                  <a:spcPct val="0"/>
                </a:spcBef>
                <a:spcAft>
                  <a:spcPct val="0"/>
                </a:spcAft>
                <a:buClrTx/>
                <a:buSzTx/>
                <a:buNone/>
              </a:pPr>
              <a:t>95</a:t>
            </a:fld>
            <a:endParaRPr lang="en-CA" altLang="en-US" sz="1400">
              <a:solidFill>
                <a:srgbClr val="990033"/>
              </a:solidFill>
            </a:endParaRPr>
          </a:p>
        </p:txBody>
      </p:sp>
      <p:sp>
        <p:nvSpPr>
          <p:cNvPr id="11267" name="Rectangle 6">
            <a:extLst>
              <a:ext uri="{FF2B5EF4-FFF2-40B4-BE49-F238E27FC236}">
                <a16:creationId xmlns:a16="http://schemas.microsoft.com/office/drawing/2014/main" id="{4554FA81-ECB6-1A84-2057-4CEB329C02E5}"/>
              </a:ext>
            </a:extLst>
          </p:cNvPr>
          <p:cNvSpPr>
            <a:spLocks noGrp="1" noChangeArrowheads="1"/>
          </p:cNvSpPr>
          <p:nvPr>
            <p:ph type="title"/>
          </p:nvPr>
        </p:nvSpPr>
        <p:spPr/>
        <p:txBody>
          <a:bodyPr/>
          <a:lstStyle/>
          <a:p>
            <a:pPr eaLnBrk="1" hangingPunct="1"/>
            <a:r>
              <a:rPr lang="en-US" altLang="en-US"/>
              <a:t>Database Concurrency Control</a:t>
            </a:r>
          </a:p>
        </p:txBody>
      </p:sp>
      <p:sp>
        <p:nvSpPr>
          <p:cNvPr id="11268" name="Rectangle 7">
            <a:extLst>
              <a:ext uri="{FF2B5EF4-FFF2-40B4-BE49-F238E27FC236}">
                <a16:creationId xmlns:a16="http://schemas.microsoft.com/office/drawing/2014/main" id="{E072CCF4-3C87-A06F-0AD0-30F20D69B2EA}"/>
              </a:ext>
            </a:extLst>
          </p:cNvPr>
          <p:cNvSpPr>
            <a:spLocks noGrp="1" noChangeArrowheads="1"/>
          </p:cNvSpPr>
          <p:nvPr>
            <p:ph type="body" idx="1"/>
          </p:nvPr>
        </p:nvSpPr>
        <p:spPr/>
        <p:txBody>
          <a:bodyPr/>
          <a:lstStyle/>
          <a:p>
            <a:pPr eaLnBrk="1" hangingPunct="1">
              <a:lnSpc>
                <a:spcPct val="90000"/>
              </a:lnSpc>
            </a:pPr>
            <a:r>
              <a:rPr lang="en-US" altLang="en-US" sz="2400"/>
              <a:t>1   Purpose of Concurrency Control</a:t>
            </a:r>
          </a:p>
          <a:p>
            <a:pPr lvl="1" eaLnBrk="1" hangingPunct="1">
              <a:lnSpc>
                <a:spcPct val="90000"/>
              </a:lnSpc>
            </a:pPr>
            <a:r>
              <a:rPr lang="en-US" altLang="en-US" sz="2200"/>
              <a:t>To enforce Isolation (through mutual exclusion) among conflicting transactions. </a:t>
            </a:r>
          </a:p>
          <a:p>
            <a:pPr lvl="1" eaLnBrk="1" hangingPunct="1">
              <a:lnSpc>
                <a:spcPct val="90000"/>
              </a:lnSpc>
            </a:pPr>
            <a:r>
              <a:rPr lang="en-US" altLang="en-US" sz="2200"/>
              <a:t>To preserve database consistency through consistency preserving execution of transactions.</a:t>
            </a:r>
          </a:p>
          <a:p>
            <a:pPr lvl="1" eaLnBrk="1" hangingPunct="1">
              <a:lnSpc>
                <a:spcPct val="90000"/>
              </a:lnSpc>
            </a:pPr>
            <a:r>
              <a:rPr lang="en-US" altLang="en-US" sz="2200"/>
              <a:t>To resolve read-write and write-write conflicts.</a:t>
            </a:r>
          </a:p>
          <a:p>
            <a:pPr lvl="1" eaLnBrk="1" hangingPunct="1">
              <a:lnSpc>
                <a:spcPct val="90000"/>
              </a:lnSpc>
            </a:pPr>
            <a:endParaRPr lang="en-US" altLang="en-US" sz="2200"/>
          </a:p>
          <a:p>
            <a:pPr eaLnBrk="1" hangingPunct="1">
              <a:lnSpc>
                <a:spcPct val="90000"/>
              </a:lnSpc>
            </a:pPr>
            <a:r>
              <a:rPr lang="en-US" altLang="en-US" sz="2400"/>
              <a:t>Example: </a:t>
            </a:r>
          </a:p>
          <a:p>
            <a:pPr lvl="1" eaLnBrk="1" hangingPunct="1">
              <a:lnSpc>
                <a:spcPct val="90000"/>
              </a:lnSpc>
            </a:pPr>
            <a:r>
              <a:rPr lang="en-US" altLang="en-US" sz="2200"/>
              <a:t>In concurrent execution environment if T1 conflicts with T2 over a data item A, then the existing concurrency control decides if T1 or T2 should get the A and if the other transaction is rolled-back or waits.  </a:t>
            </a:r>
          </a:p>
        </p:txBody>
      </p:sp>
      <p:sp>
        <p:nvSpPr>
          <p:cNvPr id="11269" name="Rectangle 29">
            <a:extLst>
              <a:ext uri="{FF2B5EF4-FFF2-40B4-BE49-F238E27FC236}">
                <a16:creationId xmlns:a16="http://schemas.microsoft.com/office/drawing/2014/main" id="{9B1AD6AD-5CBD-3F22-5F38-884AE29CF3F2}"/>
              </a:ext>
            </a:extLst>
          </p:cNvPr>
          <p:cNvSpPr txBox="1">
            <a:spLocks noChangeArrowheads="1"/>
          </p:cNvSpPr>
          <p:nvPr/>
        </p:nvSpPr>
        <p:spPr bwMode="auto">
          <a:xfrm>
            <a:off x="3048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Copyright © 2007 Ramez Elmasri and Shamkant B. Navathe</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a:extLst>
              <a:ext uri="{FF2B5EF4-FFF2-40B4-BE49-F238E27FC236}">
                <a16:creationId xmlns:a16="http://schemas.microsoft.com/office/drawing/2014/main" id="{555189E9-3C53-77B0-447D-BCFC739C95F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96212946-B0C9-4FBB-91A9-673637148C12}" type="slidenum">
              <a:rPr lang="en-US" altLang="en-US" sz="1400">
                <a:solidFill>
                  <a:srgbClr val="990033"/>
                </a:solidFill>
              </a:rPr>
              <a:pPr rtl="0" fontAlgn="base">
                <a:spcBef>
                  <a:spcPct val="0"/>
                </a:spcBef>
                <a:spcAft>
                  <a:spcPct val="0"/>
                </a:spcAft>
                <a:buClrTx/>
                <a:buSzTx/>
                <a:buNone/>
              </a:pPr>
              <a:t>96</a:t>
            </a:fld>
            <a:endParaRPr lang="en-CA" altLang="en-US" sz="1400">
              <a:solidFill>
                <a:srgbClr val="990033"/>
              </a:solidFill>
            </a:endParaRPr>
          </a:p>
        </p:txBody>
      </p:sp>
      <p:sp>
        <p:nvSpPr>
          <p:cNvPr id="13315" name="Rectangle 6">
            <a:extLst>
              <a:ext uri="{FF2B5EF4-FFF2-40B4-BE49-F238E27FC236}">
                <a16:creationId xmlns:a16="http://schemas.microsoft.com/office/drawing/2014/main" id="{E36C0C96-F593-D047-2995-9AC0D6D76FC4}"/>
              </a:ext>
            </a:extLst>
          </p:cNvPr>
          <p:cNvSpPr>
            <a:spLocks noGrp="1" noChangeArrowheads="1"/>
          </p:cNvSpPr>
          <p:nvPr>
            <p:ph type="title"/>
          </p:nvPr>
        </p:nvSpPr>
        <p:spPr/>
        <p:txBody>
          <a:bodyPr/>
          <a:lstStyle/>
          <a:p>
            <a:pPr eaLnBrk="1" hangingPunct="1"/>
            <a:r>
              <a:rPr lang="en-US" altLang="en-US"/>
              <a:t>Database Concurrency Control</a:t>
            </a:r>
          </a:p>
        </p:txBody>
      </p:sp>
      <p:sp>
        <p:nvSpPr>
          <p:cNvPr id="13316" name="Rectangle 7">
            <a:extLst>
              <a:ext uri="{FF2B5EF4-FFF2-40B4-BE49-F238E27FC236}">
                <a16:creationId xmlns:a16="http://schemas.microsoft.com/office/drawing/2014/main" id="{0DC0B631-A5B6-E8B8-EB2B-B4AB26EB7BE9}"/>
              </a:ext>
            </a:extLst>
          </p:cNvPr>
          <p:cNvSpPr>
            <a:spLocks noGrp="1" noChangeArrowheads="1"/>
          </p:cNvSpPr>
          <p:nvPr>
            <p:ph type="body" idx="1"/>
          </p:nvPr>
        </p:nvSpPr>
        <p:spPr/>
        <p:txBody>
          <a:bodyPr/>
          <a:lstStyle/>
          <a:p>
            <a:pPr lvl="1" eaLnBrk="1" hangingPunct="1">
              <a:lnSpc>
                <a:spcPct val="90000"/>
              </a:lnSpc>
            </a:pPr>
            <a:r>
              <a:rPr lang="en-US" altLang="en-US" sz="2200"/>
              <a:t>Locking is an operation which secures </a:t>
            </a:r>
          </a:p>
          <a:p>
            <a:pPr lvl="2" eaLnBrk="1" hangingPunct="1">
              <a:lnSpc>
                <a:spcPct val="90000"/>
              </a:lnSpc>
            </a:pPr>
            <a:r>
              <a:rPr lang="en-US" altLang="en-US" sz="2000"/>
              <a:t>(a) permission to Read</a:t>
            </a:r>
          </a:p>
          <a:p>
            <a:pPr lvl="2" eaLnBrk="1" hangingPunct="1">
              <a:lnSpc>
                <a:spcPct val="90000"/>
              </a:lnSpc>
            </a:pPr>
            <a:r>
              <a:rPr lang="en-US" altLang="en-US" sz="2000"/>
              <a:t>(b) permission to Write a data item for a transaction.  </a:t>
            </a:r>
          </a:p>
          <a:p>
            <a:pPr lvl="1" eaLnBrk="1" hangingPunct="1">
              <a:lnSpc>
                <a:spcPct val="90000"/>
              </a:lnSpc>
            </a:pPr>
            <a:r>
              <a:rPr lang="en-US" altLang="en-US" sz="2200"/>
              <a:t>Example: </a:t>
            </a:r>
          </a:p>
          <a:p>
            <a:pPr lvl="2" eaLnBrk="1" hangingPunct="1">
              <a:lnSpc>
                <a:spcPct val="90000"/>
              </a:lnSpc>
            </a:pPr>
            <a:r>
              <a:rPr lang="en-US" altLang="en-US" sz="2000"/>
              <a:t>Lock (X).  Data item X is locked in behalf of the requesting transaction.  </a:t>
            </a:r>
          </a:p>
          <a:p>
            <a:pPr lvl="1" eaLnBrk="1" hangingPunct="1">
              <a:lnSpc>
                <a:spcPct val="90000"/>
              </a:lnSpc>
            </a:pPr>
            <a:r>
              <a:rPr lang="en-US" altLang="en-US" sz="2200"/>
              <a:t>Unlocking is an operation which removes these permissions from the data item.  </a:t>
            </a:r>
          </a:p>
          <a:p>
            <a:pPr lvl="1" eaLnBrk="1" hangingPunct="1">
              <a:lnSpc>
                <a:spcPct val="90000"/>
              </a:lnSpc>
            </a:pPr>
            <a:r>
              <a:rPr lang="en-US" altLang="en-US" sz="2200"/>
              <a:t>Example:</a:t>
            </a:r>
          </a:p>
          <a:p>
            <a:pPr lvl="2" eaLnBrk="1" hangingPunct="1">
              <a:lnSpc>
                <a:spcPct val="90000"/>
              </a:lnSpc>
            </a:pPr>
            <a:r>
              <a:rPr lang="en-US" altLang="en-US" sz="2000"/>
              <a:t>Unlock (X): Data item X is made available to all other transactions.</a:t>
            </a:r>
          </a:p>
          <a:p>
            <a:pPr lvl="1" eaLnBrk="1" hangingPunct="1">
              <a:lnSpc>
                <a:spcPct val="90000"/>
              </a:lnSpc>
            </a:pPr>
            <a:r>
              <a:rPr lang="en-US" altLang="en-US" sz="2200"/>
              <a:t>Lock and Unlock are Atomic operations.</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04F9A04-69B9-F696-6951-C6F60AA5CA7F}"/>
              </a:ext>
            </a:extLst>
          </p:cNvPr>
          <p:cNvSpPr>
            <a:spLocks noGrp="1" noChangeArrowheads="1"/>
          </p:cNvSpPr>
          <p:nvPr>
            <p:ph type="title"/>
          </p:nvPr>
        </p:nvSpPr>
        <p:spPr/>
        <p:txBody>
          <a:bodyPr/>
          <a:lstStyle/>
          <a:p>
            <a:r>
              <a:rPr lang="en-US" altLang="ar-JO"/>
              <a:t>Types of Locks</a:t>
            </a:r>
          </a:p>
        </p:txBody>
      </p:sp>
      <p:sp>
        <p:nvSpPr>
          <p:cNvPr id="15363" name="Content Placeholder 2">
            <a:extLst>
              <a:ext uri="{FF2B5EF4-FFF2-40B4-BE49-F238E27FC236}">
                <a16:creationId xmlns:a16="http://schemas.microsoft.com/office/drawing/2014/main" id="{E38328C5-0FCC-F768-E1D6-0638159417A7}"/>
              </a:ext>
            </a:extLst>
          </p:cNvPr>
          <p:cNvSpPr>
            <a:spLocks noGrp="1" noChangeArrowheads="1"/>
          </p:cNvSpPr>
          <p:nvPr>
            <p:ph idx="1"/>
          </p:nvPr>
        </p:nvSpPr>
        <p:spPr/>
        <p:txBody>
          <a:bodyPr/>
          <a:lstStyle/>
          <a:p>
            <a:r>
              <a:rPr lang="en-US" altLang="ar-JO" sz="2400"/>
              <a:t>Binary Lock</a:t>
            </a:r>
          </a:p>
          <a:p>
            <a:pPr lvl="1"/>
            <a:r>
              <a:rPr lang="en-US" altLang="ar-JO" sz="2400"/>
              <a:t>Locked</a:t>
            </a:r>
          </a:p>
          <a:p>
            <a:pPr lvl="2"/>
            <a:r>
              <a:rPr lang="en-US" altLang="ar-JO" sz="2000"/>
              <a:t>A lock for reading/writing data item</a:t>
            </a:r>
          </a:p>
          <a:p>
            <a:pPr lvl="1"/>
            <a:r>
              <a:rPr lang="en-US" altLang="ar-JO" sz="2400"/>
              <a:t>Unlocked</a:t>
            </a:r>
          </a:p>
          <a:p>
            <a:pPr lvl="1">
              <a:buFont typeface="Wingdings" panose="05000000000000000000" pitchFamily="2" charset="2"/>
              <a:buNone/>
            </a:pPr>
            <a:endParaRPr lang="en-US" altLang="ar-JO" sz="2400"/>
          </a:p>
          <a:p>
            <a:r>
              <a:rPr lang="en-US" altLang="ar-JO" sz="2400"/>
              <a:t>Shared/Exclusive Lock</a:t>
            </a:r>
          </a:p>
          <a:p>
            <a:pPr lvl="1"/>
            <a:r>
              <a:rPr lang="en-US" altLang="ar-JO" sz="2400"/>
              <a:t>Read_Locked: also called shared</a:t>
            </a:r>
          </a:p>
          <a:p>
            <a:pPr lvl="2"/>
            <a:r>
              <a:rPr lang="en-US" altLang="ar-JO" sz="2000"/>
              <a:t>A lock for reading data item</a:t>
            </a:r>
          </a:p>
          <a:p>
            <a:pPr lvl="1"/>
            <a:r>
              <a:rPr lang="en-US" altLang="ar-JO" sz="2400"/>
              <a:t>Write_Locked: also called exclusive</a:t>
            </a:r>
          </a:p>
          <a:p>
            <a:pPr lvl="2"/>
            <a:r>
              <a:rPr lang="en-US" altLang="ar-JO" sz="2000"/>
              <a:t>A lock for reading/writing data item</a:t>
            </a:r>
          </a:p>
          <a:p>
            <a:pPr lvl="1"/>
            <a:r>
              <a:rPr lang="en-US" altLang="ar-JO" sz="2400"/>
              <a:t>Unlocked</a:t>
            </a:r>
          </a:p>
        </p:txBody>
      </p:sp>
      <p:sp>
        <p:nvSpPr>
          <p:cNvPr id="15364" name="Slide Number Placeholder 3">
            <a:extLst>
              <a:ext uri="{FF2B5EF4-FFF2-40B4-BE49-F238E27FC236}">
                <a16:creationId xmlns:a16="http://schemas.microsoft.com/office/drawing/2014/main" id="{36E8D68F-D709-1386-A885-7B0F85630721}"/>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15291E67-F983-48DF-8C63-E33CA0ACC3EE}" type="slidenum">
              <a:rPr lang="en-US" altLang="en-US" sz="1400">
                <a:solidFill>
                  <a:srgbClr val="990033"/>
                </a:solidFill>
              </a:rPr>
              <a:pPr rtl="0" fontAlgn="base">
                <a:spcBef>
                  <a:spcPct val="0"/>
                </a:spcBef>
                <a:spcAft>
                  <a:spcPct val="0"/>
                </a:spcAft>
                <a:buClrTx/>
                <a:buSzTx/>
                <a:buNone/>
              </a:pPr>
              <a:t>97</a:t>
            </a:fld>
            <a:endParaRPr lang="en-CA" altLang="en-US" sz="1400">
              <a:solidFill>
                <a:srgbClr val="990033"/>
              </a:solidFill>
            </a:endParaRP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a:extLst>
              <a:ext uri="{FF2B5EF4-FFF2-40B4-BE49-F238E27FC236}">
                <a16:creationId xmlns:a16="http://schemas.microsoft.com/office/drawing/2014/main" id="{9B8C0335-7F1B-64EF-8D7C-1FE167F6E756}"/>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47A5E1D4-6765-4A74-BF20-779275452181}" type="slidenum">
              <a:rPr lang="en-US" altLang="en-US" sz="1400">
                <a:solidFill>
                  <a:srgbClr val="990033"/>
                </a:solidFill>
              </a:rPr>
              <a:pPr rtl="0" fontAlgn="base">
                <a:spcBef>
                  <a:spcPct val="0"/>
                </a:spcBef>
                <a:spcAft>
                  <a:spcPct val="0"/>
                </a:spcAft>
                <a:buClrTx/>
                <a:buSzTx/>
                <a:buNone/>
              </a:pPr>
              <a:t>98</a:t>
            </a:fld>
            <a:endParaRPr lang="en-CA" altLang="en-US" sz="1400">
              <a:solidFill>
                <a:srgbClr val="990033"/>
              </a:solidFill>
            </a:endParaRPr>
          </a:p>
        </p:txBody>
      </p:sp>
      <p:sp>
        <p:nvSpPr>
          <p:cNvPr id="16387" name="Rectangle 9">
            <a:extLst>
              <a:ext uri="{FF2B5EF4-FFF2-40B4-BE49-F238E27FC236}">
                <a16:creationId xmlns:a16="http://schemas.microsoft.com/office/drawing/2014/main" id="{FEBF376C-F42E-5F39-A4D1-87BE5095E791}"/>
              </a:ext>
            </a:extLst>
          </p:cNvPr>
          <p:cNvSpPr>
            <a:spLocks noGrp="1" noChangeArrowheads="1"/>
          </p:cNvSpPr>
          <p:nvPr>
            <p:ph type="title"/>
          </p:nvPr>
        </p:nvSpPr>
        <p:spPr/>
        <p:txBody>
          <a:bodyPr/>
          <a:lstStyle/>
          <a:p>
            <a:pPr eaLnBrk="1" hangingPunct="1"/>
            <a:r>
              <a:rPr lang="en-US" altLang="en-US"/>
              <a:t>Lock Operation for Binary Locks</a:t>
            </a:r>
          </a:p>
        </p:txBody>
      </p:sp>
      <p:sp>
        <p:nvSpPr>
          <p:cNvPr id="16388" name="Rectangle 10">
            <a:extLst>
              <a:ext uri="{FF2B5EF4-FFF2-40B4-BE49-F238E27FC236}">
                <a16:creationId xmlns:a16="http://schemas.microsoft.com/office/drawing/2014/main" id="{2E4E422F-CA7A-5C06-4000-9959FFFE0F41}"/>
              </a:ext>
            </a:extLst>
          </p:cNvPr>
          <p:cNvSpPr>
            <a:spLocks noGrp="1" noChangeArrowheads="1"/>
          </p:cNvSpPr>
          <p:nvPr>
            <p:ph type="body" idx="1"/>
          </p:nvPr>
        </p:nvSpPr>
        <p:spPr/>
        <p:txBody>
          <a:bodyPr/>
          <a:lstStyle/>
          <a:p>
            <a:pPr lvl="1" algn="just" eaLnBrk="1" hangingPunct="1">
              <a:buFontTx/>
              <a:buNone/>
            </a:pPr>
            <a:endParaRPr lang="en-US" altLang="en-US" sz="2200">
              <a:cs typeface="Times New Roman" panose="02020603050405020304" pitchFamily="18" charset="0"/>
            </a:endParaRPr>
          </a:p>
          <a:p>
            <a:pPr lvl="1" algn="just" eaLnBrk="1" hangingPunct="1">
              <a:buFontTx/>
              <a:buNone/>
            </a:pPr>
            <a:r>
              <a:rPr lang="en-US" altLang="en-US" sz="2200">
                <a:cs typeface="Times New Roman" panose="02020603050405020304" pitchFamily="18" charset="0"/>
              </a:rPr>
              <a:t>B:	if LOCK (X) = 0 (*item is unlocked*) then</a:t>
            </a:r>
          </a:p>
          <a:p>
            <a:pPr lvl="1" algn="just" eaLnBrk="1" hangingPunct="1">
              <a:buFontTx/>
              <a:buNone/>
            </a:pPr>
            <a:r>
              <a:rPr lang="en-US" altLang="en-US" sz="2200">
                <a:cs typeface="Times New Roman" panose="02020603050405020304" pitchFamily="18" charset="0"/>
              </a:rPr>
              <a:t>		      LOCK (X) </a:t>
            </a:r>
            <a:r>
              <a:rPr lang="en-US" altLang="en-US" sz="2200">
                <a:cs typeface="Times New Roman" panose="02020603050405020304" pitchFamily="18" charset="0"/>
                <a:sym typeface="Symbol" panose="05050102010706020507" pitchFamily="18" charset="2"/>
              </a:rPr>
              <a:t> 1 (*lock the item*)</a:t>
            </a:r>
          </a:p>
          <a:p>
            <a:pPr lvl="1" algn="just" eaLnBrk="1" hangingPunct="1">
              <a:buFontTx/>
              <a:buNone/>
            </a:pPr>
            <a:r>
              <a:rPr lang="en-US" altLang="en-US" sz="2200">
                <a:cs typeface="Times New Roman" panose="02020603050405020304" pitchFamily="18" charset="0"/>
                <a:sym typeface="Symbol" panose="05050102010706020507" pitchFamily="18" charset="2"/>
              </a:rPr>
              <a:t>	else </a:t>
            </a:r>
          </a:p>
          <a:p>
            <a:pPr lvl="1" algn="just" eaLnBrk="1" hangingPunct="1">
              <a:buFontTx/>
              <a:buNone/>
            </a:pPr>
            <a:r>
              <a:rPr lang="en-US" altLang="en-US" sz="2200">
                <a:cs typeface="Times New Roman" panose="02020603050405020304" pitchFamily="18" charset="0"/>
                <a:sym typeface="Symbol" panose="05050102010706020507" pitchFamily="18" charset="2"/>
              </a:rPr>
              <a:t>            begin</a:t>
            </a:r>
          </a:p>
          <a:p>
            <a:pPr lvl="1" algn="just" eaLnBrk="1" hangingPunct="1">
              <a:buFontTx/>
              <a:buNone/>
            </a:pPr>
            <a:r>
              <a:rPr lang="en-US" altLang="en-US" sz="2200">
                <a:cs typeface="Times New Roman" panose="02020603050405020304" pitchFamily="18" charset="0"/>
                <a:sym typeface="Symbol" panose="05050102010706020507" pitchFamily="18" charset="2"/>
              </a:rPr>
              <a:t>			wait until:</a:t>
            </a:r>
          </a:p>
          <a:p>
            <a:pPr lvl="1" algn="just" eaLnBrk="1" hangingPunct="1">
              <a:buFontTx/>
              <a:buNone/>
            </a:pPr>
            <a:r>
              <a:rPr lang="en-US" altLang="en-US" sz="2200">
                <a:cs typeface="Times New Roman" panose="02020603050405020304" pitchFamily="18" charset="0"/>
                <a:sym typeface="Symbol" panose="05050102010706020507" pitchFamily="18" charset="2"/>
              </a:rPr>
              <a:t>			       - lock (X) = 0 and</a:t>
            </a:r>
          </a:p>
          <a:p>
            <a:pPr lvl="1" algn="just" eaLnBrk="1" hangingPunct="1">
              <a:buFontTx/>
              <a:buNone/>
            </a:pPr>
            <a:r>
              <a:rPr lang="en-US" altLang="en-US" sz="2200">
                <a:cs typeface="Times New Roman" panose="02020603050405020304" pitchFamily="18" charset="0"/>
                <a:sym typeface="Symbol" panose="05050102010706020507" pitchFamily="18" charset="2"/>
              </a:rPr>
              <a:t>			       - the lock manager wakes up the transaction;</a:t>
            </a:r>
          </a:p>
          <a:p>
            <a:pPr lvl="1" algn="just" eaLnBrk="1" hangingPunct="1">
              <a:buFontTx/>
              <a:buNone/>
            </a:pPr>
            <a:r>
              <a:rPr lang="en-US" altLang="en-US" sz="2200">
                <a:cs typeface="Times New Roman" panose="02020603050405020304" pitchFamily="18" charset="0"/>
                <a:sym typeface="Symbol" panose="05050102010706020507" pitchFamily="18" charset="2"/>
              </a:rPr>
              <a:t>			goto B</a:t>
            </a:r>
          </a:p>
          <a:p>
            <a:pPr lvl="1" algn="just" eaLnBrk="1" hangingPunct="1">
              <a:buFontTx/>
              <a:buNone/>
            </a:pPr>
            <a:r>
              <a:rPr lang="en-US" altLang="en-US" sz="2200">
                <a:cs typeface="Times New Roman" panose="02020603050405020304" pitchFamily="18" charset="0"/>
                <a:sym typeface="Symbol" panose="05050102010706020507" pitchFamily="18" charset="2"/>
              </a:rPr>
              <a:t>		      end;</a:t>
            </a:r>
            <a:endParaRPr lang="en-US" altLang="en-US" sz="2200"/>
          </a:p>
        </p:txBody>
      </p:sp>
      <p:sp>
        <p:nvSpPr>
          <p:cNvPr id="16389" name="Rectangle 29">
            <a:extLst>
              <a:ext uri="{FF2B5EF4-FFF2-40B4-BE49-F238E27FC236}">
                <a16:creationId xmlns:a16="http://schemas.microsoft.com/office/drawing/2014/main" id="{F5311B93-A584-18DF-E766-52EE22789B5B}"/>
              </a:ext>
            </a:extLst>
          </p:cNvPr>
          <p:cNvSpPr txBox="1">
            <a:spLocks noChangeArrowheads="1"/>
          </p:cNvSpPr>
          <p:nvPr/>
        </p:nvSpPr>
        <p:spPr bwMode="auto">
          <a:xfrm>
            <a:off x="3048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Copyright © 2007 Ramez Elmasri and Shamkant B. Navathe</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a:extLst>
              <a:ext uri="{FF2B5EF4-FFF2-40B4-BE49-F238E27FC236}">
                <a16:creationId xmlns:a16="http://schemas.microsoft.com/office/drawing/2014/main" id="{5BA82BDF-24E9-132A-8FDF-3E61372CAEE4}"/>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1400">
                <a:solidFill>
                  <a:srgbClr val="990033"/>
                </a:solidFill>
              </a:rPr>
              <a:t>Slide 18- </a:t>
            </a:r>
            <a:fld id="{F4421CE8-7EF0-42DB-87CB-8006C6EE739D}" type="slidenum">
              <a:rPr lang="en-US" altLang="en-US" sz="1400">
                <a:solidFill>
                  <a:srgbClr val="990033"/>
                </a:solidFill>
              </a:rPr>
              <a:pPr rtl="0" fontAlgn="base">
                <a:spcBef>
                  <a:spcPct val="0"/>
                </a:spcBef>
                <a:spcAft>
                  <a:spcPct val="0"/>
                </a:spcAft>
                <a:buClrTx/>
                <a:buSzTx/>
                <a:buNone/>
              </a:pPr>
              <a:t>99</a:t>
            </a:fld>
            <a:endParaRPr lang="en-CA" altLang="en-US" sz="1400">
              <a:solidFill>
                <a:srgbClr val="990033"/>
              </a:solidFill>
            </a:endParaRPr>
          </a:p>
        </p:txBody>
      </p:sp>
      <p:sp>
        <p:nvSpPr>
          <p:cNvPr id="18435" name="Rectangle 7">
            <a:extLst>
              <a:ext uri="{FF2B5EF4-FFF2-40B4-BE49-F238E27FC236}">
                <a16:creationId xmlns:a16="http://schemas.microsoft.com/office/drawing/2014/main" id="{789C989A-9A0C-5898-BE18-19D99A742930}"/>
              </a:ext>
            </a:extLst>
          </p:cNvPr>
          <p:cNvSpPr>
            <a:spLocks noGrp="1" noChangeArrowheads="1"/>
          </p:cNvSpPr>
          <p:nvPr>
            <p:ph type="title"/>
          </p:nvPr>
        </p:nvSpPr>
        <p:spPr/>
        <p:txBody>
          <a:bodyPr/>
          <a:lstStyle/>
          <a:p>
            <a:pPr eaLnBrk="1" hangingPunct="1"/>
            <a:r>
              <a:rPr lang="en-US" altLang="en-US"/>
              <a:t>Unlock Operation for Binary Locks</a:t>
            </a:r>
          </a:p>
        </p:txBody>
      </p:sp>
      <p:sp>
        <p:nvSpPr>
          <p:cNvPr id="18436" name="Rectangle 8">
            <a:extLst>
              <a:ext uri="{FF2B5EF4-FFF2-40B4-BE49-F238E27FC236}">
                <a16:creationId xmlns:a16="http://schemas.microsoft.com/office/drawing/2014/main" id="{48769838-E39D-D9FF-B699-79A1F5446426}"/>
              </a:ext>
            </a:extLst>
          </p:cNvPr>
          <p:cNvSpPr>
            <a:spLocks noGrp="1" noChangeArrowheads="1"/>
          </p:cNvSpPr>
          <p:nvPr>
            <p:ph type="body" idx="1"/>
          </p:nvPr>
        </p:nvSpPr>
        <p:spPr/>
        <p:txBody>
          <a:bodyPr/>
          <a:lstStyle/>
          <a:p>
            <a:pPr lvl="1" algn="just" eaLnBrk="1" hangingPunct="1">
              <a:buFontTx/>
              <a:buNone/>
            </a:pPr>
            <a:endParaRPr lang="en-US" altLang="en-US">
              <a:cs typeface="Times New Roman" panose="02020603050405020304" pitchFamily="18" charset="0"/>
            </a:endParaRPr>
          </a:p>
          <a:p>
            <a:pPr lvl="1" algn="just" eaLnBrk="1" hangingPunct="1">
              <a:buFontTx/>
              <a:buNone/>
            </a:pPr>
            <a:r>
              <a:rPr lang="en-US" altLang="en-US">
                <a:cs typeface="Times New Roman" panose="02020603050405020304" pitchFamily="18" charset="0"/>
              </a:rPr>
              <a:t>	LOCK (X) </a:t>
            </a:r>
            <a:r>
              <a:rPr lang="en-US" altLang="en-US">
                <a:cs typeface="Times New Roman" panose="02020603050405020304" pitchFamily="18" charset="0"/>
                <a:sym typeface="Symbol" panose="05050102010706020507" pitchFamily="18" charset="2"/>
              </a:rPr>
              <a:t></a:t>
            </a:r>
            <a:r>
              <a:rPr lang="en-US" altLang="en-US">
                <a:cs typeface="Times New Roman" panose="02020603050405020304" pitchFamily="18" charset="0"/>
              </a:rPr>
              <a:t> 0 (*unlock the item*)</a:t>
            </a:r>
          </a:p>
          <a:p>
            <a:pPr lvl="1" algn="just" eaLnBrk="1" hangingPunct="1">
              <a:buFontTx/>
              <a:buNone/>
            </a:pPr>
            <a:r>
              <a:rPr lang="en-US" altLang="en-US">
                <a:cs typeface="Times New Roman" panose="02020603050405020304" pitchFamily="18" charset="0"/>
              </a:rPr>
              <a:t>	if any transactions are waiting then</a:t>
            </a:r>
            <a:endParaRPr lang="en-US" altLang="en-US">
              <a:cs typeface="Times New Roman" panose="02020603050405020304" pitchFamily="18" charset="0"/>
              <a:sym typeface="Symbol" panose="05050102010706020507" pitchFamily="18" charset="2"/>
            </a:endParaRPr>
          </a:p>
          <a:p>
            <a:pPr lvl="1" algn="just" eaLnBrk="1" hangingPunct="1">
              <a:buFontTx/>
              <a:buNone/>
            </a:pPr>
            <a:r>
              <a:rPr lang="en-US" altLang="en-US">
                <a:cs typeface="Times New Roman" panose="02020603050405020304" pitchFamily="18" charset="0"/>
                <a:sym typeface="Symbol" panose="05050102010706020507" pitchFamily="18" charset="2"/>
              </a:rPr>
              <a:t>		wake up one of the waiting transactions;</a:t>
            </a:r>
            <a:endParaRPr lang="en-US" altLang="en-US"/>
          </a:p>
        </p:txBody>
      </p:sp>
      <p:sp>
        <p:nvSpPr>
          <p:cNvPr id="18437" name="Rectangle 4">
            <a:extLst>
              <a:ext uri="{FF2B5EF4-FFF2-40B4-BE49-F238E27FC236}">
                <a16:creationId xmlns:a16="http://schemas.microsoft.com/office/drawing/2014/main" id="{1629ECA3-C70F-DF60-AA90-3A7D112C2261}"/>
              </a:ext>
            </a:extLst>
          </p:cNvPr>
          <p:cNvSpPr>
            <a:spLocks noChangeArrowheads="1"/>
          </p:cNvSpPr>
          <p:nvPr/>
        </p:nvSpPr>
        <p:spPr bwMode="auto">
          <a:xfrm>
            <a:off x="2209800" y="1752601"/>
            <a:ext cx="7772400"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990033"/>
              </a:buClr>
              <a:buSzPct val="60000"/>
              <a:buFont typeface="Wingdings" panose="05000000000000000000" pitchFamily="2" charset="2"/>
              <a:buChar char="n"/>
              <a:tabLst>
                <a:tab pos="1028700" algn="l"/>
              </a:tabLst>
              <a:defRPr sz="2800">
                <a:solidFill>
                  <a:schemeClr val="tx2"/>
                </a:solidFill>
                <a:latin typeface="Arial" panose="020B0604020202020204" pitchFamily="34" charset="0"/>
              </a:defRPr>
            </a:lvl1pPr>
            <a:lvl2pPr marL="685800">
              <a:spcBef>
                <a:spcPct val="20000"/>
              </a:spcBef>
              <a:buClr>
                <a:schemeClr val="tx2"/>
              </a:buClr>
              <a:buSzPct val="55000"/>
              <a:buFont typeface="Wingdings" panose="05000000000000000000" pitchFamily="2" charset="2"/>
              <a:buChar char="n"/>
              <a:tabLst>
                <a:tab pos="1028700" algn="l"/>
              </a:tabLst>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tabLst>
                <a:tab pos="1028700" algn="l"/>
              </a:tabLst>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tabLst>
                <a:tab pos="1028700" algn="l"/>
              </a:tabLst>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tabLst>
                <a:tab pos="1028700" algn="l"/>
              </a:tabLst>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tabLst>
                <a:tab pos="1028700" algn="l"/>
              </a:tabLst>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tabLst>
                <a:tab pos="1028700" algn="l"/>
              </a:tabLst>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tabLst>
                <a:tab pos="1028700" algn="l"/>
              </a:tabLst>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tabLst>
                <a:tab pos="1028700" algn="l"/>
              </a:tabLst>
              <a:defRPr sz="2000">
                <a:solidFill>
                  <a:schemeClr val="tx2"/>
                </a:solidFill>
                <a:latin typeface="Arial" panose="020B0604020202020204" pitchFamily="34" charset="0"/>
              </a:defRPr>
            </a:lvl9pPr>
          </a:lstStyle>
          <a:p>
            <a:pPr lvl="1" algn="l" rtl="0" fontAlgn="base">
              <a:spcAft>
                <a:spcPct val="0"/>
              </a:spcAft>
              <a:buClr>
                <a:srgbClr val="333399"/>
              </a:buClr>
              <a:buFontTx/>
              <a:buChar char="•"/>
            </a:pPr>
            <a:endParaRPr lang="en-US" altLang="en-US" sz="2200"/>
          </a:p>
        </p:txBody>
      </p:sp>
      <p:sp>
        <p:nvSpPr>
          <p:cNvPr id="18438" name="Rectangle 29">
            <a:extLst>
              <a:ext uri="{FF2B5EF4-FFF2-40B4-BE49-F238E27FC236}">
                <a16:creationId xmlns:a16="http://schemas.microsoft.com/office/drawing/2014/main" id="{CA830266-F782-8999-0F4B-BC4470F4BDEB}"/>
              </a:ext>
            </a:extLst>
          </p:cNvPr>
          <p:cNvSpPr txBox="1">
            <a:spLocks noChangeArrowheads="1"/>
          </p:cNvSpPr>
          <p:nvPr/>
        </p:nvSpPr>
        <p:spPr bwMode="auto">
          <a:xfrm>
            <a:off x="304800" y="64008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algn="l" rtl="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rtl="0" fontAlgn="base">
              <a:spcBef>
                <a:spcPct val="0"/>
              </a:spcBef>
              <a:spcAft>
                <a:spcPct val="0"/>
              </a:spcAft>
              <a:buClrTx/>
              <a:buSzTx/>
              <a:buNone/>
            </a:pPr>
            <a:r>
              <a:rPr lang="en-US" altLang="en-US" sz="900">
                <a:solidFill>
                  <a:srgbClr val="000000"/>
                </a:solidFill>
              </a:rPr>
              <a:t>Copyright © 2007 Ramez Elmasri and Shamkant B. Navathe</a:t>
            </a:r>
          </a:p>
        </p:txBody>
      </p:sp>
    </p:spTree>
  </p:cSld>
  <p:clrMapOvr>
    <a:masterClrMapping/>
  </p:clrMapOvr>
  <p:transition spd="med"/>
</p:sld>
</file>

<file path=ppt/theme/_rels/theme4.xml.rels><?xml version="1.0" encoding="UTF-8" standalone="yes"?>
<Relationships xmlns="http://schemas.openxmlformats.org/package/2006/relationships"><Relationship Id="rId1" Type="http://schemas.openxmlformats.org/officeDocument/2006/relationships/image" Target="../media/image5.jpeg"/></Relationships>
</file>

<file path=ppt/theme/_rels/theme5.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نسق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altLang="en-US" sz="24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Helvetic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Helvetica" pitchFamily="34" charset="0"/>
          </a:defRPr>
        </a:defPPr>
      </a:lstStyle>
    </a:lnDef>
  </a:objectDefaults>
  <a:extraClrSchemeLst>
    <a:extraClrScheme>
      <a:clrScheme name="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نسق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14733</Words>
  <Application>Microsoft Office PowerPoint</Application>
  <PresentationFormat>شاشة عريضة</PresentationFormat>
  <Paragraphs>1883</Paragraphs>
  <Slides>167</Slides>
  <Notes>80</Notes>
  <HiddenSlides>0</HiddenSlides>
  <MMClips>0</MMClips>
  <ScaleCrop>false</ScaleCrop>
  <HeadingPairs>
    <vt:vector size="8" baseType="variant">
      <vt:variant>
        <vt:lpstr>الخطوط المستخدمة</vt:lpstr>
      </vt:variant>
      <vt:variant>
        <vt:i4>13</vt:i4>
      </vt:variant>
      <vt:variant>
        <vt:lpstr>نسق</vt:lpstr>
      </vt:variant>
      <vt:variant>
        <vt:i4>6</vt:i4>
      </vt:variant>
      <vt:variant>
        <vt:lpstr>خوادم OLE مضمنة</vt:lpstr>
      </vt:variant>
      <vt:variant>
        <vt:i4>2</vt:i4>
      </vt:variant>
      <vt:variant>
        <vt:lpstr>عناوين الشرائح</vt:lpstr>
      </vt:variant>
      <vt:variant>
        <vt:i4>167</vt:i4>
      </vt:variant>
    </vt:vector>
  </HeadingPairs>
  <TitlesOfParts>
    <vt:vector size="188" baseType="lpstr">
      <vt:lpstr>Aptos</vt:lpstr>
      <vt:lpstr>Aptos Display</vt:lpstr>
      <vt:lpstr>Arial</vt:lpstr>
      <vt:lpstr>Calibri</vt:lpstr>
      <vt:lpstr>Century Gothic</vt:lpstr>
      <vt:lpstr>Gill Sans MT Condensed</vt:lpstr>
      <vt:lpstr>Helvetica</vt:lpstr>
      <vt:lpstr>Monotype Sorts</vt:lpstr>
      <vt:lpstr>Symbol</vt:lpstr>
      <vt:lpstr>Tahoma</vt:lpstr>
      <vt:lpstr>Times New Roman</vt:lpstr>
      <vt:lpstr>Webdings</vt:lpstr>
      <vt:lpstr>Wingdings</vt:lpstr>
      <vt:lpstr>نسق Office</vt:lpstr>
      <vt:lpstr>Default Design</vt:lpstr>
      <vt:lpstr>Office Theme</vt:lpstr>
      <vt:lpstr>Blends</vt:lpstr>
      <vt:lpstr>1_Blends</vt:lpstr>
      <vt:lpstr>db-5-grey</vt:lpstr>
      <vt:lpstr>VISIO</vt:lpstr>
      <vt:lpstr>Clip</vt:lpstr>
      <vt:lpstr>Dr. Maher Abuhamdeh</vt:lpstr>
      <vt:lpstr>Basic Definitions التعاريف الأساسية</vt:lpstr>
      <vt:lpstr>Database Systems أنظمة قواعد البيانات</vt:lpstr>
      <vt:lpstr>Components of a  Database System مكونات نظام قاعدة البيانات</vt:lpstr>
      <vt:lpstr>Users المستخدمين</vt:lpstr>
      <vt:lpstr>The Database قاعدة البيانات</vt:lpstr>
      <vt:lpstr>Database Management System (DBMS)  (Database (DB) + DBMS → Database System (DBS))</vt:lpstr>
      <vt:lpstr>Functions of a DBMS وظائف نظام إدارة قواعد البيانات </vt:lpstr>
      <vt:lpstr>Referential Integrity Constraints قيود التكامل المرجعي</vt:lpstr>
      <vt:lpstr>عرض تقديمي في PowerPoint</vt:lpstr>
      <vt:lpstr>Self-Describing Nature of a Database System طبيعة الوصف الذاتي لنظام قاعدة البيانات</vt:lpstr>
      <vt:lpstr>Insulation Between Programs and Data العزل بين البرامج والبيانات</vt:lpstr>
      <vt:lpstr>Database Applications تطبيقات قواعد البيانات</vt:lpstr>
      <vt:lpstr>Functions of Database Applications وظائف تطبيقات قواعد البيانات</vt:lpstr>
      <vt:lpstr>Desktop Database Systems أنظمة قواعد البيانات المكتبية</vt:lpstr>
      <vt:lpstr>Desktop Database Systems أنظمة قواعد البيانات المكتبية</vt:lpstr>
      <vt:lpstr>Organizational Database Systems نظم قواعد البيانات التنظيمية</vt:lpstr>
      <vt:lpstr>Organizational Database Systems لديها العديد من قواعد البيانات</vt:lpstr>
      <vt:lpstr>Commercial DBMS Products منتجات نظم إدارة قواعد البيانات التجارية</vt:lpstr>
      <vt:lpstr>Three-Schema Architecture البنية ثلاثية المخططات</vt:lpstr>
      <vt:lpstr>Categories of Data Models 3 Schema Architecture فئات نماذج البيانات 3 بنية المخطط</vt:lpstr>
      <vt:lpstr>Three-Schema Architecture البنية ثلاثية المخططات</vt:lpstr>
      <vt:lpstr>Three-Schema Architecture and Data Independence (cont’d.) بنية المخططات الثلاثة واستقلال البيانات (تابع)</vt:lpstr>
      <vt:lpstr> 1-The internal level   1- المستوى الداخلي</vt:lpstr>
      <vt:lpstr>The conceptual level ½ المستوى المفاهيمي 1/2</vt:lpstr>
      <vt:lpstr>Cont. 2/2  تابع. 2/2</vt:lpstr>
      <vt:lpstr>The external Level ½ المستوى الخارجي 1/2</vt:lpstr>
      <vt:lpstr>Cont.2/2    تابع 2/2</vt:lpstr>
      <vt:lpstr>Notice ½  إشعار 1/2  </vt:lpstr>
      <vt:lpstr>Notice 2/2   إشعار 2/2</vt:lpstr>
      <vt:lpstr>Mapping رسم الخرائط</vt:lpstr>
      <vt:lpstr>Abstraction in Data Models التجريد في نماذج البيانات</vt:lpstr>
      <vt:lpstr>عرض تقديمي في PowerPoint</vt:lpstr>
      <vt:lpstr>Chapter 17</vt:lpstr>
      <vt:lpstr>Chapter Outline</vt:lpstr>
      <vt:lpstr>1 Introduction to Transaction Processing (1)</vt:lpstr>
      <vt:lpstr>Introduction to Transaction Processing (2)</vt:lpstr>
      <vt:lpstr>Introduction to Transaction Processing (3)</vt:lpstr>
      <vt:lpstr>Introduction to Transaction Processing (4)</vt:lpstr>
      <vt:lpstr>Introduction to Transaction Processing (5)</vt:lpstr>
      <vt:lpstr>Two sample transactions</vt:lpstr>
      <vt:lpstr>Why Concurrency</vt:lpstr>
      <vt:lpstr>Introduction to Transaction Processing (6)</vt:lpstr>
      <vt:lpstr>Concurrent execution is uncontrolled: (a) The lost update problem. </vt:lpstr>
      <vt:lpstr>Concurrent execution is uncontrolled: (b) The temporary update problem.</vt:lpstr>
      <vt:lpstr>Concurrent execution is uncontrolled: (c) The incorrect summary problem.</vt:lpstr>
      <vt:lpstr>Introduction to Transaction Processing (12)</vt:lpstr>
      <vt:lpstr>Introduction to Transaction Processing (13)</vt:lpstr>
      <vt:lpstr>Introduction to Transaction Processing (14)</vt:lpstr>
      <vt:lpstr>2 Transaction and System Concepts (1)</vt:lpstr>
      <vt:lpstr>Transaction and System Concepts (2)</vt:lpstr>
      <vt:lpstr>Transaction and System Concepts (3)</vt:lpstr>
      <vt:lpstr>Transaction and System Concepts (4)</vt:lpstr>
      <vt:lpstr>State transition diagram illustrating the states for transaction execution</vt:lpstr>
      <vt:lpstr>Transaction and System Concepts (6)</vt:lpstr>
      <vt:lpstr>Transaction and System Concepts (7)</vt:lpstr>
      <vt:lpstr>Transaction and System Concepts (8)</vt:lpstr>
      <vt:lpstr>Transaction and System Concepts (9)</vt:lpstr>
      <vt:lpstr>Transaction and System Concepts (10)</vt:lpstr>
      <vt:lpstr>Transaction and System Concepts (11)</vt:lpstr>
      <vt:lpstr>3 Desirable Properties of Transactions (1)</vt:lpstr>
      <vt:lpstr>عرض تقديمي في PowerPoint</vt:lpstr>
      <vt:lpstr>عرض تقديمي في PowerPoint</vt:lpstr>
      <vt:lpstr>4 Characterizing Schedules based on Recoverability (1)</vt:lpstr>
      <vt:lpstr>Notations</vt:lpstr>
      <vt:lpstr>Characterizing Schedules based on Recoverability (2)</vt:lpstr>
      <vt:lpstr>Non Recoverable Schedule</vt:lpstr>
      <vt:lpstr>Characterizing Schedules based on Recoverability (3)</vt:lpstr>
      <vt:lpstr>A Schedule Requiring Cascading Rollbacks</vt:lpstr>
      <vt:lpstr>Conflicting Operations</vt:lpstr>
      <vt:lpstr>5 Characterizing Schedules based on Serializability (1)</vt:lpstr>
      <vt:lpstr>Serial vs Non Serial vs Serializable</vt:lpstr>
      <vt:lpstr>Characterizing Schedules based on Serializability (2)</vt:lpstr>
      <vt:lpstr>Characterizing Schedules based on Serializability (3)</vt:lpstr>
      <vt:lpstr>Conflict Equivalent(Example 1)</vt:lpstr>
      <vt:lpstr>Conflict Equivalent(Example 2)</vt:lpstr>
      <vt:lpstr>Conflict Serializable Schedule</vt:lpstr>
      <vt:lpstr>Serializability is good</vt:lpstr>
      <vt:lpstr>Characterizing Schedules based on Serializability (4)</vt:lpstr>
      <vt:lpstr>Characterizing Schedules based on Serializability (5)</vt:lpstr>
      <vt:lpstr>Characterizing Schedules based on Serializability (8)</vt:lpstr>
      <vt:lpstr>Meaning of Precedence Graph</vt:lpstr>
      <vt:lpstr>Constructing the Precedence Graphs</vt:lpstr>
      <vt:lpstr>Another example of serializability Testing</vt:lpstr>
      <vt:lpstr>Another Example of Serializability Testing</vt:lpstr>
      <vt:lpstr>Precedence Graph for Schedule E </vt:lpstr>
      <vt:lpstr>Precedence Graph for Schedule E</vt:lpstr>
      <vt:lpstr>Another Example of Serializability Testing</vt:lpstr>
      <vt:lpstr>Exercise</vt:lpstr>
      <vt:lpstr>Example</vt:lpstr>
      <vt:lpstr>Summary</vt:lpstr>
      <vt:lpstr>عرض تقديمي في PowerPoint</vt:lpstr>
      <vt:lpstr>Chapter 18</vt:lpstr>
      <vt:lpstr>Chapter 18 Outline</vt:lpstr>
      <vt:lpstr>Database Concurrency Control</vt:lpstr>
      <vt:lpstr>Database Concurrency Control</vt:lpstr>
      <vt:lpstr>Types of Locks</vt:lpstr>
      <vt:lpstr>Lock Operation for Binary Locks</vt:lpstr>
      <vt:lpstr>Unlock Operation for Binary Locks</vt:lpstr>
      <vt:lpstr>Binary Lock is too Restrictive</vt:lpstr>
      <vt:lpstr>Shared/Exclusive Lock</vt:lpstr>
      <vt:lpstr>Read_Lock Operation for Shared/Exclusive Lock</vt:lpstr>
      <vt:lpstr>Write_Lock Operation for Shared/Exclusive Lock</vt:lpstr>
      <vt:lpstr>Unlock Operation for Shared/Exclusive Lock</vt:lpstr>
      <vt:lpstr>Database Concurrency Control</vt:lpstr>
      <vt:lpstr>Database Concurrency Control</vt:lpstr>
      <vt:lpstr>Lock Conversion</vt:lpstr>
      <vt:lpstr>Note</vt:lpstr>
      <vt:lpstr>Two-Phase Locking (2PL)</vt:lpstr>
      <vt:lpstr>Two-Phase Locking (2PL)</vt:lpstr>
      <vt:lpstr>Database Concurrency Control</vt:lpstr>
      <vt:lpstr>Database Concurrency Control</vt:lpstr>
      <vt:lpstr>Deadlock</vt:lpstr>
      <vt:lpstr>Database Concurrency Control</vt:lpstr>
      <vt:lpstr>Basic 2PL</vt:lpstr>
      <vt:lpstr>Conservative 2PL</vt:lpstr>
      <vt:lpstr>Strict 2PL</vt:lpstr>
      <vt:lpstr>Two-Phase Locking limits concurrency</vt:lpstr>
      <vt:lpstr>About Deadlock</vt:lpstr>
      <vt:lpstr>Deadlock prevention</vt:lpstr>
      <vt:lpstr>Deadlock detection and resolution</vt:lpstr>
      <vt:lpstr>Deadlock Detection and Resolution (Example 1)</vt:lpstr>
      <vt:lpstr>Deadlock Detection and Resolution (Example 2)</vt:lpstr>
      <vt:lpstr>Deadlock Detection and Resolution (Example 2)</vt:lpstr>
      <vt:lpstr>Deadlock avoidance</vt:lpstr>
      <vt:lpstr>Time Stamps</vt:lpstr>
      <vt:lpstr>Wait-Die</vt:lpstr>
      <vt:lpstr>Wound-Wait</vt:lpstr>
      <vt:lpstr>Wound-Wait (Example)</vt:lpstr>
      <vt:lpstr>Starvation</vt:lpstr>
      <vt:lpstr>Time Stamps for Data Item</vt:lpstr>
      <vt:lpstr>Database Concurrency Control</vt:lpstr>
      <vt:lpstr>Basic Timestamp Ordering (Example)</vt:lpstr>
      <vt:lpstr>Basic Timestamp Ordering (Example Continue)</vt:lpstr>
      <vt:lpstr>Basic Timestamp Ordering (Example Continue)</vt:lpstr>
      <vt:lpstr>Basic Timestamp Ordering (Example Continue)</vt:lpstr>
      <vt:lpstr>Basic Timestamp Ordering (Example Continue)</vt:lpstr>
      <vt:lpstr>Chapter 5 : Recovery System</vt:lpstr>
      <vt:lpstr>Chapter 5: Recovery System</vt:lpstr>
      <vt:lpstr>Failure Classification</vt:lpstr>
      <vt:lpstr>Recovery Algorithms</vt:lpstr>
      <vt:lpstr>Database Recovery</vt:lpstr>
      <vt:lpstr>Storage Structure</vt:lpstr>
      <vt:lpstr>Storage Structure</vt:lpstr>
      <vt:lpstr>Stable-Storage Implementation</vt:lpstr>
      <vt:lpstr>عرض تقديمي في PowerPoint</vt:lpstr>
      <vt:lpstr>Stable-Storage Implementation (Cont.)</vt:lpstr>
      <vt:lpstr>Data Access</vt:lpstr>
      <vt:lpstr>Data Access (Cont.)</vt:lpstr>
      <vt:lpstr>Example of Data Access</vt:lpstr>
      <vt:lpstr>Recovery and Atomicity</vt:lpstr>
      <vt:lpstr>Recovery and Atomicity (Cont.)</vt:lpstr>
      <vt:lpstr>Log-Based Recovery</vt:lpstr>
      <vt:lpstr>Deferred Database Modification</vt:lpstr>
      <vt:lpstr>Deferred Database Modification (Cont.)</vt:lpstr>
      <vt:lpstr>Deferred Database Modification (Cont.)</vt:lpstr>
      <vt:lpstr>Immediate Database Modification</vt:lpstr>
      <vt:lpstr>Immediate Database Modification Example</vt:lpstr>
      <vt:lpstr>Immediate Database Modification (Cont.)</vt:lpstr>
      <vt:lpstr>Immediate DB Modification Recovery Example</vt:lpstr>
      <vt:lpstr>Checkpoints</vt:lpstr>
      <vt:lpstr>Checkpoints (Cont.)</vt:lpstr>
      <vt:lpstr>Example of Checkpoints</vt:lpstr>
      <vt:lpstr>Example of Checkpoints Immediate(Cont.)</vt:lpstr>
      <vt:lpstr>Example of Checkpoints (Cont.)</vt:lpstr>
      <vt:lpstr>Example of Checkpoints (Deferred Cont.)</vt:lpstr>
      <vt:lpstr>Example of Checkpoints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feras Saleem</dc:creator>
  <cp:lastModifiedBy>feras Saleem</cp:lastModifiedBy>
  <cp:revision>1</cp:revision>
  <dcterms:created xsi:type="dcterms:W3CDTF">2024-07-22T19:46:57Z</dcterms:created>
  <dcterms:modified xsi:type="dcterms:W3CDTF">2024-07-22T19:50:08Z</dcterms:modified>
</cp:coreProperties>
</file>