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>
    <p:restoredLeft sz="88340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D557EE0-2DF4-3776-F78E-EAB4B68AD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4A28AD3-056E-2D89-CF4D-734DA77F0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50F9494-FB0A-3CA9-AF0B-9DEE9FE5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081-4C6D-4E37-A082-0E17F88B8669}" type="datetimeFigureOut">
              <a:rPr lang="ar-JO" smtClean="0"/>
              <a:t>01/12/1444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B82FC73-DECD-71A0-5C86-5D592DD8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4C937E1-0801-44BD-50CC-91E62068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9E61-9D56-468E-9C26-A65F02489EF9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13180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461F4C3-8A9E-5A48-7783-A94BE1D6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8BB69104-9243-AF71-C4E3-F41D80191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07659E2-A3D9-CDA8-BA31-55DFD8A9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081-4C6D-4E37-A082-0E17F88B8669}" type="datetimeFigureOut">
              <a:rPr lang="ar-JO" smtClean="0"/>
              <a:t>01/12/1444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E4A0C46-FFC8-0FAD-5FB3-A777DA10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A597212-A6EE-FA89-0236-E1D5C86B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9E61-9D56-468E-9C26-A65F02489EF9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29956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E5C4F067-5B91-307C-91BC-9D5F7D476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6EC729B-9935-096E-CFEA-289CA819B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01A2294-72C1-D767-5138-B47B1B1D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081-4C6D-4E37-A082-0E17F88B8669}" type="datetimeFigureOut">
              <a:rPr lang="ar-JO" smtClean="0"/>
              <a:t>01/12/1444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08C8814-318A-436E-7FFD-ECC6C0EC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611A2C7-279C-C63A-6536-E6007BC2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9E61-9D56-468E-9C26-A65F02489EF9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9133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51DC73B-F06B-DFA7-9BC9-F225CAE2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9E1909C-34C2-D6BE-1047-508E64ABC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66ECD03-101C-90CC-7077-D4733DF4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081-4C6D-4E37-A082-0E17F88B8669}" type="datetimeFigureOut">
              <a:rPr lang="ar-JO" smtClean="0"/>
              <a:t>01/12/1444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12AD2AC-DDA0-4A33-279C-130F67AB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FCC2DCD-B646-EE33-791F-87E3F502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9E61-9D56-468E-9C26-A65F02489EF9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5472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96657B3-16D8-C450-5179-21BDAC47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ECF3A15D-24AE-0D9A-56DA-7715E3534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D94E6E7-E93E-C266-D19F-E028D242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081-4C6D-4E37-A082-0E17F88B8669}" type="datetimeFigureOut">
              <a:rPr lang="ar-JO" smtClean="0"/>
              <a:t>01/12/1444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F1C0A3C-1B9A-F802-A4D4-E1E4C0BF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986D1A2-EC48-FEB9-2016-5438C643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9E61-9D56-468E-9C26-A65F02489EF9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71276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F96F85F-C2EC-A663-838D-ED6DCC18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C5B0993-D559-4707-B68E-29087509C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D14C972-5886-D8EC-CACB-BB3240B20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F8CADFD9-56F9-DC50-8C35-8C60A019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081-4C6D-4E37-A082-0E17F88B8669}" type="datetimeFigureOut">
              <a:rPr lang="ar-JO" smtClean="0"/>
              <a:t>01/12/1444</a:t>
            </a:fld>
            <a:endParaRPr lang="ar-JO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1F4A019-76F5-89E5-20FB-B4393994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D85AF6A9-78D9-A7DB-9F54-AEB939F5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9E61-9D56-468E-9C26-A65F02489EF9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46524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28C7A3B-ECA2-0D5F-BA06-11A8D21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C7E38FA-ECEF-B190-64DC-556D84998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ECBAE395-0C8D-0D63-50F3-7F9F30F4A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C099DEA2-A04C-2A19-6FB9-FF4DA7611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4E7F1C50-7FF1-A6FE-0E76-88DE721FE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05E2EB1F-2AED-F5D8-EF27-D5BCD77C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081-4C6D-4E37-A082-0E17F88B8669}" type="datetimeFigureOut">
              <a:rPr lang="ar-JO" smtClean="0"/>
              <a:t>01/12/1444</a:t>
            </a:fld>
            <a:endParaRPr lang="ar-JO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B93163D5-CDDF-9745-26AC-EE66838E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506FDDCB-CED5-D7EC-CD3C-893BE864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9E61-9D56-468E-9C26-A65F02489EF9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2794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CC84697-BFF3-9285-E833-12CF94C3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7F481AB4-1A55-09C0-9479-1F1D59D5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081-4C6D-4E37-A082-0E17F88B8669}" type="datetimeFigureOut">
              <a:rPr lang="ar-JO" smtClean="0"/>
              <a:t>01/12/1444</a:t>
            </a:fld>
            <a:endParaRPr lang="ar-JO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7E0F1DB3-E16E-7FF4-F749-5D31D918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75D27BC5-4266-ADBE-27B7-75855FED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9E61-9D56-468E-9C26-A65F02489EF9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33529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2CDA44B1-E4A9-C665-7552-3DE3C49A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081-4C6D-4E37-A082-0E17F88B8669}" type="datetimeFigureOut">
              <a:rPr lang="ar-JO" smtClean="0"/>
              <a:t>01/12/1444</a:t>
            </a:fld>
            <a:endParaRPr lang="ar-JO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486776F9-727A-8546-17D1-515C5FE1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3287490A-3DFF-2E24-A42A-05572CCD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9E61-9D56-468E-9C26-A65F02489EF9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35918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F110AE9-95FC-3023-D13F-D9FCF5BD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71F559B-CBBD-6F55-5D0F-DD2D79D4A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CD2E1D8-F147-19A4-D94F-64858CFD7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37B7282-CEB1-2949-3DCE-03B65B4C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081-4C6D-4E37-A082-0E17F88B8669}" type="datetimeFigureOut">
              <a:rPr lang="ar-JO" smtClean="0"/>
              <a:t>01/12/1444</a:t>
            </a:fld>
            <a:endParaRPr lang="ar-JO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8732F63-D7FC-50E8-61D7-06BC0C20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D83CD58-91A9-41F2-F14E-6178229E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9E61-9D56-468E-9C26-A65F02489EF9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12809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9C09B31-A676-D798-F170-F4D7C560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DCD3DF77-7420-DB84-6115-ED2D67C65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6FD37271-08E9-FFCB-4C96-BCA6D4E93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7295B088-2036-7600-EB43-ED8E7967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5081-4C6D-4E37-A082-0E17F88B8669}" type="datetimeFigureOut">
              <a:rPr lang="ar-JO" smtClean="0"/>
              <a:t>01/12/1444</a:t>
            </a:fld>
            <a:endParaRPr lang="ar-JO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D710AF0-0BE0-7340-8C39-2BE2DE47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898F86DB-4C37-A2E0-5F7C-915FE7D0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9E61-9D56-468E-9C26-A65F02489EF9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54356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D2DA1DDF-2A08-0CA8-EB22-DFA166F9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7B38B23-B227-C7B4-491D-66B6A51FA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A9CB8E3-ACCB-95FB-D787-635F94E86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5081-4C6D-4E37-A082-0E17F88B8669}" type="datetimeFigureOut">
              <a:rPr lang="ar-JO" smtClean="0"/>
              <a:t>01/12/1444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BBBB716-8190-F372-DE80-F9A0B5C46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41D40B0-0A83-10EF-D414-53EAC6D2D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29E61-9D56-468E-9C26-A65F02489EF9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238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3F47090-8271-2AE2-9464-6BC69FD8B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79052A8-BDE2-6CC9-CC67-139D0152A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36051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6E1EB6-E8ED-694A-9AD6-5123016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CF6182-3958-B541-6B68-98B1CEB0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b="0" i="0" dirty="0">
                <a:effectLst/>
                <a:latin typeface="Söhne"/>
              </a:rPr>
              <a:t>A vehicle has several parts such as the set of wheels and the engine. Busses and cars are examples of some vehicles found on the roads. Consider the following classes: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(</a:t>
            </a:r>
            <a:r>
              <a:rPr lang="en-US" b="0" i="0" dirty="0" err="1">
                <a:effectLst/>
                <a:latin typeface="Söhne"/>
              </a:rPr>
              <a:t>i</a:t>
            </a:r>
            <a:r>
              <a:rPr lang="en-US" b="0" i="0" dirty="0">
                <a:effectLst/>
                <a:latin typeface="Söhne"/>
              </a:rPr>
              <a:t>) Engine and Vehicle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(ii) Vehicle and Car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(iii)Vehicle and Road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The correct relationships between the above classes are 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a. (</a:t>
            </a:r>
            <a:r>
              <a:rPr lang="en-US" b="0" i="0" dirty="0" err="1">
                <a:effectLst/>
                <a:latin typeface="Söhne"/>
              </a:rPr>
              <a:t>i</a:t>
            </a:r>
            <a:r>
              <a:rPr lang="en-US" b="0" i="0" dirty="0">
                <a:effectLst/>
                <a:latin typeface="Söhne"/>
              </a:rPr>
              <a:t>) association (ii) inheritance (iii) association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b. (</a:t>
            </a:r>
            <a:r>
              <a:rPr lang="en-US" b="0" i="0" dirty="0" err="1">
                <a:effectLst/>
                <a:latin typeface="Söhne"/>
              </a:rPr>
              <a:t>i</a:t>
            </a:r>
            <a:r>
              <a:rPr lang="en-US" b="0" i="0" dirty="0">
                <a:effectLst/>
                <a:latin typeface="Söhne"/>
              </a:rPr>
              <a:t>) aggregation (ii) inheritance (iii) association </a:t>
            </a:r>
          </a:p>
          <a:p>
            <a:pPr algn="l" rtl="0"/>
            <a:r>
              <a:rPr lang="en-US" b="0" i="0" dirty="0">
                <a:effectLst/>
                <a:highlight>
                  <a:srgbClr val="FFFF00"/>
                </a:highlight>
                <a:latin typeface="Söhne"/>
              </a:rPr>
              <a:t>C. (</a:t>
            </a:r>
            <a:r>
              <a:rPr lang="en-US" b="0" i="0" dirty="0" err="1">
                <a:effectLst/>
                <a:highlight>
                  <a:srgbClr val="FFFF00"/>
                </a:highlight>
                <a:latin typeface="Söhne"/>
              </a:rPr>
              <a:t>i</a:t>
            </a:r>
            <a:r>
              <a:rPr lang="en-US" b="0" i="0" dirty="0">
                <a:effectLst/>
                <a:highlight>
                  <a:srgbClr val="FFFF00"/>
                </a:highlight>
                <a:latin typeface="Söhne"/>
              </a:rPr>
              <a:t>) aggregation (ii) association (iii) inheritance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d. (</a:t>
            </a:r>
            <a:r>
              <a:rPr lang="en-US" b="0" i="0" dirty="0" err="1">
                <a:effectLst/>
                <a:latin typeface="Söhne"/>
              </a:rPr>
              <a:t>i</a:t>
            </a:r>
            <a:r>
              <a:rPr lang="en-US" b="0" i="0" dirty="0">
                <a:effectLst/>
                <a:latin typeface="Söhne"/>
              </a:rPr>
              <a:t>) inheritance (ii) aggregation (iii) association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e. (</a:t>
            </a:r>
            <a:r>
              <a:rPr lang="en-US" b="0" i="0" dirty="0" err="1">
                <a:effectLst/>
                <a:latin typeface="Söhne"/>
              </a:rPr>
              <a:t>i</a:t>
            </a:r>
            <a:r>
              <a:rPr lang="en-US" b="0" i="0" dirty="0">
                <a:effectLst/>
                <a:latin typeface="Söhne"/>
              </a:rPr>
              <a:t>) aggregation (ii) inheritance (iii) aggregation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00567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6E1EB6-E8ED-694A-9AD6-5123016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CF6182-3958-B541-6B68-98B1CEB0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865"/>
            <a:ext cx="10515600" cy="4351338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&lt;&lt;extend&gt;&gt; relationship between use cases would be used when behavior in the extending use case is ----------- the extended use case.</a:t>
            </a:r>
          </a:p>
          <a:p>
            <a:pPr algn="l" rtl="0"/>
            <a:r>
              <a:rPr lang="en-US" dirty="0"/>
              <a:t>A. always needed by </a:t>
            </a:r>
          </a:p>
          <a:p>
            <a:pPr algn="l" rtl="0"/>
            <a:r>
              <a:rPr lang="en-US" dirty="0"/>
              <a:t>B. unrelated to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C. sometimes needed by</a:t>
            </a:r>
          </a:p>
          <a:p>
            <a:pPr algn="l" rtl="0"/>
            <a:r>
              <a:rPr lang="en-US" dirty="0"/>
              <a:t>D. never needed by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42655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6E1EB6-E8ED-694A-9AD6-5123016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CF6182-3958-B541-6B68-98B1CEB0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7250"/>
            <a:ext cx="10515600" cy="2070183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dirty="0"/>
              <a:t>Using the above diagram, fill in the blanks with appropriate words/phrases.</a:t>
            </a:r>
          </a:p>
          <a:p>
            <a:pPr algn="l" rtl="0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The above UML diagram is called a </a:t>
            </a:r>
            <a:r>
              <a:rPr lang="en-US" dirty="0">
                <a:highlight>
                  <a:srgbClr val="FFFF00"/>
                </a:highlight>
              </a:rPr>
              <a:t>Activity </a:t>
            </a:r>
            <a:r>
              <a:rPr lang="en-US" dirty="0"/>
              <a:t>diagram.</a:t>
            </a:r>
          </a:p>
          <a:p>
            <a:pPr algn="l" rtl="0"/>
            <a:r>
              <a:rPr lang="en-US" dirty="0"/>
              <a:t>(ii) For which object is the above diagram drawn? </a:t>
            </a:r>
            <a:r>
              <a:rPr lang="en-US" dirty="0">
                <a:highlight>
                  <a:srgbClr val="FFFF00"/>
                </a:highlight>
              </a:rPr>
              <a:t>Student</a:t>
            </a:r>
            <a:endParaRPr lang="en-US" dirty="0"/>
          </a:p>
          <a:p>
            <a:pPr algn="l" rtl="0"/>
            <a:r>
              <a:rPr lang="en-US" dirty="0"/>
              <a:t>(iii) </a:t>
            </a:r>
            <a:r>
              <a:rPr lang="en-US" dirty="0">
                <a:highlight>
                  <a:srgbClr val="FFFF00"/>
                </a:highlight>
              </a:rPr>
              <a:t>Add Student </a:t>
            </a:r>
            <a:r>
              <a:rPr lang="en-US" dirty="0"/>
              <a:t>is an example of an activity in the above diagram</a:t>
            </a:r>
          </a:p>
          <a:p>
            <a:pPr algn="l" rtl="0"/>
            <a:r>
              <a:rPr lang="en-US" dirty="0"/>
              <a:t>(iv) Action             is an example for a behavior that occurs while the object is transitioning into the state.</a:t>
            </a:r>
          </a:p>
          <a:p>
            <a:pPr algn="l" rtl="0"/>
            <a:r>
              <a:rPr lang="en-US" dirty="0"/>
              <a:t>                   is an example for such an action</a:t>
            </a:r>
            <a:endParaRPr lang="ar-JO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77848F56-52BD-327A-3326-5A33FCFA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476" y="5568"/>
            <a:ext cx="6950860" cy="41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0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6E1EB6-E8ED-694A-9AD6-5123016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CF6182-3958-B541-6B68-98B1CEB0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0" i="0" dirty="0">
                <a:effectLst/>
                <a:latin typeface="Söhne"/>
              </a:rPr>
              <a:t>The behavior of an object is described by a-------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a. instance variable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b. attribute </a:t>
            </a:r>
          </a:p>
          <a:p>
            <a:pPr algn="l" rtl="0"/>
            <a:r>
              <a:rPr lang="en-US" b="0" i="0" dirty="0">
                <a:effectLst/>
                <a:highlight>
                  <a:srgbClr val="FFFF00"/>
                </a:highlight>
                <a:latin typeface="Söhne"/>
              </a:rPr>
              <a:t>c. instance method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d. class method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591839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CF6182-3958-B541-6B68-98B1CEB0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Which of the following gives the correct matching(s) for A-D? </a:t>
            </a:r>
          </a:p>
          <a:p>
            <a:pPr algn="l" rtl="0"/>
            <a:r>
              <a:rPr lang="en-US" dirty="0"/>
              <a:t>A. A-Association, B-Association, C-Extend, D- Included. </a:t>
            </a:r>
          </a:p>
          <a:p>
            <a:pPr algn="l" rtl="0"/>
            <a:r>
              <a:rPr lang="en-US" dirty="0"/>
              <a:t>B. A-Communicate, B-Communicate, C-Inheritance, D- Inheritance. </a:t>
            </a:r>
          </a:p>
          <a:p>
            <a:pPr algn="l" rtl="0"/>
            <a:r>
              <a:rPr lang="en-US" dirty="0"/>
              <a:t>C. A-Association, B-Association, C-Include, D- Included. 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D. A-Association, B-Association, C-Extend, D- Extend </a:t>
            </a:r>
          </a:p>
          <a:p>
            <a:pPr algn="l" rtl="0"/>
            <a:r>
              <a:rPr lang="en-US" dirty="0"/>
              <a:t>E. A-Communicate, B-Communicate, C-Generalization, D- Generalization</a:t>
            </a:r>
            <a:endParaRPr lang="ar-JO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CF6ACD7C-FD4B-3214-9969-3FCCDB0E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366" y="245587"/>
            <a:ext cx="6008594" cy="284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2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6E1EB6-E8ED-694A-9AD6-5123016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CF6182-3958-B541-6B68-98B1CEB0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>
            <a:normAutofit/>
          </a:bodyPr>
          <a:lstStyle/>
          <a:p>
            <a:pPr algn="l" rtl="0"/>
            <a:r>
              <a:rPr lang="en-US" b="0" i="0" dirty="0">
                <a:effectLst/>
                <a:latin typeface="Söhne"/>
              </a:rPr>
              <a:t>Things that are grouped together into containers are called ------------ is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a. collaborations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b. interactions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C. state machines </a:t>
            </a:r>
          </a:p>
          <a:p>
            <a:pPr algn="l" rtl="0"/>
            <a:r>
              <a:rPr lang="en-US" b="0" i="0" dirty="0">
                <a:effectLst/>
                <a:highlight>
                  <a:srgbClr val="FFFF00"/>
                </a:highlight>
                <a:latin typeface="Söhne"/>
              </a:rPr>
              <a:t>d. packages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e. classes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60169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6E1EB6-E8ED-694A-9AD6-5123016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CF6182-3958-B541-6B68-98B1CEB0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0" i="0" dirty="0">
                <a:effectLst/>
                <a:latin typeface="Söhne"/>
              </a:rPr>
              <a:t>The bulk() of implementation is performed during() the ____ phase,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a. investigation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b. design </a:t>
            </a:r>
          </a:p>
          <a:p>
            <a:pPr algn="l" rtl="0"/>
            <a:r>
              <a:rPr lang="en-US" b="0" i="0" dirty="0">
                <a:effectLst/>
                <a:highlight>
                  <a:srgbClr val="FFFF00"/>
                </a:highlight>
                <a:latin typeface="Söhne"/>
              </a:rPr>
              <a:t>c. construction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d. transition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708824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6E1EB6-E8ED-694A-9AD6-5123016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CF6182-3958-B541-6B68-98B1CEB0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0" i="0" dirty="0">
                <a:effectLst/>
                <a:latin typeface="Söhne"/>
              </a:rPr>
              <a:t>In the example "order Dessert(Ice Cream, 2)", Ice Cream is a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a. parameter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b. value </a:t>
            </a:r>
          </a:p>
          <a:p>
            <a:pPr algn="l" rtl="0"/>
            <a:r>
              <a:rPr lang="en-US" b="0" i="0" dirty="0">
                <a:effectLst/>
                <a:highlight>
                  <a:srgbClr val="FFFF00"/>
                </a:highlight>
                <a:latin typeface="Söhne"/>
              </a:rPr>
              <a:t>c. argument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d. operation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00753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6E1EB6-E8ED-694A-9AD6-5123016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CF6182-3958-B541-6B68-98B1CEB0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0" i="0" dirty="0">
                <a:effectLst/>
                <a:latin typeface="Söhne"/>
              </a:rPr>
              <a:t>Which relationship occurs when one use case allows a new use case to handle an exception or variation from the basic use case?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 a. Includes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b. Generalizes </a:t>
            </a:r>
          </a:p>
          <a:p>
            <a:pPr algn="l" rtl="0"/>
            <a:r>
              <a:rPr lang="en-US" b="0" i="0" dirty="0">
                <a:effectLst/>
                <a:highlight>
                  <a:srgbClr val="FFFF00"/>
                </a:highlight>
                <a:latin typeface="Söhne"/>
              </a:rPr>
              <a:t>C. Extends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d. Communicates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10974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6E1EB6-E8ED-694A-9AD6-5123016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CF6182-3958-B541-6B68-98B1CEB0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0" i="0" dirty="0">
                <a:effectLst/>
                <a:latin typeface="Söhne"/>
              </a:rPr>
              <a:t>"a Patient is covered by an Insurance Policy" is an example of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a. aggregation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b. generalization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c. inheritance </a:t>
            </a:r>
          </a:p>
          <a:p>
            <a:pPr algn="l" rtl="0"/>
            <a:r>
              <a:rPr lang="en-US" b="0" i="0" dirty="0">
                <a:effectLst/>
                <a:highlight>
                  <a:srgbClr val="FFFF00"/>
                </a:highlight>
                <a:latin typeface="Söhne"/>
              </a:rPr>
              <a:t>d. association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9524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0D50EF3-7581-6194-03F6-16004D63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C95EA01-53BB-8D38-7817-6F5AF5BD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effectLst/>
                <a:latin typeface="Söhne"/>
              </a:rPr>
              <a:t>In the RUP, the actual tang of users is conducted() at the-------- phase of development Select one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a. Elaboration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b. Design </a:t>
            </a:r>
          </a:p>
          <a:p>
            <a:pPr algn="l" rtl="0"/>
            <a:r>
              <a:rPr lang="en-US" dirty="0">
                <a:highlight>
                  <a:srgbClr val="FFFF00"/>
                </a:highlight>
                <a:latin typeface="Söhne"/>
              </a:rPr>
              <a:t>C. requirements</a:t>
            </a:r>
            <a:endParaRPr lang="en-US" b="0" i="0" dirty="0">
              <a:effectLst/>
              <a:highlight>
                <a:srgbClr val="FFFF00"/>
              </a:highlight>
              <a:latin typeface="Söhne"/>
            </a:endParaRPr>
          </a:p>
          <a:p>
            <a:pPr algn="l" rtl="0"/>
            <a:r>
              <a:rPr lang="en-US" dirty="0">
                <a:latin typeface="Söhne"/>
              </a:rPr>
              <a:t>d</a:t>
            </a:r>
            <a:r>
              <a:rPr lang="en-US" b="0" i="0" dirty="0">
                <a:effectLst/>
                <a:latin typeface="Söhne"/>
              </a:rPr>
              <a:t>. Transition</a:t>
            </a:r>
          </a:p>
          <a:p>
            <a:pPr algn="l" rtl="0"/>
            <a:endParaRPr 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45458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6E1EB6-E8ED-694A-9AD6-5123016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CF6182-3958-B541-6B68-98B1CEB0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0" i="0" dirty="0">
                <a:effectLst/>
                <a:latin typeface="Söhne"/>
              </a:rPr>
              <a:t>-----------defines the state of the system before a use case starts. </a:t>
            </a:r>
          </a:p>
          <a:p>
            <a:pPr algn="l" rtl="0"/>
            <a:r>
              <a:rPr lang="en-US" b="0" i="0" dirty="0">
                <a:effectLst/>
                <a:highlight>
                  <a:srgbClr val="FFFF00"/>
                </a:highlight>
                <a:latin typeface="Söhne"/>
              </a:rPr>
              <a:t>a. Pre condition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b. Post condition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c. both Pre condition &amp; Post condition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d. neither Pre condition or Post condition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36079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6E1EB6-E8ED-694A-9AD6-5123016F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485"/>
            <a:ext cx="10515600" cy="1325563"/>
          </a:xfrm>
        </p:spPr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CF6182-3958-B541-6B68-98B1CEB0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865"/>
            <a:ext cx="10515600" cy="4351338"/>
          </a:xfrm>
        </p:spPr>
        <p:txBody>
          <a:bodyPr>
            <a:normAutofit/>
          </a:bodyPr>
          <a:lstStyle/>
          <a:p>
            <a:pPr algn="l" rtl="0"/>
            <a:r>
              <a:rPr lang="en-US" b="0" i="0" dirty="0">
                <a:effectLst/>
                <a:latin typeface="Söhne"/>
              </a:rPr>
              <a:t>Aggregation represents the relationship of a----------. </a:t>
            </a:r>
          </a:p>
          <a:p>
            <a:pPr algn="l" rtl="0"/>
            <a:r>
              <a:rPr lang="en-US" b="0" i="0" dirty="0">
                <a:effectLst/>
                <a:highlight>
                  <a:srgbClr val="FFFF00"/>
                </a:highlight>
                <a:latin typeface="Söhne"/>
              </a:rPr>
              <a:t>a. whole to a part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b. object to a class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c. whole to a whole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d. part to a part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012822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6E1EB6-E8ED-694A-9AD6-5123016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CF6182-3958-B541-6B68-98B1CEB0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0" i="0" dirty="0">
                <a:effectLst/>
                <a:latin typeface="Söhne"/>
              </a:rPr>
              <a:t>What is the goal of the construction phase of the UP?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a. to fully design the system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b. to understand the requirements of the system </a:t>
            </a:r>
          </a:p>
          <a:p>
            <a:pPr algn="l" rtl="0"/>
            <a:r>
              <a:rPr lang="en-US" b="0" i="0" dirty="0">
                <a:effectLst/>
                <a:highlight>
                  <a:srgbClr val="FFFF00"/>
                </a:highlight>
                <a:latin typeface="Söhne"/>
              </a:rPr>
              <a:t>c. to complete the system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d. to release a product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962314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6E1EB6-E8ED-694A-9AD6-5123016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CF6182-3958-B541-6B68-98B1CEB0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0" i="0" dirty="0">
                <a:effectLst/>
                <a:latin typeface="Söhne"/>
              </a:rPr>
              <a:t>Which use case label indicates that one use case provides a variation of the behaviors and actions to the use case it is connected to?</a:t>
            </a:r>
          </a:p>
          <a:p>
            <a:pPr algn="l" rtl="0"/>
            <a:r>
              <a:rPr lang="en-US" b="0" i="0" dirty="0">
                <a:effectLst/>
                <a:highlight>
                  <a:srgbClr val="FFFF00"/>
                </a:highlight>
                <a:latin typeface="Söhne"/>
              </a:rPr>
              <a:t>a. &lt;&lt;extend&gt;&gt;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b. &lt;&lt;expand&gt;&gt;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c. &lt;&lt;add&gt;&gt;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d. &lt;&lt;include&gt;&gt;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448450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6E1EB6-E8ED-694A-9AD6-5123016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CF6182-3958-B541-6B68-98B1CEB0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When do we use extended use case?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extends relationship a use case is optionally extended by  functionality of another use case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Optional behavior 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75964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6E1EB6-E8ED-694A-9AD6-5123016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CF6182-3958-B541-6B68-98B1CEB0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What do we mean by the state of an object?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object is an entity that is affected by the flow. It may be used or changed  by an activity in the flow.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012272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6E1EB6-E8ED-694A-9AD6-5123016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CF6182-3958-B541-6B68-98B1CEB0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865"/>
            <a:ext cx="10515600" cy="4351338"/>
          </a:xfrm>
        </p:spPr>
        <p:txBody>
          <a:bodyPr>
            <a:normAutofit/>
          </a:bodyPr>
          <a:lstStyle/>
          <a:p>
            <a:pPr algn="l" rtl="0"/>
            <a:r>
              <a:rPr lang="en-US" b="0" i="0" dirty="0">
                <a:effectLst/>
                <a:latin typeface="Söhne"/>
              </a:rPr>
              <a:t>The model of the sequence of actions of an actor and the corresponding responses of the system is known as a(n)------------.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a. use case scenario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b. event table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c. expanded use case narrative </a:t>
            </a:r>
          </a:p>
          <a:p>
            <a:pPr algn="l" rtl="0"/>
            <a:r>
              <a:rPr lang="en-US" b="0" i="0" dirty="0">
                <a:effectLst/>
                <a:highlight>
                  <a:srgbClr val="FFFF00"/>
                </a:highlight>
                <a:latin typeface="Söhne"/>
              </a:rPr>
              <a:t>d. flow of events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5117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6E1EB6-E8ED-694A-9AD6-5123016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CF6182-3958-B541-6B68-98B1CEB0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0" i="0" dirty="0">
                <a:effectLst/>
                <a:latin typeface="Söhne"/>
              </a:rPr>
              <a:t>A use case represents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a. the role a user plays when interacting with the system. </a:t>
            </a:r>
          </a:p>
          <a:p>
            <a:pPr algn="l" rtl="0"/>
            <a:r>
              <a:rPr lang="en-US" b="0" i="0" dirty="0">
                <a:effectLst/>
                <a:highlight>
                  <a:srgbClr val="FFFF00"/>
                </a:highlight>
                <a:latin typeface="Söhne"/>
              </a:rPr>
              <a:t>b. the system's functionality under various conditions.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c. a class its attributes and operations.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d. a business case for using an information system.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358743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6E1EB6-E8ED-694A-9AD6-5123016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CF6182-3958-B541-6B68-98B1CEB0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0" i="0" dirty="0">
                <a:effectLst/>
                <a:latin typeface="Söhne"/>
              </a:rPr>
              <a:t>A use case is a model of a(n)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a. computer process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b. event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C. computation </a:t>
            </a:r>
          </a:p>
          <a:p>
            <a:pPr algn="l" rtl="0"/>
            <a:r>
              <a:rPr lang="en-US" b="0" i="0" dirty="0">
                <a:effectLst/>
                <a:highlight>
                  <a:srgbClr val="FFFF00"/>
                </a:highlight>
                <a:latin typeface="Söhne"/>
              </a:rPr>
              <a:t>d. requirement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6296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6E1EB6-E8ED-694A-9AD6-5123016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CF6182-3958-B541-6B68-98B1CEB0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0" i="0" dirty="0">
                <a:effectLst/>
                <a:latin typeface="Söhne"/>
              </a:rPr>
              <a:t>The statement "the patient is registered and is provided with a hospital ID Card" is considered as---------- for "register patient" use case. </a:t>
            </a:r>
          </a:p>
          <a:p>
            <a:pPr algn="l" rtl="0"/>
            <a:r>
              <a:rPr lang="en-US" b="0" i="0" dirty="0">
                <a:effectLst/>
                <a:highlight>
                  <a:srgbClr val="FFFF00"/>
                </a:highlight>
                <a:latin typeface="Söhne"/>
              </a:rPr>
              <a:t>a. precondition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b. trigger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c. postcondition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d. all of these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73972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070A7A0-DD20-3541-98BE-C26DFB43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803"/>
            <a:ext cx="10515600" cy="1325563"/>
          </a:xfrm>
        </p:spPr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61791DA-F242-EB6B-B158-805995AA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0326" cy="4351338"/>
          </a:xfrm>
        </p:spPr>
        <p:txBody>
          <a:bodyPr>
            <a:normAutofit fontScale="47500" lnSpcReduction="20000"/>
          </a:bodyPr>
          <a:lstStyle/>
          <a:p>
            <a:pPr algn="l" rtl="0"/>
            <a:r>
              <a:rPr lang="en-US" dirty="0"/>
              <a:t>A-Start B-Jon C-decision node, D-Fork, E-End</a:t>
            </a:r>
          </a:p>
          <a:p>
            <a:pPr algn="l" rtl="0"/>
            <a:r>
              <a:rPr lang="en-US" dirty="0"/>
              <a:t>True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False</a:t>
            </a:r>
          </a:p>
          <a:p>
            <a:pPr algn="l" rtl="0"/>
            <a:r>
              <a:rPr lang="en-US" dirty="0"/>
              <a:t>The activity Close Order is performed after combining all parallel activities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True</a:t>
            </a:r>
          </a:p>
          <a:p>
            <a:pPr algn="l" rtl="0"/>
            <a:r>
              <a:rPr lang="en-US" dirty="0"/>
              <a:t>False</a:t>
            </a:r>
          </a:p>
          <a:p>
            <a:pPr algn="l" rtl="0"/>
            <a:r>
              <a:rPr lang="en-US" dirty="0"/>
              <a:t>The activity Regular delivery is done before performing Receive Payment activity</a:t>
            </a:r>
          </a:p>
          <a:p>
            <a:pPr algn="l" rtl="0"/>
            <a:r>
              <a:rPr lang="en-US" dirty="0"/>
              <a:t>True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False</a:t>
            </a:r>
          </a:p>
          <a:p>
            <a:pPr algn="l" rtl="0"/>
            <a:r>
              <a:rPr lang="en-US" dirty="0"/>
              <a:t>The activities Fall Order and Send Invoice can be done in parallel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True</a:t>
            </a:r>
          </a:p>
          <a:p>
            <a:pPr algn="l" rtl="0"/>
            <a:r>
              <a:rPr lang="en-US" dirty="0"/>
              <a:t>False</a:t>
            </a:r>
          </a:p>
          <a:p>
            <a:pPr algn="l" rtl="0"/>
            <a:r>
              <a:rPr lang="en-US" dirty="0"/>
              <a:t>The activities Overnight Delivery and Regular Delivery can be done in parallel 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True</a:t>
            </a:r>
          </a:p>
          <a:p>
            <a:pPr algn="l" rtl="0"/>
            <a:r>
              <a:rPr lang="en-US" dirty="0"/>
              <a:t>False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07DA7074-7D0B-AF1F-1CDD-605B05B87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094" y="1825626"/>
            <a:ext cx="455068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02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CF6182-3958-B541-6B68-98B1CEB0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2" y="2902410"/>
            <a:ext cx="10994857" cy="3823494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sz="2400" dirty="0"/>
              <a:t>Is an options part of UC4</a:t>
            </a:r>
          </a:p>
          <a:p>
            <a:pPr algn="l" rtl="0"/>
            <a:r>
              <a:rPr lang="en-US" sz="2400" dirty="0"/>
              <a:t>A. UC2   </a:t>
            </a:r>
            <a:r>
              <a:rPr lang="en-US" sz="2400" dirty="0">
                <a:highlight>
                  <a:srgbClr val="FFFF00"/>
                </a:highlight>
              </a:rPr>
              <a:t> b. UC5   </a:t>
            </a:r>
            <a:r>
              <a:rPr lang="en-US" sz="2400" dirty="0"/>
              <a:t>c. UC2 AND UC5    d. UC2, UC5 AND UC3</a:t>
            </a:r>
          </a:p>
          <a:p>
            <a:pPr algn="l" rtl="0"/>
            <a:r>
              <a:rPr lang="en-US" sz="2400" dirty="0"/>
              <a:t>Which of the above use cases can be used by X2</a:t>
            </a:r>
          </a:p>
          <a:p>
            <a:pPr algn="l" rtl="0"/>
            <a:r>
              <a:rPr lang="en-US" sz="2400" dirty="0"/>
              <a:t>A. UC4    b. UC4, UC5 AND UC3  </a:t>
            </a:r>
            <a:r>
              <a:rPr lang="en-US" sz="2400" dirty="0">
                <a:highlight>
                  <a:srgbClr val="FFFF00"/>
                </a:highlight>
              </a:rPr>
              <a:t>c. UC4, UC5 AND UC2 </a:t>
            </a:r>
            <a:r>
              <a:rPr lang="en-US" sz="2400" dirty="0"/>
              <a:t>d. UC4, UC5, UC2 AND UC3</a:t>
            </a:r>
          </a:p>
          <a:p>
            <a:pPr algn="l" rtl="0"/>
            <a:r>
              <a:rPr lang="en-US" sz="2400" dirty="0"/>
              <a:t>Which of the above actors is an abstract actor?</a:t>
            </a:r>
          </a:p>
          <a:p>
            <a:pPr algn="l" rtl="0"/>
            <a:r>
              <a:rPr lang="en-US" sz="2400" dirty="0"/>
              <a:t>A. X2    b. X1   </a:t>
            </a:r>
            <a:r>
              <a:rPr lang="en-US" sz="2400" dirty="0">
                <a:highlight>
                  <a:srgbClr val="FFFF00"/>
                </a:highlight>
              </a:rPr>
              <a:t>c. X3    </a:t>
            </a:r>
            <a:r>
              <a:rPr lang="en-US" sz="2400" dirty="0"/>
              <a:t>d. X2 and X1</a:t>
            </a:r>
          </a:p>
          <a:p>
            <a:pPr algn="l" rtl="0"/>
            <a:r>
              <a:rPr lang="en-US" sz="2400" dirty="0"/>
              <a:t>Which actor interact with the system using UC4</a:t>
            </a:r>
          </a:p>
          <a:p>
            <a:pPr algn="l" rtl="0"/>
            <a:r>
              <a:rPr lang="en-US" sz="2400" dirty="0"/>
              <a:t>A. X1    b. X2   c. X1 AND X2    </a:t>
            </a:r>
            <a:r>
              <a:rPr lang="en-US" sz="2400" dirty="0">
                <a:highlight>
                  <a:srgbClr val="FFFF00"/>
                </a:highlight>
              </a:rPr>
              <a:t>d. X1, X2 AND X3</a:t>
            </a:r>
          </a:p>
          <a:p>
            <a:pPr algn="l" rtl="0"/>
            <a:r>
              <a:rPr lang="en-US" sz="2400" dirty="0"/>
              <a:t>Is an abstract use case with no steps of its own</a:t>
            </a:r>
          </a:p>
          <a:p>
            <a:pPr algn="l" rtl="0"/>
            <a:r>
              <a:rPr lang="en-US" sz="2400" dirty="0"/>
              <a:t>A. UC1    b. UC4   c. UC5    d. UC2   </a:t>
            </a:r>
            <a:r>
              <a:rPr lang="en-US" sz="2400" dirty="0">
                <a:highlight>
                  <a:srgbClr val="FFFF00"/>
                </a:highlight>
              </a:rPr>
              <a:t>e. UC3</a:t>
            </a:r>
          </a:p>
          <a:p>
            <a:pPr algn="l" rtl="0"/>
            <a:r>
              <a:rPr lang="en-US" sz="2400" dirty="0"/>
              <a:t>X1 can interaction with the system through</a:t>
            </a:r>
          </a:p>
          <a:p>
            <a:pPr algn="l" rtl="0"/>
            <a:r>
              <a:rPr lang="en-US" sz="2400" dirty="0"/>
              <a:t>A. UC3     b. UC4, UC1       c. UC3, UC4 AND UC1   </a:t>
            </a:r>
            <a:r>
              <a:rPr lang="en-US" sz="2400" dirty="0">
                <a:highlight>
                  <a:srgbClr val="FFFF00"/>
                </a:highlight>
              </a:rPr>
              <a:t>d. UC1, UC2, UC3, UC4 AND UC5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87786625-5912-5BF7-20AE-70EE1179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26" y="132097"/>
            <a:ext cx="4119544" cy="295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49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5C5D1BF-53D6-DBD3-9703-02A84053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D35A4BE-061B-596B-1436-42AD3681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9675" cy="4351338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Which of the following statements is correct regarding the above diagram?</a:t>
            </a:r>
          </a:p>
          <a:p>
            <a:pPr algn="l" rtl="0"/>
            <a:r>
              <a:rPr lang="en-US" dirty="0"/>
              <a:t>The relationship between Electrical Power and Power Tools is a generalization</a:t>
            </a:r>
          </a:p>
          <a:p>
            <a:pPr algn="l" rtl="0"/>
            <a:r>
              <a:rPr lang="en-US" dirty="0"/>
              <a:t>Power tools is a classes</a:t>
            </a:r>
          </a:p>
          <a:p>
            <a:pPr algn="l" rtl="0"/>
            <a:r>
              <a:rPr lang="en-US" dirty="0"/>
              <a:t>The package Power Tools depends on the package Electrical Power</a:t>
            </a:r>
          </a:p>
          <a:p>
            <a:pPr algn="l" rtl="0"/>
            <a:r>
              <a:rPr lang="en-US" dirty="0"/>
              <a:t>The package Electrical Power depends on the package Power Tools</a:t>
            </a:r>
            <a:endParaRPr lang="ar-JO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14E6AF1-34F7-8570-658A-5926F25E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90" y="1825625"/>
            <a:ext cx="5393997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05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F83F78-B157-9F85-9738-F7A62E0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B1A8445-D9F3-B5E8-2C44-D8486FA62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032249"/>
            <a:ext cx="11444288" cy="2825751"/>
          </a:xfrm>
        </p:spPr>
        <p:txBody>
          <a:bodyPr>
            <a:normAutofit fontScale="47500" lnSpcReduction="20000"/>
          </a:bodyPr>
          <a:lstStyle/>
          <a:p>
            <a:pPr algn="l" rtl="0"/>
            <a:r>
              <a:rPr lang="en-US" dirty="0"/>
              <a:t>1 represent </a:t>
            </a:r>
            <a:r>
              <a:rPr lang="en-US" dirty="0">
                <a:highlight>
                  <a:srgbClr val="FFFF00"/>
                </a:highlight>
              </a:rPr>
              <a:t>Class</a:t>
            </a:r>
          </a:p>
          <a:p>
            <a:pPr algn="l" rtl="0"/>
            <a:r>
              <a:rPr lang="en-US" dirty="0"/>
              <a:t>3 represent </a:t>
            </a:r>
            <a:r>
              <a:rPr lang="en-US" dirty="0">
                <a:highlight>
                  <a:srgbClr val="FFFF00"/>
                </a:highlight>
              </a:rPr>
              <a:t>Attribute</a:t>
            </a:r>
          </a:p>
          <a:p>
            <a:pPr algn="l" rtl="0"/>
            <a:r>
              <a:rPr lang="en-US" dirty="0"/>
              <a:t>4 represent </a:t>
            </a:r>
            <a:r>
              <a:rPr lang="en-US" dirty="0">
                <a:highlight>
                  <a:srgbClr val="FFFF00"/>
                </a:highlight>
              </a:rPr>
              <a:t>Operation</a:t>
            </a:r>
          </a:p>
          <a:p>
            <a:pPr algn="l" rtl="0"/>
            <a:r>
              <a:rPr lang="en-US" dirty="0"/>
              <a:t>5 represent </a:t>
            </a:r>
            <a:r>
              <a:rPr lang="en-US" dirty="0">
                <a:highlight>
                  <a:srgbClr val="FFFF00"/>
                </a:highlight>
              </a:rPr>
              <a:t>Association</a:t>
            </a:r>
          </a:p>
          <a:p>
            <a:pPr algn="l" rtl="0"/>
            <a:r>
              <a:rPr lang="en-US" dirty="0"/>
              <a:t>5a represent </a:t>
            </a:r>
            <a:r>
              <a:rPr lang="en-US" dirty="0">
                <a:highlight>
                  <a:srgbClr val="FFFF00"/>
                </a:highlight>
              </a:rPr>
              <a:t>Aggregation</a:t>
            </a:r>
          </a:p>
          <a:p>
            <a:pPr algn="l" rtl="0"/>
            <a:r>
              <a:rPr lang="en-US" dirty="0"/>
              <a:t>5b represent </a:t>
            </a:r>
            <a:r>
              <a:rPr lang="en-US" dirty="0">
                <a:highlight>
                  <a:srgbClr val="FFFF00"/>
                </a:highlight>
              </a:rPr>
              <a:t>Composition</a:t>
            </a:r>
          </a:p>
          <a:p>
            <a:pPr algn="l" rtl="0"/>
            <a:r>
              <a:rPr lang="en-US" dirty="0"/>
              <a:t>6 represent </a:t>
            </a:r>
            <a:r>
              <a:rPr lang="en-US" dirty="0">
                <a:highlight>
                  <a:srgbClr val="FFFF00"/>
                </a:highlight>
              </a:rPr>
              <a:t>Association Name</a:t>
            </a:r>
            <a:endParaRPr lang="en-US" dirty="0"/>
          </a:p>
          <a:p>
            <a:pPr algn="l" rtl="0"/>
            <a:r>
              <a:rPr lang="en-US" dirty="0"/>
              <a:t>7 represent </a:t>
            </a:r>
            <a:r>
              <a:rPr lang="en-US" dirty="0">
                <a:highlight>
                  <a:srgbClr val="FFFF00"/>
                </a:highlight>
              </a:rPr>
              <a:t>Role Name</a:t>
            </a:r>
          </a:p>
          <a:p>
            <a:pPr algn="l" rtl="0"/>
            <a:r>
              <a:rPr lang="en-US" dirty="0"/>
              <a:t>8 represent </a:t>
            </a:r>
            <a:r>
              <a:rPr lang="en-US" dirty="0">
                <a:highlight>
                  <a:srgbClr val="FFFF00"/>
                </a:highlight>
              </a:rPr>
              <a:t>Multiplicity</a:t>
            </a:r>
          </a:p>
          <a:p>
            <a:pPr algn="l" rtl="0"/>
            <a:r>
              <a:rPr lang="en-US" dirty="0"/>
              <a:t>9 represent </a:t>
            </a:r>
            <a:r>
              <a:rPr lang="en-US" dirty="0">
                <a:highlight>
                  <a:srgbClr val="FFFF00"/>
                </a:highlight>
              </a:rPr>
              <a:t>Generalization</a:t>
            </a:r>
            <a:endParaRPr lang="ar-JO" dirty="0">
              <a:highlight>
                <a:srgbClr val="FFFF00"/>
              </a:highlight>
            </a:endParaRP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9B7A89C5-9BCD-FAB9-6BB9-0A724837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081" y="-8957"/>
            <a:ext cx="6791325" cy="40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10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FB0BEEC-071C-BFD5-73C8-DB39DD6A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</a:t>
            </a:r>
            <a:endParaRPr lang="ar-JO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B3E6CF5-DF50-5697-C700-C4BFB3D29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advantages of distributed object architecture are:</a:t>
            </a:r>
          </a:p>
          <a:p>
            <a:pPr algn="l" rtl="0"/>
            <a:r>
              <a:rPr lang="en-US" dirty="0"/>
              <a:t>Dynamically reconfigurations</a:t>
            </a:r>
          </a:p>
          <a:p>
            <a:pPr algn="l" rtl="0"/>
            <a:r>
              <a:rPr lang="en-US" dirty="0"/>
              <a:t>Openness</a:t>
            </a:r>
          </a:p>
          <a:p>
            <a:pPr algn="l" rtl="0"/>
            <a:r>
              <a:rPr lang="en-US" dirty="0"/>
              <a:t>Scalability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All of them</a:t>
            </a:r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487281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9E172EB-5590-8B88-F749-FF61A8CD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</a:t>
            </a:r>
            <a:endParaRPr lang="ar-JO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E876552-4616-7C6A-B683-0E538707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One sub-system has overall responsibility for control and starts and stops other sub-systems</a:t>
            </a:r>
          </a:p>
          <a:p>
            <a:pPr algn="l" rtl="0"/>
            <a:r>
              <a:rPr lang="en-US" dirty="0"/>
              <a:t>Event-based control</a:t>
            </a:r>
          </a:p>
          <a:p>
            <a:pPr algn="l" rtl="0"/>
            <a:r>
              <a:rPr lang="en-US" dirty="0"/>
              <a:t>Layered-based control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Module-based control</a:t>
            </a:r>
          </a:p>
          <a:p>
            <a:pPr algn="l" rtl="0"/>
            <a:r>
              <a:rPr lang="en-US" dirty="0"/>
              <a:t>Centralized control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291089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45754DF-7B41-B8C4-9B16-99949D98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EAB5EEE-A4C5-6F2C-36C5-E3149FE39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4171950"/>
            <a:ext cx="11549063" cy="2533650"/>
          </a:xfrm>
        </p:spPr>
        <p:txBody>
          <a:bodyPr/>
          <a:lstStyle/>
          <a:p>
            <a:endParaRPr lang="ar-JO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15689A73-A1EB-9846-5859-7469EE878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494" y="152400"/>
            <a:ext cx="5815012" cy="362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1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3A83ABC-37F5-CC7D-E87C-2C833CC6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EC11880-D94B-072F-E2F5-C82360EB2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effectLst/>
                <a:latin typeface="Söhne"/>
              </a:rPr>
              <a:t>the most common actor in a use case is a human who is identified by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a. first and last name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b. the department name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c. the organization's name </a:t>
            </a:r>
          </a:p>
          <a:p>
            <a:pPr algn="l" rtl="0"/>
            <a:r>
              <a:rPr lang="en-US" b="0" i="0" dirty="0">
                <a:effectLst/>
                <a:highlight>
                  <a:srgbClr val="FFFF00"/>
                </a:highlight>
                <a:latin typeface="Söhne"/>
              </a:rPr>
              <a:t>d. the name of his/her role</a:t>
            </a:r>
            <a:endParaRPr lang="ar-J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118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86E308A-FCBE-D545-EEB6-2C9D604C0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21" y="1825625"/>
            <a:ext cx="5947611" cy="4351338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>
                <a:highlight>
                  <a:srgbClr val="FFFF00"/>
                </a:highlight>
              </a:rPr>
              <a:t>X3 can interact with the system using UC4</a:t>
            </a:r>
          </a:p>
          <a:p>
            <a:pPr algn="l" rtl="0"/>
            <a:r>
              <a:rPr lang="en-US" dirty="0"/>
              <a:t>x2 is a real actor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XI can interact with the system using UCI and UC4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UC5 is a compulsory(</a:t>
            </a:r>
            <a:r>
              <a:rPr lang="ar-JO" dirty="0">
                <a:highlight>
                  <a:srgbClr val="FFFF00"/>
                </a:highlight>
              </a:rPr>
              <a:t>إجباري) </a:t>
            </a:r>
            <a:r>
              <a:rPr lang="en-US" dirty="0">
                <a:highlight>
                  <a:srgbClr val="FFFF00"/>
                </a:highlight>
              </a:rPr>
              <a:t>port of UC4</a:t>
            </a:r>
          </a:p>
          <a:p>
            <a:pPr algn="l" rtl="0"/>
            <a:r>
              <a:rPr lang="en-US" dirty="0"/>
              <a:t>UC1 is unused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UC3 is an abstract use case with no steps of its own</a:t>
            </a:r>
          </a:p>
          <a:p>
            <a:pPr algn="l" rtl="0"/>
            <a:r>
              <a:rPr lang="en-US" dirty="0"/>
              <a:t>Uc4 is an optional(</a:t>
            </a:r>
            <a:r>
              <a:rPr lang="ar-JO" dirty="0"/>
              <a:t>اختياري) </a:t>
            </a:r>
            <a:r>
              <a:rPr lang="en-US" dirty="0"/>
              <a:t>part of UC5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UC2 is on optional(</a:t>
            </a:r>
            <a:r>
              <a:rPr lang="ar-JO" dirty="0">
                <a:highlight>
                  <a:srgbClr val="FFFF00"/>
                </a:highlight>
              </a:rPr>
              <a:t>اختياري) </a:t>
            </a:r>
            <a:r>
              <a:rPr lang="en-US" dirty="0">
                <a:highlight>
                  <a:srgbClr val="FFFF00"/>
                </a:highlight>
              </a:rPr>
              <a:t>part of UC4</a:t>
            </a:r>
          </a:p>
          <a:p>
            <a:pPr algn="l" rtl="0"/>
            <a:r>
              <a:rPr lang="en-US" dirty="0"/>
              <a:t>UC4 is a compulsory(</a:t>
            </a:r>
            <a:r>
              <a:rPr lang="ar-JO" dirty="0"/>
              <a:t>اجباري) </a:t>
            </a:r>
            <a:r>
              <a:rPr lang="en-US" dirty="0"/>
              <a:t>part of UC2</a:t>
            </a:r>
            <a:endParaRPr lang="ar-JO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F16AEAE7-4F1F-3281-FD30-BA2F3138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9957"/>
            <a:ext cx="6078249" cy="46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2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558BF41-D876-3E09-02D9-829ED6E6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34434B9-DF5F-E501-BB3F-5A7D8092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“Issue hospital card” could be the responsibility of which of the following roles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 registration clerk</a:t>
            </a:r>
          </a:p>
          <a:p>
            <a:pPr algn="l" rtl="0"/>
            <a:r>
              <a:rPr lang="en-US" dirty="0"/>
              <a:t>B. nurse</a:t>
            </a:r>
          </a:p>
          <a:p>
            <a:pPr algn="l" rtl="0"/>
            <a:r>
              <a:rPr lang="en-US" dirty="0"/>
              <a:t>C. doctor</a:t>
            </a:r>
          </a:p>
          <a:p>
            <a:pPr algn="l" rtl="0"/>
            <a:r>
              <a:rPr lang="en-US" dirty="0"/>
              <a:t>D. medical staff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8547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470A1BA-11AF-64B0-ADC9-5FACB76C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BA30B62-690C-B6E1-7AC1-343FC866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statement “To verify insurance plan, there is a need for valid health insurance plan” is a--------------.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A. precondition</a:t>
            </a:r>
          </a:p>
          <a:p>
            <a:pPr algn="l" rtl="0"/>
            <a:r>
              <a:rPr lang="en-US" dirty="0"/>
              <a:t>B. trigger</a:t>
            </a:r>
          </a:p>
          <a:p>
            <a:pPr algn="l" rtl="0"/>
            <a:r>
              <a:rPr lang="en-US" dirty="0"/>
              <a:t>C. postcondition</a:t>
            </a:r>
          </a:p>
          <a:p>
            <a:pPr algn="l" rtl="0"/>
            <a:r>
              <a:rPr lang="en-US" dirty="0"/>
              <a:t>D. any of these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32423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81E422D-4F80-A333-AA29-2FE6D560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E9A8F39-414E-4F71-D851-2EA7E60C4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6516" cy="4351338"/>
          </a:xfrm>
        </p:spPr>
        <p:txBody>
          <a:bodyPr/>
          <a:lstStyle/>
          <a:p>
            <a:pPr algn="l" rtl="0"/>
            <a:r>
              <a:rPr lang="en-US" dirty="0"/>
              <a:t>Which of the above actors is an abstract actor</a:t>
            </a:r>
          </a:p>
          <a:p>
            <a:pPr algn="l" rtl="0"/>
            <a:r>
              <a:rPr lang="en-US" dirty="0"/>
              <a:t>customer</a:t>
            </a:r>
          </a:p>
          <a:p>
            <a:pPr algn="l" rtl="0"/>
            <a:r>
              <a:rPr lang="en-US" dirty="0"/>
              <a:t>None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registered customer</a:t>
            </a:r>
          </a:p>
          <a:p>
            <a:pPr algn="l" rtl="0"/>
            <a:endParaRPr lang="ar-JO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DE2FC65C-2820-5F55-36F3-90119F421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70" y="2061063"/>
            <a:ext cx="62961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0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39FEEE0-FDB1-53B4-0562-7093B384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83DB315-5C84-E1A5-5F7A-129FB8F3C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effectLst/>
                <a:latin typeface="Söhne"/>
              </a:rPr>
              <a:t>we can combine actors at the same time through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a. specification </a:t>
            </a:r>
          </a:p>
          <a:p>
            <a:pPr algn="l" rtl="0"/>
            <a:r>
              <a:rPr lang="en-US" b="0" i="0" dirty="0">
                <a:effectLst/>
                <a:highlight>
                  <a:srgbClr val="FFFF00"/>
                </a:highlight>
                <a:latin typeface="Söhne"/>
              </a:rPr>
              <a:t>b. generalization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c. both specification &amp; generalization </a:t>
            </a:r>
          </a:p>
          <a:p>
            <a:pPr algn="l" rtl="0"/>
            <a:r>
              <a:rPr lang="en-US" b="0" i="0" dirty="0">
                <a:effectLst/>
                <a:latin typeface="Söhne"/>
              </a:rPr>
              <a:t>d. nether specification or generalization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977647632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1468</Words>
  <Application>Microsoft Office PowerPoint</Application>
  <PresentationFormat>شاشة عريضة</PresentationFormat>
  <Paragraphs>195</Paragraphs>
  <Slides>35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Söhne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?</vt:lpstr>
      <vt:lpstr>?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feras Saleem</dc:creator>
  <cp:lastModifiedBy>feras Saleem</cp:lastModifiedBy>
  <cp:revision>7</cp:revision>
  <dcterms:created xsi:type="dcterms:W3CDTF">2023-05-14T10:02:45Z</dcterms:created>
  <dcterms:modified xsi:type="dcterms:W3CDTF">2023-06-19T20:09:25Z</dcterms:modified>
</cp:coreProperties>
</file>