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2"/>
  </p:notesMasterIdLst>
  <p:sldIdLst>
    <p:sldId id="256" r:id="rId2"/>
    <p:sldId id="268" r:id="rId3"/>
    <p:sldId id="273" r:id="rId4"/>
    <p:sldId id="266" r:id="rId5"/>
    <p:sldId id="267" r:id="rId6"/>
    <p:sldId id="270" r:id="rId7"/>
    <p:sldId id="271" r:id="rId8"/>
    <p:sldId id="269" r:id="rId9"/>
    <p:sldId id="275" r:id="rId10"/>
    <p:sldId id="276" r:id="rId11"/>
  </p:sldIdLst>
  <p:sldSz cx="12192000" cy="6858000"/>
  <p:notesSz cx="6858000" cy="9144000"/>
  <p:defaultTextStyle>
    <a:defPPr>
      <a:defRPr lang="ar-JO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1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نمط ذو نسُق 2 - تميي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نمط ذو نسُق 1 - تميي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نمط ذو نسُق 1 - تميي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28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JO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FEAFE0D-2390-40DA-A32F-74F75CB18490}" type="datetimeFigureOut">
              <a:rPr lang="ar-JO" smtClean="0"/>
              <a:t>20/11/1444</a:t>
            </a:fld>
            <a:endParaRPr lang="ar-JO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JO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JO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JO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0AFFD881-C594-4E1E-8469-8D5FEC704720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932564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JO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FD881-C594-4E1E-8469-8D5FEC704720}" type="slidenum">
              <a:rPr lang="ar-JO" smtClean="0"/>
              <a:t>2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247101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E73E9E3-E03C-CBFC-AD60-4EAB7D84A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ar-JO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1CD3B322-911F-9259-D407-A64339BCF5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ar-JO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23CD6860-8140-5858-8DC0-EC8B44A02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8242E-6167-4C39-B9D0-BCA11AA3552E}" type="datetimeFigureOut">
              <a:rPr lang="ar-JO" smtClean="0"/>
              <a:t>20/11/1444</a:t>
            </a:fld>
            <a:endParaRPr lang="ar-JO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919FB3EA-7F13-E2F9-6D00-4A77E1BA2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657DD695-9CF4-D6A3-D9E7-1011DD04D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F459-FC05-4C8D-9867-66A0267BF798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696540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54C99EC-8254-6C61-73B4-7A4584DC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JO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F6A3916E-C8CD-FEE8-F57C-22A77B374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JO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4D910134-1AE5-C9F9-7977-3660396DF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8242E-6167-4C39-B9D0-BCA11AA3552E}" type="datetimeFigureOut">
              <a:rPr lang="ar-JO" smtClean="0"/>
              <a:t>20/11/1444</a:t>
            </a:fld>
            <a:endParaRPr lang="ar-JO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B9F61FD3-B3B1-4295-A6FA-383A1D9E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54CD7C91-5955-A9C9-FCE4-E9FB51F91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F459-FC05-4C8D-9867-66A0267BF798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878557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30D83B88-607F-5D9D-A6D6-5DFA6C130A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ar-JO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70346063-6173-208B-D4EA-EE632EFF8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JO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7D153E3A-9987-0C96-1224-F6A3388B1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8242E-6167-4C39-B9D0-BCA11AA3552E}" type="datetimeFigureOut">
              <a:rPr lang="ar-JO" smtClean="0"/>
              <a:t>20/11/1444</a:t>
            </a:fld>
            <a:endParaRPr lang="ar-JO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71473636-C14E-F327-FB4F-71E8D0EF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FF70950A-45FD-AF32-BDBE-E7433CE14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F459-FC05-4C8D-9867-66A0267BF798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061937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A13F244-398A-8484-BDEF-1E17817C1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JO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0B58DD8A-183E-7386-5307-3FD1E2671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JO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309CE66E-5907-3BBF-F935-A9D5C7ACC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8242E-6167-4C39-B9D0-BCA11AA3552E}" type="datetimeFigureOut">
              <a:rPr lang="ar-JO" smtClean="0"/>
              <a:t>20/11/1444</a:t>
            </a:fld>
            <a:endParaRPr lang="ar-JO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9F0411AF-F52A-CC1D-3411-3F4C2C842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239530CA-86D7-BF33-DA21-D5D17560B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F459-FC05-4C8D-9867-66A0267BF798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433274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9EAEA7A-B5CC-47D7-5D22-14513CAFB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ar-JO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0BF10B85-534E-412E-A2C9-B86025FBF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200D6A0E-4906-C126-C35F-60F49BF2F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8242E-6167-4C39-B9D0-BCA11AA3552E}" type="datetimeFigureOut">
              <a:rPr lang="ar-JO" smtClean="0"/>
              <a:t>20/11/1444</a:t>
            </a:fld>
            <a:endParaRPr lang="ar-JO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4A3C4CEA-1ABF-517D-EC3D-A56A215B7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62B548C8-7D78-894C-0619-8DDC01493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F459-FC05-4C8D-9867-66A0267BF798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47227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28E58FB-4B1D-8F6A-BFA0-D98E0AC7C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JO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3185FD5C-B8C9-4CDA-7CA6-FD39C2BDC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JO"/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19AF738B-A1D5-7300-B7BE-6C000DF4D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JO"/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9C870718-8491-9EC8-6FA5-424CF44DF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8242E-6167-4C39-B9D0-BCA11AA3552E}" type="datetimeFigureOut">
              <a:rPr lang="ar-JO" smtClean="0"/>
              <a:t>20/11/1444</a:t>
            </a:fld>
            <a:endParaRPr lang="ar-JO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F9ADE3FF-0C5C-522E-7C5F-56C818AF0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B1570645-43DB-F712-7B2C-79EB351C8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F459-FC05-4C8D-9867-66A0267BF798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740783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EDCD978-252F-95B3-429C-A12CFE7BC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JO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F0D0F387-E388-73CF-3D29-8F66C7768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C4C0795B-DABD-69F7-7A25-2EAA1CB78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JO"/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8E961B9E-616D-8E16-7177-CF2F1A4B0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F7F4C222-FBDA-D656-529A-F3020083F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JO"/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60F74380-327D-F48F-3D54-D5F58338D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8242E-6167-4C39-B9D0-BCA11AA3552E}" type="datetimeFigureOut">
              <a:rPr lang="ar-JO" smtClean="0"/>
              <a:t>20/11/1444</a:t>
            </a:fld>
            <a:endParaRPr lang="ar-JO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A0982E15-0115-6F7E-E624-A120538DD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D0C82DF0-8AFC-7599-FBF7-99EEC7925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F459-FC05-4C8D-9867-66A0267BF798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45205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E538D70-FF09-BECE-EE80-B3C373A4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JO"/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A54E1699-71BA-DAC4-653D-62B26CD6B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8242E-6167-4C39-B9D0-BCA11AA3552E}" type="datetimeFigureOut">
              <a:rPr lang="ar-JO" smtClean="0"/>
              <a:t>20/11/1444</a:t>
            </a:fld>
            <a:endParaRPr lang="ar-JO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7B344AF5-4ECA-FFFD-DDA1-49EA7C5F7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688248B9-370F-2ED2-42AA-D602D1070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F459-FC05-4C8D-9867-66A0267BF798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60123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B7A33F5E-6544-FE53-6F4A-9058FF348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8242E-6167-4C39-B9D0-BCA11AA3552E}" type="datetimeFigureOut">
              <a:rPr lang="ar-JO" smtClean="0"/>
              <a:t>20/11/1444</a:t>
            </a:fld>
            <a:endParaRPr lang="ar-JO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0E1BDC20-0EC4-2E64-118A-3C337E5DB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69636897-7BC1-0931-9D3B-370020B7E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F459-FC05-4C8D-9867-66A0267BF798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424848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3BE019A-B1F5-8DB4-1BF1-7BD7C7020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ar-JO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954DBA31-8A52-EE18-EA15-8605927E9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JO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6C9EE2D1-F8C1-CAFE-DB34-244C63DAB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4B661F79-AB71-6010-AB10-4D354CBFC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8242E-6167-4C39-B9D0-BCA11AA3552E}" type="datetimeFigureOut">
              <a:rPr lang="ar-JO" smtClean="0"/>
              <a:t>20/11/1444</a:t>
            </a:fld>
            <a:endParaRPr lang="ar-JO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8E33DC14-C3B3-BA91-B74B-C7E186318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62BB060D-96F5-B312-E352-AD04B45CA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F459-FC05-4C8D-9867-66A0267BF798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4006749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1B0AB19-D417-446E-9DA2-FD42C40C0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ar-JO"/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449D17E7-41E7-71EC-B089-AB62C37879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ar-JO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0ADF49E8-B897-F02A-B1C1-AC6680DEA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D126E668-4D2B-A7C0-8886-D68715CC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8242E-6167-4C39-B9D0-BCA11AA3552E}" type="datetimeFigureOut">
              <a:rPr lang="ar-JO" smtClean="0"/>
              <a:t>20/11/1444</a:t>
            </a:fld>
            <a:endParaRPr lang="ar-JO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2797AC54-966D-2851-649B-B93AE4434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982877DE-CCF4-846F-5092-F4CDB25A6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F459-FC05-4C8D-9867-66A0267BF798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654192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4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17E76A99-8B36-0692-E4FD-E38F0AA75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ar-JO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CF94B11A-9013-B797-A10B-A2CFA90EE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JO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7C28B737-720E-19E1-9496-89A219ECF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8242E-6167-4C39-B9D0-BCA11AA3552E}" type="datetimeFigureOut">
              <a:rPr lang="ar-JO" smtClean="0"/>
              <a:t>20/11/1444</a:t>
            </a:fld>
            <a:endParaRPr lang="ar-JO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40402D6C-288F-E5A4-8BF0-917BDF6DE7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JO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3BEF599-DBEB-4ACA-A49B-93598B85AF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0F459-FC05-4C8D-9867-66A0267BF798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23088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11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r" defTabSz="914411" rtl="1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r" defTabSz="914411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r" defTabSz="914411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r" defTabSz="914411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r" defTabSz="914411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r" defTabSz="914411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r" defTabSz="914411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r" defTabSz="914411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r" defTabSz="914411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JO"/>
      </a:defPPr>
      <a:lvl1pPr marL="0" algn="r" defTabSz="914411" rtl="1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r" defTabSz="914411" rtl="1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r" defTabSz="914411" rtl="1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r" defTabSz="914411" rtl="1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r" defTabSz="914411" rtl="1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r" defTabSz="914411" rtl="1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r" defTabSz="914411" rtl="1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r" defTabSz="914411" rtl="1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r" defTabSz="914411" rtl="1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1B1A743-C998-8AF4-3FC5-8518F74ED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83788"/>
            <a:ext cx="9144000" cy="2387600"/>
          </a:xfrm>
        </p:spPr>
        <p:txBody>
          <a:bodyPr>
            <a:normAutofit/>
          </a:bodyPr>
          <a:lstStyle/>
          <a:p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n-lt"/>
                <a:ea typeface="+mn-ea"/>
                <a:cs typeface="+mn-cs"/>
              </a:rPr>
              <a:t>Software Engineering Tools</a:t>
            </a:r>
            <a:br>
              <a:rPr lang="ar-JO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n-lt"/>
                <a:ea typeface="+mn-ea"/>
                <a:cs typeface="+mn-cs"/>
              </a:rPr>
            </a:br>
            <a:r>
              <a:rPr 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n-lt"/>
                <a:ea typeface="+mn-ea"/>
                <a:cs typeface="+mn-cs"/>
              </a:rPr>
              <a:t>Online Books Borrow(OBB)</a:t>
            </a:r>
            <a:endParaRPr lang="ar-JO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8B2F4B99-9828-3E26-8231-48BC45759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7152" y="4343084"/>
            <a:ext cx="4700711" cy="2219762"/>
          </a:xfrm>
        </p:spPr>
        <p:txBody>
          <a:bodyPr>
            <a:normAutofit fontScale="92500" lnSpcReduction="10000"/>
          </a:bodyPr>
          <a:lstStyle/>
          <a:p>
            <a:r>
              <a:rPr lang="en-US" sz="2800" i="1">
                <a:ln w="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Student Preparation:</a:t>
            </a:r>
          </a:p>
          <a:p>
            <a:r>
              <a:rPr lang="en-US" sz="2800" i="1">
                <a:ln w="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Feras Sameer Saleem</a:t>
            </a:r>
          </a:p>
          <a:p>
            <a:endParaRPr lang="ar-JO" sz="2800" i="1">
              <a:ln w="0">
                <a:solidFill>
                  <a:srgbClr val="00B050"/>
                </a:solidFill>
              </a:ln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2800" i="1">
                <a:ln w="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Doctor:</a:t>
            </a:r>
          </a:p>
          <a:p>
            <a:r>
              <a:rPr lang="en-US" sz="2800" i="1">
                <a:ln w="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Khalil Barhoum</a:t>
            </a:r>
            <a:endParaRPr lang="ar-JO" sz="2800" i="1" dirty="0">
              <a:ln w="0">
                <a:solidFill>
                  <a:srgbClr val="00B050"/>
                </a:solidFill>
              </a:ln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4932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وان 1">
            <a:extLst>
              <a:ext uri="{FF2B5EF4-FFF2-40B4-BE49-F238E27FC236}">
                <a16:creationId xmlns:a16="http://schemas.microsoft.com/office/drawing/2014/main" id="{BC6145EA-1E5C-915D-E12B-861DC1333D04}"/>
              </a:ext>
            </a:extLst>
          </p:cNvPr>
          <p:cNvSpPr txBox="1">
            <a:spLocks/>
          </p:cNvSpPr>
          <p:nvPr/>
        </p:nvSpPr>
        <p:spPr>
          <a:xfrm>
            <a:off x="838199" y="114634"/>
            <a:ext cx="10515600" cy="540315"/>
          </a:xfrm>
          <a:prstGeom prst="rect">
            <a:avLst/>
          </a:prstGeom>
        </p:spPr>
        <p:txBody>
          <a:bodyPr vert="horz" lIns="91440" tIns="45721" rIns="91440" bIns="45721" rtlCol="1" anchor="ctr">
            <a:normAutofit fontScale="67500" lnSpcReduction="2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3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n-lt"/>
                <a:ea typeface="+mn-ea"/>
                <a:cs typeface="+mn-cs"/>
              </a:rPr>
              <a:t>Collaboration </a:t>
            </a:r>
            <a:r>
              <a:rPr lang="en-US" sz="5401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n-lt"/>
                <a:ea typeface="+mn-ea"/>
                <a:cs typeface="+mn-cs"/>
              </a:rPr>
              <a:t>Diagrams</a:t>
            </a:r>
            <a:endParaRPr lang="ar-JO" sz="5401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5DF787B5-500B-DF3E-B2BB-ECF776012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948233"/>
            <a:ext cx="10860505" cy="568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53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DF8FE2F7-58B7-C775-27B4-3C5A27F41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471" y="1469985"/>
            <a:ext cx="11806177" cy="5369760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sz="1800" b="1" dirty="0">
                <a:solidFill>
                  <a:schemeClr val="bg2"/>
                </a:solidFill>
              </a:rPr>
              <a:t>A typical lending library keeps a stock of books for the use of its members. Each member can take out a number of books, up to a certain limit. After a given period of time, the library expects members to return the books that they have on loan.</a:t>
            </a:r>
          </a:p>
          <a:p>
            <a:pPr algn="l" rtl="0"/>
            <a:endParaRPr lang="en-US" sz="1800" b="1" dirty="0">
              <a:solidFill>
                <a:schemeClr val="bg2"/>
              </a:solidFill>
            </a:endParaRPr>
          </a:p>
          <a:p>
            <a:pPr algn="l" rtl="0"/>
            <a:r>
              <a:rPr lang="en-US" sz="1800" b="1" dirty="0">
                <a:solidFill>
                  <a:schemeClr val="bg2"/>
                </a:solidFill>
              </a:rPr>
              <a:t>When borrowing books members are expected to hand their chosen books to the librarian, who records each new loan before issuing the books to the member. When a book is on loan to a member, it is associated with that member: possession of the book passes from the library to the member for a defined time period. The normal loan period for each book is </a:t>
            </a:r>
            <a:r>
              <a:rPr lang="en-US" sz="1800" b="1" u="sng" dirty="0">
                <a:solidFill>
                  <a:schemeClr val="bg2"/>
                </a:solidFill>
              </a:rPr>
              <a:t>two weeks</a:t>
            </a:r>
            <a:r>
              <a:rPr lang="en-US" sz="1800" b="1" dirty="0">
                <a:solidFill>
                  <a:schemeClr val="bg2"/>
                </a:solidFill>
              </a:rPr>
              <a:t>. If the member fails to bring the book back on or before the due date, the library </a:t>
            </a:r>
            <a:r>
              <a:rPr lang="en-US" sz="1800" b="1" u="sng" dirty="0">
                <a:solidFill>
                  <a:srgbClr val="FF0000"/>
                </a:solidFill>
              </a:rPr>
              <a:t>imposes a fine</a:t>
            </a:r>
            <a:r>
              <a:rPr lang="en-US" sz="1800" b="1" dirty="0">
                <a:solidFill>
                  <a:schemeClr val="bg2"/>
                </a:solidFill>
              </a:rPr>
              <a:t>.</a:t>
            </a:r>
          </a:p>
          <a:p>
            <a:pPr algn="l" rtl="0"/>
            <a:endParaRPr lang="en-US" sz="1800" b="1" dirty="0">
              <a:solidFill>
                <a:schemeClr val="bg2"/>
              </a:solidFill>
            </a:endParaRPr>
          </a:p>
          <a:p>
            <a:pPr algn="l" rtl="0"/>
            <a:r>
              <a:rPr lang="en-US" sz="1800" b="1" dirty="0">
                <a:solidFill>
                  <a:schemeClr val="bg2"/>
                </a:solidFill>
              </a:rPr>
              <a:t>In a proposed new system, anyone should be able to </a:t>
            </a:r>
            <a:r>
              <a:rPr lang="en-US" sz="1800" b="1" u="sng" dirty="0">
                <a:solidFill>
                  <a:srgbClr val="FF0000"/>
                </a:solidFill>
              </a:rPr>
              <a:t>browse the stock of books</a:t>
            </a:r>
            <a:r>
              <a:rPr lang="en-US" sz="1800" b="1" dirty="0">
                <a:solidFill>
                  <a:schemeClr val="bg2"/>
                </a:solidFill>
              </a:rPr>
              <a:t> held in the library, but only a member will be able to </a:t>
            </a:r>
            <a:r>
              <a:rPr lang="en-US" sz="1800" b="1" u="sng" dirty="0">
                <a:solidFill>
                  <a:srgbClr val="FF0000"/>
                </a:solidFill>
              </a:rPr>
              <a:t>reserve a book</a:t>
            </a:r>
            <a:r>
              <a:rPr lang="en-US" sz="1800" b="1" dirty="0">
                <a:solidFill>
                  <a:schemeClr val="bg2"/>
                </a:solidFill>
              </a:rPr>
              <a:t>.</a:t>
            </a:r>
          </a:p>
          <a:p>
            <a:pPr algn="l" rtl="0"/>
            <a:endParaRPr lang="en-US" sz="1800" b="1" dirty="0">
              <a:solidFill>
                <a:schemeClr val="bg2"/>
              </a:solidFill>
            </a:endParaRPr>
          </a:p>
          <a:p>
            <a:pPr marL="0" indent="0" algn="l" rtl="0">
              <a:buNone/>
            </a:pPr>
            <a:r>
              <a:rPr lang="en-US" sz="2400" b="1" dirty="0">
                <a:solidFill>
                  <a:schemeClr val="bg2"/>
                </a:solidFill>
              </a:rPr>
              <a:t>Tasks you need to carry out</a:t>
            </a:r>
          </a:p>
          <a:p>
            <a:pPr marL="0" indent="0" algn="l" rtl="0">
              <a:buNone/>
            </a:pPr>
            <a:r>
              <a:rPr lang="en-US" b="1" dirty="0">
                <a:solidFill>
                  <a:schemeClr val="bg2"/>
                </a:solidFill>
              </a:rPr>
              <a:t>Part 1 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sz="1800" b="1" dirty="0">
                <a:solidFill>
                  <a:schemeClr val="bg2"/>
                </a:solidFill>
              </a:rPr>
              <a:t>Draw a </a:t>
            </a:r>
            <a:r>
              <a:rPr lang="en-US" sz="1800" b="1" dirty="0">
                <a:solidFill>
                  <a:srgbClr val="FF0000"/>
                </a:solidFill>
              </a:rPr>
              <a:t>use case diagram </a:t>
            </a:r>
            <a:r>
              <a:rPr lang="en-US" sz="1800" b="1" dirty="0">
                <a:solidFill>
                  <a:schemeClr val="bg2"/>
                </a:solidFill>
              </a:rPr>
              <a:t>for the library system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sz="1800" b="1" dirty="0">
                <a:solidFill>
                  <a:schemeClr val="bg2"/>
                </a:solidFill>
              </a:rPr>
              <a:t>Draw an </a:t>
            </a:r>
            <a:r>
              <a:rPr lang="en-US" sz="1800" b="1" dirty="0">
                <a:solidFill>
                  <a:srgbClr val="FF0000"/>
                </a:solidFill>
              </a:rPr>
              <a:t>activity diagram</a:t>
            </a:r>
            <a:r>
              <a:rPr lang="en-US" sz="1800" b="1" dirty="0">
                <a:solidFill>
                  <a:schemeClr val="bg2"/>
                </a:solidFill>
              </a:rPr>
              <a:t> that represent all the required activities across use cases to complete a loan process.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sz="1800" b="1" dirty="0">
                <a:solidFill>
                  <a:schemeClr val="bg2"/>
                </a:solidFill>
              </a:rPr>
              <a:t>Write a </a:t>
            </a:r>
            <a:r>
              <a:rPr lang="en-US" sz="1800" b="1" dirty="0">
                <a:solidFill>
                  <a:srgbClr val="FF0000"/>
                </a:solidFill>
              </a:rPr>
              <a:t>use case specification </a:t>
            </a:r>
            <a:r>
              <a:rPr lang="en-US" sz="1800" b="1" dirty="0">
                <a:solidFill>
                  <a:schemeClr val="bg2"/>
                </a:solidFill>
              </a:rPr>
              <a:t>for </a:t>
            </a:r>
            <a:r>
              <a:rPr lang="en-US" sz="1800" b="1" u="sng" dirty="0">
                <a:solidFill>
                  <a:srgbClr val="FF0000"/>
                </a:solidFill>
              </a:rPr>
              <a:t>borrow a book </a:t>
            </a:r>
            <a:r>
              <a:rPr lang="en-US" sz="1800" b="1" dirty="0">
                <a:solidFill>
                  <a:schemeClr val="bg2"/>
                </a:solidFill>
              </a:rPr>
              <a:t>use case</a:t>
            </a:r>
            <a:endParaRPr lang="ar-JO" sz="1800" b="1" dirty="0">
              <a:solidFill>
                <a:schemeClr val="bg2"/>
              </a:solidFill>
            </a:endParaRPr>
          </a:p>
        </p:txBody>
      </p:sp>
      <p:sp>
        <p:nvSpPr>
          <p:cNvPr id="5" name="عنوان 1">
            <a:extLst>
              <a:ext uri="{FF2B5EF4-FFF2-40B4-BE49-F238E27FC236}">
                <a16:creationId xmlns:a16="http://schemas.microsoft.com/office/drawing/2014/main" id="{6F5AC068-EEEC-232B-DB62-F5F35ED631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  <a:prstGeom prst="rect">
            <a:avLst/>
          </a:prstGeom>
        </p:spPr>
        <p:txBody>
          <a:bodyPr vert="horz" lIns="91440" tIns="45721" rIns="91440" bIns="45721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1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n-lt"/>
                <a:ea typeface="+mn-ea"/>
                <a:cs typeface="+mn-cs"/>
              </a:rPr>
              <a:t>Scenario</a:t>
            </a:r>
            <a:endParaRPr lang="ar-JO" sz="5401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1091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39D3F7CF-4E2F-E5D4-E404-99132DA1C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240" y="878681"/>
            <a:ext cx="6065520" cy="5796439"/>
          </a:xfrm>
          <a:prstGeom prst="rect">
            <a:avLst/>
          </a:prstGeom>
        </p:spPr>
      </p:pic>
      <p:sp>
        <p:nvSpPr>
          <p:cNvPr id="6" name="عنوان 1">
            <a:extLst>
              <a:ext uri="{FF2B5EF4-FFF2-40B4-BE49-F238E27FC236}">
                <a16:creationId xmlns:a16="http://schemas.microsoft.com/office/drawing/2014/main" id="{4734E850-7B35-D93A-A57E-64F56B2D4F08}"/>
              </a:ext>
            </a:extLst>
          </p:cNvPr>
          <p:cNvSpPr txBox="1">
            <a:spLocks/>
          </p:cNvSpPr>
          <p:nvPr/>
        </p:nvSpPr>
        <p:spPr>
          <a:xfrm>
            <a:off x="838202" y="16311"/>
            <a:ext cx="10515600" cy="540315"/>
          </a:xfrm>
          <a:prstGeom prst="rect">
            <a:avLst/>
          </a:prstGeom>
        </p:spPr>
        <p:txBody>
          <a:bodyPr vert="horz" lIns="91440" tIns="45721" rIns="91440" bIns="45721" rtlCol="1" anchor="ctr">
            <a:normAutofit fontScale="67500" lnSpcReduction="2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1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n-lt"/>
                <a:ea typeface="+mn-ea"/>
                <a:cs typeface="+mn-cs"/>
              </a:rPr>
              <a:t>Use-Case Diagrams</a:t>
            </a:r>
            <a:endParaRPr lang="ar-JO" sz="5401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5364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وان 1">
            <a:extLst>
              <a:ext uri="{FF2B5EF4-FFF2-40B4-BE49-F238E27FC236}">
                <a16:creationId xmlns:a16="http://schemas.microsoft.com/office/drawing/2014/main" id="{A8A6290E-1E90-8199-F7EC-0F11D0337A4C}"/>
              </a:ext>
            </a:extLst>
          </p:cNvPr>
          <p:cNvSpPr txBox="1">
            <a:spLocks/>
          </p:cNvSpPr>
          <p:nvPr/>
        </p:nvSpPr>
        <p:spPr>
          <a:xfrm>
            <a:off x="838202" y="16311"/>
            <a:ext cx="10515600" cy="540315"/>
          </a:xfrm>
          <a:prstGeom prst="rect">
            <a:avLst/>
          </a:prstGeom>
        </p:spPr>
        <p:txBody>
          <a:bodyPr vert="horz" lIns="91440" tIns="45721" rIns="91440" bIns="45721" rtlCol="1" anchor="ctr">
            <a:normAutofit fontScale="67500" lnSpcReduction="2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1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n-lt"/>
                <a:ea typeface="+mn-ea"/>
                <a:cs typeface="+mn-cs"/>
              </a:rPr>
              <a:t>Activity Diagrams</a:t>
            </a:r>
            <a:endParaRPr lang="ar-JO" sz="5401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4" name="صورة 3" descr="صورة تحتوي على رسم بياني, رسم, نص, رسم تقني&#10;&#10;تم إنشاء الوصف تلقائياً">
            <a:extLst>
              <a:ext uri="{FF2B5EF4-FFF2-40B4-BE49-F238E27FC236}">
                <a16:creationId xmlns:a16="http://schemas.microsoft.com/office/drawing/2014/main" id="{A62B62EF-577D-AE2A-2811-F50D08A85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173" y="556626"/>
            <a:ext cx="3437654" cy="626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090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1">
            <a:extLst>
              <a:ext uri="{FF2B5EF4-FFF2-40B4-BE49-F238E27FC236}">
                <a16:creationId xmlns:a16="http://schemas.microsoft.com/office/drawing/2014/main" id="{66771546-AE73-C2D0-64BC-B58B8EE701A2}"/>
              </a:ext>
            </a:extLst>
          </p:cNvPr>
          <p:cNvSpPr txBox="1">
            <a:spLocks/>
          </p:cNvSpPr>
          <p:nvPr/>
        </p:nvSpPr>
        <p:spPr>
          <a:xfrm>
            <a:off x="838202" y="16311"/>
            <a:ext cx="10515600" cy="540315"/>
          </a:xfrm>
          <a:prstGeom prst="rect">
            <a:avLst/>
          </a:prstGeom>
        </p:spPr>
        <p:txBody>
          <a:bodyPr vert="horz" lIns="91440" tIns="45721" rIns="91440" bIns="45721" rtlCol="1" anchor="ctr">
            <a:normAutofit fontScale="67500" lnSpcReduction="2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1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n-lt"/>
                <a:ea typeface="+mn-ea"/>
                <a:cs typeface="+mn-cs"/>
              </a:rPr>
              <a:t>Use-Case Specification</a:t>
            </a:r>
            <a:endParaRPr lang="ar-JO" sz="5401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" name="object 6">
            <a:extLst>
              <a:ext uri="{FF2B5EF4-FFF2-40B4-BE49-F238E27FC236}">
                <a16:creationId xmlns:a16="http://schemas.microsoft.com/office/drawing/2014/main" id="{B41BD41E-F856-17C7-DB69-FAC468BF7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603511"/>
              </p:ext>
            </p:extLst>
          </p:nvPr>
        </p:nvGraphicFramePr>
        <p:xfrm>
          <a:off x="1588385" y="562800"/>
          <a:ext cx="9015229" cy="59624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381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3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582">
                <a:tc>
                  <a:txBody>
                    <a:bodyPr/>
                    <a:lstStyle/>
                    <a:p>
                      <a:pPr marL="91440" marR="182880" algn="l" defTabSz="914411" rtl="0" eaLnBrk="1" latinLnBrk="0" hangingPunct="1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kern="1200" dirty="0">
                          <a:solidFill>
                            <a:schemeClr val="tx1"/>
                          </a:solidFill>
                          <a:latin typeface="Calibri (النص الأساسي)"/>
                          <a:ea typeface="+mn-ea"/>
                          <a:cs typeface="+mn-cs"/>
                        </a:rPr>
                        <a:t>Use Case Number:</a:t>
                      </a:r>
                    </a:p>
                  </a:txBody>
                  <a:tcPr marL="0" marR="0" marT="412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82880" algn="l" defTabSz="914411" rtl="0" eaLnBrk="1" latinLnBrk="0" hangingPunct="1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kern="1200" dirty="0">
                          <a:solidFill>
                            <a:schemeClr val="tx1"/>
                          </a:solidFill>
                          <a:latin typeface="Calibri (النص الأساسي)"/>
                          <a:ea typeface="+mn-ea"/>
                          <a:cs typeface="+mn-cs"/>
                        </a:rPr>
                        <a:t>UC-03</a:t>
                      </a:r>
                    </a:p>
                  </a:txBody>
                  <a:tcPr marL="0" marR="0" marT="412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pPr marL="91440" marR="182880" algn="l" defTabSz="914411" rtl="0" eaLnBrk="1" latinLnBrk="0" hangingPunct="1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kern="1200" dirty="0">
                          <a:solidFill>
                            <a:schemeClr val="tx1"/>
                          </a:solidFill>
                          <a:latin typeface="Calibri (النص الأساسي)"/>
                          <a:ea typeface="+mn-ea"/>
                          <a:cs typeface="+mn-cs"/>
                        </a:rPr>
                        <a:t>Use Case Name:</a:t>
                      </a:r>
                      <a:endParaRPr sz="1400" b="1" kern="1200">
                        <a:solidFill>
                          <a:schemeClr val="tx1"/>
                        </a:solidFill>
                        <a:latin typeface="Calibri (النص الأساسي)"/>
                        <a:ea typeface="+mn-ea"/>
                        <a:cs typeface="+mn-cs"/>
                      </a:endParaRPr>
                    </a:p>
                  </a:txBody>
                  <a:tcPr marL="0" marR="0" marT="412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82880" algn="l" defTabSz="914411" rtl="0" eaLnBrk="1" latinLnBrk="0" hangingPunct="1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alibri (النص الأساسي)"/>
                          <a:ea typeface="+mn-ea"/>
                          <a:cs typeface="+mn-cs"/>
                        </a:rPr>
                        <a:t>Borrow Books</a:t>
                      </a:r>
                      <a:endParaRPr sz="1400" kern="1200" dirty="0">
                        <a:solidFill>
                          <a:schemeClr val="tx1"/>
                        </a:solidFill>
                        <a:latin typeface="Calibri (النص الأساسي)"/>
                        <a:ea typeface="+mn-ea"/>
                        <a:cs typeface="+mn-cs"/>
                      </a:endParaRPr>
                    </a:p>
                  </a:txBody>
                  <a:tcPr marL="0" marR="0" marT="412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pPr marL="91440" marR="182880" algn="l" defTabSz="914411" rtl="0" eaLnBrk="1" latinLnBrk="0" hangingPunct="1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kern="1200" dirty="0">
                          <a:solidFill>
                            <a:schemeClr val="tx1"/>
                          </a:solidFill>
                          <a:latin typeface="Calibri (النص الأساسي)"/>
                          <a:ea typeface="+mn-ea"/>
                          <a:cs typeface="+mn-cs"/>
                        </a:rPr>
                        <a:t>Actor (s):</a:t>
                      </a:r>
                    </a:p>
                  </a:txBody>
                  <a:tcPr marL="0" marR="0" marT="412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82880" algn="l" defTabSz="914411" rtl="0" eaLnBrk="1" latinLnBrk="0" hangingPunct="1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alibri (النص الأساسي)"/>
                          <a:ea typeface="+mn-ea"/>
                          <a:cs typeface="+mn-cs"/>
                        </a:rPr>
                        <a:t>Librarian, Member</a:t>
                      </a:r>
                      <a:endParaRPr sz="1400" kern="1200" dirty="0">
                        <a:solidFill>
                          <a:schemeClr val="tx1"/>
                        </a:solidFill>
                        <a:latin typeface="Calibri (النص الأساسي)"/>
                        <a:ea typeface="+mn-ea"/>
                        <a:cs typeface="+mn-cs"/>
                      </a:endParaRPr>
                    </a:p>
                  </a:txBody>
                  <a:tcPr marL="0" marR="0" marT="412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161">
                <a:tc>
                  <a:txBody>
                    <a:bodyPr/>
                    <a:lstStyle/>
                    <a:p>
                      <a:pPr marL="91440" marR="182880" algn="l" defTabSz="914411" rtl="0" eaLnBrk="1" latinLnBrk="0" hangingPunct="1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kern="1200" dirty="0">
                          <a:solidFill>
                            <a:schemeClr val="tx1"/>
                          </a:solidFill>
                          <a:latin typeface="Calibri (النص الأساسي)"/>
                          <a:ea typeface="+mn-ea"/>
                          <a:cs typeface="+mn-cs"/>
                        </a:rPr>
                        <a:t>Summary:</a:t>
                      </a:r>
                    </a:p>
                  </a:txBody>
                  <a:tcPr marL="0" marR="0" marT="412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82880" algn="l" defTabSz="914411" rtl="0" eaLnBrk="1" latinLnBrk="0" hangingPunct="1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 (النص الأساسي)"/>
                          <a:ea typeface="+mn-ea"/>
                          <a:cs typeface="+mn-cs"/>
                        </a:rPr>
                        <a:t>This use case is started by Librarian. It provides the actor to reserve and borrow a book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Calibri (النص الأساسي)"/>
                        <a:ea typeface="+mn-ea"/>
                        <a:cs typeface="+mn-cs"/>
                      </a:endParaRPr>
                    </a:p>
                  </a:txBody>
                  <a:tcPr marL="0" marR="0" marT="406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77710">
                <a:tc>
                  <a:txBody>
                    <a:bodyPr/>
                    <a:lstStyle/>
                    <a:p>
                      <a:pPr marL="91440" marR="182880" algn="l" defTabSz="914411" rtl="0" eaLnBrk="1" latinLnBrk="0" hangingPunct="1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kern="1200" dirty="0">
                          <a:solidFill>
                            <a:schemeClr val="tx1"/>
                          </a:solidFill>
                          <a:latin typeface="Calibri (النص الأساسي)"/>
                          <a:ea typeface="+mn-ea"/>
                          <a:cs typeface="+mn-cs"/>
                        </a:rPr>
                        <a:t>Basic Course of Events:</a:t>
                      </a:r>
                    </a:p>
                  </a:txBody>
                  <a:tcPr marL="0" marR="0" marT="412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48645" marR="182880" lvl="2" indent="-342900" algn="l" defTabSz="914411" rtl="0" eaLnBrk="1" latinLnBrk="0" hangingPunct="1">
                        <a:lnSpc>
                          <a:spcPct val="100000"/>
                        </a:lnSpc>
                        <a:spcBef>
                          <a:spcPts val="320"/>
                        </a:spcBef>
                        <a:buFont typeface="+mj-lt"/>
                        <a:buAutoNum type="arabicPeriod"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alibri (النص الأساسي)"/>
                          <a:ea typeface="+mn-ea"/>
                          <a:cs typeface="+mn-cs"/>
                        </a:rPr>
                        <a:t>The librarian opens the web page</a:t>
                      </a:r>
                    </a:p>
                    <a:p>
                      <a:pPr marL="548645" marR="182880" lvl="2" indent="-342900" algn="l" defTabSz="914411" rtl="0" eaLnBrk="1" latinLnBrk="0" hangingPunct="1">
                        <a:lnSpc>
                          <a:spcPct val="100000"/>
                        </a:lnSpc>
                        <a:spcBef>
                          <a:spcPts val="320"/>
                        </a:spcBef>
                        <a:buFont typeface="+mj-lt"/>
                        <a:buAutoNum type="arabicPeriod"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alibri (النص الأساسي)"/>
                          <a:ea typeface="+mn-ea"/>
                          <a:cs typeface="+mn-cs"/>
                        </a:rPr>
                        <a:t>The librarian login on the web page</a:t>
                      </a:r>
                    </a:p>
                    <a:p>
                      <a:pPr marL="548645" marR="182880" lvl="2" indent="-342900" algn="l" defTabSz="914411" rtl="0" eaLnBrk="1" latinLnBrk="0" hangingPunct="1">
                        <a:lnSpc>
                          <a:spcPct val="100000"/>
                        </a:lnSpc>
                        <a:spcBef>
                          <a:spcPts val="320"/>
                        </a:spcBef>
                        <a:buFont typeface="+mj-lt"/>
                        <a:buAutoNum type="arabicPeriod"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alibri (النص الأساسي)"/>
                          <a:ea typeface="+mn-ea"/>
                          <a:cs typeface="+mn-cs"/>
                        </a:rPr>
                        <a:t>The member approaches the librarian with the book they wish to borrow.</a:t>
                      </a:r>
                    </a:p>
                    <a:p>
                      <a:pPr marL="548645" marR="182880" lvl="2" indent="-342900" algn="l" defTabSz="914411" rtl="0" eaLnBrk="1" latinLnBrk="0" hangingPunct="1">
                        <a:lnSpc>
                          <a:spcPct val="100000"/>
                        </a:lnSpc>
                        <a:spcBef>
                          <a:spcPts val="320"/>
                        </a:spcBef>
                        <a:buFont typeface="+mj-lt"/>
                        <a:buAutoNum type="arabicPeriod"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alibri (النص الأساسي)"/>
                          <a:ea typeface="+mn-ea"/>
                          <a:cs typeface="+mn-cs"/>
                        </a:rPr>
                        <a:t>The librarian checks the availability of the book in the library's stock.</a:t>
                      </a:r>
                    </a:p>
                    <a:p>
                      <a:pPr marL="548645" marR="182880" lvl="2" indent="-342900" algn="l" defTabSz="914411" rtl="0" eaLnBrk="1" latinLnBrk="0" hangingPunct="1">
                        <a:lnSpc>
                          <a:spcPct val="100000"/>
                        </a:lnSpc>
                        <a:spcBef>
                          <a:spcPts val="320"/>
                        </a:spcBef>
                        <a:buFont typeface="+mj-lt"/>
                        <a:buAutoNum type="arabicPeriod"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alibri (النص الأساسي)"/>
                          <a:ea typeface="+mn-ea"/>
                          <a:cs typeface="+mn-cs"/>
                        </a:rPr>
                        <a:t>If the book is available:</a:t>
                      </a:r>
                    </a:p>
                    <a:p>
                      <a:pPr marL="548645" marR="182880" lvl="2" indent="-342900" algn="l" defTabSz="914411" rtl="0" eaLnBrk="1" latinLnBrk="0" hangingPunct="1">
                        <a:lnSpc>
                          <a:spcPct val="100000"/>
                        </a:lnSpc>
                        <a:spcBef>
                          <a:spcPts val="320"/>
                        </a:spcBef>
                        <a:buFont typeface="+mj-lt"/>
                        <a:buAutoNum type="arabicPeriod"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alibri (النص الأساسي)"/>
                          <a:ea typeface="+mn-ea"/>
                          <a:cs typeface="+mn-cs"/>
                        </a:rPr>
                        <a:t>a. The librarian records the loan by associating the book with the member.</a:t>
                      </a:r>
                    </a:p>
                    <a:p>
                      <a:pPr marL="548645" marR="182880" lvl="2" indent="-342900" algn="l" defTabSz="914411" rtl="0" eaLnBrk="1" latinLnBrk="0" hangingPunct="1">
                        <a:lnSpc>
                          <a:spcPct val="100000"/>
                        </a:lnSpc>
                        <a:spcBef>
                          <a:spcPts val="320"/>
                        </a:spcBef>
                        <a:buFont typeface="+mj-lt"/>
                        <a:buAutoNum type="arabicPeriod"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alibri (النص الأساسي)"/>
                          <a:ea typeface="+mn-ea"/>
                          <a:cs typeface="+mn-cs"/>
                        </a:rPr>
                        <a:t>b. The librarian issues the book to the member.</a:t>
                      </a:r>
                    </a:p>
                    <a:p>
                      <a:pPr marL="548645" marR="182880" lvl="2" indent="-342900" algn="l" defTabSz="914411" rtl="0" eaLnBrk="1" latinLnBrk="0" hangingPunct="1">
                        <a:lnSpc>
                          <a:spcPct val="100000"/>
                        </a:lnSpc>
                        <a:spcBef>
                          <a:spcPts val="320"/>
                        </a:spcBef>
                        <a:buFont typeface="+mj-lt"/>
                        <a:buAutoNum type="arabicPeriod"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alibri (النص الأساسي)"/>
                          <a:ea typeface="+mn-ea"/>
                          <a:cs typeface="+mn-cs"/>
                        </a:rPr>
                        <a:t>The loan period starts from the current date for a maximum period of two weeks</a:t>
                      </a:r>
                    </a:p>
                  </a:txBody>
                  <a:tcPr marL="0" marR="0" marT="412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7604">
                <a:tc>
                  <a:txBody>
                    <a:bodyPr/>
                    <a:lstStyle/>
                    <a:p>
                      <a:pPr marL="91440" marR="182880" algn="l" defTabSz="914411" rtl="0" eaLnBrk="1" latinLnBrk="0" hangingPunct="1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Calibri (النص الأساسي)"/>
                          <a:ea typeface="+mn-ea"/>
                          <a:cs typeface="+mn-cs"/>
                        </a:rPr>
                        <a:t>Exception Paths:</a:t>
                      </a:r>
                    </a:p>
                    <a:p>
                      <a:pPr marL="91440" marR="182880" algn="l" defTabSz="914411" rtl="0" eaLnBrk="1" latinLnBrk="0" hangingPunct="1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endParaRPr sz="1400" b="1" kern="1200" dirty="0">
                        <a:solidFill>
                          <a:schemeClr val="tx1"/>
                        </a:solidFill>
                        <a:latin typeface="Calibri (النص الأساسي)"/>
                        <a:ea typeface="+mn-ea"/>
                        <a:cs typeface="+mn-cs"/>
                      </a:endParaRPr>
                    </a:p>
                  </a:txBody>
                  <a:tcPr marL="0" marR="0" marT="412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82880" lvl="1" indent="0" algn="l" defTabSz="914411" rtl="0" eaLnBrk="1" latinLnBrk="0" hangingPunct="1">
                        <a:lnSpc>
                          <a:spcPct val="100000"/>
                        </a:lnSpc>
                        <a:spcBef>
                          <a:spcPts val="320"/>
                        </a:spcBef>
                        <a:buFont typeface="+mj-lt"/>
                        <a:buNone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alibri (النص الأساسي)"/>
                          <a:ea typeface="+mn-ea"/>
                          <a:cs typeface="+mn-cs"/>
                        </a:rPr>
                        <a:t>E1 If the member fails to bring the book back on or before the due date, the librarian imposes a fine</a:t>
                      </a:r>
                    </a:p>
                  </a:txBody>
                  <a:tcPr marL="0" marR="0" marT="412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300523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pPr marL="91440" marR="182880" algn="l" defTabSz="914411" rtl="0" eaLnBrk="1" latinLnBrk="0" hangingPunct="1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Calibri (النص الأساسي)"/>
                          <a:ea typeface="+mn-ea"/>
                          <a:cs typeface="+mn-cs"/>
                        </a:rPr>
                        <a:t>Extension Points:</a:t>
                      </a:r>
                      <a:endParaRPr sz="1400" b="1" kern="1200" dirty="0">
                        <a:solidFill>
                          <a:schemeClr val="tx1"/>
                        </a:solidFill>
                        <a:latin typeface="Calibri (النص الأساسي)"/>
                        <a:ea typeface="+mn-ea"/>
                        <a:cs typeface="+mn-cs"/>
                      </a:endParaRPr>
                    </a:p>
                  </a:txBody>
                  <a:tcPr marL="0" marR="0" marT="412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82880" lvl="1" indent="0" algn="l" defTabSz="914411" rtl="0" eaLnBrk="1" latinLnBrk="0" hangingPunct="1">
                        <a:lnSpc>
                          <a:spcPct val="100000"/>
                        </a:lnSpc>
                        <a:spcBef>
                          <a:spcPts val="320"/>
                        </a:spcBef>
                        <a:buFont typeface="+mj-lt"/>
                        <a:buNone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alibri (النص الأساسي)"/>
                          <a:ea typeface="+mn-ea"/>
                          <a:cs typeface="+mn-cs"/>
                        </a:rPr>
                        <a:t>{Login}</a:t>
                      </a:r>
                    </a:p>
                  </a:txBody>
                  <a:tcPr marL="0" marR="0" marT="412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842207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pPr marL="91440" marR="182880" algn="l" defTabSz="914411" rtl="0" eaLnBrk="1" latinLnBrk="0" hangingPunct="1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Calibri (النص الأساسي)"/>
                          <a:ea typeface="+mn-ea"/>
                          <a:cs typeface="+mn-cs"/>
                        </a:rPr>
                        <a:t>Triggers:</a:t>
                      </a:r>
                      <a:endParaRPr sz="1400" b="1" kern="1200" dirty="0">
                        <a:solidFill>
                          <a:schemeClr val="tx1"/>
                        </a:solidFill>
                        <a:latin typeface="Calibri (النص الأساسي)"/>
                        <a:ea typeface="+mn-ea"/>
                        <a:cs typeface="+mn-cs"/>
                      </a:endParaRPr>
                    </a:p>
                  </a:txBody>
                  <a:tcPr marL="0" marR="0" marT="412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82880" lvl="1" indent="0" algn="l" defTabSz="914411" rtl="0" eaLnBrk="1" latinLnBrk="0" hangingPunct="1">
                        <a:lnSpc>
                          <a:spcPct val="100000"/>
                        </a:lnSpc>
                        <a:spcBef>
                          <a:spcPts val="320"/>
                        </a:spcBef>
                        <a:buFont typeface="+mj-lt"/>
                        <a:buNone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alibri (النص الأساسي)"/>
                          <a:ea typeface="+mn-ea"/>
                          <a:cs typeface="+mn-cs"/>
                        </a:rPr>
                        <a:t>The librarian Link a book with the member</a:t>
                      </a:r>
                    </a:p>
                  </a:txBody>
                  <a:tcPr marL="0" marR="0" marT="412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371491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pPr marL="91440" marR="182880" algn="l" defTabSz="914411" rtl="0" eaLnBrk="1" latinLnBrk="0" hangingPunct="1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Calibri (النص الأساسي)"/>
                          <a:ea typeface="+mn-ea"/>
                          <a:cs typeface="+mn-cs"/>
                        </a:rPr>
                        <a:t>Assumptions:</a:t>
                      </a:r>
                    </a:p>
                  </a:txBody>
                  <a:tcPr marL="0" marR="0" marT="412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82880" lvl="1" indent="0" algn="l" defTabSz="914411" rtl="0" eaLnBrk="1" latinLnBrk="0" hangingPunct="1">
                        <a:lnSpc>
                          <a:spcPct val="100000"/>
                        </a:lnSpc>
                        <a:spcBef>
                          <a:spcPts val="320"/>
                        </a:spcBef>
                        <a:buFont typeface="+mj-lt"/>
                        <a:buNone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alibri (النص الأساسي)"/>
                          <a:ea typeface="+mn-ea"/>
                          <a:cs typeface="+mn-cs"/>
                        </a:rPr>
                        <a:t>The Librarian is aware of the steps required to Borrow a Book.</a:t>
                      </a:r>
                    </a:p>
                  </a:txBody>
                  <a:tcPr marL="0" marR="0" marT="412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226711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pPr marL="91440" marR="182880" algn="l" defTabSz="914411" rtl="0" eaLnBrk="1" latinLnBrk="0" hangingPunct="1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Calibri (النص الأساسي)"/>
                          <a:ea typeface="+mn-ea"/>
                          <a:cs typeface="+mn-cs"/>
                        </a:rPr>
                        <a:t>Preconditions:</a:t>
                      </a:r>
                      <a:endParaRPr sz="1400" b="1" kern="1200" dirty="0">
                        <a:solidFill>
                          <a:schemeClr val="tx1"/>
                        </a:solidFill>
                        <a:latin typeface="Calibri (النص الأساسي)"/>
                        <a:ea typeface="+mn-ea"/>
                        <a:cs typeface="+mn-cs"/>
                      </a:endParaRPr>
                    </a:p>
                  </a:txBody>
                  <a:tcPr marL="0" marR="0" marT="412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82880" lvl="1" indent="0" algn="l" defTabSz="914411" rtl="0" eaLnBrk="1" latinLnBrk="0" hangingPunct="1">
                        <a:lnSpc>
                          <a:spcPct val="100000"/>
                        </a:lnSpc>
                        <a:spcBef>
                          <a:spcPts val="320"/>
                        </a:spcBef>
                        <a:buFont typeface="+mj-lt"/>
                        <a:buNone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alibri (النص الأساسي)"/>
                          <a:ea typeface="+mn-ea"/>
                          <a:cs typeface="+mn-cs"/>
                        </a:rPr>
                        <a:t>The Librarian Login on the system</a:t>
                      </a:r>
                    </a:p>
                  </a:txBody>
                  <a:tcPr marL="0" marR="0" marT="412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302895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pPr marL="91440" marR="182880" algn="l" defTabSz="914411" rtl="0" eaLnBrk="1" latinLnBrk="0" hangingPunct="1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Calibri (النص الأساسي)"/>
                          <a:ea typeface="+mn-ea"/>
                          <a:cs typeface="+mn-cs"/>
                        </a:rPr>
                        <a:t>Post Conditions:</a:t>
                      </a:r>
                    </a:p>
                  </a:txBody>
                  <a:tcPr marL="0" marR="0" marT="412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82880" lvl="1" indent="0" algn="l" defTabSz="914411" rtl="0" eaLnBrk="1" latinLnBrk="0" hangingPunct="1">
                        <a:lnSpc>
                          <a:spcPct val="100000"/>
                        </a:lnSpc>
                        <a:spcBef>
                          <a:spcPts val="320"/>
                        </a:spcBef>
                        <a:buFont typeface="+mj-lt"/>
                        <a:buNone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alibri (النص الأساسي)"/>
                          <a:ea typeface="+mn-ea"/>
                          <a:cs typeface="+mn-cs"/>
                        </a:rPr>
                        <a:t>Login to a system</a:t>
                      </a:r>
                    </a:p>
                  </a:txBody>
                  <a:tcPr marL="0" marR="0" marT="412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565729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pPr marL="91440" marR="18288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Calibri (النص الأساسي)"/>
                          <a:ea typeface="+mn-ea"/>
                          <a:cs typeface="+mn-cs"/>
                        </a:rPr>
                        <a:t>Author (s):</a:t>
                      </a:r>
                    </a:p>
                  </a:txBody>
                  <a:tcPr marL="0" marR="0" marT="412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82880" lvl="1" indent="0" algn="l" defTabSz="914411" rtl="0" eaLnBrk="1" latinLnBrk="0" hangingPunct="1">
                        <a:lnSpc>
                          <a:spcPct val="100000"/>
                        </a:lnSpc>
                        <a:spcBef>
                          <a:spcPts val="320"/>
                        </a:spcBef>
                        <a:buFont typeface="+mj-lt"/>
                        <a:buNone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alibri (النص الأساسي)"/>
                          <a:ea typeface="+mn-ea"/>
                          <a:cs typeface="+mn-cs"/>
                        </a:rPr>
                        <a:t>Team3</a:t>
                      </a:r>
                    </a:p>
                  </a:txBody>
                  <a:tcPr marL="0" marR="0" marT="412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538324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pPr marL="91440" marR="18288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Calibri (النص الأساسي)"/>
                          <a:ea typeface="+mn-ea"/>
                          <a:cs typeface="+mn-cs"/>
                        </a:rPr>
                        <a:t>Date:</a:t>
                      </a:r>
                    </a:p>
                  </a:txBody>
                  <a:tcPr marL="0" marR="0" marT="412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82880" lvl="1" indent="0" algn="l" defTabSz="914411" rtl="0" eaLnBrk="1" latinLnBrk="0" hangingPunct="1">
                        <a:lnSpc>
                          <a:spcPct val="100000"/>
                        </a:lnSpc>
                        <a:spcBef>
                          <a:spcPts val="320"/>
                        </a:spcBef>
                        <a:buFont typeface="+mj-lt"/>
                        <a:buNone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alibri (النص الأساسي)"/>
                          <a:ea typeface="+mn-ea"/>
                          <a:cs typeface="+mn-cs"/>
                        </a:rPr>
                        <a:t>29 – 4 - 2023</a:t>
                      </a:r>
                    </a:p>
                  </a:txBody>
                  <a:tcPr marL="0" marR="0" marT="412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685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8816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7A3FE7C7-9578-3C0F-6160-373C06C59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63561"/>
            <a:ext cx="12192000" cy="5933768"/>
          </a:xfrm>
        </p:spPr>
        <p:txBody>
          <a:bodyPr>
            <a:normAutofit fontScale="55000" lnSpcReduction="20000"/>
          </a:bodyPr>
          <a:lstStyle/>
          <a:p>
            <a:pPr algn="l" rtl="0"/>
            <a:r>
              <a:rPr lang="en-US" sz="2900" b="1" dirty="0">
                <a:solidFill>
                  <a:schemeClr val="bg2"/>
                </a:solidFill>
              </a:rPr>
              <a:t>A typical lending library keeps a stock of books for the use of its members. Each member can take out a number of books, up to a certain limit. After a given period of time, the library expects members to return the books that they have on loan.</a:t>
            </a:r>
          </a:p>
          <a:p>
            <a:pPr algn="l" rtl="0"/>
            <a:endParaRPr lang="en-US" sz="2900" b="1" dirty="0">
              <a:solidFill>
                <a:schemeClr val="bg2"/>
              </a:solidFill>
            </a:endParaRPr>
          </a:p>
          <a:p>
            <a:pPr algn="l" rtl="0"/>
            <a:r>
              <a:rPr lang="en-US" sz="2900" b="1" dirty="0">
                <a:solidFill>
                  <a:schemeClr val="bg2"/>
                </a:solidFill>
              </a:rPr>
              <a:t>When borrowing books members are expected to hand their chosen books to the librarian, who records each new loan before issuing the books to the member. When a book is on loan to a member, it is associated with that member: possession of the book passes from the library to the member for a defined time period. The normal loan period for each book is </a:t>
            </a:r>
            <a:r>
              <a:rPr lang="en-US" sz="2900" b="1" u="sng" dirty="0">
                <a:solidFill>
                  <a:schemeClr val="bg2"/>
                </a:solidFill>
              </a:rPr>
              <a:t>two weeks</a:t>
            </a:r>
            <a:r>
              <a:rPr lang="en-US" sz="2900" b="1" dirty="0">
                <a:solidFill>
                  <a:schemeClr val="bg2"/>
                </a:solidFill>
              </a:rPr>
              <a:t>. If the member fails to bring the book back on or before the due date, the library </a:t>
            </a:r>
            <a:r>
              <a:rPr lang="en-US" sz="2900" b="1" u="sng" dirty="0">
                <a:solidFill>
                  <a:srgbClr val="FF0000"/>
                </a:solidFill>
              </a:rPr>
              <a:t>imposes a fine</a:t>
            </a:r>
            <a:r>
              <a:rPr lang="en-US" sz="2900" b="1" dirty="0">
                <a:solidFill>
                  <a:schemeClr val="bg2"/>
                </a:solidFill>
              </a:rPr>
              <a:t>.</a:t>
            </a:r>
          </a:p>
          <a:p>
            <a:pPr algn="l" rtl="0"/>
            <a:endParaRPr lang="en-US" sz="2900" b="1" dirty="0">
              <a:solidFill>
                <a:schemeClr val="bg2"/>
              </a:solidFill>
            </a:endParaRPr>
          </a:p>
          <a:p>
            <a:pPr algn="l" rtl="0"/>
            <a:r>
              <a:rPr lang="en-US" sz="2900" b="1" dirty="0">
                <a:solidFill>
                  <a:schemeClr val="bg2"/>
                </a:solidFill>
              </a:rPr>
              <a:t>In a proposed new system, anyone should be able to </a:t>
            </a:r>
            <a:r>
              <a:rPr lang="en-US" sz="2900" b="1" u="sng" dirty="0">
                <a:solidFill>
                  <a:srgbClr val="FF0000"/>
                </a:solidFill>
              </a:rPr>
              <a:t>browse the stock of books</a:t>
            </a:r>
            <a:r>
              <a:rPr lang="en-US" sz="2900" b="1" dirty="0">
                <a:solidFill>
                  <a:schemeClr val="bg2"/>
                </a:solidFill>
              </a:rPr>
              <a:t> held in the library, but only a member will be able to </a:t>
            </a:r>
            <a:r>
              <a:rPr lang="en-US" sz="2900" b="1" u="sng" dirty="0">
                <a:solidFill>
                  <a:srgbClr val="FF0000"/>
                </a:solidFill>
              </a:rPr>
              <a:t>reserve a book</a:t>
            </a:r>
            <a:r>
              <a:rPr lang="en-US" sz="2900" b="1" dirty="0">
                <a:solidFill>
                  <a:schemeClr val="bg2"/>
                </a:solidFill>
              </a:rPr>
              <a:t>.</a:t>
            </a:r>
          </a:p>
          <a:p>
            <a:pPr algn="l" rtl="0"/>
            <a:endParaRPr lang="en-US" sz="2800" b="1" dirty="0">
              <a:solidFill>
                <a:schemeClr val="bg2"/>
              </a:solidFill>
            </a:endParaRPr>
          </a:p>
          <a:p>
            <a:pPr marL="0" indent="0" algn="l" rtl="0">
              <a:buNone/>
            </a:pPr>
            <a:r>
              <a:rPr lang="en-US" sz="3600" b="1" dirty="0">
                <a:solidFill>
                  <a:schemeClr val="bg2"/>
                </a:solidFill>
              </a:rPr>
              <a:t>Tasks you need to carry out</a:t>
            </a:r>
          </a:p>
          <a:p>
            <a:pPr marL="0" indent="0" algn="l" rtl="0">
              <a:buNone/>
            </a:pPr>
            <a:r>
              <a:rPr lang="en-US" sz="3300" b="1" dirty="0">
                <a:solidFill>
                  <a:schemeClr val="bg1"/>
                </a:solidFill>
              </a:rPr>
              <a:t>Part 1 </a:t>
            </a:r>
            <a:r>
              <a:rPr lang="en-US" sz="33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Use case modeling (What the system should do)</a:t>
            </a:r>
            <a:endParaRPr lang="en-US" sz="3300" b="1" dirty="0">
              <a:solidFill>
                <a:schemeClr val="bg1"/>
              </a:solidFill>
            </a:endParaRPr>
          </a:p>
          <a:p>
            <a:pPr marL="342900" indent="-342900" algn="l" rtl="0">
              <a:buFont typeface="+mj-lt"/>
              <a:buAutoNum type="arabicPeriod"/>
            </a:pPr>
            <a:r>
              <a:rPr lang="en-US" sz="2800" b="1" dirty="0">
                <a:solidFill>
                  <a:schemeClr val="bg2"/>
                </a:solidFill>
              </a:rPr>
              <a:t>Draw a </a:t>
            </a:r>
            <a:r>
              <a:rPr lang="en-US" sz="2800" b="1" dirty="0">
                <a:solidFill>
                  <a:srgbClr val="FF0000"/>
                </a:solidFill>
              </a:rPr>
              <a:t>use case diagram </a:t>
            </a:r>
            <a:r>
              <a:rPr lang="en-US" sz="2800" b="1" dirty="0">
                <a:solidFill>
                  <a:schemeClr val="bg2"/>
                </a:solidFill>
              </a:rPr>
              <a:t>for the library system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sz="2800" b="1" dirty="0">
                <a:solidFill>
                  <a:schemeClr val="bg2"/>
                </a:solidFill>
              </a:rPr>
              <a:t>Draw an </a:t>
            </a:r>
            <a:r>
              <a:rPr lang="en-US" sz="2800" b="1" dirty="0">
                <a:solidFill>
                  <a:srgbClr val="FF0000"/>
                </a:solidFill>
              </a:rPr>
              <a:t>activity diagram</a:t>
            </a:r>
            <a:r>
              <a:rPr lang="en-US" sz="2800" b="1" dirty="0">
                <a:solidFill>
                  <a:schemeClr val="bg2"/>
                </a:solidFill>
              </a:rPr>
              <a:t> that represent all the required activities across use cases to complete a loan process.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sz="2800" b="1" dirty="0">
                <a:solidFill>
                  <a:schemeClr val="bg2"/>
                </a:solidFill>
              </a:rPr>
              <a:t>Write a </a:t>
            </a:r>
            <a:r>
              <a:rPr lang="en-US" sz="2800" b="1" dirty="0">
                <a:solidFill>
                  <a:srgbClr val="FF0000"/>
                </a:solidFill>
              </a:rPr>
              <a:t>use case specification </a:t>
            </a:r>
            <a:r>
              <a:rPr lang="en-US" sz="2800" b="1" dirty="0">
                <a:solidFill>
                  <a:schemeClr val="bg2"/>
                </a:solidFill>
              </a:rPr>
              <a:t>for </a:t>
            </a:r>
            <a:r>
              <a:rPr lang="en-US" sz="2800" b="1" u="sng" dirty="0">
                <a:solidFill>
                  <a:srgbClr val="FF0000"/>
                </a:solidFill>
              </a:rPr>
              <a:t>borrow a book </a:t>
            </a:r>
            <a:r>
              <a:rPr lang="en-US" sz="2800" b="1" dirty="0">
                <a:solidFill>
                  <a:schemeClr val="bg2"/>
                </a:solidFill>
              </a:rPr>
              <a:t>use case</a:t>
            </a:r>
            <a:endParaRPr lang="ar-JO" sz="2800" b="1" dirty="0">
              <a:solidFill>
                <a:schemeClr val="bg2"/>
              </a:solidFill>
            </a:endParaRPr>
          </a:p>
          <a:p>
            <a:pPr algn="l" rtl="0"/>
            <a:endParaRPr lang="en-US" b="1" dirty="0"/>
          </a:p>
          <a:p>
            <a:pPr marL="0" indent="0" algn="l" rtl="0">
              <a:buNone/>
            </a:pPr>
            <a:r>
              <a:rPr lang="en-US" sz="33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Part 2 Use case realization( How the system will do it) 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Find </a:t>
            </a:r>
            <a:r>
              <a:rPr lang="en-US" b="1" i="0" u="sng" dirty="0">
                <a:solidFill>
                  <a:srgbClr val="FC1414"/>
                </a:solidFill>
                <a:effectLst/>
                <a:latin typeface="Roboto" panose="02000000000000000000" pitchFamily="2" charset="0"/>
              </a:rPr>
              <a:t>all participating</a:t>
            </a:r>
            <a:r>
              <a:rPr lang="en-US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class in the use case specification you created in part 1 and then distribute the use case behavior on those classes inform of responsibilities.</a:t>
            </a:r>
            <a:endParaRPr lang="en-US" b="1" dirty="0">
              <a:solidFill>
                <a:schemeClr val="bg1"/>
              </a:solidFill>
              <a:latin typeface="Roboto" panose="02000000000000000000" pitchFamily="2" charset="0"/>
            </a:endParaRPr>
          </a:p>
          <a:p>
            <a:pPr marL="514350" indent="-514350" algn="l" rtl="0">
              <a:buFont typeface="+mj-lt"/>
              <a:buAutoNum type="arabicPeriod"/>
            </a:pPr>
            <a:r>
              <a:rPr lang="en-US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Draw a VOPC </a:t>
            </a:r>
            <a:r>
              <a:rPr lang="en-US" b="1" i="0" u="sng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class diagram</a:t>
            </a:r>
            <a:endParaRPr lang="en-US" b="1" u="sng" dirty="0">
              <a:solidFill>
                <a:srgbClr val="FF0000"/>
              </a:solidFill>
              <a:latin typeface="Roboto" panose="02000000000000000000" pitchFamily="2" charset="0"/>
            </a:endParaRPr>
          </a:p>
          <a:p>
            <a:pPr marL="514350" indent="-514350" algn="l" rtl="0">
              <a:buFont typeface="+mj-lt"/>
              <a:buAutoNum type="arabicPeriod"/>
            </a:pPr>
            <a:r>
              <a:rPr lang="en-US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Draw a </a:t>
            </a:r>
            <a:r>
              <a:rPr lang="en-US" b="1" i="0" u="sng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sequence diagram </a:t>
            </a:r>
            <a:r>
              <a:rPr lang="en-US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and a </a:t>
            </a:r>
            <a:r>
              <a:rPr lang="en-US" b="1" i="0" u="sng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collaboration diagram </a:t>
            </a:r>
            <a:r>
              <a:rPr lang="en-US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for the basic path in the use case.  </a:t>
            </a:r>
          </a:p>
        </p:txBody>
      </p:sp>
      <p:sp>
        <p:nvSpPr>
          <p:cNvPr id="4" name="عنوان 1">
            <a:extLst>
              <a:ext uri="{FF2B5EF4-FFF2-40B4-BE49-F238E27FC236}">
                <a16:creationId xmlns:a16="http://schemas.microsoft.com/office/drawing/2014/main" id="{275349FA-8EE0-4332-8C97-9ABD981A22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8256"/>
            <a:ext cx="12192000" cy="662782"/>
          </a:xfrm>
          <a:prstGeom prst="rect">
            <a:avLst/>
          </a:prstGeom>
        </p:spPr>
        <p:txBody>
          <a:bodyPr vert="horz" lIns="91440" tIns="45721" rIns="91440" bIns="45721" rtlCol="1" anchor="ctr">
            <a:normAutofit fontScale="9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1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n-lt"/>
                <a:ea typeface="+mn-ea"/>
                <a:cs typeface="+mn-cs"/>
              </a:rPr>
              <a:t>Scenario</a:t>
            </a:r>
            <a:endParaRPr lang="ar-JO" sz="5401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541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E3EDCE03-DCF2-766D-033B-7FE2CB768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163" y="1737134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 algn="l" rtl="0">
              <a:buNone/>
            </a:pPr>
            <a:r>
              <a:rPr lang="en-US" sz="3500" b="1" i="0" dirty="0">
                <a:solidFill>
                  <a:schemeClr val="bg1"/>
                </a:solidFill>
                <a:effectLst/>
                <a:latin typeface="Söhne"/>
              </a:rPr>
              <a:t>Participating Classes: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Library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Member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Book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Librarian</a:t>
            </a:r>
          </a:p>
          <a:p>
            <a:pPr marL="0" indent="0" algn="l" rtl="0">
              <a:buNone/>
            </a:pPr>
            <a:r>
              <a:rPr lang="en-US" sz="3500" b="1" i="0" dirty="0">
                <a:solidFill>
                  <a:schemeClr val="bg1"/>
                </a:solidFill>
                <a:effectLst/>
                <a:latin typeface="Söhne"/>
              </a:rPr>
              <a:t>Responsibilities: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Library: Manages the stock of books and loan records.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Member: Requests to borrow a book and returns it within the due date.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Book: Contains information about the book, including its availability.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Librarian: Records loans, checks availability, and issues books to members.</a:t>
            </a:r>
          </a:p>
        </p:txBody>
      </p:sp>
      <p:sp>
        <p:nvSpPr>
          <p:cNvPr id="4" name="عنوان 1">
            <a:extLst>
              <a:ext uri="{FF2B5EF4-FFF2-40B4-BE49-F238E27FC236}">
                <a16:creationId xmlns:a16="http://schemas.microsoft.com/office/drawing/2014/main" id="{E4716D70-63A2-B48F-A109-2950DB3015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8256"/>
            <a:ext cx="12192000" cy="662782"/>
          </a:xfrm>
          <a:prstGeom prst="rect">
            <a:avLst/>
          </a:prstGeom>
        </p:spPr>
        <p:txBody>
          <a:bodyPr vert="horz" lIns="91440" tIns="45721" rIns="91440" bIns="45721" rtlCol="1" anchor="ctr">
            <a:normAutofit fontScale="9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n-lt"/>
                <a:ea typeface="+mn-ea"/>
                <a:cs typeface="+mn-cs"/>
              </a:rPr>
              <a:t>participating</a:t>
            </a:r>
            <a:endParaRPr lang="ar-JO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7826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1">
            <a:extLst>
              <a:ext uri="{FF2B5EF4-FFF2-40B4-BE49-F238E27FC236}">
                <a16:creationId xmlns:a16="http://schemas.microsoft.com/office/drawing/2014/main" id="{66771546-AE73-C2D0-64BC-B58B8EE701A2}"/>
              </a:ext>
            </a:extLst>
          </p:cNvPr>
          <p:cNvSpPr txBox="1">
            <a:spLocks/>
          </p:cNvSpPr>
          <p:nvPr/>
        </p:nvSpPr>
        <p:spPr>
          <a:xfrm>
            <a:off x="838202" y="-13185"/>
            <a:ext cx="10515600" cy="540315"/>
          </a:xfrm>
          <a:prstGeom prst="rect">
            <a:avLst/>
          </a:prstGeom>
        </p:spPr>
        <p:txBody>
          <a:bodyPr vert="horz" lIns="91440" tIns="45721" rIns="91440" bIns="45721" rtlCol="1" anchor="ctr">
            <a:normAutofit fontScale="67500" lnSpcReduction="2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1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n-lt"/>
                <a:ea typeface="+mn-ea"/>
                <a:cs typeface="+mn-cs"/>
              </a:rPr>
              <a:t>Class Diagrams</a:t>
            </a:r>
            <a:endParaRPr lang="ar-JO" sz="5401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2" name="صورة 1" descr="صورة تحتوي على نص, رسم بياني, خطة, الخط&#10;&#10;تم إنشاء الوصف تلقائياً">
            <a:extLst>
              <a:ext uri="{FF2B5EF4-FFF2-40B4-BE49-F238E27FC236}">
                <a16:creationId xmlns:a16="http://schemas.microsoft.com/office/drawing/2014/main" id="{FB3AD601-6623-E733-5749-F45905F19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780" y="814052"/>
            <a:ext cx="9548439" cy="570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239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وان 1">
            <a:extLst>
              <a:ext uri="{FF2B5EF4-FFF2-40B4-BE49-F238E27FC236}">
                <a16:creationId xmlns:a16="http://schemas.microsoft.com/office/drawing/2014/main" id="{BC6145EA-1E5C-915D-E12B-861DC1333D04}"/>
              </a:ext>
            </a:extLst>
          </p:cNvPr>
          <p:cNvSpPr txBox="1">
            <a:spLocks/>
          </p:cNvSpPr>
          <p:nvPr/>
        </p:nvSpPr>
        <p:spPr>
          <a:xfrm>
            <a:off x="838202" y="-13185"/>
            <a:ext cx="10515600" cy="540315"/>
          </a:xfrm>
          <a:prstGeom prst="rect">
            <a:avLst/>
          </a:prstGeom>
        </p:spPr>
        <p:txBody>
          <a:bodyPr vert="horz" lIns="91440" tIns="45721" rIns="91440" bIns="45721" rtlCol="1" anchor="ctr">
            <a:normAutofit fontScale="67500" lnSpcReduction="2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1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n-lt"/>
                <a:ea typeface="+mn-ea"/>
                <a:cs typeface="+mn-cs"/>
              </a:rPr>
              <a:t>Sequence Diagrams</a:t>
            </a:r>
            <a:endParaRPr lang="ar-JO" sz="5401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7" name="صورة 6">
            <a:extLst>
              <a:ext uri="{FF2B5EF4-FFF2-40B4-BE49-F238E27FC236}">
                <a16:creationId xmlns:a16="http://schemas.microsoft.com/office/drawing/2014/main" id="{88B8413C-A59F-5E04-94A6-E8CE1A9C67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393"/>
          <a:stretch/>
        </p:blipFill>
        <p:spPr>
          <a:xfrm>
            <a:off x="139337" y="978569"/>
            <a:ext cx="11913325" cy="535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10800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765</TotalTime>
  <Words>838</Words>
  <Application>Microsoft Office PowerPoint</Application>
  <PresentationFormat>شاشة عريضة</PresentationFormat>
  <Paragraphs>86</Paragraphs>
  <Slides>10</Slides>
  <Notes>1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6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(النص الأساسي)</vt:lpstr>
      <vt:lpstr>Calibri Light</vt:lpstr>
      <vt:lpstr>Roboto</vt:lpstr>
      <vt:lpstr>Söhne</vt:lpstr>
      <vt:lpstr>نسق Office</vt:lpstr>
      <vt:lpstr>Software Engineering Tools Online Books Borrow(OBB)</vt:lpstr>
      <vt:lpstr>Scenario</vt:lpstr>
      <vt:lpstr>عرض تقديمي في PowerPoint</vt:lpstr>
      <vt:lpstr>عرض تقديمي في PowerPoint</vt:lpstr>
      <vt:lpstr>عرض تقديمي في PowerPoint</vt:lpstr>
      <vt:lpstr>Scenario</vt:lpstr>
      <vt:lpstr>participating</vt:lpstr>
      <vt:lpstr>عرض تقديمي في PowerPoint</vt:lpstr>
      <vt:lpstr>عرض تقديمي في PowerPoint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Software Engineering</dc:title>
  <dc:creator>feras Saleem</dc:creator>
  <cp:lastModifiedBy>feras Saleem</cp:lastModifiedBy>
  <cp:revision>21</cp:revision>
  <dcterms:created xsi:type="dcterms:W3CDTF">2023-04-25T19:01:42Z</dcterms:created>
  <dcterms:modified xsi:type="dcterms:W3CDTF">2023-06-08T08:48:49Z</dcterms:modified>
</cp:coreProperties>
</file>