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6.xml" ContentType="application/vnd.openxmlformats-officedocument.presentationml.slide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9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-906" y="-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4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3455E-FAD3-4B9E-937B-F01E2D7A1B56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2534-4185-47A2-A728-AB3E907D02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AEAD0-FBC4-4803-B8D6-2EB310250809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57E69-65F1-46DA-A965-87123A089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D78BD5-17BB-49A9-9DCE-A9A53A071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5184307-01AD-4E96-A958-BFC5755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5A11A7-58BF-41D3-BA59-5A6C8C9D50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F942871-D7E6-424D-8710-24F6CE2E1D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C04863D-A6D5-430E-81B1-23E22FBDAF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9AC7F5A-B984-4022-82E8-2C2CE1D8D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7B59792-ECE2-48C0-964E-9B69BB45AA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48957F-3798-4376-AAAE-888DF900A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1320EDE-618D-41BD-BB81-53E0B1923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323F257-3D04-4242-BB7F-A911A71EC1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8E43B5-6668-4596-B432-725E24C0B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3A2C4E-C48B-436F-BF6D-CDFD276F81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DB6366D-61E8-496D-BDEC-5445D7AC8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1BAF980-50B4-40CC-9AF7-3FA82202B6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74A75D6-8002-4815-A35F-E085DF806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3C8CD27-2B99-4AEF-94A5-4DDDD63EE5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F9F966-3E85-4AE9-A82E-3402C6D6D4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5448300"/>
            <a:ext cx="12192000" cy="771525"/>
            <a:chOff x="0" y="6072827"/>
            <a:chExt cx="12192000" cy="687016"/>
          </a:xfrm>
        </p:grpSpPr>
        <p:sp>
          <p:nvSpPr>
            <p:cNvPr id="11" name="Rectangle 10"/>
            <p:cNvSpPr/>
            <p:nvPr/>
          </p:nvSpPr>
          <p:spPr>
            <a:xfrm>
              <a:off x="3055172" y="6074043"/>
              <a:ext cx="9136828" cy="685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072827"/>
              <a:ext cx="3055172" cy="685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3055172" y="1476375"/>
            <a:ext cx="7515225" cy="34528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055172" y="5521593"/>
            <a:ext cx="9144000" cy="55535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6"/>
            <a:ext cx="10515600" cy="891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256431"/>
            <a:ext cx="12192000" cy="227812"/>
            <a:chOff x="0" y="1256431"/>
            <a:chExt cx="12192000" cy="227812"/>
          </a:xfrm>
        </p:grpSpPr>
        <p:sp>
          <p:nvSpPr>
            <p:cNvPr id="8" name="Rectangle 7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6498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5172931" y="3315094"/>
            <a:ext cx="6858000" cy="227812"/>
            <a:chOff x="0" y="1256431"/>
            <a:chExt cx="12192000" cy="227812"/>
          </a:xfrm>
        </p:grpSpPr>
        <p:sp>
          <p:nvSpPr>
            <p:cNvPr id="8" name="Rectangle 7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4433183"/>
            <a:ext cx="12192000" cy="227812"/>
            <a:chOff x="0" y="1256431"/>
            <a:chExt cx="12192000" cy="227812"/>
          </a:xfrm>
        </p:grpSpPr>
        <p:sp>
          <p:nvSpPr>
            <p:cNvPr id="8" name="Rectangle 7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6"/>
            <a:ext cx="10515600" cy="891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1256431"/>
            <a:ext cx="12192000" cy="227812"/>
            <a:chOff x="0" y="1256431"/>
            <a:chExt cx="12192000" cy="227812"/>
          </a:xfrm>
        </p:grpSpPr>
        <p:sp>
          <p:nvSpPr>
            <p:cNvPr id="8" name="Rectangle 7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6"/>
            <a:ext cx="10515600" cy="891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1256431"/>
            <a:ext cx="12192000" cy="227812"/>
            <a:chOff x="0" y="1256431"/>
            <a:chExt cx="12192000" cy="227812"/>
          </a:xfrm>
        </p:grpSpPr>
        <p:sp>
          <p:nvSpPr>
            <p:cNvPr id="12" name="Rectangle 11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6"/>
            <a:ext cx="10515600" cy="891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1256431"/>
            <a:ext cx="12192000" cy="227812"/>
            <a:chOff x="0" y="1256431"/>
            <a:chExt cx="12192000" cy="227812"/>
          </a:xfrm>
        </p:grpSpPr>
        <p:sp>
          <p:nvSpPr>
            <p:cNvPr id="14" name="Rectangle 13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365126"/>
            <a:ext cx="10515600" cy="891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1256431"/>
            <a:ext cx="12192000" cy="227812"/>
            <a:chOff x="0" y="1256431"/>
            <a:chExt cx="12192000" cy="227812"/>
          </a:xfrm>
        </p:grpSpPr>
        <p:sp>
          <p:nvSpPr>
            <p:cNvPr id="7" name="Rectangle 6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2388476"/>
            <a:ext cx="6172200" cy="34725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356944"/>
            <a:ext cx="3932237" cy="35120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2054469"/>
            <a:ext cx="12192000" cy="227812"/>
            <a:chOff x="0" y="1256431"/>
            <a:chExt cx="12192000" cy="227812"/>
          </a:xfrm>
        </p:grpSpPr>
        <p:sp>
          <p:nvSpPr>
            <p:cNvPr id="9" name="Rectangle 8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465083"/>
            <a:ext cx="6172200" cy="53959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04240"/>
            <a:ext cx="3932237" cy="34647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79" y="2052590"/>
            <a:ext cx="12192000" cy="227812"/>
            <a:chOff x="0" y="1256431"/>
            <a:chExt cx="12192000" cy="227812"/>
          </a:xfrm>
        </p:grpSpPr>
        <p:sp>
          <p:nvSpPr>
            <p:cNvPr id="9" name="Rectangle 8"/>
            <p:cNvSpPr/>
            <p:nvPr/>
          </p:nvSpPr>
          <p:spPr>
            <a:xfrm>
              <a:off x="812800" y="1256431"/>
              <a:ext cx="11379200" cy="2278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256431"/>
              <a:ext cx="812800" cy="2274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w Cen MT"/>
              </a:defRPr>
            </a:lvl1pPr>
          </a:lstStyle>
          <a:p>
            <a:fld id="{AFAB61AE-2A82-4B53-A8C6-BB05E495CEC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w Cen M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w Cen MT"/>
              </a:defRPr>
            </a:lvl1pPr>
          </a:lstStyle>
          <a:p>
            <a:fld id="{9B508F95-D773-4734-A1DD-2FE2A0FDB1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Tw Cen M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 panose="05000000000000000000"/>
        <a:buChar char="Ø"/>
        <a:defRPr sz="2400" kern="1200">
          <a:solidFill>
            <a:schemeClr val="tx1"/>
          </a:solidFill>
          <a:latin typeface="Tw Cen M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 panose="05000000000000000000"/>
        <a:buChar char="q"/>
        <a:defRPr sz="2000" kern="1200">
          <a:solidFill>
            <a:schemeClr val="tx1"/>
          </a:solidFill>
          <a:latin typeface="Tw Cen M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 panose="02070309020205020404"/>
        <a:buChar char="o"/>
        <a:defRPr sz="1800" kern="1200">
          <a:solidFill>
            <a:schemeClr val="tx1"/>
          </a:solidFill>
          <a:latin typeface="Tw Cen M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Tw Cen M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ctrTitle"/>
          </p:nvPr>
        </p:nvSpPr>
        <p:spPr>
          <a:xfrm>
            <a:off x="1412639" y="1459442"/>
            <a:ext cx="10318986" cy="3452813"/>
          </a:xfrm>
        </p:spPr>
        <p:txBody>
          <a:bodyPr>
            <a:noAutofit/>
          </a:bodyPr>
          <a:lstStyle/>
          <a:p>
            <a:pPr algn="l"/>
            <a:r>
              <a:rPr lang="en-US" sz="5400" cap="all" dirty="0">
                <a:solidFill>
                  <a:sysClr val="windowText" lastClr="000000"/>
                </a:solidFill>
              </a:rPr>
              <a:t>Tourism Guide for Jordan</a:t>
            </a:r>
            <a:endParaRPr lang="en-US" sz="4400" dirty="0"/>
          </a:p>
        </p:txBody>
      </p:sp>
      <p:sp>
        <p:nvSpPr>
          <p:cNvPr id="5" name="Subtitle 4"/>
          <p:cNvSpPr>
            <a:spLocks noGrp="1" noEditPoints="1"/>
          </p:cNvSpPr>
          <p:nvPr>
            <p:ph type="subTitle" idx="1"/>
          </p:nvPr>
        </p:nvSpPr>
        <p:spPr>
          <a:xfrm>
            <a:off x="3116598" y="5472003"/>
            <a:ext cx="9490775" cy="62427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Course:</a:t>
            </a:r>
            <a:r>
              <a:rPr lang="en-GB" dirty="0" smtClean="0">
                <a:solidFill>
                  <a:srgbClr val="FFFFFF"/>
                </a:solidFill>
              </a:rPr>
              <a:t>Fundamentals of software engineering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2 Model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2.2 Reason of using the selected model.</a:t>
            </a:r>
          </a:p>
          <a:p>
            <a:endParaRPr lang="en-GB"/>
          </a:p>
          <a:p>
            <a:r>
              <a:rPr lang="en-GB"/>
              <a:t>We chose the waterfall model lan system requirements are </a:t>
            </a:r>
          </a:p>
          <a:p>
            <a:endParaRPr lang="en-GB"/>
          </a:p>
          <a:p>
            <a:r>
              <a:rPr lang="en-GB"/>
              <a:t>perfectly clear, this method provides a structured model </a:t>
            </a:r>
          </a:p>
          <a:p>
            <a:endParaRPr lang="en-GB"/>
          </a:p>
          <a:p>
            <a:r>
              <a:rPr lang="en-GB"/>
              <a:t>while requiring less time and resources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</a:t>
            </a:r>
            <a:r>
              <a:t> </a:t>
            </a:r>
            <a:r>
              <a:rPr lang="en-GB"/>
              <a:t>2</a:t>
            </a:r>
            <a:r>
              <a:t> </a:t>
            </a:r>
            <a:r>
              <a:rPr lang="en-GB"/>
              <a:t>Model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2.3 Effect of the model of the project</a:t>
            </a:r>
          </a:p>
          <a:p>
            <a:endParaRPr lang="en-GB"/>
          </a:p>
          <a:p>
            <a:r>
              <a:rPr lang="en-GB"/>
              <a:t>This model enables the project team to effectively pursue </a:t>
            </a:r>
          </a:p>
          <a:p>
            <a:endParaRPr lang="en-GB"/>
          </a:p>
          <a:p>
            <a:r>
              <a:rPr lang="en-GB"/>
              <a:t>the development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2 Model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5943071"/>
          </a:xfrm>
          <a:prstGeom prst="rect">
            <a:avLst/>
          </a:prstGeom>
        </p:spPr>
        <p:txBody>
          <a:bodyPr/>
          <a:lstStyle/>
          <a:p>
            <a:r>
              <a:rPr lang="en-GB"/>
              <a:t>2.4 Challenges on applying the model</a:t>
            </a:r>
          </a:p>
          <a:p>
            <a:endParaRPr lang="en-GB"/>
          </a:p>
          <a:p>
            <a:r>
              <a:rPr lang="en-GB"/>
              <a:t>The main challenges in applying the waterfall model are to </a:t>
            </a:r>
          </a:p>
          <a:p>
            <a:pPr marL="0" indent="0">
              <a:buNone/>
            </a:pPr>
            <a:r>
              <a:rPr lang="en-GB"/>
              <a:t>follow a consistent linear path, if there are any adjustments </a:t>
            </a:r>
          </a:p>
          <a:p>
            <a:pPr marL="0" indent="0">
              <a:buNone/>
            </a:pPr>
            <a:r>
              <a:rPr lang="en-GB"/>
              <a:t>required during subsequent stages that are difficult to change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3 Requirements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3.1 Introduction and Problem/Opportunity Description</a:t>
            </a:r>
          </a:p>
          <a:p>
            <a:r>
              <a:rPr lang="en-GB"/>
              <a:t>The aim of this system is to provide reliable information on </a:t>
            </a:r>
          </a:p>
          <a:p>
            <a:pPr marL="0" indent="0">
              <a:buNone/>
            </a:pPr>
            <a:r>
              <a:rPr lang="en-GB"/>
              <a:t>tourist places, accommodation options and weather </a:t>
            </a:r>
          </a:p>
          <a:p>
            <a:pPr marL="0" indent="0">
              <a:buNone/>
            </a:pPr>
            <a:r>
              <a:rPr lang="en-GB"/>
              <a:t>updates for tourists, and should help tourists plan their trips to </a:t>
            </a:r>
          </a:p>
          <a:p>
            <a:pPr marL="0" indent="0">
              <a:buNone/>
            </a:pPr>
            <a:r>
              <a:rPr lang="en-GB"/>
              <a:t>Jordan with high efficiency.</a:t>
            </a:r>
          </a:p>
          <a:p>
            <a:endParaRPr lang="en-GB"/>
          </a:p>
          <a:p>
            <a:r>
              <a:rPr lang="en-GB"/>
              <a:t>3.2 The proposed solution</a:t>
            </a:r>
          </a:p>
          <a:p>
            <a:pPr marL="0" indent="0">
              <a:buNone/>
            </a:pPr>
            <a:r>
              <a:rPr lang="en-GB"/>
              <a:t>The proposed solution is to create a website to provide the </a:t>
            </a:r>
            <a:r>
              <a:rPr lang="en-GB"/>
              <a:t>best user experience and comprehensive information for </a:t>
            </a:r>
            <a:r>
              <a:rPr lang="en-GB"/>
              <a:t>tourists, the site will be user-friendly and accessible.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3 Requirements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3.3 Project Scope</a:t>
            </a:r>
          </a:p>
          <a:p>
            <a:r>
              <a:rPr lang="en-GB"/>
              <a:t>Travel routes will be created using information collected by </a:t>
            </a:r>
          </a:p>
          <a:p>
            <a:pPr marL="0" indent="0">
              <a:buNone/>
            </a:pPr>
            <a:r>
              <a:rPr lang="en-GB"/>
              <a:t>the system. Tourist events and culture will be added to the itineraries of the trip.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3.4 Constraints</a:t>
            </a:r>
          </a:p>
          <a:p>
            <a:r>
              <a:rPr lang="en-GB"/>
              <a:t>Budgetary constraints and time frame for development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3 Requirements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73485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3.5 List of Requirements</a:t>
            </a:r>
          </a:p>
          <a:p>
            <a:endParaRPr lang="en-GB"/>
          </a:p>
          <a:p>
            <a:r>
              <a:rPr lang="en-GB"/>
              <a:t>a. The system should provide comprehensive information </a:t>
            </a:r>
          </a:p>
          <a:p>
            <a:r>
              <a:rPr lang="en-GB"/>
              <a:t>on all destinations and tourism events in Jordan.</a:t>
            </a:r>
          </a:p>
          <a:p>
            <a:pPr marL="0" indent="0">
              <a:buNone/>
            </a:pPr>
            <a:r>
              <a:rPr lang="en-GB"/>
              <a:t>b. Make recommendations and proposed itineraries </a:t>
            </a:r>
            <a:r>
              <a:rPr lang="en-GB"/>
              <a:t>based on user preferences and </a:t>
            </a:r>
            <a:r>
              <a:rPr lang="en-GB"/>
              <a:t> user data.</a:t>
            </a:r>
          </a:p>
          <a:p>
            <a:r>
              <a:rPr lang="en-GB"/>
              <a:t>c. The system should create travel paths with</a:t>
            </a:r>
            <a:r>
              <a:rPr lang=""/>
              <a:t> </a:t>
            </a:r>
            <a:r>
              <a:rPr lang="en-GB"/>
              <a:t>recommended accommodation options and travel</a:t>
            </a:r>
            <a:r>
              <a:rPr lang=""/>
              <a:t> </a:t>
            </a:r>
            <a:r>
              <a:rPr lang="en-GB"/>
              <a:t>paths.</a:t>
            </a:r>
          </a:p>
          <a:p>
            <a:r>
              <a:rPr lang="en-GB"/>
              <a:t>d. The platform should provide real-time weather </a:t>
            </a:r>
            <a:r>
              <a:rPr lang="en-GB"/>
              <a:t>updates in different tourist destinations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3 Requirements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90600" y="1453091"/>
            <a:ext cx="10515600" cy="5739870"/>
          </a:xfrm>
          <a:prstGeom prst="rect">
            <a:avLst/>
          </a:prstGeom>
        </p:spPr>
        <p:txBody>
          <a:bodyPr/>
          <a:lstStyle/>
          <a:p>
            <a:r>
              <a:rPr lang="en-GB"/>
              <a:t>e. Mobile and website applications should be </a:t>
            </a:r>
          </a:p>
          <a:p>
            <a:r>
              <a:rPr lang="en-GB"/>
              <a:t>developed through D</a:t>
            </a:r>
          </a:p>
          <a:p>
            <a:r>
              <a:rPr lang="en-GB"/>
              <a:t>f. The platform should be usable on multiple platforms </a:t>
            </a:r>
          </a:p>
          <a:p>
            <a:pPr marL="0" indent="0">
              <a:buNone/>
            </a:pPr>
            <a:r>
              <a:rPr lang="en-GB"/>
              <a:t>and device types.</a:t>
            </a:r>
          </a:p>
          <a:p>
            <a:r>
              <a:rPr lang="en-GB"/>
              <a:t>g. The system should provide users with the necessary </a:t>
            </a:r>
          </a:p>
          <a:p>
            <a:pPr marL="0" indent="0">
              <a:buNone/>
            </a:pPr>
            <a:r>
              <a:rPr lang="en-GB"/>
              <a:t>integration with measurement and analysis tools, </a:t>
            </a:r>
          </a:p>
          <a:p>
            <a:pPr marL="0" indent="0">
              <a:buNone/>
            </a:pPr>
            <a:r>
              <a:rPr lang="en-GB"/>
              <a:t>which will allow data tracking, system growth and system performance measurement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3 Requirements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3.6 Required Tools</a:t>
            </a:r>
          </a:p>
          <a:p>
            <a:endParaRPr lang="en-GB"/>
          </a:p>
          <a:p>
            <a:r>
              <a:rPr lang="en-GB"/>
              <a:t>a. " Programming languages: HTML5, CSS3, JavaScript, C#.</a:t>
            </a:r>
          </a:p>
          <a:p>
            <a:pPr marL="0" indent="0">
              <a:buNone/>
            </a:pPr>
            <a:r>
              <a:rPr lang="en-GB"/>
              <a:t>b. Integrated Development Environment (IDE): Visual Studio </a:t>
            </a:r>
          </a:p>
          <a:p>
            <a:r>
              <a:rPr lang="en-GB"/>
              <a:t>Code, Visual Studio 2022</a:t>
            </a:r>
          </a:p>
          <a:p>
            <a:r>
              <a:rPr lang="en-GB"/>
              <a:t>c. database tools: SQL</a:t>
            </a:r>
          </a:p>
          <a:p>
            <a:r>
              <a:rPr lang="en-GB"/>
              <a:t>d. Development Tools: Git, GitHub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00823" y="2241068"/>
            <a:ext cx="6148850" cy="2694667"/>
          </a:xfrm>
          <a:prstGeom prst="rect">
            <a:avLst/>
          </a:prstGeom>
          <a:noFill/>
          <a:ln w="12700">
            <a:solidFill>
              <a:srgbClr val="0058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Students Preparation:</a:t>
            </a:r>
          </a:p>
          <a:p>
            <a:endParaRPr lang="en-US"/>
          </a:p>
          <a:p>
            <a:r>
              <a:rPr lang="en-US"/>
              <a:t>1. Kawther Khaled Maharmeh </a:t>
            </a:r>
          </a:p>
          <a:p>
            <a:endParaRPr lang="en-US"/>
          </a:p>
          <a:p>
            <a:r>
              <a:rPr lang="en-US"/>
              <a:t>2. Abeer Ali Alajarmeh </a:t>
            </a:r>
          </a:p>
          <a:p>
            <a:endParaRPr lang="en-US"/>
          </a:p>
          <a:p>
            <a:r>
              <a:rPr lang="en-US"/>
              <a:t>3. Tala Ayman Hammodeh</a:t>
            </a:r>
          </a:p>
          <a:p>
            <a:endParaRPr lang="en-US"/>
          </a:p>
          <a:p>
            <a:r>
              <a:rPr lang="en-US"/>
              <a:t>Doctor:</a:t>
            </a:r>
          </a:p>
          <a:p>
            <a:endParaRPr lang="en-US"/>
          </a:p>
          <a:p>
            <a:r>
              <a:rPr lang="en-US"/>
              <a:t>Monther Tarawneh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8" name="Content Placeholder 3"/>
          <p:cNvGraphicFramePr/>
          <p:nvPr/>
        </p:nvGraphicFramePr>
        <p:xfrm>
          <a:off x="-1672840" y="-480628"/>
          <a:ext cx="15182877" cy="9493921"/>
        </p:xfrm>
        <a:graphic>
          <a:graphicData uri="http://schemas.openxmlformats.org/drawingml/2006/table">
            <a:tbl>
              <a:tblPr firstCol="1" lastCol="1" bandRow="1" bandCol="1">
                <a:tableStyleId>{08FB837D-C827-4EFA-A057-4D05807E0F7C}</a:tableStyleId>
              </a:tblPr>
              <a:tblGrid>
                <a:gridCol w="3795663"/>
                <a:gridCol w="2237263"/>
                <a:gridCol w="8616260"/>
                <a:gridCol w="533691"/>
              </a:tblGrid>
              <a:tr h="514415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 marL="95923" marR="95923"/>
                </a:tc>
              </a:tr>
              <a:tr h="2420774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c</a:t>
                      </a:r>
                      <a:r>
                        <a:rPr lang="en-GB" sz="1400" dirty="0" smtClean="0"/>
                        <a:t>hapter</a:t>
                      </a:r>
                      <a:r>
                        <a:rPr sz="1400" dirty="0" smtClean="0"/>
                        <a:t> </a:t>
                      </a:r>
                      <a:r>
                        <a:rPr lang="en-GB" sz="1400" dirty="0" smtClean="0"/>
                        <a:t>1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Introduction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1.1 Introduction to system request and relevant project title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1.2 Business Description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1.3 Problem Statement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1.4 Project Objectives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1.5 Project Schedule, Roles, and Responsibilities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</a:tr>
              <a:tr h="2082800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Chapter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2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Model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2.1 Description of the used model 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2.2 Reason of using the selected model.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2.3 Effect of the model of the project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2.4 Challenges on applying the model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</a:tr>
              <a:tr h="2844409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Chapter</a:t>
                      </a:r>
                      <a:r>
                        <a:rPr sz="1400" dirty="0"/>
                        <a:t>  </a:t>
                      </a:r>
                      <a:r>
                        <a:rPr lang="en-GB" sz="1400" dirty="0"/>
                        <a:t>3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: Requirements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3.1 Introduction and Problem/Opportunity Description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3.2 The proposed solution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3.3 Project Scope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3.4 Constraints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3.5 List of Requirements</a:t>
                      </a:r>
                    </a:p>
                    <a:p>
                      <a:pPr algn="ctr"/>
                      <a:endParaRPr lang="en-GB" sz="1400" dirty="0"/>
                    </a:p>
                    <a:p>
                      <a:pPr algn="ctr"/>
                      <a:r>
                        <a:rPr lang="en-GB" sz="1400" dirty="0"/>
                        <a:t>3.6 Required Tools</a:t>
                      </a:r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02597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70241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02597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02597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  <a:tr h="302597"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/>
                    </a:p>
                  </a:txBody>
                  <a:tcPr marL="95923" marR="95923"/>
                </a:tc>
                <a:tc>
                  <a:txBody>
                    <a:bodyPr lIns="95923" rIns="95923"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/>
                        </a:defRPr>
                      </a:lvl9pPr>
                    </a:lstStyle>
                    <a:p>
                      <a:pPr algn="ctr"/>
                      <a:endParaRPr lang="en-US" sz="1400" dirty="0" smtClean="0"/>
                    </a:p>
                  </a:txBody>
                  <a:tcPr marL="95923" marR="95923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</a:t>
            </a:r>
            <a:r>
              <a:rPr dirty="0"/>
              <a:t> </a:t>
            </a:r>
            <a:r>
              <a:rPr lang="en-GB" dirty="0"/>
              <a:t>1: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2894" y="2064975"/>
            <a:ext cx="6757940" cy="411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: Introduction</a:t>
            </a:r>
          </a:p>
          <a:p>
            <a:endParaRPr lang="en-US"/>
          </a:p>
          <a:p>
            <a:r>
              <a:rPr lang="en-US"/>
              <a:t>1.1 Order request and relevant project title</a:t>
            </a:r>
          </a:p>
          <a:p>
            <a:endParaRPr lang="en-US"/>
          </a:p>
          <a:p>
            <a:r>
              <a:rPr lang="en-US"/>
              <a:t>The order of the system is to create a tourist guide site to </a:t>
            </a:r>
          </a:p>
          <a:p>
            <a:endParaRPr lang="en-US"/>
          </a:p>
          <a:p>
            <a:r>
              <a:rPr lang="en-US"/>
              <a:t>show information of tourist areas, Jordan is one of the </a:t>
            </a:r>
          </a:p>
          <a:p>
            <a:endParaRPr lang="en-US"/>
          </a:p>
          <a:p>
            <a:r>
              <a:rPr lang="en-US"/>
              <a:t>famous tourist countries as it comes millions of tourists every </a:t>
            </a:r>
          </a:p>
          <a:p>
            <a:endParaRPr lang="en-US"/>
          </a:p>
          <a:p>
            <a:r>
              <a:rPr lang="en-US"/>
              <a:t>year. However, there are often some difficulties for tourists to </a:t>
            </a:r>
          </a:p>
          <a:p>
            <a:endParaRPr lang="en-US"/>
          </a:p>
          <a:p>
            <a:r>
              <a:rPr lang="en-US"/>
              <a:t>find their suitable destination to visit and plan the itinerary, </a:t>
            </a:r>
          </a:p>
          <a:p>
            <a:endParaRPr lang="en-US"/>
          </a:p>
          <a:p>
            <a:r>
              <a:rPr lang="en-US"/>
              <a:t>this system that we will build will help tourists plan their </a:t>
            </a:r>
          </a:p>
          <a:p>
            <a:endParaRPr lang="en-US"/>
          </a:p>
          <a:p>
            <a:r>
              <a:rPr lang="en-US"/>
              <a:t>journey by proposing tourist 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1 Introduction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400"/>
              <a:t>1.2 Business Description</a:t>
            </a:r>
          </a:p>
          <a:p>
            <a:r>
              <a:rPr lang="en-GB" sz="2400"/>
              <a:t>The system provides service to individuals and travel </a:t>
            </a:r>
          </a:p>
          <a:p>
            <a:r>
              <a:rPr lang="en-GB" sz="2400"/>
              <a:t>agencies operating in Jordan, and provides </a:t>
            </a:r>
          </a:p>
          <a:p>
            <a:r>
              <a:rPr lang="en-GB" sz="2400"/>
              <a:t>recommendations to tourists on tourist places, </a:t>
            </a:r>
          </a:p>
          <a:p>
            <a:r>
              <a:rPr lang="en-GB" sz="2400"/>
              <a:t>accommodation options and other travel-related </a:t>
            </a:r>
          </a:p>
          <a:p>
            <a:r>
              <a:rPr lang="en-GB" sz="2400"/>
              <a:t>information. The system will be available online and </a:t>
            </a:r>
          </a:p>
          <a:p>
            <a:r>
              <a:rPr lang="en-GB" sz="2400"/>
              <a:t>accessible through the Internet browser on the phone or </a:t>
            </a:r>
          </a:p>
          <a:p>
            <a:r>
              <a:rPr lang="en-GB" sz="2400"/>
              <a:t>website. The aim of this system is to help tourists choose their </a:t>
            </a:r>
          </a:p>
          <a:p>
            <a:r>
              <a:rPr lang="en-GB" sz="2400"/>
              <a:t>destination and plan their trips to Jordan appropriately for </a:t>
            </a:r>
          </a:p>
          <a:p>
            <a:r>
              <a:rPr lang="en-GB" sz="2400"/>
              <a:t>thema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1 Introduction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1.3 Problem Statement</a:t>
            </a:r>
          </a:p>
          <a:p>
            <a:r>
              <a:rPr lang="en-GB"/>
              <a:t>The lack of clear and reliable information for tourist places is </a:t>
            </a:r>
          </a:p>
          <a:p>
            <a:r>
              <a:rPr lang="en-GB"/>
              <a:t>frustrating for tourists, and the lack of a user-friendly website </a:t>
            </a:r>
          </a:p>
          <a:p>
            <a:r>
              <a:rPr lang="en-GB"/>
              <a:t>that provides reliable information on tourist places, </a:t>
            </a:r>
          </a:p>
          <a:p>
            <a:r>
              <a:rPr lang="en-GB"/>
              <a:t>accommodation options and weather updates can be an </a:t>
            </a:r>
          </a:p>
          <a:p>
            <a:r>
              <a:rPr lang="en-GB"/>
              <a:t>obstacle for tourists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1 Introduction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1.4 Project Objectives</a:t>
            </a:r>
          </a:p>
          <a:p>
            <a:endParaRPr lang="en-GB"/>
          </a:p>
          <a:p>
            <a:r>
              <a:rPr lang="en-GB"/>
              <a:t>a) Building a website provides reliable information about </a:t>
            </a:r>
          </a:p>
          <a:p>
            <a:r>
              <a:rPr lang="en-GB"/>
              <a:t>tourist places and accommodations.</a:t>
            </a:r>
          </a:p>
          <a:p>
            <a:r>
              <a:rPr lang="en-GB"/>
              <a:t>b) Create an easy-to-use interface that allows tourists to </a:t>
            </a:r>
          </a:p>
          <a:p>
            <a:r>
              <a:rPr lang="en-GB"/>
              <a:t>navigate the website easily</a:t>
            </a:r>
          </a:p>
          <a:p>
            <a:r>
              <a:rPr lang="en-GB"/>
              <a:t>c) Help tourists plan their destinations by creating </a:t>
            </a:r>
          </a:p>
          <a:p>
            <a:r>
              <a:rPr lang="en-GB"/>
              <a:t>dedicated travel routes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 1 Introduction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5839805"/>
          </a:xfrm>
          <a:prstGeom prst="rect">
            <a:avLst/>
          </a:prstGeom>
        </p:spPr>
        <p:txBody>
          <a:bodyPr/>
          <a:lstStyle/>
          <a:p>
            <a:r>
              <a:rPr lang="en-GB" sz="2000"/>
              <a:t>1.5 Project Schedule, Roles, and Responsibilities</a:t>
            </a:r>
          </a:p>
          <a:p>
            <a:r>
              <a:rPr lang="en-GB" sz="2000"/>
              <a:t>We will build the proposed system within 4 months. Our team </a:t>
            </a:r>
          </a:p>
          <a:p>
            <a:r>
              <a:rPr lang="en-GB" sz="2000"/>
              <a:t>for this project has three members. The roles and </a:t>
            </a:r>
          </a:p>
          <a:p>
            <a:r>
              <a:rPr lang="en-GB" sz="2000"/>
              <a:t>responsibilities of each panel member are defined as follows:</a:t>
            </a:r>
          </a:p>
          <a:p>
            <a:r>
              <a:rPr lang="en-GB" sz="2000"/>
              <a:t>a) Project Manager: the person responsible for the full </a:t>
            </a:r>
          </a:p>
          <a:p>
            <a:r>
              <a:rPr lang="en-GB" sz="2000"/>
              <a:t>implementation of the project, who is responsible for </a:t>
            </a:r>
          </a:p>
          <a:p>
            <a:r>
              <a:rPr lang="en-GB" sz="2000"/>
              <a:t>ensuring compliance with the project's specific time, cost </a:t>
            </a:r>
          </a:p>
          <a:p>
            <a:r>
              <a:rPr lang="en-GB" sz="2000"/>
              <a:t>estimate and quality control. (Kawther)</a:t>
            </a:r>
          </a:p>
          <a:p>
            <a:r>
              <a:rPr lang="en-GB" sz="2000"/>
              <a:t>b) System Analyst: Responsible for analyzing the system, </a:t>
            </a:r>
          </a:p>
          <a:p>
            <a:r>
              <a:rPr lang="en-GB" sz="2000"/>
              <a:t>collecting requirements and building system models.</a:t>
            </a:r>
          </a:p>
          <a:p>
            <a:r>
              <a:rPr lang="en-GB" sz="2000"/>
              <a:t>(Abeer)</a:t>
            </a:r>
          </a:p>
          <a:p>
            <a:r>
              <a:rPr lang="en-GB" sz="2000"/>
              <a:t>c) Programmer: Responsible for designing and building the </a:t>
            </a:r>
          </a:p>
          <a:p>
            <a:endParaRPr lang="en-GB" sz="2000"/>
          </a:p>
          <a:p>
            <a:r>
              <a:rPr lang="en-GB" sz="2000"/>
              <a:t>system. (Tala)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Chapter</a:t>
            </a:r>
            <a:r>
              <a:t> </a:t>
            </a:r>
            <a:r>
              <a:rPr lang="en-GB"/>
              <a:t>2</a:t>
            </a:r>
            <a:r>
              <a:t> </a:t>
            </a:r>
            <a:r>
              <a:rPr lang="en-GB"/>
              <a:t>Model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10515600" cy="7060671"/>
          </a:xfrm>
          <a:prstGeom prst="rect">
            <a:avLst/>
          </a:prstGeom>
        </p:spPr>
        <p:txBody>
          <a:bodyPr/>
          <a:lstStyle/>
          <a:p>
            <a:r>
              <a:rPr lang="en-GB"/>
              <a:t>2.1 Description of the used model </a:t>
            </a:r>
          </a:p>
          <a:p>
            <a:endParaRPr lang="en-GB"/>
          </a:p>
          <a:p>
            <a:r>
              <a:rPr lang="en-GB"/>
              <a:t>The model chosen for system development is the waterfall model.</a:t>
            </a:r>
          </a:p>
          <a:p>
            <a:r>
              <a:rPr lang="en-GB"/>
              <a:t>The waterfall model is a linear model that works well for </a:t>
            </a:r>
          </a:p>
          <a:p>
            <a:r>
              <a:rPr lang="en-GB"/>
              <a:t>projects with clearly defined requirements and events.</a:t>
            </a:r>
          </a:p>
          <a:p>
            <a:endParaRPr lang="en-GB"/>
          </a:p>
          <a:p>
            <a:r>
              <a:rPr lang="en-GB"/>
              <a:t> This model includes well documented steps and works well with projects with fixed budget, duration and 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ajorFont>
      <a:minorFont>
        <a:latin typeface="Calibri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ajorFont>
      <a:minorFont>
        <a:latin typeface="Calibri" panose="020F050202020403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Presentation Title Presentation Subtitle</vt:lpstr>
      <vt:lpstr>Information</vt:lpstr>
      <vt:lpstr>Schedule</vt:lpstr>
      <vt:lpstr>Insert title here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2016-03-12T11:01:26Z</dcterms:created>
  <dcterms:modified xsi:type="dcterms:W3CDTF">2023-08-26T15:28:48Z</dcterms:modified>
</cp:coreProperties>
</file>