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148A-7095-2EB0-7D92-F9DE596B7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EF8307-1A54-7585-C760-E1E472225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4074B0-A534-5DA5-FF08-6D071B5D23B8}"/>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F5699BD6-71C2-D9D6-64AC-F2088B2ED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EC2BA-1E39-AF68-45C4-C29EE92C31E9}"/>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135172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812F-9BCE-A2F6-EB0D-18ED4A5E4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8A387-4332-1699-7353-D60DD92BE6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B89D5-AFF1-B416-FB55-37D84A016221}"/>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6BD2DA5A-3C26-27D1-B4B4-955F550FE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967E6-4287-730B-5266-F5F454382291}"/>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406588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717B5-5CF5-7810-168D-1C3CDF0776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2AD2C1-9525-B46E-87F6-23335766FA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5B390-DBAA-D818-1319-3EE0BED89CDF}"/>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BB48FE62-B325-E394-2A29-282D7D3F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DBF4E-3CC2-7C25-24FF-F0BE02CD012C}"/>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346258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8594-A724-7A40-03D7-FE544F4AF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B94B66-BC18-75B3-2BEB-7848DBFD36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E3581-6B4E-3E79-A4DB-77BF62B7A017}"/>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DC008CEA-248F-C55D-922E-FAD95A28A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B8777-4020-9A6E-EB46-43CC50E4F745}"/>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6498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D7EA-5886-E41F-20C2-5F8D1D95D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9DD915-A352-F8BB-0807-4EB4823A24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65E2AA-2D8C-4DA5-D4CC-09B07EE63BA7}"/>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60B77CB7-5BBC-25E7-CFBA-7E0E0687C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1C762-78DA-D645-C659-C6A5178D1265}"/>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57938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F3F4-7190-0A76-69A7-1E4AD95EF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6DF6A1-A1D0-DA2D-DF87-1B148C830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BF1282-1158-89CE-6381-D62E9039D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0274F5-234A-16EA-8001-6B8A4779A72C}"/>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6" name="Footer Placeholder 5">
            <a:extLst>
              <a:ext uri="{FF2B5EF4-FFF2-40B4-BE49-F238E27FC236}">
                <a16:creationId xmlns:a16="http://schemas.microsoft.com/office/drawing/2014/main" id="{D766BE1A-0D96-65E3-2910-E0A540963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BDCF3-D6CD-77AC-4B5D-1211CEBC20BA}"/>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2058879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C7AC-A655-E6D0-8792-72058221B4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CC1FDF-2749-8A43-F076-760BF18A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E91C7-431B-4E5F-9011-DD32C8A36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77DEEE-9ABF-9FA4-C1E2-11356A1AE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B5313-0BD5-0CED-11BC-DEC3CC20EA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D1A929-A831-CE31-A7A6-880796D5C503}"/>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8" name="Footer Placeholder 7">
            <a:extLst>
              <a:ext uri="{FF2B5EF4-FFF2-40B4-BE49-F238E27FC236}">
                <a16:creationId xmlns:a16="http://schemas.microsoft.com/office/drawing/2014/main" id="{4DCCF38B-89DC-F8F0-D793-3479E046B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19E7F-A041-7CAF-3267-AD96121EEB93}"/>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251659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CBAD-480A-08E7-C373-B2FB54F68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4691F-3119-5B55-EC58-9CCA88465533}"/>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4" name="Footer Placeholder 3">
            <a:extLst>
              <a:ext uri="{FF2B5EF4-FFF2-40B4-BE49-F238E27FC236}">
                <a16:creationId xmlns:a16="http://schemas.microsoft.com/office/drawing/2014/main" id="{39FDA985-D967-E0D4-F50C-91B9088DD3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680B4B-6E3F-54CE-1E2F-8C02350041CF}"/>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298321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B418F-0171-4438-500E-3C30EF02476A}"/>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3" name="Footer Placeholder 2">
            <a:extLst>
              <a:ext uri="{FF2B5EF4-FFF2-40B4-BE49-F238E27FC236}">
                <a16:creationId xmlns:a16="http://schemas.microsoft.com/office/drawing/2014/main" id="{C25C17AC-6F7E-EA81-DC90-4A1C61707E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5195D-5208-D5D4-DD66-4BB001FDB69A}"/>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45714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AD09-7736-6102-514C-773655F89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62431-7FD1-078D-B99D-D1AD83242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27856-3948-C1E2-6CCC-438621A7C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3F1AE-3B52-5D39-369E-AA0D12D09D7C}"/>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6" name="Footer Placeholder 5">
            <a:extLst>
              <a:ext uri="{FF2B5EF4-FFF2-40B4-BE49-F238E27FC236}">
                <a16:creationId xmlns:a16="http://schemas.microsoft.com/office/drawing/2014/main" id="{A84D6082-BEA5-B756-DF2C-1670D6079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4DE44-61D2-7C92-7517-A70078FD12E8}"/>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169317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65D4-21B2-F732-B953-ED937AF79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AC7F4F-90E0-690F-A93D-990D20F3B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E20D4A-F594-4C83-1B47-A35CF41A9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FDA63-D056-093F-EC0C-F5A1E79DFB5A}"/>
              </a:ext>
            </a:extLst>
          </p:cNvPr>
          <p:cNvSpPr>
            <a:spLocks noGrp="1"/>
          </p:cNvSpPr>
          <p:nvPr>
            <p:ph type="dt" sz="half" idx="10"/>
          </p:nvPr>
        </p:nvSpPr>
        <p:spPr/>
        <p:txBody>
          <a:bodyPr/>
          <a:lstStyle/>
          <a:p>
            <a:fld id="{2B530C97-4B9F-4CB6-AC58-C62C887ED033}" type="datetimeFigureOut">
              <a:rPr lang="en-US" smtClean="0"/>
              <a:t>12/4/2024</a:t>
            </a:fld>
            <a:endParaRPr lang="en-US"/>
          </a:p>
        </p:txBody>
      </p:sp>
      <p:sp>
        <p:nvSpPr>
          <p:cNvPr id="6" name="Footer Placeholder 5">
            <a:extLst>
              <a:ext uri="{FF2B5EF4-FFF2-40B4-BE49-F238E27FC236}">
                <a16:creationId xmlns:a16="http://schemas.microsoft.com/office/drawing/2014/main" id="{125A8781-881B-2F2B-6D12-A8A919CF3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0A9DA-7587-BB21-F0D9-9EF4D2545FD9}"/>
              </a:ext>
            </a:extLst>
          </p:cNvPr>
          <p:cNvSpPr>
            <a:spLocks noGrp="1"/>
          </p:cNvSpPr>
          <p:nvPr>
            <p:ph type="sldNum" sz="quarter" idx="12"/>
          </p:nvPr>
        </p:nvSpPr>
        <p:spPr/>
        <p:txBody>
          <a:bodyPr/>
          <a:lstStyle/>
          <a:p>
            <a:fld id="{415629F7-5326-4CE0-80E4-301B93370DAD}" type="slidenum">
              <a:rPr lang="en-US" smtClean="0"/>
              <a:t>‹#›</a:t>
            </a:fld>
            <a:endParaRPr lang="en-US"/>
          </a:p>
        </p:txBody>
      </p:sp>
    </p:spTree>
    <p:extLst>
      <p:ext uri="{BB962C8B-B14F-4D97-AF65-F5344CB8AC3E}">
        <p14:creationId xmlns:p14="http://schemas.microsoft.com/office/powerpoint/2010/main" val="83110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71ECA2-6AA7-F721-2A61-D86888061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7BD99-23F7-97EC-1E74-E4F416AAD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9A5B6-E8A8-B63C-2949-C7B97B726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30C97-4B9F-4CB6-AC58-C62C887ED033}" type="datetimeFigureOut">
              <a:rPr lang="en-US" smtClean="0"/>
              <a:t>12/4/2024</a:t>
            </a:fld>
            <a:endParaRPr lang="en-US"/>
          </a:p>
        </p:txBody>
      </p:sp>
      <p:sp>
        <p:nvSpPr>
          <p:cNvPr id="5" name="Footer Placeholder 4">
            <a:extLst>
              <a:ext uri="{FF2B5EF4-FFF2-40B4-BE49-F238E27FC236}">
                <a16:creationId xmlns:a16="http://schemas.microsoft.com/office/drawing/2014/main" id="{29B1F0BD-4483-DF2E-62CE-4D6125B9E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2E6575-0B73-D0CB-0F4D-839EF31EE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629F7-5326-4CE0-80E4-301B93370DAD}" type="slidenum">
              <a:rPr lang="en-US" smtClean="0"/>
              <a:t>‹#›</a:t>
            </a:fld>
            <a:endParaRPr lang="en-US"/>
          </a:p>
        </p:txBody>
      </p:sp>
    </p:spTree>
    <p:extLst>
      <p:ext uri="{BB962C8B-B14F-4D97-AF65-F5344CB8AC3E}">
        <p14:creationId xmlns:p14="http://schemas.microsoft.com/office/powerpoint/2010/main" val="255443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3C3D-2F9E-3FD8-CEB1-64F281E7EBC8}"/>
              </a:ext>
            </a:extLst>
          </p:cNvPr>
          <p:cNvSpPr>
            <a:spLocks noGrp="1"/>
          </p:cNvSpPr>
          <p:nvPr>
            <p:ph type="ctrTitle"/>
          </p:nvPr>
        </p:nvSpPr>
        <p:spPr>
          <a:xfrm>
            <a:off x="1455174" y="0"/>
            <a:ext cx="9144000" cy="2387600"/>
          </a:xfrm>
        </p:spPr>
        <p:txBody>
          <a:bodyPr/>
          <a:lstStyle/>
          <a:p>
            <a:r>
              <a:rPr lang="en-US">
                <a:latin typeface="Freestyle Script" panose="030804020302050B0404" pitchFamily="66" charset="0"/>
              </a:rPr>
              <a:t>Rihla</a:t>
            </a:r>
            <a:br>
              <a:rPr lang="en-US" dirty="0"/>
            </a:br>
            <a:r>
              <a:rPr lang="en-US" sz="2400" dirty="0">
                <a:latin typeface="Brush Script MT" panose="03060802040406070304" pitchFamily="66" charset="0"/>
              </a:rPr>
              <a:t>Feras Rabea</a:t>
            </a:r>
          </a:p>
        </p:txBody>
      </p:sp>
      <p:sp>
        <p:nvSpPr>
          <p:cNvPr id="3" name="Subtitle 2">
            <a:extLst>
              <a:ext uri="{FF2B5EF4-FFF2-40B4-BE49-F238E27FC236}">
                <a16:creationId xmlns:a16="http://schemas.microsoft.com/office/drawing/2014/main" id="{EF8B09DE-9067-F316-18F0-50FDFBFE7DA0}"/>
              </a:ext>
            </a:extLst>
          </p:cNvPr>
          <p:cNvSpPr>
            <a:spLocks noGrp="1"/>
          </p:cNvSpPr>
          <p:nvPr>
            <p:ph type="subTitle" idx="1"/>
          </p:nvPr>
        </p:nvSpPr>
        <p:spPr>
          <a:xfrm>
            <a:off x="1524000" y="2870199"/>
            <a:ext cx="9144000" cy="3274961"/>
          </a:xfrm>
        </p:spPr>
        <p:txBody>
          <a:bodyPr>
            <a:normAutofit fontScale="92500" lnSpcReduction="20000"/>
          </a:bodyPr>
          <a:lstStyle/>
          <a:p>
            <a:r>
              <a:rPr lang="en-US" dirty="0"/>
              <a:t>Rihla is a programming language I'm developing, drawing on a collection of high-level programming language features I’ve come across. I chose the name “Rihla” because it’s an Arabic word meaning “journey”. Rihla is designed to be both easy to extend and powerful enough to be Turing-complete, making it a versatile tool for learning as well as practical applications.</a:t>
            </a:r>
          </a:p>
          <a:p>
            <a:endParaRPr lang="en-US" dirty="0"/>
          </a:p>
          <a:p>
            <a:r>
              <a:rPr lang="en-US" dirty="0"/>
              <a:t>Rihla5 is focused subset of the language Rihla that supports the main PROGRAM module (without additional submodules) and includes line and block comments, local and global variables and constants (integers and booleans), assertions, console input and output, assignments, conditional statements, and loops (both bounded and unbounded).</a:t>
            </a:r>
          </a:p>
        </p:txBody>
      </p:sp>
    </p:spTree>
    <p:extLst>
      <p:ext uri="{BB962C8B-B14F-4D97-AF65-F5344CB8AC3E}">
        <p14:creationId xmlns:p14="http://schemas.microsoft.com/office/powerpoint/2010/main" val="344465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DD92-D1B1-CA01-8E82-55CF6DB77A1E}"/>
              </a:ext>
            </a:extLst>
          </p:cNvPr>
          <p:cNvSpPr>
            <a:spLocks noGrp="1"/>
          </p:cNvSpPr>
          <p:nvPr>
            <p:ph type="title"/>
          </p:nvPr>
        </p:nvSpPr>
        <p:spPr/>
        <p:txBody>
          <a:bodyPr/>
          <a:lstStyle/>
          <a:p>
            <a:r>
              <a:rPr lang="en-US" dirty="0" err="1"/>
              <a:t>Rihla</a:t>
            </a:r>
            <a:r>
              <a:rPr lang="en-US" dirty="0"/>
              <a:t> Table Of Operators</a:t>
            </a:r>
          </a:p>
        </p:txBody>
      </p:sp>
      <p:graphicFrame>
        <p:nvGraphicFramePr>
          <p:cNvPr id="4" name="Content Placeholder 3">
            <a:extLst>
              <a:ext uri="{FF2B5EF4-FFF2-40B4-BE49-F238E27FC236}">
                <a16:creationId xmlns:a16="http://schemas.microsoft.com/office/drawing/2014/main" id="{74956508-5A27-8FBE-59BE-3DCD24C3BFE3}"/>
              </a:ext>
            </a:extLst>
          </p:cNvPr>
          <p:cNvGraphicFramePr>
            <a:graphicFrameLocks noGrp="1"/>
          </p:cNvGraphicFramePr>
          <p:nvPr>
            <p:ph idx="1"/>
            <p:extLst>
              <p:ext uri="{D42A27DB-BD31-4B8C-83A1-F6EECF244321}">
                <p14:modId xmlns:p14="http://schemas.microsoft.com/office/powerpoint/2010/main" val="2610340736"/>
              </p:ext>
            </p:extLst>
          </p:nvPr>
        </p:nvGraphicFramePr>
        <p:xfrm>
          <a:off x="1758462" y="1949380"/>
          <a:ext cx="8531049" cy="3607362"/>
        </p:xfrm>
        <a:graphic>
          <a:graphicData uri="http://schemas.openxmlformats.org/drawingml/2006/table">
            <a:tbl>
              <a:tblPr firstRow="1" firstCol="1" bandRow="1">
                <a:tableStyleId>{5C22544A-7EE6-4342-B048-85BDC9FD1C3A}</a:tableStyleId>
              </a:tblPr>
              <a:tblGrid>
                <a:gridCol w="2843683">
                  <a:extLst>
                    <a:ext uri="{9D8B030D-6E8A-4147-A177-3AD203B41FA5}">
                      <a16:colId xmlns:a16="http://schemas.microsoft.com/office/drawing/2014/main" val="357779597"/>
                    </a:ext>
                  </a:extLst>
                </a:gridCol>
                <a:gridCol w="2843683">
                  <a:extLst>
                    <a:ext uri="{9D8B030D-6E8A-4147-A177-3AD203B41FA5}">
                      <a16:colId xmlns:a16="http://schemas.microsoft.com/office/drawing/2014/main" val="1109895257"/>
                    </a:ext>
                  </a:extLst>
                </a:gridCol>
                <a:gridCol w="2843683">
                  <a:extLst>
                    <a:ext uri="{9D8B030D-6E8A-4147-A177-3AD203B41FA5}">
                      <a16:colId xmlns:a16="http://schemas.microsoft.com/office/drawing/2014/main" val="1789866355"/>
                    </a:ext>
                  </a:extLst>
                </a:gridCol>
              </a:tblGrid>
              <a:tr h="254355">
                <a:tc>
                  <a:txBody>
                    <a:bodyPr/>
                    <a:lstStyle/>
                    <a:p>
                      <a:pPr marL="0" marR="0">
                        <a:lnSpc>
                          <a:spcPct val="115000"/>
                        </a:lnSpc>
                        <a:spcAft>
                          <a:spcPts val="1000"/>
                        </a:spcAft>
                      </a:pPr>
                      <a:r>
                        <a:rPr lang="en-US" sz="1100">
                          <a:effectLst/>
                        </a:rPr>
                        <a:t>Rihla Operators</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Precedence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Associativity</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665095324"/>
                  </a:ext>
                </a:extLst>
              </a:tr>
              <a:tr h="254355">
                <a:tc>
                  <a:txBody>
                    <a:bodyPr/>
                    <a:lstStyle/>
                    <a:p>
                      <a:pPr marL="0" marR="0">
                        <a:lnSpc>
                          <a:spcPct val="115000"/>
                        </a:lnSpc>
                        <a:spcAft>
                          <a:spcPts val="1000"/>
                        </a:spcAft>
                      </a:pPr>
                      <a:r>
                        <a:rPr lang="en-US" sz="1100">
                          <a:effectLst/>
                        </a:rPr>
                        <a:t>LB, UB</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1 (highest)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001199422"/>
                  </a:ext>
                </a:extLst>
              </a:tr>
              <a:tr h="254355">
                <a:tc>
                  <a:txBody>
                    <a:bodyPr/>
                    <a:lstStyle/>
                    <a:p>
                      <a:pPr marL="0" marR="0">
                        <a:lnSpc>
                          <a:spcPct val="115000"/>
                        </a:lnSpc>
                        <a:spcAft>
                          <a:spcPts val="1000"/>
                        </a:spcAft>
                      </a:pPr>
                      <a:r>
                        <a:rPr lang="en-US" sz="1100">
                          <a:effectLst/>
                        </a:rPr>
                        <a:t>++, --</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2</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940599771"/>
                  </a:ext>
                </a:extLst>
              </a:tr>
              <a:tr h="254355">
                <a:tc>
                  <a:txBody>
                    <a:bodyPr/>
                    <a:lstStyle/>
                    <a:p>
                      <a:pPr marL="0" marR="0">
                        <a:lnSpc>
                          <a:spcPct val="115000"/>
                        </a:lnSpc>
                        <a:spcAft>
                          <a:spcPts val="1000"/>
                        </a:spcAft>
                      </a:pPr>
                      <a:r>
                        <a:rPr lang="en-US" sz="1100">
                          <a:effectLst/>
                        </a:rPr>
                        <a:t>^, **</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3</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635707952"/>
                  </a:ext>
                </a:extLst>
              </a:tr>
              <a:tr h="1063812">
                <a:tc>
                  <a:txBody>
                    <a:bodyPr/>
                    <a:lstStyle/>
                    <a:p>
                      <a:pPr marL="0" marR="0">
                        <a:lnSpc>
                          <a:spcPct val="115000"/>
                        </a:lnSpc>
                        <a:spcAft>
                          <a:spcPts val="1000"/>
                        </a:spcAft>
                      </a:pPr>
                      <a:r>
                        <a:rPr lang="en-US" sz="1100" dirty="0">
                          <a:effectLst/>
                        </a:rPr>
                        <a:t>ABS, +(unary), -(unary), ORD, CHR, INT, FLT, UP, LOW, ISUP, ISLOW, PRED, SUCC</a:t>
                      </a:r>
                      <a:endParaRPr lang="en-US" sz="11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4</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 (unary operators)</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04250080"/>
                  </a:ext>
                </a:extLst>
              </a:tr>
              <a:tr h="254355">
                <a:tc>
                  <a:txBody>
                    <a:bodyPr/>
                    <a:lstStyle/>
                    <a:p>
                      <a:pPr marL="0" marR="0">
                        <a:lnSpc>
                          <a:spcPct val="115000"/>
                        </a:lnSpc>
                        <a:spcAft>
                          <a:spcPts val="1000"/>
                        </a:spcAft>
                      </a:pPr>
                      <a:r>
                        <a:rPr lang="en-US" sz="1100">
                          <a:effectLst/>
                        </a:rPr>
                        <a:t>*, /, %</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5</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Left-to-right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581347005"/>
                  </a:ext>
                </a:extLst>
              </a:tr>
              <a:tr h="254355">
                <a:tc>
                  <a:txBody>
                    <a:bodyPr/>
                    <a:lstStyle/>
                    <a:p>
                      <a:pPr marL="0" marR="0">
                        <a:lnSpc>
                          <a:spcPct val="115000"/>
                        </a:lnSpc>
                        <a:spcAft>
                          <a:spcPts val="1000"/>
                        </a:spcAft>
                      </a:pPr>
                      <a:r>
                        <a:rPr lang="en-US" sz="1100">
                          <a:effectLst/>
                        </a:rPr>
                        <a:t>+(binary), -(binary)</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6</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Left-to-right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627759473"/>
                  </a:ext>
                </a:extLst>
              </a:tr>
              <a:tr h="254355">
                <a:tc>
                  <a:txBody>
                    <a:bodyPr/>
                    <a:lstStyle/>
                    <a:p>
                      <a:pPr marL="0" marR="0">
                        <a:lnSpc>
                          <a:spcPct val="115000"/>
                        </a:lnSpc>
                        <a:spcAft>
                          <a:spcPts val="1000"/>
                        </a:spcAft>
                      </a:pPr>
                      <a:r>
                        <a:rPr lang="en-US" sz="1100">
                          <a:effectLst/>
                        </a:rPr>
                        <a:t>&lt;, &lt;=, =, &gt;, &gt;=, &lt;&gt;, ||, !=</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7</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287083521"/>
                  </a:ext>
                </a:extLst>
              </a:tr>
              <a:tr h="254355">
                <a:tc>
                  <a:txBody>
                    <a:bodyPr/>
                    <a:lstStyle/>
                    <a:p>
                      <a:pPr marL="0" marR="0">
                        <a:lnSpc>
                          <a:spcPct val="115000"/>
                        </a:lnSpc>
                        <a:spcAft>
                          <a:spcPts val="1000"/>
                        </a:spcAft>
                      </a:pPr>
                      <a:r>
                        <a:rPr lang="en-US" sz="1100">
                          <a:effectLst/>
                        </a:rPr>
                        <a:t>NOT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8</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Non-associative</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71926421"/>
                  </a:ext>
                </a:extLst>
              </a:tr>
              <a:tr h="254355">
                <a:tc>
                  <a:txBody>
                    <a:bodyPr/>
                    <a:lstStyle/>
                    <a:p>
                      <a:pPr marL="0" marR="0">
                        <a:lnSpc>
                          <a:spcPct val="115000"/>
                        </a:lnSpc>
                        <a:spcAft>
                          <a:spcPts val="1000"/>
                        </a:spcAft>
                      </a:pPr>
                      <a:r>
                        <a:rPr lang="en-US" sz="1100">
                          <a:effectLst/>
                        </a:rPr>
                        <a:t>AND, NAND, &amp;&amp;</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9</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Left-to-right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730270801"/>
                  </a:ext>
                </a:extLst>
              </a:tr>
              <a:tr h="254355">
                <a:tc>
                  <a:txBody>
                    <a:bodyPr/>
                    <a:lstStyle/>
                    <a:p>
                      <a:pPr marL="0" marR="0">
                        <a:lnSpc>
                          <a:spcPct val="115000"/>
                        </a:lnSpc>
                        <a:spcAft>
                          <a:spcPts val="1000"/>
                        </a:spcAft>
                      </a:pPr>
                      <a:r>
                        <a:rPr lang="en-US" sz="1100">
                          <a:effectLst/>
                        </a:rPr>
                        <a:t>OR, NOR, XOR, ||</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a:effectLst/>
                        </a:rPr>
                        <a:t>10 (lowest)</a:t>
                      </a:r>
                      <a:endParaRPr lang="en-US" sz="110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tc>
                  <a:txBody>
                    <a:bodyPr/>
                    <a:lstStyle/>
                    <a:p>
                      <a:pPr marL="0" marR="0">
                        <a:lnSpc>
                          <a:spcPct val="115000"/>
                        </a:lnSpc>
                        <a:spcAft>
                          <a:spcPts val="1000"/>
                        </a:spcAft>
                      </a:pPr>
                      <a:r>
                        <a:rPr lang="en-US" sz="1100" dirty="0">
                          <a:effectLst/>
                        </a:rPr>
                        <a:t>Left-to-right</a:t>
                      </a:r>
                      <a:endParaRPr lang="en-US" sz="1100" dirty="0">
                        <a:effectLst/>
                        <a:latin typeface="Cambria" panose="02040503050406030204" pitchFamily="18"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62702927"/>
                  </a:ext>
                </a:extLst>
              </a:tr>
            </a:tbl>
          </a:graphicData>
        </a:graphic>
      </p:graphicFrame>
    </p:spTree>
    <p:extLst>
      <p:ext uri="{BB962C8B-B14F-4D97-AF65-F5344CB8AC3E}">
        <p14:creationId xmlns:p14="http://schemas.microsoft.com/office/powerpoint/2010/main" val="278203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5C80-6211-0B64-C49C-2B81CA8C517D}"/>
              </a:ext>
            </a:extLst>
          </p:cNvPr>
          <p:cNvSpPr>
            <a:spLocks noGrp="1"/>
          </p:cNvSpPr>
          <p:nvPr>
            <p:ph type="title"/>
          </p:nvPr>
        </p:nvSpPr>
        <p:spPr/>
        <p:txBody>
          <a:bodyPr/>
          <a:lstStyle/>
          <a:p>
            <a:r>
              <a:rPr lang="en-US" dirty="0"/>
              <a:t>Rihla Program “Sample.rihla”</a:t>
            </a:r>
          </a:p>
        </p:txBody>
      </p:sp>
      <p:pic>
        <p:nvPicPr>
          <p:cNvPr id="6" name="Content Placeholder 5">
            <a:extLst>
              <a:ext uri="{FF2B5EF4-FFF2-40B4-BE49-F238E27FC236}">
                <a16:creationId xmlns:a16="http://schemas.microsoft.com/office/drawing/2014/main" id="{639B0354-1C81-966E-430D-F339A7488BD0}"/>
              </a:ext>
            </a:extLst>
          </p:cNvPr>
          <p:cNvPicPr>
            <a:picLocks noGrp="1" noChangeAspect="1"/>
          </p:cNvPicPr>
          <p:nvPr>
            <p:ph idx="1"/>
          </p:nvPr>
        </p:nvPicPr>
        <p:blipFill>
          <a:blip r:embed="rId2"/>
          <a:stretch>
            <a:fillRect/>
          </a:stretch>
        </p:blipFill>
        <p:spPr>
          <a:xfrm>
            <a:off x="1286189" y="1825625"/>
            <a:ext cx="9194242" cy="4351338"/>
          </a:xfrm>
        </p:spPr>
      </p:pic>
    </p:spTree>
    <p:extLst>
      <p:ext uri="{BB962C8B-B14F-4D97-AF65-F5344CB8AC3E}">
        <p14:creationId xmlns:p14="http://schemas.microsoft.com/office/powerpoint/2010/main" val="72693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8F38-84C4-617C-6025-46BC23E69306}"/>
              </a:ext>
            </a:extLst>
          </p:cNvPr>
          <p:cNvSpPr>
            <a:spLocks noGrp="1"/>
          </p:cNvSpPr>
          <p:nvPr>
            <p:ph type="title"/>
          </p:nvPr>
        </p:nvSpPr>
        <p:spPr/>
        <p:txBody>
          <a:bodyPr/>
          <a:lstStyle/>
          <a:p>
            <a:r>
              <a:rPr lang="en-US" dirty="0"/>
              <a:t>Rihla Program “P8.rihla”</a:t>
            </a:r>
          </a:p>
        </p:txBody>
      </p:sp>
      <p:pic>
        <p:nvPicPr>
          <p:cNvPr id="5" name="Content Placeholder 4">
            <a:extLst>
              <a:ext uri="{FF2B5EF4-FFF2-40B4-BE49-F238E27FC236}">
                <a16:creationId xmlns:a16="http://schemas.microsoft.com/office/drawing/2014/main" id="{36A65C2C-C07D-8A76-FD37-F0E4C99711DC}"/>
              </a:ext>
            </a:extLst>
          </p:cNvPr>
          <p:cNvPicPr>
            <a:picLocks noGrp="1" noChangeAspect="1"/>
          </p:cNvPicPr>
          <p:nvPr>
            <p:ph idx="1"/>
          </p:nvPr>
        </p:nvPicPr>
        <p:blipFill>
          <a:blip r:embed="rId2"/>
          <a:stretch>
            <a:fillRect/>
          </a:stretch>
        </p:blipFill>
        <p:spPr>
          <a:xfrm>
            <a:off x="1366576" y="1825625"/>
            <a:ext cx="8450664" cy="4351338"/>
          </a:xfrm>
        </p:spPr>
      </p:pic>
    </p:spTree>
    <p:extLst>
      <p:ext uri="{BB962C8B-B14F-4D97-AF65-F5344CB8AC3E}">
        <p14:creationId xmlns:p14="http://schemas.microsoft.com/office/powerpoint/2010/main" val="332581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4061E-8EDA-E152-2196-0D348FEFFCAB}"/>
              </a:ext>
            </a:extLst>
          </p:cNvPr>
          <p:cNvSpPr>
            <a:spLocks noGrp="1"/>
          </p:cNvSpPr>
          <p:nvPr>
            <p:ph type="title"/>
          </p:nvPr>
        </p:nvSpPr>
        <p:spPr/>
        <p:txBody>
          <a:bodyPr/>
          <a:lstStyle/>
          <a:p>
            <a:r>
              <a:rPr lang="en-US" dirty="0"/>
              <a:t>Programs dialog</a:t>
            </a:r>
          </a:p>
        </p:txBody>
      </p:sp>
      <p:pic>
        <p:nvPicPr>
          <p:cNvPr id="5" name="Content Placeholder 4">
            <a:extLst>
              <a:ext uri="{FF2B5EF4-FFF2-40B4-BE49-F238E27FC236}">
                <a16:creationId xmlns:a16="http://schemas.microsoft.com/office/drawing/2014/main" id="{A180F6DE-91A7-7481-56F8-372E11C8804E}"/>
              </a:ext>
            </a:extLst>
          </p:cNvPr>
          <p:cNvPicPr>
            <a:picLocks noGrp="1" noChangeAspect="1"/>
          </p:cNvPicPr>
          <p:nvPr>
            <p:ph idx="1"/>
          </p:nvPr>
        </p:nvPicPr>
        <p:blipFill>
          <a:blip r:embed="rId2"/>
          <a:stretch>
            <a:fillRect/>
          </a:stretch>
        </p:blipFill>
        <p:spPr>
          <a:xfrm>
            <a:off x="697523" y="1494456"/>
            <a:ext cx="9471409" cy="2633306"/>
          </a:xfrm>
        </p:spPr>
      </p:pic>
      <p:pic>
        <p:nvPicPr>
          <p:cNvPr id="7" name="Picture 6">
            <a:extLst>
              <a:ext uri="{FF2B5EF4-FFF2-40B4-BE49-F238E27FC236}">
                <a16:creationId xmlns:a16="http://schemas.microsoft.com/office/drawing/2014/main" id="{BAFE1AAB-DE51-A907-10C1-F9C1899BE958}"/>
              </a:ext>
            </a:extLst>
          </p:cNvPr>
          <p:cNvPicPr>
            <a:picLocks noChangeAspect="1"/>
          </p:cNvPicPr>
          <p:nvPr/>
        </p:nvPicPr>
        <p:blipFill>
          <a:blip r:embed="rId3"/>
          <a:stretch>
            <a:fillRect/>
          </a:stretch>
        </p:blipFill>
        <p:spPr>
          <a:xfrm>
            <a:off x="697523" y="4229548"/>
            <a:ext cx="9471409" cy="2468014"/>
          </a:xfrm>
          <a:prstGeom prst="rect">
            <a:avLst/>
          </a:prstGeom>
        </p:spPr>
      </p:pic>
    </p:spTree>
    <p:extLst>
      <p:ext uri="{BB962C8B-B14F-4D97-AF65-F5344CB8AC3E}">
        <p14:creationId xmlns:p14="http://schemas.microsoft.com/office/powerpoint/2010/main" val="39422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245</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Brush Script MT</vt:lpstr>
      <vt:lpstr>Cambria</vt:lpstr>
      <vt:lpstr>Freestyle Script</vt:lpstr>
      <vt:lpstr>Office Theme</vt:lpstr>
      <vt:lpstr>Rihla Feras Rabea</vt:lpstr>
      <vt:lpstr>Rihla Table Of Operators</vt:lpstr>
      <vt:lpstr>Rihla Program “Sample.rihla”</vt:lpstr>
      <vt:lpstr>Rihla Program “P8.rihla”</vt:lpstr>
      <vt:lpstr>Programs dialog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Feras Rabea</dc:creator>
  <cp:lastModifiedBy>Feras Rabea</cp:lastModifiedBy>
  <cp:revision>3</cp:revision>
  <dcterms:created xsi:type="dcterms:W3CDTF">2024-11-05T07:17:19Z</dcterms:created>
  <dcterms:modified xsi:type="dcterms:W3CDTF">2024-12-04T06:30:46Z</dcterms:modified>
</cp:coreProperties>
</file>