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icubik" charset="1" panose="020005030200000200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  <p:embeddedFont>
      <p:font typeface="Open Sans Italics" charset="1" panose="00000000000000000000"/>
      <p:regular r:id="rId19"/>
    </p:embeddedFont>
    <p:embeddedFont>
      <p:font typeface="Open Sans Bold Italics" charset="1" panose="00000000000000000000"/>
      <p:regular r:id="rId20"/>
    </p:embeddedFont>
    <p:embeddedFont>
      <p:font typeface="Open Sans Light" charset="1" panose="00000000000000000000"/>
      <p:regular r:id="rId21"/>
    </p:embeddedFont>
    <p:embeddedFont>
      <p:font typeface="Open Sans Light Italics" charset="1" panose="00000000000000000000"/>
      <p:regular r:id="rId22"/>
    </p:embeddedFont>
    <p:embeddedFont>
      <p:font typeface="Open Sans Medium" charset="1" panose="00000000000000000000"/>
      <p:regular r:id="rId23"/>
    </p:embeddedFont>
    <p:embeddedFont>
      <p:font typeface="Open Sans Medium Italics" charset="1" panose="00000000000000000000"/>
      <p:regular r:id="rId24"/>
    </p:embeddedFont>
    <p:embeddedFont>
      <p:font typeface="Open Sans Semi-Bold" charset="1" panose="00000000000000000000"/>
      <p:regular r:id="rId25"/>
    </p:embeddedFont>
    <p:embeddedFont>
      <p:font typeface="Open Sans Semi-Bold Italics" charset="1" panose="00000000000000000000"/>
      <p:regular r:id="rId26"/>
    </p:embeddedFont>
    <p:embeddedFont>
      <p:font typeface="Open Sans Ultra-Bold" charset="1" panose="00000000000000000000"/>
      <p:regular r:id="rId27"/>
    </p:embeddedFont>
    <p:embeddedFont>
      <p:font typeface="Open Sans Ultra-Bold Italics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2763271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6258" y="1167199"/>
            <a:ext cx="16230600" cy="349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3"/>
              </a:lnSpc>
              <a:spcBef>
                <a:spcPct val="0"/>
              </a:spcBef>
            </a:pPr>
            <a:r>
              <a:rPr lang="en-US" sz="10009">
                <a:solidFill>
                  <a:srgbClr val="FFFFFF"/>
                </a:solidFill>
                <a:latin typeface="Bicubik"/>
              </a:rPr>
              <a:t>QUANTUM KEY DISTRIBUTION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34947" y="5818074"/>
            <a:ext cx="5189282" cy="262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</a:rPr>
              <a:t>Group Members :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</a:rPr>
              <a:t>1-Faisal Al-Kindy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</a:rPr>
              <a:t>2-Feras Al-Jarbou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3-Fares Al-Najem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1761366"/>
            <a:ext cx="1053872" cy="6585871"/>
            <a:chOff x="0" y="0"/>
            <a:chExt cx="150802" cy="9423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802" cy="942391"/>
            </a:xfrm>
            <a:custGeom>
              <a:avLst/>
              <a:gdLst/>
              <a:ahLst/>
              <a:cxnLst/>
              <a:rect r="r" b="b" t="t" l="l"/>
              <a:pathLst>
                <a:path h="942391" w="150802">
                  <a:moveTo>
                    <a:pt x="0" y="0"/>
                  </a:moveTo>
                  <a:lnTo>
                    <a:pt x="150802" y="0"/>
                  </a:lnTo>
                  <a:lnTo>
                    <a:pt x="150802" y="942391"/>
                  </a:lnTo>
                  <a:lnTo>
                    <a:pt x="0" y="942391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0802" cy="980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24901" y="895350"/>
            <a:ext cx="12238081" cy="216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sz="6193">
                <a:solidFill>
                  <a:srgbClr val="FFFFFF"/>
                </a:solidFill>
                <a:latin typeface="Bicubik"/>
              </a:rPr>
              <a:t>WHAT IS QUANTUM KEY DISTRIBUTION (QKD)?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7955132" y="588608"/>
            <a:ext cx="580313" cy="5954007"/>
          </a:xfrm>
          <a:custGeom>
            <a:avLst/>
            <a:gdLst/>
            <a:ahLst/>
            <a:cxnLst/>
            <a:rect r="r" b="b" t="t" l="l"/>
            <a:pathLst>
              <a:path h="5954007" w="580313">
                <a:moveTo>
                  <a:pt x="0" y="0"/>
                </a:moveTo>
                <a:lnTo>
                  <a:pt x="580313" y="0"/>
                </a:lnTo>
                <a:lnTo>
                  <a:pt x="580313" y="5954008"/>
                </a:lnTo>
                <a:lnTo>
                  <a:pt x="0" y="59540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14069" y="4437085"/>
            <a:ext cx="16673931" cy="3489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918" indent="-360959" lvl="1">
              <a:lnSpc>
                <a:spcPts val="4681"/>
              </a:lnSpc>
              <a:spcBef>
                <a:spcPct val="0"/>
              </a:spcBef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Employs the laws of quantum mechanics t</a:t>
            </a:r>
            <a:r>
              <a:rPr lang="en-US" sz="3343">
                <a:solidFill>
                  <a:srgbClr val="FFFFFF"/>
                </a:solidFill>
                <a:latin typeface="Canva Sans"/>
              </a:rPr>
              <a:t>o distribute secret keys between two parties (Alice and Bob).</a:t>
            </a:r>
          </a:p>
          <a:p>
            <a:pPr algn="l" marL="721918" indent="-360959" lvl="1">
              <a:lnSpc>
                <a:spcPts val="4681"/>
              </a:lnSpc>
              <a:spcBef>
                <a:spcPct val="0"/>
              </a:spcBef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Keys are encoded in quantum states of particles like photons.</a:t>
            </a:r>
          </a:p>
          <a:p>
            <a:pPr algn="l" marL="721918" indent="-360959" lvl="1">
              <a:lnSpc>
                <a:spcPts val="4681"/>
              </a:lnSpc>
              <a:spcBef>
                <a:spcPct val="0"/>
              </a:spcBef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Any attempt to eavesdrop (by Eve) disrupts the quantum state, alerting Alice and Bob.</a:t>
            </a:r>
          </a:p>
          <a:p>
            <a:pPr algn="l">
              <a:lnSpc>
                <a:spcPts val="4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1761366"/>
            <a:ext cx="1053872" cy="6585871"/>
            <a:chOff x="0" y="0"/>
            <a:chExt cx="150802" cy="9423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802" cy="942391"/>
            </a:xfrm>
            <a:custGeom>
              <a:avLst/>
              <a:gdLst/>
              <a:ahLst/>
              <a:cxnLst/>
              <a:rect r="r" b="b" t="t" l="l"/>
              <a:pathLst>
                <a:path h="942391" w="150802">
                  <a:moveTo>
                    <a:pt x="0" y="0"/>
                  </a:moveTo>
                  <a:lnTo>
                    <a:pt x="150802" y="0"/>
                  </a:lnTo>
                  <a:lnTo>
                    <a:pt x="150802" y="942391"/>
                  </a:lnTo>
                  <a:lnTo>
                    <a:pt x="0" y="942391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0802" cy="980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24901" y="895350"/>
            <a:ext cx="12238081" cy="106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sz="6193">
                <a:solidFill>
                  <a:srgbClr val="FFFFFF"/>
                </a:solidFill>
                <a:latin typeface="Bicubik"/>
              </a:rPr>
              <a:t>THE E91 PROTOCOL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7955132" y="-408507"/>
            <a:ext cx="580313" cy="5954007"/>
          </a:xfrm>
          <a:custGeom>
            <a:avLst/>
            <a:gdLst/>
            <a:ahLst/>
            <a:cxnLst/>
            <a:rect r="r" b="b" t="t" l="l"/>
            <a:pathLst>
              <a:path h="5954007" w="580313">
                <a:moveTo>
                  <a:pt x="0" y="0"/>
                </a:moveTo>
                <a:lnTo>
                  <a:pt x="580313" y="0"/>
                </a:lnTo>
                <a:lnTo>
                  <a:pt x="580313" y="5954007"/>
                </a:lnTo>
                <a:lnTo>
                  <a:pt x="0" y="5954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70692" y="3961189"/>
            <a:ext cx="16817308" cy="3489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1"/>
              </a:lnSpc>
            </a:pPr>
          </a:p>
          <a:p>
            <a:pPr algn="l" marL="721918" indent="-360959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Utilizes entangled pairs of photons – particles with correlated quantum states.</a:t>
            </a:r>
          </a:p>
          <a:p>
            <a:pPr algn="l" marL="721918" indent="-360959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Alice sends one photon from each pair to Bob.</a:t>
            </a:r>
          </a:p>
          <a:p>
            <a:pPr algn="l" marL="721918" indent="-360959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Canva Sans"/>
              </a:rPr>
              <a:t>Both Alice and Bob randomly choose bases (directions) to measure the polarization of their photons.</a:t>
            </a:r>
          </a:p>
          <a:p>
            <a:pPr algn="l">
              <a:lnSpc>
                <a:spcPts val="46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3237292" y="1035275"/>
            <a:ext cx="421556" cy="4325160"/>
          </a:xfrm>
          <a:custGeom>
            <a:avLst/>
            <a:gdLst/>
            <a:ahLst/>
            <a:cxnLst/>
            <a:rect r="r" b="b" t="t" l="l"/>
            <a:pathLst>
              <a:path h="4325160" w="421556">
                <a:moveTo>
                  <a:pt x="0" y="0"/>
                </a:moveTo>
                <a:lnTo>
                  <a:pt x="421556" y="0"/>
                </a:lnTo>
                <a:lnTo>
                  <a:pt x="421556" y="4325159"/>
                </a:lnTo>
                <a:lnTo>
                  <a:pt x="0" y="43251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00325" y="2008648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5490" y="1209923"/>
            <a:ext cx="13534223" cy="150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4"/>
              </a:lnSpc>
              <a:spcBef>
                <a:spcPct val="0"/>
              </a:spcBef>
            </a:pPr>
            <a:r>
              <a:rPr lang="en-US" sz="4289">
                <a:solidFill>
                  <a:srgbClr val="FFFFFF"/>
                </a:solidFill>
                <a:latin typeface="Bicubik"/>
              </a:rPr>
              <a:t>ENSURING SECURITY: DETECTING EAVESDROPPING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2730" y="3824541"/>
            <a:ext cx="9971625" cy="490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568" indent="-345284" lvl="1">
              <a:lnSpc>
                <a:spcPts val="4477"/>
              </a:lnSpc>
              <a:spcBef>
                <a:spcPct val="0"/>
              </a:spcBef>
              <a:buFont typeface="Arial"/>
              <a:buChar char="•"/>
            </a:pPr>
            <a:r>
              <a:rPr lang="en-US" sz="3198">
                <a:solidFill>
                  <a:srgbClr val="FFFFFF"/>
                </a:solidFill>
                <a:latin typeface="Canva Sans"/>
              </a:rPr>
              <a:t>Perfect c</a:t>
            </a:r>
            <a:r>
              <a:rPr lang="en-US" sz="3198">
                <a:solidFill>
                  <a:srgbClr val="FFFFFF"/>
                </a:solidFill>
                <a:latin typeface="Canva Sans"/>
              </a:rPr>
              <a:t>orrelation exists between Alice and Bob's measurements in the chosen bases for truly entangled states.</a:t>
            </a:r>
          </a:p>
          <a:p>
            <a:pPr algn="l" marL="690568" indent="-345284" lvl="1">
              <a:lnSpc>
                <a:spcPts val="4477"/>
              </a:lnSpc>
              <a:spcBef>
                <a:spcPct val="0"/>
              </a:spcBef>
              <a:buFont typeface="Arial"/>
              <a:buChar char="•"/>
            </a:pPr>
            <a:r>
              <a:rPr lang="en-US" sz="3198">
                <a:solidFill>
                  <a:srgbClr val="FFFFFF"/>
                </a:solidFill>
                <a:latin typeface="Canva Sans"/>
              </a:rPr>
              <a:t>Any eavesdropping attempt (by Eve) introduces errors and disrupts this correlation.</a:t>
            </a:r>
          </a:p>
          <a:p>
            <a:pPr algn="l" marL="690568" indent="-345284" lvl="1">
              <a:lnSpc>
                <a:spcPts val="4477"/>
              </a:lnSpc>
              <a:spcBef>
                <a:spcPct val="0"/>
              </a:spcBef>
              <a:buFont typeface="Arial"/>
              <a:buChar char="•"/>
            </a:pPr>
            <a:r>
              <a:rPr lang="en-US" sz="3198">
                <a:solidFill>
                  <a:srgbClr val="FFFFFF"/>
                </a:solidFill>
                <a:latin typeface="Canva Sans"/>
              </a:rPr>
              <a:t>Alice and Bob publicly compare a portion of their measurements to detect deviations from perfect correlation, indicating eavesdropping.</a:t>
            </a:r>
          </a:p>
          <a:p>
            <a:pPr algn="l">
              <a:lnSpc>
                <a:spcPts val="33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64491" y="1062273"/>
            <a:ext cx="16494809" cy="102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0"/>
              </a:lnSpc>
              <a:spcBef>
                <a:spcPct val="0"/>
              </a:spcBef>
            </a:pPr>
            <a:r>
              <a:rPr lang="en-US" sz="5886">
                <a:solidFill>
                  <a:srgbClr val="FFFFFF"/>
                </a:solidFill>
                <a:latin typeface="Bicubik"/>
              </a:rPr>
              <a:t>ADVANTAGES OF THE E91 PROTOCOL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8015634" y="27146"/>
            <a:ext cx="523711" cy="5373271"/>
          </a:xfrm>
          <a:custGeom>
            <a:avLst/>
            <a:gdLst/>
            <a:ahLst/>
            <a:cxnLst/>
            <a:rect r="r" b="b" t="t" l="l"/>
            <a:pathLst>
              <a:path h="5373271" w="523711">
                <a:moveTo>
                  <a:pt x="0" y="0"/>
                </a:moveTo>
                <a:lnTo>
                  <a:pt x="523711" y="0"/>
                </a:lnTo>
                <a:lnTo>
                  <a:pt x="523711" y="5373271"/>
                </a:lnTo>
                <a:lnTo>
                  <a:pt x="0" y="537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13344" y="3347112"/>
            <a:ext cx="1549688" cy="1097959"/>
            <a:chOff x="0" y="0"/>
            <a:chExt cx="1147207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7207" cy="812800"/>
            </a:xfrm>
            <a:custGeom>
              <a:avLst/>
              <a:gdLst/>
              <a:ahLst/>
              <a:cxnLst/>
              <a:rect r="r" b="b" t="t" l="l"/>
              <a:pathLst>
                <a:path h="812800" w="1147207">
                  <a:moveTo>
                    <a:pt x="0" y="0"/>
                  </a:moveTo>
                  <a:lnTo>
                    <a:pt x="1147207" y="0"/>
                  </a:lnTo>
                  <a:lnTo>
                    <a:pt x="114720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4720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58139" y="3612149"/>
            <a:ext cx="1060098" cy="5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  <a:spcBef>
                <a:spcPct val="0"/>
              </a:spcBef>
            </a:pPr>
            <a:r>
              <a:rPr lang="en-US" sz="3009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20922" y="3358666"/>
            <a:ext cx="8320713" cy="101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FFFFFF"/>
                </a:solidFill>
                <a:latin typeface="Open Sans"/>
              </a:rPr>
              <a:t>Provably secure: Security is guaranteed by the laws of physics, not computational complexity.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113344" y="5559388"/>
            <a:ext cx="1549688" cy="1097959"/>
            <a:chOff x="0" y="0"/>
            <a:chExt cx="1147207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7207" cy="812800"/>
            </a:xfrm>
            <a:custGeom>
              <a:avLst/>
              <a:gdLst/>
              <a:ahLst/>
              <a:cxnLst/>
              <a:rect r="r" b="b" t="t" l="l"/>
              <a:pathLst>
                <a:path h="812800" w="1147207">
                  <a:moveTo>
                    <a:pt x="0" y="0"/>
                  </a:moveTo>
                  <a:lnTo>
                    <a:pt x="1147207" y="0"/>
                  </a:lnTo>
                  <a:lnTo>
                    <a:pt x="114720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720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58139" y="5824425"/>
            <a:ext cx="1060098" cy="5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  <a:spcBef>
                <a:spcPct val="0"/>
              </a:spcBef>
            </a:pPr>
            <a:r>
              <a:rPr lang="en-US" sz="3009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20922" y="5644362"/>
            <a:ext cx="8320713" cy="101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FFFFFF"/>
                </a:solidFill>
                <a:latin typeface="Open Sans"/>
              </a:rPr>
              <a:t>High-level security: Eavesdropping attempts are inherently detectable.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113344" y="7771665"/>
            <a:ext cx="1549688" cy="1097959"/>
            <a:chOff x="0" y="0"/>
            <a:chExt cx="1147207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47207" cy="812800"/>
            </a:xfrm>
            <a:custGeom>
              <a:avLst/>
              <a:gdLst/>
              <a:ahLst/>
              <a:cxnLst/>
              <a:rect r="r" b="b" t="t" l="l"/>
              <a:pathLst>
                <a:path h="812800" w="1147207">
                  <a:moveTo>
                    <a:pt x="0" y="0"/>
                  </a:moveTo>
                  <a:lnTo>
                    <a:pt x="1147207" y="0"/>
                  </a:lnTo>
                  <a:lnTo>
                    <a:pt x="114720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4720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358139" y="8036701"/>
            <a:ext cx="1060098" cy="5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  <a:spcBef>
                <a:spcPct val="0"/>
              </a:spcBef>
            </a:pPr>
            <a:r>
              <a:rPr lang="en-US" sz="3009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20922" y="7724040"/>
            <a:ext cx="10314943" cy="192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  <a:spcBef>
                <a:spcPct val="0"/>
              </a:spcBef>
            </a:pPr>
            <a:r>
              <a:rPr lang="en-US" sz="2732">
                <a:solidFill>
                  <a:srgbClr val="FFFFFF"/>
                </a:solidFill>
                <a:latin typeface="Open Sans"/>
              </a:rPr>
              <a:t>Eavesdropping introduces errors: Any attempt to intercept the quantum information disrupts its delicate state, causing deviations from the expected results Alice and Bob would get otherwise.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426355" y="3283216"/>
            <a:ext cx="664792" cy="6820771"/>
          </a:xfrm>
          <a:custGeom>
            <a:avLst/>
            <a:gdLst/>
            <a:ahLst/>
            <a:cxnLst/>
            <a:rect r="r" b="b" t="t" l="l"/>
            <a:pathLst>
              <a:path h="6820771" w="664792">
                <a:moveTo>
                  <a:pt x="0" y="0"/>
                </a:moveTo>
                <a:lnTo>
                  <a:pt x="664792" y="0"/>
                </a:lnTo>
                <a:lnTo>
                  <a:pt x="664792" y="6820771"/>
                </a:lnTo>
                <a:lnTo>
                  <a:pt x="0" y="68207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8002" y="3757858"/>
            <a:ext cx="15251996" cy="201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2"/>
              </a:lnSpc>
              <a:spcBef>
                <a:spcPct val="0"/>
              </a:spcBef>
            </a:pPr>
            <a:r>
              <a:rPr lang="en-US" sz="11609">
                <a:solidFill>
                  <a:srgbClr val="FFFFFF"/>
                </a:solidFill>
                <a:latin typeface="Bicubik"/>
              </a:rPr>
              <a:t>ANY QUESTIONS ?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4326276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7927" y="3691183"/>
            <a:ext cx="14572145" cy="259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DAGEp_VhNzI</dc:identifier>
  <dcterms:modified xsi:type="dcterms:W3CDTF">2011-08-01T06:04:30Z</dcterms:modified>
  <cp:revision>1</cp:revision>
  <dc:title>Purple Futuristic Technology Presentation</dc:title>
</cp:coreProperties>
</file>