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7" r:id="rId2"/>
    <p:sldId id="266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62CCAEA-34A5-4A1B-A382-B42999191B3E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936ABCF-D93B-4DE3-B983-B7F52D70D0E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6072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CAEA-34A5-4A1B-A382-B42999191B3E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ABCF-D93B-4DE3-B983-B7F52D70D0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07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CAEA-34A5-4A1B-A382-B42999191B3E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ABCF-D93B-4DE3-B983-B7F52D70D0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18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CAEA-34A5-4A1B-A382-B42999191B3E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ABCF-D93B-4DE3-B983-B7F52D70D0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35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CAEA-34A5-4A1B-A382-B42999191B3E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ABCF-D93B-4DE3-B983-B7F52D70D0E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068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CAEA-34A5-4A1B-A382-B42999191B3E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ABCF-D93B-4DE3-B983-B7F52D70D0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39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CAEA-34A5-4A1B-A382-B42999191B3E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ABCF-D93B-4DE3-B983-B7F52D70D0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42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CAEA-34A5-4A1B-A382-B42999191B3E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ABCF-D93B-4DE3-B983-B7F52D70D0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37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CAEA-34A5-4A1B-A382-B42999191B3E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ABCF-D93B-4DE3-B983-B7F52D70D0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37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CAEA-34A5-4A1B-A382-B42999191B3E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ABCF-D93B-4DE3-B983-B7F52D70D0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13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CAEA-34A5-4A1B-A382-B42999191B3E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ABCF-D93B-4DE3-B983-B7F52D70D0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89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62CCAEA-34A5-4A1B-A382-B42999191B3E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936ABCF-D93B-4DE3-B983-B7F52D70D0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14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C390202-8860-C151-A742-CBF408FC9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036864"/>
            <a:ext cx="9418320" cy="644979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«Специалист по анализу данных (Data Scientist)»</a:t>
            </a:r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DC119E3-F88B-6E53-2C88-E08D3C3E9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3371" y="5229546"/>
            <a:ext cx="7164512" cy="1353620"/>
          </a:xfrm>
        </p:spPr>
        <p:txBody>
          <a:bodyPr>
            <a:normAutofit/>
          </a:bodyPr>
          <a:lstStyle/>
          <a:p>
            <a:pPr algn="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 студент группы 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змиИВТ-241 Москвитина А.Г.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Принял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Короленко В.В.</a:t>
            </a: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592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Scientist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2351314"/>
            <a:ext cx="8595360" cy="3828823"/>
          </a:xfrm>
        </p:spPr>
        <p:txBody>
          <a:bodyPr/>
          <a:lstStyle/>
          <a:p>
            <a:r>
              <a:rPr lang="ru-RU" dirty="0"/>
              <a:t>Специалист по анализу данных, или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Scientist</a:t>
            </a:r>
            <a:r>
              <a:rPr lang="ru-RU" dirty="0"/>
              <a:t>, — это профессионал, который использует различные методы, алгоритмы и системы для анализа данных с целью извлечения полезной информации и поддержки принятия решений.</a:t>
            </a:r>
          </a:p>
        </p:txBody>
      </p:sp>
    </p:spTree>
    <p:extLst>
      <p:ext uri="{BB962C8B-B14F-4D97-AF65-F5344CB8AC3E}">
        <p14:creationId xmlns:p14="http://schemas.microsoft.com/office/powerpoint/2010/main" val="111881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DCF0EB5-4D47-E9D4-3F47-77B80F78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354" y="441789"/>
            <a:ext cx="10440518" cy="620394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just">
              <a:lnSpc>
                <a:spcPct val="170000"/>
              </a:lnSpc>
              <a:spcBef>
                <a:spcPts val="0"/>
              </a:spcBef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Сбор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данных: Определение источников данных и разработка методов их сбора.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70000"/>
              </a:lnSpc>
              <a:spcBef>
                <a:spcPts val="0"/>
              </a:spcBef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Очистка и подготовка данных: Устранение ошибок, пропусков и аномалий в данных.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70000"/>
              </a:lnSpc>
              <a:spcBef>
                <a:spcPts val="0"/>
              </a:spcBef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Анализ данных: Использование статистических методов и инструментов для анализа данных.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70000"/>
              </a:lnSpc>
              <a:spcBef>
                <a:spcPts val="0"/>
              </a:spcBef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Моделирование: Разработка и применение машинных алгоритмов для построения предсказательных моделей.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70000"/>
              </a:lnSpc>
              <a:spcBef>
                <a:spcPts val="0"/>
              </a:spcBef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Визуализация данных: Создание графиков, диаграмм и других визуальных представлений данных для облегчения понимания результатов анализа.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70000"/>
              </a:lnSpc>
              <a:spcBef>
                <a:spcPts val="0"/>
              </a:spcBef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Интерпретация результатов: Анализ выводов и их интерпретация в контексте бизнес-задач.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70000"/>
              </a:lnSpc>
              <a:spcBef>
                <a:spcPts val="0"/>
              </a:spcBef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Работа с большими данными: Использование технологий обработки больших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данных. </a:t>
            </a:r>
          </a:p>
          <a:p>
            <a:pPr marL="342900" indent="-342900" algn="just">
              <a:lnSpc>
                <a:spcPct val="170000"/>
              </a:lnSpc>
              <a:spcBef>
                <a:spcPts val="0"/>
              </a:spcBef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Взаимодействие с другими командами: Сотрудничество с другими специалистами, такими как аналитики, инженеры данных и бизнес-аналитики, для интеграции результатов анализа в бизнес-процессы.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70000"/>
              </a:lnSpc>
              <a:spcBef>
                <a:spcPts val="0"/>
              </a:spcBef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Непрерывное улучшение: Мониторинг производительности моделей и их доработка на основе новых данных и изменяющихся условий.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493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2838F4-B09F-D2D2-13F9-892EEDE77414}"/>
              </a:ext>
            </a:extLst>
          </p:cNvPr>
          <p:cNvSpPr txBox="1"/>
          <p:nvPr/>
        </p:nvSpPr>
        <p:spPr>
          <a:xfrm>
            <a:off x="270552" y="595902"/>
            <a:ext cx="1100432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 необходимым знаниям относятся:</a:t>
            </a:r>
          </a:p>
          <a:p>
            <a:pPr indent="450215" algn="just">
              <a:lnSpc>
                <a:spcPct val="150000"/>
              </a:lnSpc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Статистика и математика: Основы статистики, теории вероятностей, линейной алгебры и математического анализа.</a:t>
            </a:r>
          </a:p>
          <a:p>
            <a:pPr indent="450215" algn="just">
              <a:lnSpc>
                <a:spcPct val="150000"/>
              </a:lnSpc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Программирование </a:t>
            </a:r>
            <a:r>
              <a:rPr lang="ru-RU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Один из самых популярных языков для анализа данных, с библиотеками, такими как </a:t>
            </a:r>
            <a:r>
              <a:rPr lang="ru-RU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Pandas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SciPy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Seaborn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Основы SQL: для работы с реляционными базами данных.</a:t>
            </a:r>
          </a:p>
          <a:p>
            <a:pPr indent="450215" algn="just">
              <a:lnSpc>
                <a:spcPct val="150000"/>
              </a:lnSpc>
            </a:pP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Машинное обучение: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Понимание основных алгоритмов машинного обучения: регрессия, классификация, кластеризация, деревья решений, ансамблевые методы и нейронные сети.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Обработка данных: </a:t>
            </a:r>
            <a:r>
              <a:rPr lang="ru-RU" sz="1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мение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работать с большими данными (</a:t>
            </a:r>
            <a:r>
              <a:rPr lang="ru-RU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Big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и знание технологий, таких как </a:t>
            </a:r>
            <a:r>
              <a:rPr lang="ru-RU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Hadoop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1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Spark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Навыки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очистки и подготовки данных: работа с пропусками, аномалиями и преобразованием данных. </a:t>
            </a:r>
            <a:endParaRPr lang="ru-RU" sz="16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Базы данных: Знание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реляционных (</a:t>
            </a:r>
            <a:r>
              <a:rPr lang="ru-RU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MySQL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и </a:t>
            </a:r>
            <a:r>
              <a:rPr lang="ru-RU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нереляционных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MongoDB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баз данных.</a:t>
            </a:r>
            <a:endParaRPr lang="ru-RU" sz="16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необходимых навыков выделим: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1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Аналитическое мышление</a:t>
            </a:r>
          </a:p>
          <a:p>
            <a:pPr marL="342900" indent="-342900" algn="just">
              <a:lnSpc>
                <a:spcPct val="150000"/>
              </a:lnSpc>
              <a:buAutoNum type="arabicPeriod" startAt="2"/>
            </a:pPr>
            <a:r>
              <a:rPr lang="ru-RU" sz="1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Коммуникационные навыки</a:t>
            </a:r>
          </a:p>
          <a:p>
            <a:pPr marL="342900" indent="-342900" algn="just">
              <a:lnSpc>
                <a:spcPct val="150000"/>
              </a:lnSpc>
              <a:buAutoNum type="arabicPeriod" startAt="2"/>
            </a:pPr>
            <a:r>
              <a:rPr lang="ru-RU" sz="1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Проблемное мышление</a:t>
            </a:r>
          </a:p>
          <a:p>
            <a:pPr marL="342900" indent="-342900" algn="just">
              <a:lnSpc>
                <a:spcPct val="150000"/>
              </a:lnSpc>
              <a:buAutoNum type="arabicPeriod" startAt="2"/>
            </a:pPr>
            <a:r>
              <a:rPr lang="ru-RU" sz="1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Работа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ru-RU" sz="1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команде</a:t>
            </a:r>
          </a:p>
          <a:p>
            <a:pPr marL="342900" indent="-342900" algn="just">
              <a:lnSpc>
                <a:spcPct val="150000"/>
              </a:lnSpc>
              <a:buAutoNum type="arabicPeriod" startAt="2"/>
            </a:pPr>
            <a:r>
              <a:rPr lang="ru-RU" sz="1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Управление проектами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86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FF5088-4240-5BDC-ED1A-39B7CBE97645}"/>
              </a:ext>
            </a:extLst>
          </p:cNvPr>
          <p:cNvSpPr txBox="1"/>
          <p:nvPr/>
        </p:nvSpPr>
        <p:spPr>
          <a:xfrm>
            <a:off x="297951" y="380143"/>
            <a:ext cx="1092794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Программное обеспечение: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Языки программирования: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- Python: Основной язык для анализа данных, включает библиотеки, такие как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Pandas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SciPy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Scikit-learn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Инструменты для работы с базами данных: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- SQL: Для извлечения и манипуляции данными в реляционных базах данных.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-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NoSQL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базы: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MongoDB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Cassandra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работы с неструктурированными данными.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Инструменты для обработки больших </a:t>
            </a: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данных</a:t>
            </a: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- </a:t>
            </a: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Apache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Hadoop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Фреймворк для распределенного хранения и обработки больших объемов данных</a:t>
            </a: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- </a:t>
            </a:r>
            <a:r>
              <a:rPr lang="ru-RU" sz="1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Apache</a:t>
            </a: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Spark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Быстрая система обработки больших данных, поддерживающая обработку в реальном времени. </a:t>
            </a:r>
            <a:endParaRPr lang="ru-RU" sz="1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Инструменты визуализации данных: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-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Tableau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Power BI: Для создания интерактивных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дашбордов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отчетов.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-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Seaborn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Библиотеки для визуализации данных в Python.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Облачные платформы: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- AWS, Google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Cloud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Microsoft Azure: Предлагают услуги хранения данных, вычислений и машинного обучения</a:t>
            </a:r>
            <a:r>
              <a:rPr lang="ru-RU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450215" algn="just">
              <a:lnSpc>
                <a:spcPct val="150000"/>
              </a:lnSpc>
            </a:pP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Инструменты 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совместной работы и </a:t>
            </a: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разработки:</a:t>
            </a: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- </a:t>
            </a: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Notebook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Интерактивная среда для написания кода на </a:t>
            </a:r>
            <a:r>
              <a:rPr lang="ru-RU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позволяющая комбинировать код, текст и визуализации</a:t>
            </a: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- </a:t>
            </a: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Google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Colab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Облачная версия </a:t>
            </a:r>
            <a:r>
              <a:rPr lang="ru-RU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Notebook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поддержкой GPU</a:t>
            </a: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- </a:t>
            </a: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Система контроля версий для управления кодом и совместной работы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39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3E3AC4-C6A6-5EBF-3896-BC355E075570}"/>
              </a:ext>
            </a:extLst>
          </p:cNvPr>
          <p:cNvSpPr txBox="1"/>
          <p:nvPr/>
        </p:nvSpPr>
        <p:spPr>
          <a:xfrm>
            <a:off x="195209" y="1412141"/>
            <a:ext cx="1097353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Смежные профессии. </a:t>
            </a:r>
          </a:p>
          <a:p>
            <a:pPr indent="450215" algn="just"/>
            <a:endParaRPr lang="ru-RU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Специалист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анализу данных имеет тесные связи с несколькими смежными профессиями, каждая из которых вносит свой вклад в процесс работы с данными</a:t>
            </a:r>
            <a:r>
              <a:rPr lang="ru-RU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indent="450215" algn="just"/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Аналитик данных (Data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Analyst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Обязанности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Анализирует данные, создает отчеты и визуализации, помогает принимать бизнес-решения.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Соотношение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Data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Analyst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фокусируется на описательном анализе и отчетности, в то время как Data Scientist использует более сложные методы, такие как машинное обучение и предсказательная аналитика. Data Scientist может использовать отчеты аналитиков как основу для дальнейшего анализа</a:t>
            </a:r>
            <a:r>
              <a:rPr lang="ru-RU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Инженер по данным (Data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Engineer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Обязанности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Создает и поддерживает инфраструктуру для обработки и хранения данных.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Соотношение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Data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Engineer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обеспечивает Data Scientist необходимыми данными и инструментами. Без надежной инфраструктуры Data Scientist не сможет эффективно работать с данными</a:t>
            </a:r>
            <a:r>
              <a:rPr lang="ru-RU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Инженер по машинному обучению (Machine Learning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Engineer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Обязанности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Разрабатывает, тестирует и внедряет модели машинного обучения в продуктивную среду.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Соотношение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Data Scientist разрабатывает модели и алгоритмы, а ML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Engineer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отвечает за их внедрение и оптимизацию. Оба специалиста работают в тесной связке для достижения общих целей.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30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A45579-6638-77BC-AE6B-12DB6766BA29}"/>
              </a:ext>
            </a:extLst>
          </p:cNvPr>
          <p:cNvSpPr txBox="1"/>
          <p:nvPr/>
        </p:nvSpPr>
        <p:spPr>
          <a:xfrm>
            <a:off x="65529" y="1208544"/>
            <a:ext cx="11062392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Бизнес-аналитик 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Business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Analyst</a:t>
            </a:r>
            <a:r>
              <a:rPr lang="ru-RU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Обязанности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Определяет бизнес-требования и помогает интерпретировать результаты анализа.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Соотношение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Бизнес-аналитик помогает Data Scientist понять, какие данные важны для бизнеса, а также интерпретировать результаты анализа в контексте бизнес-целей</a:t>
            </a:r>
            <a:r>
              <a:rPr lang="ru-RU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Продуктовый менеджер (Product Manager)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Обязанности: Определяет стратегию и развитие продукта.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Соотношение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Data Scientist предоставляет аналитические данные, которые помогают продуктовым менеджерам принимать решения о функциональности и улучшениях продукта</a:t>
            </a:r>
            <a:r>
              <a:rPr lang="ru-RU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Разработчик программного обеспечения (Software Developer)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Обязанности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Создает приложения и системы, которые могут использовать данные.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Соотношение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Data Scientist может работать с разработчиками для интеграции моделей в приложения или системы, обеспечивая функциональность на основе данных</a:t>
            </a:r>
            <a:r>
              <a:rPr lang="ru-RU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Специалист по визуализации данных (Data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Specialist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Обязанности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Создает визуализации данных для облегчения понимания информации.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Соотношение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Data Scientist может работать с визуализаторами данных для представления сложных результатов анализа в понятной форме</a:t>
            </a:r>
            <a:r>
              <a:rPr lang="ru-RU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438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E0717C-8AA5-C4D8-51E0-6F2FE0BA41E2}"/>
              </a:ext>
            </a:extLst>
          </p:cNvPr>
          <p:cNvSpPr txBox="1"/>
          <p:nvPr/>
        </p:nvSpPr>
        <p:spPr>
          <a:xfrm>
            <a:off x="717479" y="386867"/>
            <a:ext cx="10026722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Перспективы профессионального роста специалиста по анализу 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данных.</a:t>
            </a:r>
          </a:p>
          <a:p>
            <a:pPr indent="450215" algn="just"/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 профессионального роста специалиста по анализу данных очень широки. Карьерное развитие включает переход от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Junior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Senior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Scientist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руководящие роли, такие как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Также есть возможность  освоения смежных областей: машинное обучение, большие данные, бизнес-аналитика или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Отраслевая специализация позволяет углубиться в финансы, здравоохранение, маркетинг и другие сферы.</a:t>
            </a:r>
            <a:r>
              <a:rPr lang="ru-RU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indent="450215" algn="just"/>
            <a:endParaRPr lang="ru-RU" sz="14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научно ориентированных специалистов открыты возможности в исследовательских проектах и разработке новых методов анализа. Предприниматели могут создавать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стартапы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работать как независимые консультанты. Глобальный спрос на специалистов по данным позволяет работать в международных компаниях или участвовать в крупных проектах. 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/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факторы успеха — постоянное обучение, освоение новых технологий (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SQL, ML-библиотеки) и развитие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Тренды, такие как рост объема данных, развитие ИИ и автоматизация, усиливают востребованность профессии. В целом, специалист по анализу данных имеет огромные возможности для роста, особенно при условии адаптации к изменениям и применения навыков для решения бизнес-задач.</a:t>
            </a:r>
          </a:p>
          <a:p>
            <a:pPr indent="450215" algn="just"/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60561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59</TotalTime>
  <Words>824</Words>
  <Application>Microsoft Office PowerPoint</Application>
  <PresentationFormat>Широкоэкранный</PresentationFormat>
  <Paragraphs>82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Schoolbook</vt:lpstr>
      <vt:lpstr>Times New Roman</vt:lpstr>
      <vt:lpstr>Wingdings 2</vt:lpstr>
      <vt:lpstr>View</vt:lpstr>
      <vt:lpstr>«Специалист по анализу данных (Data Scientist)» </vt:lpstr>
      <vt:lpstr>Data Scientist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«Специалист по анализу данных (Data Scientist)» </dc:title>
  <dc:creator>bokarevatatyana@mail.ru</dc:creator>
  <cp:lastModifiedBy>Ferible</cp:lastModifiedBy>
  <cp:revision>13</cp:revision>
  <dcterms:created xsi:type="dcterms:W3CDTF">2024-11-23T13:14:38Z</dcterms:created>
  <dcterms:modified xsi:type="dcterms:W3CDTF">2025-02-06T16:41:19Z</dcterms:modified>
</cp:coreProperties>
</file>