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526115-E86C-467B-8703-C47C7C1FCF40}">
  <a:tblStyle styleId="{FD526115-E86C-467B-8703-C47C7C1FCF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Nunito-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29873adb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29873adb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 architectuur van de queries op de server side.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29e4b22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29e4b22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29873adb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29873adb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Npm package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29873adb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29873adb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29873adb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29873adb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29e4b22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9e4b2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29e4b220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29e4b22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29e4b220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29e4b220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29e4b22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9e4b22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GB">
                <a:latin typeface="Proxima Nova"/>
                <a:ea typeface="Proxima Nova"/>
                <a:cs typeface="Proxima Nova"/>
                <a:sym typeface="Proxima Nova"/>
              </a:rPr>
              <a:t>Het onderzoek naar GraphQL is voor Brabochamp. Brabochamp is een kleine ICT-dienstverlening in Noord-Brabant die zowel applicatieontwikkeling als detachering doet. Zelf investeren ze flink in de kennis en vaardigheden van haar medewerkers. Elk half jaar komt er een nieuw onderwerp aan de orde en deze keer is dat GraphQL. Ze willen graag uiteindelijk weten of GraphQL betere performance heeft dan een REST API.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9e4b220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9e4b220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9873a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9873a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Opgericht in 2012 en uitgebracht in 2015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9e4b22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9e4b22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29873adb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29873adb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29873ad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29873ad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Client-driven. De server vult de query die de gebruiker meegeeft.</a:t>
            </a:r>
            <a:endParaRPr/>
          </a:p>
          <a:p>
            <a:pPr indent="0" lvl="0" marL="0" rtl="0" algn="l">
              <a:spcBef>
                <a:spcPts val="0"/>
              </a:spcBef>
              <a:spcAft>
                <a:spcPts val="0"/>
              </a:spcAft>
              <a:buNone/>
            </a:pPr>
            <a:r>
              <a:rPr lang="en-GB"/>
              <a:t>Server-driven. De client krijgt de data die de server terugeeft bij een bepaald endpoint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9e4b220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9e4b220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29e4b220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29e4b220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GraphQL</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Rick Voesenek &amp; Niek Flipse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2"/>
          <p:cNvPicPr preferRelativeResize="0"/>
          <p:nvPr/>
        </p:nvPicPr>
        <p:blipFill>
          <a:blip r:embed="rId3">
            <a:alphaModFix/>
          </a:blip>
          <a:stretch>
            <a:fillRect/>
          </a:stretch>
        </p:blipFill>
        <p:spPr>
          <a:xfrm>
            <a:off x="1600200" y="709613"/>
            <a:ext cx="5943600" cy="372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Artillery</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Loadtest</a:t>
            </a:r>
            <a:endParaRPr/>
          </a:p>
          <a:p>
            <a:pPr indent="-311150" lvl="0" marL="457200" rtl="0" algn="l">
              <a:spcBef>
                <a:spcPts val="0"/>
              </a:spcBef>
              <a:spcAft>
                <a:spcPts val="0"/>
              </a:spcAft>
              <a:buSzPts val="1300"/>
              <a:buChar char="-"/>
            </a:pPr>
            <a:r>
              <a:rPr lang="en-GB"/>
              <a:t>Script of Quick</a:t>
            </a:r>
            <a:endParaRPr/>
          </a:p>
          <a:p>
            <a:pPr indent="-311150" lvl="0" marL="457200" rtl="0" algn="l">
              <a:spcBef>
                <a:spcPts val="0"/>
              </a:spcBef>
              <a:spcAft>
                <a:spcPts val="0"/>
              </a:spcAft>
              <a:buSzPts val="1300"/>
              <a:buChar char="-"/>
            </a:pPr>
            <a:r>
              <a:rPr lang="en-GB"/>
              <a:t>Localhost en via Heroku</a:t>
            </a:r>
            <a:endParaRPr/>
          </a:p>
          <a:p>
            <a:pPr indent="-311150" lvl="0" marL="457200" rtl="0" algn="l">
              <a:spcBef>
                <a:spcPts val="0"/>
              </a:spcBef>
              <a:spcAft>
                <a:spcPts val="0"/>
              </a:spcAft>
              <a:buSzPts val="1300"/>
              <a:buChar char="-"/>
            </a:pPr>
            <a:r>
              <a:rPr lang="en-GB"/>
              <a:t>MongoDB</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sz="1000">
                <a:solidFill>
                  <a:srgbClr val="333333"/>
                </a:solidFill>
                <a:highlight>
                  <a:srgbClr val="FCFDFF"/>
                </a:highlight>
                <a:latin typeface="Courier New"/>
                <a:ea typeface="Courier New"/>
                <a:cs typeface="Courier New"/>
                <a:sym typeface="Courier New"/>
              </a:rPr>
              <a:t>artillery quick --count </a:t>
            </a:r>
            <a:r>
              <a:rPr lang="en-GB" sz="1000">
                <a:solidFill>
                  <a:srgbClr val="008080"/>
                </a:solidFill>
                <a:highlight>
                  <a:srgbClr val="FCFDFF"/>
                </a:highlight>
                <a:latin typeface="Courier New"/>
                <a:ea typeface="Courier New"/>
                <a:cs typeface="Courier New"/>
                <a:sym typeface="Courier New"/>
              </a:rPr>
              <a:t>10</a:t>
            </a:r>
            <a:r>
              <a:rPr lang="en-GB" sz="1000">
                <a:solidFill>
                  <a:srgbClr val="333333"/>
                </a:solidFill>
                <a:highlight>
                  <a:srgbClr val="FCFDFF"/>
                </a:highlight>
                <a:latin typeface="Courier New"/>
                <a:ea typeface="Courier New"/>
                <a:cs typeface="Courier New"/>
                <a:sym typeface="Courier New"/>
              </a:rPr>
              <a:t> -n </a:t>
            </a:r>
            <a:r>
              <a:rPr lang="en-GB" sz="1000">
                <a:solidFill>
                  <a:srgbClr val="008080"/>
                </a:solidFill>
                <a:highlight>
                  <a:srgbClr val="FCFDFF"/>
                </a:highlight>
                <a:latin typeface="Courier New"/>
                <a:ea typeface="Courier New"/>
                <a:cs typeface="Courier New"/>
                <a:sym typeface="Courier New"/>
              </a:rPr>
              <a:t>20</a:t>
            </a:r>
            <a:r>
              <a:rPr lang="en-GB" sz="1000">
                <a:solidFill>
                  <a:srgbClr val="333333"/>
                </a:solidFill>
                <a:highlight>
                  <a:srgbClr val="FCFDFF"/>
                </a:highlight>
                <a:latin typeface="Courier New"/>
                <a:ea typeface="Courier New"/>
                <a:cs typeface="Courier New"/>
                <a:sym typeface="Courier New"/>
              </a:rPr>
              <a:t> https://artillery.io/</a:t>
            </a:r>
            <a:endParaRPr/>
          </a:p>
        </p:txBody>
      </p:sp>
      <p:pic>
        <p:nvPicPr>
          <p:cNvPr id="201" name="Google Shape;201;p24"/>
          <p:cNvPicPr preferRelativeResize="0"/>
          <p:nvPr/>
        </p:nvPicPr>
        <p:blipFill>
          <a:blip r:embed="rId3">
            <a:alphaModFix/>
          </a:blip>
          <a:stretch>
            <a:fillRect/>
          </a:stretch>
        </p:blipFill>
        <p:spPr>
          <a:xfrm>
            <a:off x="6940525" y="294075"/>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Artillery resultaten GraphQL</a:t>
            </a:r>
            <a:endParaRPr/>
          </a:p>
        </p:txBody>
      </p:sp>
      <p:sp>
        <p:nvSpPr>
          <p:cNvPr id="207" name="Google Shape;207;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25"/>
          <p:cNvPicPr preferRelativeResize="0"/>
          <p:nvPr/>
        </p:nvPicPr>
        <p:blipFill>
          <a:blip r:embed="rId3">
            <a:alphaModFix/>
          </a:blip>
          <a:stretch>
            <a:fillRect/>
          </a:stretch>
        </p:blipFill>
        <p:spPr>
          <a:xfrm>
            <a:off x="210075" y="1594675"/>
            <a:ext cx="4361925" cy="3362325"/>
          </a:xfrm>
          <a:prstGeom prst="rect">
            <a:avLst/>
          </a:prstGeom>
          <a:noFill/>
          <a:ln>
            <a:noFill/>
          </a:ln>
        </p:spPr>
      </p:pic>
      <p:pic>
        <p:nvPicPr>
          <p:cNvPr id="209" name="Google Shape;209;p25"/>
          <p:cNvPicPr preferRelativeResize="0"/>
          <p:nvPr/>
        </p:nvPicPr>
        <p:blipFill>
          <a:blip r:embed="rId4">
            <a:alphaModFix/>
          </a:blip>
          <a:stretch>
            <a:fillRect/>
          </a:stretch>
        </p:blipFill>
        <p:spPr>
          <a:xfrm>
            <a:off x="4554650" y="1594675"/>
            <a:ext cx="4361925" cy="336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Artillery resultaten REST</a:t>
            </a:r>
            <a:endParaRPr/>
          </a:p>
        </p:txBody>
      </p:sp>
      <p:sp>
        <p:nvSpPr>
          <p:cNvPr id="215" name="Google Shape;215;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26"/>
          <p:cNvPicPr preferRelativeResize="0"/>
          <p:nvPr/>
        </p:nvPicPr>
        <p:blipFill>
          <a:blip r:embed="rId3">
            <a:alphaModFix/>
          </a:blip>
          <a:stretch>
            <a:fillRect/>
          </a:stretch>
        </p:blipFill>
        <p:spPr>
          <a:xfrm>
            <a:off x="181250" y="1533575"/>
            <a:ext cx="4390749" cy="3362325"/>
          </a:xfrm>
          <a:prstGeom prst="rect">
            <a:avLst/>
          </a:prstGeom>
          <a:noFill/>
          <a:ln>
            <a:noFill/>
          </a:ln>
        </p:spPr>
      </p:pic>
      <p:pic>
        <p:nvPicPr>
          <p:cNvPr id="217" name="Google Shape;217;p26"/>
          <p:cNvPicPr preferRelativeResize="0"/>
          <p:nvPr/>
        </p:nvPicPr>
        <p:blipFill>
          <a:blip r:embed="rId4">
            <a:alphaModFix/>
          </a:blip>
          <a:stretch>
            <a:fillRect/>
          </a:stretch>
        </p:blipFill>
        <p:spPr>
          <a:xfrm>
            <a:off x="4572000" y="1533563"/>
            <a:ext cx="4390749"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Conclusie</a:t>
            </a:r>
            <a:endParaRPr/>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Met onze hoeveelheid data is het verschil nog niet echt te merken</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Evaluatie</a:t>
            </a:r>
            <a:endParaRPr/>
          </a:p>
        </p:txBody>
      </p:sp>
      <p:sp>
        <p:nvSpPr>
          <p:cNvPr id="229" name="Google Shape;229;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Onderzoek</a:t>
            </a:r>
            <a:endParaRPr/>
          </a:p>
          <a:p>
            <a:pPr indent="-311150" lvl="0" marL="457200" rtl="0" algn="l">
              <a:spcBef>
                <a:spcPts val="1600"/>
              </a:spcBef>
              <a:spcAft>
                <a:spcPts val="0"/>
              </a:spcAft>
              <a:buSzPts val="1300"/>
              <a:buChar char="-"/>
            </a:pPr>
            <a:r>
              <a:rPr lang="en-GB"/>
              <a:t>Koppeling non-functionele requirements - hoofdvraag</a:t>
            </a:r>
            <a:endParaRPr/>
          </a:p>
          <a:p>
            <a:pPr indent="-311150" lvl="0" marL="457200" rtl="0" algn="l">
              <a:spcBef>
                <a:spcPts val="0"/>
              </a:spcBef>
              <a:spcAft>
                <a:spcPts val="0"/>
              </a:spcAft>
              <a:buSzPts val="1300"/>
              <a:buChar char="-"/>
            </a:pPr>
            <a:r>
              <a:rPr lang="en-GB"/>
              <a:t>Literatuur onderzoek als methodiek</a:t>
            </a:r>
            <a:endParaRPr/>
          </a:p>
          <a:p>
            <a:pPr indent="0" lvl="0" marL="0" rtl="0" algn="l">
              <a:spcBef>
                <a:spcPts val="1600"/>
              </a:spcBef>
              <a:spcAft>
                <a:spcPts val="0"/>
              </a:spcAft>
              <a:buNone/>
            </a:pPr>
            <a:r>
              <a:rPr lang="en-GB"/>
              <a:t>Testen</a:t>
            </a:r>
            <a:endParaRPr/>
          </a:p>
          <a:p>
            <a:pPr indent="-311150" lvl="0" marL="457200" rtl="0" algn="l">
              <a:spcBef>
                <a:spcPts val="1600"/>
              </a:spcBef>
              <a:spcAft>
                <a:spcPts val="0"/>
              </a:spcAft>
              <a:buSzPts val="1300"/>
              <a:buChar char="-"/>
            </a:pPr>
            <a:r>
              <a:rPr lang="en-GB"/>
              <a:t>Artillery</a:t>
            </a:r>
            <a:endParaRPr/>
          </a:p>
          <a:p>
            <a:pPr indent="-311150" lvl="0" marL="457200" rtl="0" algn="l">
              <a:spcBef>
                <a:spcPts val="0"/>
              </a:spcBef>
              <a:spcAft>
                <a:spcPts val="0"/>
              </a:spcAft>
              <a:buSzPts val="1300"/>
              <a:buChar char="-"/>
            </a:pPr>
            <a:r>
              <a:rPr lang="en-GB"/>
              <a:t>Scripten</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Vragen</a:t>
            </a:r>
            <a:endParaRPr/>
          </a:p>
        </p:txBody>
      </p:sp>
      <p:sp>
        <p:nvSpPr>
          <p:cNvPr id="235" name="Google Shape;235;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Casus</a:t>
            </a:r>
            <a:endParaRPr/>
          </a:p>
        </p:txBody>
      </p:sp>
      <p:sp>
        <p:nvSpPr>
          <p:cNvPr id="135" name="Google Shape;135;p14"/>
          <p:cNvSpPr txBox="1"/>
          <p:nvPr>
            <p:ph idx="1" type="body"/>
          </p:nvPr>
        </p:nvSpPr>
        <p:spPr>
          <a:xfrm>
            <a:off x="819150" y="19474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Bradochamp</a:t>
            </a:r>
            <a:endParaRPr/>
          </a:p>
          <a:p>
            <a:pPr indent="0" lvl="0" marL="457200" rtl="0" algn="l">
              <a:spcBef>
                <a:spcPts val="1600"/>
              </a:spcBef>
              <a:spcAft>
                <a:spcPts val="1600"/>
              </a:spcAft>
              <a:buNone/>
            </a:pPr>
            <a:r>
              <a:rPr lang="en-GB" sz="1800"/>
              <a:t>“</a:t>
            </a:r>
            <a:r>
              <a:rPr lang="en-GB" sz="1800">
                <a:solidFill>
                  <a:srgbClr val="000000"/>
                </a:solidFill>
                <a:latin typeface="Proxima Nova"/>
                <a:ea typeface="Proxima Nova"/>
                <a:cs typeface="Proxima Nova"/>
                <a:sym typeface="Proxima Nova"/>
              </a:rPr>
              <a:t>Wat is de Performance Efficiency van GraphQL tegenover een REST API voor het verwerken/ophalen van geneste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Doel</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Aantonen dat GraphQL efficiënter dan REST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Wat is GraphQL?</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Query language</a:t>
            </a:r>
            <a:endParaRPr/>
          </a:p>
          <a:p>
            <a:pPr indent="-311150" lvl="0" marL="457200" rtl="0" algn="l">
              <a:spcBef>
                <a:spcPts val="0"/>
              </a:spcBef>
              <a:spcAft>
                <a:spcPts val="0"/>
              </a:spcAft>
              <a:buSzPts val="1300"/>
              <a:buChar char="-"/>
            </a:pPr>
            <a:r>
              <a:rPr lang="en-GB"/>
              <a:t>Facebook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Wat gaan we meten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1576375" y="2069050"/>
            <a:ext cx="5991225"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ph idx="1" type="body"/>
          </p:nvPr>
        </p:nvSpPr>
        <p:spPr>
          <a:xfrm>
            <a:off x="819150" y="1428250"/>
            <a:ext cx="7505700" cy="28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8"/>
          <p:cNvPicPr preferRelativeResize="0"/>
          <p:nvPr/>
        </p:nvPicPr>
        <p:blipFill>
          <a:blip r:embed="rId3">
            <a:alphaModFix/>
          </a:blip>
          <a:stretch>
            <a:fillRect/>
          </a:stretch>
        </p:blipFill>
        <p:spPr>
          <a:xfrm>
            <a:off x="1609725" y="666750"/>
            <a:ext cx="5924550"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GraphQL vs REST</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Client-driven / Server-driven</a:t>
            </a:r>
            <a:endParaRPr/>
          </a:p>
          <a:p>
            <a:pPr indent="-311150" lvl="0" marL="457200" rtl="0" algn="l">
              <a:spcBef>
                <a:spcPts val="0"/>
              </a:spcBef>
              <a:spcAft>
                <a:spcPts val="0"/>
              </a:spcAft>
              <a:buSzPts val="1300"/>
              <a:buChar char="-"/>
            </a:pPr>
            <a:r>
              <a:rPr lang="en-GB"/>
              <a:t>HTTP status 200 / 1xx, 2xx, 3xx, 4xx, 5xx</a:t>
            </a:r>
            <a:endParaRPr/>
          </a:p>
          <a:p>
            <a:pPr indent="-311150" lvl="0" marL="457200" rtl="0" algn="l">
              <a:spcBef>
                <a:spcPts val="0"/>
              </a:spcBef>
              <a:spcAft>
                <a:spcPts val="0"/>
              </a:spcAft>
              <a:buSzPts val="1300"/>
              <a:buChar char="-"/>
            </a:pPr>
            <a:r>
              <a:rPr lang="en-GB"/>
              <a:t>HTTP verbs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Ontwikkelstraat</a:t>
            </a:r>
            <a:endParaRPr/>
          </a:p>
          <a:p>
            <a:pPr indent="0" lvl="0" marL="0" rtl="0" algn="l">
              <a:spcBef>
                <a:spcPts val="0"/>
              </a:spcBef>
              <a:spcAft>
                <a:spcPts val="0"/>
              </a:spcAft>
              <a:buNone/>
            </a:pPr>
            <a:r>
              <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74" name="Google Shape;174;p20"/>
          <p:cNvGraphicFramePr/>
          <p:nvPr/>
        </p:nvGraphicFramePr>
        <p:xfrm>
          <a:off x="952500" y="1809750"/>
          <a:ext cx="3000000" cy="3000000"/>
        </p:xfrm>
        <a:graphic>
          <a:graphicData uri="http://schemas.openxmlformats.org/drawingml/2006/table">
            <a:tbl>
              <a:tblPr>
                <a:noFill/>
                <a:tableStyleId>{FD526115-E86C-467B-8703-C47C7C1FCF40}</a:tableStyleId>
              </a:tblPr>
              <a:tblGrid>
                <a:gridCol w="3619500"/>
                <a:gridCol w="3619500"/>
              </a:tblGrid>
              <a:tr h="381000">
                <a:tc>
                  <a:txBody>
                    <a:bodyPr/>
                    <a:lstStyle/>
                    <a:p>
                      <a:pPr indent="0" lvl="0" marL="0" rtl="0" algn="l">
                        <a:spcBef>
                          <a:spcPts val="0"/>
                        </a:spcBef>
                        <a:spcAft>
                          <a:spcPts val="0"/>
                        </a:spcAft>
                        <a:buNone/>
                      </a:pPr>
                      <a:r>
                        <a:rPr lang="en-GB"/>
                        <a:t>API</a:t>
                      </a:r>
                      <a:endParaRPr/>
                    </a:p>
                  </a:txBody>
                  <a:tcPr marT="91425" marB="91425" marR="91425" marL="91425"/>
                </a:tc>
                <a:tc>
                  <a:txBody>
                    <a:bodyPr/>
                    <a:lstStyle/>
                    <a:p>
                      <a:pPr indent="0" lvl="0" marL="0" rtl="0" algn="l">
                        <a:spcBef>
                          <a:spcPts val="0"/>
                        </a:spcBef>
                        <a:spcAft>
                          <a:spcPts val="0"/>
                        </a:spcAft>
                        <a:buNone/>
                      </a:pPr>
                      <a:r>
                        <a:rPr lang="en-GB"/>
                        <a:t>GraphQL, REST API</a:t>
                      </a:r>
                      <a:endParaRPr/>
                    </a:p>
                  </a:txBody>
                  <a:tcPr marT="91425" marB="91425" marR="91425" marL="91425"/>
                </a:tc>
              </a:tr>
              <a:tr h="381000">
                <a:tc>
                  <a:txBody>
                    <a:bodyPr/>
                    <a:lstStyle/>
                    <a:p>
                      <a:pPr indent="0" lvl="0" marL="0" rtl="0" algn="l">
                        <a:spcBef>
                          <a:spcPts val="0"/>
                        </a:spcBef>
                        <a:spcAft>
                          <a:spcPts val="0"/>
                        </a:spcAft>
                        <a:buNone/>
                      </a:pPr>
                      <a:r>
                        <a:rPr lang="en-GB"/>
                        <a:t>Database</a:t>
                      </a:r>
                      <a:endParaRPr/>
                    </a:p>
                  </a:txBody>
                  <a:tcPr marT="91425" marB="91425" marR="91425" marL="91425"/>
                </a:tc>
                <a:tc>
                  <a:txBody>
                    <a:bodyPr/>
                    <a:lstStyle/>
                    <a:p>
                      <a:pPr indent="0" lvl="0" marL="0" rtl="0" algn="l">
                        <a:spcBef>
                          <a:spcPts val="0"/>
                        </a:spcBef>
                        <a:spcAft>
                          <a:spcPts val="0"/>
                        </a:spcAft>
                        <a:buNone/>
                      </a:pPr>
                      <a:r>
                        <a:rPr lang="en-GB"/>
                        <a:t>MongoDB</a:t>
                      </a:r>
                      <a:endParaRPr/>
                    </a:p>
                  </a:txBody>
                  <a:tcPr marT="91425" marB="91425" marR="91425" marL="91425"/>
                </a:tc>
              </a:tr>
              <a:tr h="381000">
                <a:tc>
                  <a:txBody>
                    <a:bodyPr/>
                    <a:lstStyle/>
                    <a:p>
                      <a:pPr indent="0" lvl="0" marL="0" rtl="0" algn="l">
                        <a:spcBef>
                          <a:spcPts val="0"/>
                        </a:spcBef>
                        <a:spcAft>
                          <a:spcPts val="0"/>
                        </a:spcAft>
                        <a:buNone/>
                      </a:pPr>
                      <a:r>
                        <a:rPr lang="en-GB"/>
                        <a:t>Versiebeheer</a:t>
                      </a:r>
                      <a:endParaRPr/>
                    </a:p>
                  </a:txBody>
                  <a:tcPr marT="91425" marB="91425" marR="91425" marL="91425"/>
                </a:tc>
                <a:tc>
                  <a:txBody>
                    <a:bodyPr/>
                    <a:lstStyle/>
                    <a:p>
                      <a:pPr indent="0" lvl="0" marL="0" rtl="0" algn="l">
                        <a:spcBef>
                          <a:spcPts val="0"/>
                        </a:spcBef>
                        <a:spcAft>
                          <a:spcPts val="0"/>
                        </a:spcAft>
                        <a:buNone/>
                      </a:pPr>
                      <a:r>
                        <a:rPr lang="en-GB"/>
                        <a:t>GitHub</a:t>
                      </a:r>
                      <a:endParaRPr/>
                    </a:p>
                  </a:txBody>
                  <a:tcPr marT="91425" marB="91425" marR="91425" marL="91425"/>
                </a:tc>
              </a:tr>
              <a:tr h="381000">
                <a:tc>
                  <a:txBody>
                    <a:bodyPr/>
                    <a:lstStyle/>
                    <a:p>
                      <a:pPr indent="0" lvl="0" marL="0" rtl="0" algn="l">
                        <a:spcBef>
                          <a:spcPts val="0"/>
                        </a:spcBef>
                        <a:spcAft>
                          <a:spcPts val="0"/>
                        </a:spcAft>
                        <a:buNone/>
                      </a:pPr>
                      <a:r>
                        <a:rPr lang="en-GB"/>
                        <a:t>Platform</a:t>
                      </a:r>
                      <a:endParaRPr/>
                    </a:p>
                  </a:txBody>
                  <a:tcPr marT="91425" marB="91425" marR="91425" marL="91425"/>
                </a:tc>
                <a:tc>
                  <a:txBody>
                    <a:bodyPr/>
                    <a:lstStyle/>
                    <a:p>
                      <a:pPr indent="0" lvl="0" marL="0" rtl="0" algn="l">
                        <a:spcBef>
                          <a:spcPts val="0"/>
                        </a:spcBef>
                        <a:spcAft>
                          <a:spcPts val="0"/>
                        </a:spcAft>
                        <a:buNone/>
                      </a:pPr>
                      <a:r>
                        <a:rPr lang="en-GB"/>
                        <a:t>NodeJS</a:t>
                      </a:r>
                      <a:endParaRPr/>
                    </a:p>
                  </a:txBody>
                  <a:tcPr marT="91425" marB="91425" marR="91425" marL="91425"/>
                </a:tc>
              </a:tr>
              <a:tr h="381000">
                <a:tc>
                  <a:txBody>
                    <a:bodyPr/>
                    <a:lstStyle/>
                    <a:p>
                      <a:pPr indent="0" lvl="0" marL="0" rtl="0" algn="l">
                        <a:spcBef>
                          <a:spcPts val="0"/>
                        </a:spcBef>
                        <a:spcAft>
                          <a:spcPts val="0"/>
                        </a:spcAft>
                        <a:buNone/>
                      </a:pPr>
                      <a:r>
                        <a:rPr lang="en-GB"/>
                        <a:t>IDE</a:t>
                      </a:r>
                      <a:endParaRPr/>
                    </a:p>
                  </a:txBody>
                  <a:tcPr marT="91425" marB="91425" marR="91425" marL="91425"/>
                </a:tc>
                <a:tc>
                  <a:txBody>
                    <a:bodyPr/>
                    <a:lstStyle/>
                    <a:p>
                      <a:pPr indent="0" lvl="0" marL="0" rtl="0" algn="l">
                        <a:spcBef>
                          <a:spcPts val="0"/>
                        </a:spcBef>
                        <a:spcAft>
                          <a:spcPts val="0"/>
                        </a:spcAft>
                        <a:buNone/>
                      </a:pPr>
                      <a:r>
                        <a:rPr lang="en-GB"/>
                        <a:t>Webstorm van JetBrains</a:t>
                      </a:r>
                      <a:endParaRPr/>
                    </a:p>
                  </a:txBody>
                  <a:tcPr marT="91425" marB="91425" marR="91425" marL="91425"/>
                </a:tc>
              </a:tr>
              <a:tr h="381000">
                <a:tc>
                  <a:txBody>
                    <a:bodyPr/>
                    <a:lstStyle/>
                    <a:p>
                      <a:pPr indent="0" lvl="0" marL="0" rtl="0" algn="l">
                        <a:spcBef>
                          <a:spcPts val="0"/>
                        </a:spcBef>
                        <a:spcAft>
                          <a:spcPts val="0"/>
                        </a:spcAft>
                        <a:buNone/>
                      </a:pPr>
                      <a:r>
                        <a:rPr lang="en-GB"/>
                        <a:t>Metriek</a:t>
                      </a:r>
                      <a:endParaRPr/>
                    </a:p>
                  </a:txBody>
                  <a:tcPr marT="91425" marB="91425" marR="91425" marL="91425"/>
                </a:tc>
                <a:tc>
                  <a:txBody>
                    <a:bodyPr/>
                    <a:lstStyle/>
                    <a:p>
                      <a:pPr indent="0" lvl="0" marL="0" rtl="0" algn="l">
                        <a:spcBef>
                          <a:spcPts val="0"/>
                        </a:spcBef>
                        <a:spcAft>
                          <a:spcPts val="0"/>
                        </a:spcAft>
                        <a:buNone/>
                      </a:pPr>
                      <a:r>
                        <a:rPr lang="en-GB"/>
                        <a:t>Artilley Load tester</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1"/>
          <p:cNvPicPr preferRelativeResize="0"/>
          <p:nvPr/>
        </p:nvPicPr>
        <p:blipFill>
          <a:blip r:embed="rId3">
            <a:alphaModFix/>
          </a:blip>
          <a:stretch>
            <a:fillRect/>
          </a:stretch>
        </p:blipFill>
        <p:spPr>
          <a:xfrm>
            <a:off x="1781225" y="943050"/>
            <a:ext cx="5943600"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