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372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F5F4A6F-F44E-4969-8952-A1226C992A26}" type="datetimeFigureOut">
              <a:rPr lang="es-MX" smtClean="0"/>
              <a:pPr/>
              <a:t>04/10/2010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CD05F24-2F71-4D3D-8DE4-AE448E537F8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4A6F-F44E-4969-8952-A1226C992A26}" type="datetimeFigureOut">
              <a:rPr lang="es-MX" smtClean="0"/>
              <a:pPr/>
              <a:t>04/10/2010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5F24-2F71-4D3D-8DE4-AE448E537F8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4A6F-F44E-4969-8952-A1226C992A26}" type="datetimeFigureOut">
              <a:rPr lang="es-MX" smtClean="0"/>
              <a:pPr/>
              <a:t>04/10/2010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5F24-2F71-4D3D-8DE4-AE448E537F8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4A6F-F44E-4969-8952-A1226C992A26}" type="datetimeFigureOut">
              <a:rPr lang="es-MX" smtClean="0"/>
              <a:pPr/>
              <a:t>04/10/2010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5F24-2F71-4D3D-8DE4-AE448E537F8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4A6F-F44E-4969-8952-A1226C992A26}" type="datetimeFigureOut">
              <a:rPr lang="es-MX" smtClean="0"/>
              <a:pPr/>
              <a:t>04/10/2010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5F24-2F71-4D3D-8DE4-AE448E537F8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4A6F-F44E-4969-8952-A1226C992A26}" type="datetimeFigureOut">
              <a:rPr lang="es-MX" smtClean="0"/>
              <a:pPr/>
              <a:t>04/10/2010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5F24-2F71-4D3D-8DE4-AE448E537F8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F5F4A6F-F44E-4969-8952-A1226C992A26}" type="datetimeFigureOut">
              <a:rPr lang="es-MX" smtClean="0"/>
              <a:pPr/>
              <a:t>04/10/2010</a:t>
            </a:fld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CD05F24-2F71-4D3D-8DE4-AE448E537F81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F5F4A6F-F44E-4969-8952-A1226C992A26}" type="datetimeFigureOut">
              <a:rPr lang="es-MX" smtClean="0"/>
              <a:pPr/>
              <a:t>04/10/2010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CD05F24-2F71-4D3D-8DE4-AE448E537F8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4A6F-F44E-4969-8952-A1226C992A26}" type="datetimeFigureOut">
              <a:rPr lang="es-MX" smtClean="0"/>
              <a:pPr/>
              <a:t>04/10/2010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5F24-2F71-4D3D-8DE4-AE448E537F8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4A6F-F44E-4969-8952-A1226C992A26}" type="datetimeFigureOut">
              <a:rPr lang="es-MX" smtClean="0"/>
              <a:pPr/>
              <a:t>04/10/2010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5F24-2F71-4D3D-8DE4-AE448E537F8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4A6F-F44E-4969-8952-A1226C992A26}" type="datetimeFigureOut">
              <a:rPr lang="es-MX" smtClean="0"/>
              <a:pPr/>
              <a:t>04/10/2010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5F24-2F71-4D3D-8DE4-AE448E537F8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F5F4A6F-F44E-4969-8952-A1226C992A26}" type="datetimeFigureOut">
              <a:rPr lang="es-MX" smtClean="0"/>
              <a:pPr/>
              <a:t>04/10/2010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CD05F24-2F71-4D3D-8DE4-AE448E537F8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2910" y="571480"/>
            <a:ext cx="7772400" cy="1470025"/>
          </a:xfrm>
        </p:spPr>
        <p:txBody>
          <a:bodyPr/>
          <a:lstStyle/>
          <a:p>
            <a:r>
              <a:rPr lang="es-MX" dirty="0" smtClean="0"/>
              <a:t>Motores de Videojuegos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Antonio </a:t>
            </a:r>
            <a:r>
              <a:rPr lang="en-US" dirty="0" err="1" smtClean="0"/>
              <a:t>Álvarez</a:t>
            </a:r>
            <a:r>
              <a:rPr lang="en-US" dirty="0" smtClean="0"/>
              <a:t> </a:t>
            </a:r>
            <a:r>
              <a:rPr lang="en-US" dirty="0" err="1" smtClean="0"/>
              <a:t>Arteaga</a:t>
            </a:r>
            <a:endParaRPr lang="en-US" dirty="0" smtClean="0"/>
          </a:p>
          <a:p>
            <a:r>
              <a:rPr lang="en-US" dirty="0" smtClean="0"/>
              <a:t>Fernando Cárdenas </a:t>
            </a:r>
            <a:r>
              <a:rPr lang="en-US" dirty="0" err="1" smtClean="0"/>
              <a:t>González</a:t>
            </a:r>
            <a:endParaRPr lang="en-US" dirty="0" smtClean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350px-Terragen_render.jpg"/>
          <p:cNvPicPr>
            <a:picLocks noChangeAspect="1"/>
          </p:cNvPicPr>
          <p:nvPr/>
        </p:nvPicPr>
        <p:blipFill>
          <a:blip r:embed="rId2"/>
          <a:srcRect t="3615" b="3615"/>
          <a:stretch>
            <a:fillRect/>
          </a:stretch>
        </p:blipFill>
        <p:spPr>
          <a:xfrm>
            <a:off x="714348" y="1000108"/>
            <a:ext cx="7742709" cy="53768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4" descr="350px-Glasses_800_edit.png"/>
          <p:cNvPicPr>
            <a:picLocks noChangeAspect="1"/>
          </p:cNvPicPr>
          <p:nvPr/>
        </p:nvPicPr>
        <p:blipFill>
          <a:blip r:embed="rId2"/>
          <a:srcRect t="3792" b="3792"/>
          <a:stretch>
            <a:fillRect/>
          </a:stretch>
        </p:blipFill>
        <p:spPr>
          <a:xfrm>
            <a:off x="571472" y="785794"/>
            <a:ext cx="8051322" cy="55911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1066800"/>
          </a:xfrm>
        </p:spPr>
        <p:txBody>
          <a:bodyPr/>
          <a:lstStyle/>
          <a:p>
            <a:r>
              <a:rPr lang="es-MX" dirty="0" smtClean="0"/>
              <a:t>Aplicaciones para gráficos en 3D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500034" y="1857364"/>
          <a:ext cx="8215369" cy="471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5"/>
                <a:gridCol w="3214711"/>
                <a:gridCol w="2612589"/>
                <a:gridCol w="1173624"/>
              </a:tblGrid>
              <a:tr h="295446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Nombre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Compañía 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Enlace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Versión</a:t>
                      </a:r>
                      <a:endParaRPr lang="es-MX" sz="1400" dirty="0"/>
                    </a:p>
                  </a:txBody>
                  <a:tcPr/>
                </a:tc>
              </a:tr>
              <a:tr h="4099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Maya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Autodesk (antes </a:t>
                      </a:r>
                      <a:r>
                        <a:rPr lang="es-MX" sz="1200" dirty="0" err="1" smtClean="0"/>
                        <a:t>alias|wavefront</a:t>
                      </a:r>
                      <a:r>
                        <a:rPr lang="es-MX" sz="1200" dirty="0" smtClean="0"/>
                        <a:t>)</a:t>
                      </a:r>
                    </a:p>
                    <a:p>
                      <a:endParaRPr lang="es-MX" sz="1200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>
                          <a:hlinkClick r:id=""/>
                        </a:rPr>
                        <a:t>http://www.autodesk.com/maya</a:t>
                      </a:r>
                      <a:r>
                        <a:rPr lang="es-MX" sz="1200"/>
                        <a:t/>
                      </a:r>
                      <a:br>
                        <a:rPr lang="es-MX" sz="1200"/>
                      </a:br>
                      <a:endParaRPr lang="es-MX" sz="120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Maya 2009</a:t>
                      </a:r>
                      <a:br>
                        <a:rPr lang="es-MX" sz="1200" dirty="0"/>
                      </a:br>
                      <a:endParaRPr lang="es-MX" sz="1200" dirty="0"/>
                    </a:p>
                  </a:txBody>
                  <a:tcPr marL="28575" marR="28575" marT="28575" marB="28575" anchor="ctr"/>
                </a:tc>
              </a:tr>
              <a:tr h="587200">
                <a:tc>
                  <a:txBody>
                    <a:bodyPr/>
                    <a:lstStyle/>
                    <a:p>
                      <a:r>
                        <a:rPr lang="es-MX" sz="1200" dirty="0"/>
                        <a:t>SOFTIMAGE|XSI</a:t>
                      </a:r>
                      <a:br>
                        <a:rPr lang="es-MX" sz="1200" dirty="0"/>
                      </a:br>
                      <a:endParaRPr lang="es-MX" sz="1200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Autodesk (antes propiedad de AVID y antes </a:t>
                      </a:r>
                      <a:r>
                        <a:rPr lang="es-MX" sz="1200" dirty="0" smtClean="0"/>
                        <a:t>Microsoft</a:t>
                      </a:r>
                      <a:r>
                        <a:rPr lang="es-MX" sz="1200" dirty="0"/>
                        <a:t>)</a:t>
                      </a:r>
                      <a:br>
                        <a:rPr lang="es-MX" sz="1200" dirty="0"/>
                      </a:br>
                      <a:endParaRPr lang="es-MX" sz="1200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>
                          <a:hlinkClick r:id=""/>
                        </a:rPr>
                        <a:t>http://www.softimage.com</a:t>
                      </a:r>
                      <a:r>
                        <a:rPr lang="es-MX" sz="1200"/>
                        <a:t/>
                      </a:r>
                      <a:br>
                        <a:rPr lang="es-MX" sz="1200"/>
                      </a:br>
                      <a:endParaRPr lang="es-MX" sz="120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Softimage 2010</a:t>
                      </a:r>
                      <a:br>
                        <a:rPr lang="es-MX" sz="1200" dirty="0"/>
                      </a:br>
                      <a:endParaRPr lang="es-MX" sz="1200" dirty="0"/>
                    </a:p>
                  </a:txBody>
                  <a:tcPr marL="28575" marR="28575" marT="28575" marB="28575" anchor="ctr"/>
                </a:tc>
              </a:tr>
              <a:tr h="409932">
                <a:tc>
                  <a:txBody>
                    <a:bodyPr/>
                    <a:lstStyle/>
                    <a:p>
                      <a:r>
                        <a:rPr lang="es-MX" sz="1200" dirty="0"/>
                        <a:t>3DStudio MAX</a:t>
                      </a:r>
                      <a:br>
                        <a:rPr lang="es-MX" sz="1200" dirty="0"/>
                      </a:br>
                      <a:endParaRPr lang="es-MX" sz="1200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Autodesk</a:t>
                      </a:r>
                      <a:br>
                        <a:rPr lang="es-MX" sz="1200" dirty="0"/>
                      </a:br>
                      <a:endParaRPr lang="es-MX" sz="1200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>
                          <a:hlinkClick r:id=""/>
                        </a:rPr>
                        <a:t>http://www.autodesk.com/3dsmax</a:t>
                      </a:r>
                      <a:r>
                        <a:rPr lang="es-MX" sz="1200"/>
                        <a:t/>
                      </a:r>
                      <a:br>
                        <a:rPr lang="es-MX" sz="1200"/>
                      </a:br>
                      <a:endParaRPr lang="es-MX" sz="120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Max 2009</a:t>
                      </a:r>
                      <a:br>
                        <a:rPr lang="es-MX" sz="1200" dirty="0"/>
                      </a:br>
                      <a:endParaRPr lang="es-MX" sz="1200" dirty="0"/>
                    </a:p>
                  </a:txBody>
                  <a:tcPr marL="28575" marR="28575" marT="28575" marB="28575" anchor="ctr"/>
                </a:tc>
              </a:tr>
              <a:tr h="409932">
                <a:tc>
                  <a:txBody>
                    <a:bodyPr/>
                    <a:lstStyle/>
                    <a:p>
                      <a:r>
                        <a:rPr lang="es-MX" sz="1200" dirty="0" err="1"/>
                        <a:t>LightWave</a:t>
                      </a:r>
                      <a:r>
                        <a:rPr lang="es-MX" sz="1200" dirty="0"/>
                        <a:t/>
                      </a:r>
                      <a:br>
                        <a:rPr lang="es-MX" sz="1200" dirty="0"/>
                      </a:br>
                      <a:endParaRPr lang="es-MX" sz="1200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Newtek</a:t>
                      </a:r>
                      <a:r>
                        <a:rPr lang="es-MX" sz="1200" dirty="0"/>
                        <a:t/>
                      </a:r>
                      <a:br>
                        <a:rPr lang="es-MX" sz="1200" dirty="0"/>
                      </a:br>
                      <a:endParaRPr lang="es-MX" sz="1200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hlinkClick r:id=""/>
                        </a:rPr>
                        <a:t>http://www.newtek.com/</a:t>
                      </a:r>
                      <a:r>
                        <a:rPr lang="es-MX" sz="1200" dirty="0"/>
                        <a:t/>
                      </a:r>
                      <a:br>
                        <a:rPr lang="es-MX" sz="1200" dirty="0"/>
                      </a:br>
                      <a:endParaRPr lang="es-MX" sz="1200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LightWave</a:t>
                      </a:r>
                      <a:r>
                        <a:rPr lang="es-MX" sz="1200" dirty="0"/>
                        <a:t> 9.5</a:t>
                      </a:r>
                      <a:br>
                        <a:rPr lang="es-MX" sz="1200" dirty="0"/>
                      </a:br>
                      <a:endParaRPr lang="es-MX" sz="1200" dirty="0"/>
                    </a:p>
                  </a:txBody>
                  <a:tcPr marL="28575" marR="28575" marT="28575" marB="28575" anchor="ctr"/>
                </a:tc>
              </a:tr>
              <a:tr h="409932">
                <a:tc>
                  <a:txBody>
                    <a:bodyPr/>
                    <a:lstStyle/>
                    <a:p>
                      <a:r>
                        <a:rPr lang="es-MX" sz="1200" dirty="0" err="1"/>
                        <a:t>Blender</a:t>
                      </a:r>
                      <a:r>
                        <a:rPr lang="es-MX" sz="1200" dirty="0"/>
                        <a:t/>
                      </a:r>
                      <a:br>
                        <a:rPr lang="es-MX" sz="1200" dirty="0"/>
                      </a:br>
                      <a:endParaRPr lang="es-MX" sz="1200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Blender</a:t>
                      </a:r>
                      <a:r>
                        <a:rPr lang="es-MX" sz="1200" dirty="0"/>
                        <a:t> (</a:t>
                      </a:r>
                      <a:r>
                        <a:rPr lang="es-MX" sz="1200" dirty="0" err="1"/>
                        <a:t>OpenSource</a:t>
                      </a:r>
                      <a:r>
                        <a:rPr lang="es-MX" sz="1200" dirty="0"/>
                        <a:t>)</a:t>
                      </a:r>
                      <a:br>
                        <a:rPr lang="es-MX" sz="1200" dirty="0"/>
                      </a:br>
                      <a:endParaRPr lang="es-MX" sz="1200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hlinkClick r:id=""/>
                        </a:rPr>
                        <a:t>http://www.blender.org/</a:t>
                      </a:r>
                      <a:r>
                        <a:rPr lang="es-MX" sz="1200" dirty="0"/>
                        <a:t/>
                      </a:r>
                      <a:br>
                        <a:rPr lang="es-MX" sz="1200" dirty="0"/>
                      </a:br>
                      <a:endParaRPr lang="es-MX" sz="1200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2.49 - 2.50</a:t>
                      </a:r>
                      <a:br>
                        <a:rPr lang="es-MX" sz="1200" dirty="0"/>
                      </a:br>
                      <a:endParaRPr lang="es-MX" sz="1200" dirty="0"/>
                    </a:p>
                  </a:txBody>
                  <a:tcPr marL="28575" marR="28575" marT="28575" marB="28575" anchor="ctr"/>
                </a:tc>
              </a:tr>
              <a:tr h="409932">
                <a:tc>
                  <a:txBody>
                    <a:bodyPr/>
                    <a:lstStyle/>
                    <a:p>
                      <a:r>
                        <a:rPr lang="es-MX" sz="1200" dirty="0" err="1"/>
                        <a:t>Cinema</a:t>
                      </a:r>
                      <a:r>
                        <a:rPr lang="es-MX" sz="1200" dirty="0"/>
                        <a:t> 4D</a:t>
                      </a:r>
                      <a:br>
                        <a:rPr lang="es-MX" sz="1200" dirty="0"/>
                      </a:br>
                      <a:endParaRPr lang="es-MX" sz="1200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Maxon</a:t>
                      </a:r>
                      <a:endParaRPr lang="es-MX" sz="1200" dirty="0" smtClean="0"/>
                    </a:p>
                    <a:p>
                      <a:endParaRPr lang="es-MX" sz="1200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hlinkClick r:id=""/>
                        </a:rPr>
                        <a:t>http://www.maxon.net</a:t>
                      </a:r>
                      <a:r>
                        <a:rPr lang="es-MX" sz="1200" dirty="0"/>
                        <a:t/>
                      </a:r>
                      <a:br>
                        <a:rPr lang="es-MX" sz="1200" dirty="0"/>
                      </a:br>
                      <a:endParaRPr lang="es-MX" sz="1200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11.5</a:t>
                      </a:r>
                      <a:br>
                        <a:rPr lang="es-MX" sz="1200" dirty="0"/>
                      </a:br>
                      <a:endParaRPr lang="es-MX" sz="1200" dirty="0"/>
                    </a:p>
                  </a:txBody>
                  <a:tcPr marL="28575" marR="28575" marT="28575" marB="28575" anchor="ctr"/>
                </a:tc>
              </a:tr>
              <a:tr h="409932">
                <a:tc>
                  <a:txBody>
                    <a:bodyPr/>
                    <a:lstStyle/>
                    <a:p>
                      <a:r>
                        <a:rPr lang="es-MX" sz="1200" dirty="0" err="1"/>
                        <a:t>Houdini</a:t>
                      </a:r>
                      <a:r>
                        <a:rPr lang="es-MX" sz="1200" dirty="0"/>
                        <a:t/>
                      </a:r>
                      <a:br>
                        <a:rPr lang="es-MX" sz="1200" dirty="0"/>
                      </a:br>
                      <a:endParaRPr lang="es-MX" sz="1200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Side</a:t>
                      </a:r>
                      <a:r>
                        <a:rPr lang="es-MX" sz="1200" dirty="0"/>
                        <a:t> </a:t>
                      </a:r>
                      <a:r>
                        <a:rPr lang="es-MX" sz="1200" dirty="0" err="1"/>
                        <a:t>Effects</a:t>
                      </a:r>
                      <a:r>
                        <a:rPr lang="es-MX" sz="1200" dirty="0"/>
                        <a:t/>
                      </a:r>
                      <a:br>
                        <a:rPr lang="es-MX" sz="1200" dirty="0"/>
                      </a:br>
                      <a:endParaRPr lang="es-MX" sz="1200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hlinkClick r:id=""/>
                        </a:rPr>
                        <a:t>http://www.sidefx.com/</a:t>
                      </a:r>
                      <a:r>
                        <a:rPr lang="es-MX" sz="1200" dirty="0"/>
                        <a:t/>
                      </a:r>
                      <a:br>
                        <a:rPr lang="es-MX" sz="1200" dirty="0"/>
                      </a:br>
                      <a:endParaRPr lang="es-MX" sz="1200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10</a:t>
                      </a:r>
                      <a:br>
                        <a:rPr lang="es-MX" sz="1200" dirty="0"/>
                      </a:br>
                      <a:endParaRPr lang="es-MX" sz="1200" dirty="0"/>
                    </a:p>
                  </a:txBody>
                  <a:tcPr marL="28575" marR="28575" marT="28575" marB="28575" anchor="ctr"/>
                </a:tc>
              </a:tr>
              <a:tr h="409932">
                <a:tc>
                  <a:txBody>
                    <a:bodyPr/>
                    <a:lstStyle/>
                    <a:p>
                      <a:r>
                        <a:rPr lang="es-MX" sz="1200" dirty="0" err="1"/>
                        <a:t>Rhinoceros</a:t>
                      </a:r>
                      <a:r>
                        <a:rPr lang="es-MX" sz="1200" dirty="0"/>
                        <a:t/>
                      </a:r>
                      <a:br>
                        <a:rPr lang="es-MX" sz="1200" dirty="0"/>
                      </a:br>
                      <a:endParaRPr lang="es-MX" sz="1200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Rhino</a:t>
                      </a:r>
                      <a:r>
                        <a:rPr lang="es-MX" sz="1200" dirty="0"/>
                        <a:t/>
                      </a:r>
                      <a:br>
                        <a:rPr lang="es-MX" sz="1200" dirty="0"/>
                      </a:br>
                      <a:endParaRPr lang="es-MX" sz="1200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hlinkClick r:id=""/>
                        </a:rPr>
                        <a:t>http://www.rhino3d.com/</a:t>
                      </a:r>
                      <a:r>
                        <a:rPr lang="es-MX" sz="1200" dirty="0"/>
                        <a:t/>
                      </a:r>
                      <a:br>
                        <a:rPr lang="es-MX" sz="1200" dirty="0"/>
                      </a:br>
                      <a:endParaRPr lang="es-MX" sz="1200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4</a:t>
                      </a:r>
                      <a:br>
                        <a:rPr lang="es-MX" sz="1200" dirty="0"/>
                      </a:br>
                      <a:endParaRPr lang="es-MX" sz="1200" dirty="0"/>
                    </a:p>
                  </a:txBody>
                  <a:tcPr marL="28575" marR="28575" marT="28575" marB="28575" anchor="ctr"/>
                </a:tc>
              </a:tr>
              <a:tr h="409932">
                <a:tc>
                  <a:txBody>
                    <a:bodyPr/>
                    <a:lstStyle/>
                    <a:p>
                      <a:r>
                        <a:rPr lang="es-MX" sz="1200" dirty="0" err="1"/>
                        <a:t>Pov-ray</a:t>
                      </a:r>
                      <a:r>
                        <a:rPr lang="es-MX" sz="1200" dirty="0"/>
                        <a:t/>
                      </a:r>
                      <a:br>
                        <a:rPr lang="es-MX" sz="1200" dirty="0"/>
                      </a:br>
                      <a:endParaRPr lang="es-MX" sz="1200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Povray</a:t>
                      </a:r>
                      <a:br>
                        <a:rPr lang="es-MX" sz="1200"/>
                      </a:br>
                      <a:endParaRPr lang="es-MX" sz="120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hlinkClick r:id=""/>
                        </a:rPr>
                        <a:t>http://www.povray.org/</a:t>
                      </a:r>
                      <a:r>
                        <a:rPr lang="es-MX" sz="1200" dirty="0"/>
                        <a:t/>
                      </a:r>
                      <a:br>
                        <a:rPr lang="es-MX" sz="1200" dirty="0"/>
                      </a:br>
                      <a:endParaRPr lang="es-MX" sz="1200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4</a:t>
                      </a:r>
                      <a:br>
                        <a:rPr lang="es-MX" sz="1200" dirty="0"/>
                      </a:br>
                      <a:endParaRPr lang="es-MX" sz="1200" dirty="0"/>
                    </a:p>
                  </a:txBody>
                  <a:tcPr marL="28575" marR="28575" marT="28575" marB="28575" anchor="ctr"/>
                </a:tc>
              </a:tr>
              <a:tr h="409932">
                <a:tc>
                  <a:txBody>
                    <a:bodyPr/>
                    <a:lstStyle/>
                    <a:p>
                      <a:r>
                        <a:rPr lang="es-MX" sz="1200" dirty="0" err="1"/>
                        <a:t>Cheetah</a:t>
                      </a:r>
                      <a:r>
                        <a:rPr lang="es-MX" sz="1200" dirty="0"/>
                        <a:t> 3D</a:t>
                      </a:r>
                      <a:br>
                        <a:rPr lang="es-MX" sz="1200" dirty="0"/>
                      </a:br>
                      <a:endParaRPr lang="es-MX" sz="1200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Cheetah</a:t>
                      </a:r>
                      <a:r>
                        <a:rPr lang="es-MX" sz="1200" dirty="0"/>
                        <a:t> </a:t>
                      </a:r>
                      <a:r>
                        <a:rPr lang="es-MX" sz="1200" dirty="0" smtClean="0"/>
                        <a:t>3D</a:t>
                      </a:r>
                    </a:p>
                    <a:p>
                      <a:endParaRPr lang="es-MX" sz="1200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hlinkClick r:id=""/>
                        </a:rPr>
                        <a:t>http://www.cheetah3d.com/</a:t>
                      </a:r>
                      <a:r>
                        <a:rPr lang="es-MX" sz="1200" dirty="0"/>
                        <a:t/>
                      </a:r>
                      <a:br>
                        <a:rPr lang="es-MX" sz="1200" dirty="0"/>
                      </a:br>
                      <a:endParaRPr lang="es-MX" sz="1200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4</a:t>
                      </a:r>
                      <a:br>
                        <a:rPr lang="es-MX" sz="1200" dirty="0"/>
                      </a:br>
                      <a:endParaRPr lang="es-MX" sz="1200" dirty="0"/>
                    </a:p>
                  </a:txBody>
                  <a:tcPr marL="28575" marR="28575" marT="28575" marB="285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857232"/>
            <a:ext cx="8229600" cy="1066800"/>
          </a:xfrm>
        </p:spPr>
        <p:txBody>
          <a:bodyPr/>
          <a:lstStyle/>
          <a:p>
            <a:r>
              <a:rPr lang="es-MX" dirty="0" err="1" smtClean="0"/>
              <a:t>Renders</a:t>
            </a:r>
            <a:r>
              <a:rPr lang="es-MX" dirty="0" smtClean="0"/>
              <a:t> basados en </a:t>
            </a:r>
            <a:r>
              <a:rPr lang="es-MX" dirty="0" err="1" smtClean="0"/>
              <a:t>Renderman</a:t>
            </a:r>
            <a:endParaRPr lang="es-MX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0034" y="1857364"/>
          <a:ext cx="8215371" cy="4744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225"/>
                <a:gridCol w="1419353"/>
                <a:gridCol w="2620233"/>
                <a:gridCol w="846773"/>
                <a:gridCol w="1628787"/>
              </a:tblGrid>
              <a:tr h="357190">
                <a:tc>
                  <a:txBody>
                    <a:bodyPr/>
                    <a:lstStyle/>
                    <a:p>
                      <a:r>
                        <a:rPr lang="es-MX" sz="1600" b="1" dirty="0"/>
                        <a:t>Nombre</a:t>
                      </a:r>
                      <a:br>
                        <a:rPr lang="es-MX" sz="1600" b="1" dirty="0"/>
                      </a:br>
                      <a:endParaRPr lang="es-MX" sz="1600" b="1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600" b="1" dirty="0"/>
                        <a:t>Compañía</a:t>
                      </a:r>
                      <a:br>
                        <a:rPr lang="es-MX" sz="1600" b="1" dirty="0"/>
                      </a:br>
                      <a:endParaRPr lang="es-MX" sz="1600" b="1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600" b="1" dirty="0"/>
                        <a:t>Enlace</a:t>
                      </a:r>
                      <a:br>
                        <a:rPr lang="es-MX" sz="1600" b="1" dirty="0"/>
                      </a:br>
                      <a:endParaRPr lang="es-MX" sz="1600" b="1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600" b="1" dirty="0" err="1"/>
                        <a:t>Version</a:t>
                      </a:r>
                      <a:r>
                        <a:rPr lang="es-MX" sz="1600" b="1" dirty="0"/>
                        <a:t/>
                      </a:r>
                      <a:br>
                        <a:rPr lang="es-MX" sz="1600" b="1" dirty="0"/>
                      </a:br>
                      <a:endParaRPr lang="es-MX" sz="1600" b="1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600" b="1" dirty="0"/>
                        <a:t>Sistema Operativo</a:t>
                      </a:r>
                      <a:br>
                        <a:rPr lang="es-MX" sz="1600" b="1" dirty="0"/>
                      </a:br>
                      <a:endParaRPr lang="es-MX" sz="1600" b="1" dirty="0"/>
                    </a:p>
                  </a:txBody>
                  <a:tcPr marL="28575" marR="28575" marT="28575" marB="28575" anchor="ctr"/>
                </a:tc>
              </a:tr>
              <a:tr h="670160">
                <a:tc>
                  <a:txBody>
                    <a:bodyPr/>
                    <a:lstStyle/>
                    <a:p>
                      <a:r>
                        <a:rPr lang="es-MX" sz="1200" dirty="0" err="1"/>
                        <a:t>Renderman</a:t>
                      </a:r>
                      <a:r>
                        <a:rPr lang="es-MX" sz="1200" dirty="0"/>
                        <a:t> Pro Server</a:t>
                      </a:r>
                      <a:br>
                        <a:rPr lang="es-MX" sz="1200" dirty="0"/>
                      </a:br>
                      <a:endParaRPr lang="es-MX" sz="1200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Pixar</a:t>
                      </a:r>
                      <a:br>
                        <a:rPr lang="es-MX" sz="1200"/>
                      </a:br>
                      <a:endParaRPr lang="es-MX" sz="120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hlinkClick r:id=""/>
                        </a:rPr>
                        <a:t>http://renderman.pixar.com</a:t>
                      </a:r>
                      <a:r>
                        <a:rPr lang="es-MX" sz="1200" dirty="0"/>
                        <a:t/>
                      </a:r>
                      <a:br>
                        <a:rPr lang="es-MX" sz="1200" dirty="0"/>
                      </a:br>
                      <a:endParaRPr lang="es-MX" sz="1200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13</a:t>
                      </a:r>
                      <a:br>
                        <a:rPr lang="es-MX" sz="1200" dirty="0"/>
                      </a:br>
                      <a:endParaRPr lang="es-MX" sz="1200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Windows, Mac OSX, Linux</a:t>
                      </a:r>
                      <a:br>
                        <a:rPr lang="es-MX" sz="1200" dirty="0"/>
                      </a:br>
                      <a:endParaRPr lang="es-MX" sz="1200" dirty="0"/>
                    </a:p>
                  </a:txBody>
                  <a:tcPr marL="28575" marR="28575" marT="28575" marB="28575" anchor="ctr"/>
                </a:tc>
              </a:tr>
              <a:tr h="467847">
                <a:tc>
                  <a:txBody>
                    <a:bodyPr/>
                    <a:lstStyle/>
                    <a:p>
                      <a:r>
                        <a:rPr lang="es-MX" sz="1200" dirty="0" err="1"/>
                        <a:t>Render</a:t>
                      </a:r>
                      <a:r>
                        <a:rPr lang="es-MX" sz="1200" dirty="0"/>
                        <a:t> </a:t>
                      </a:r>
                      <a:r>
                        <a:rPr lang="es-MX" sz="1200" dirty="0" err="1"/>
                        <a:t>Man</a:t>
                      </a:r>
                      <a:r>
                        <a:rPr lang="es-MX" sz="1200" dirty="0"/>
                        <a:t> Studio 1</a:t>
                      </a:r>
                      <a:br>
                        <a:rPr lang="es-MX" sz="1200" dirty="0"/>
                      </a:br>
                      <a:endParaRPr lang="es-MX" sz="1200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Pixar</a:t>
                      </a:r>
                      <a:br>
                        <a:rPr lang="es-MX" sz="1200"/>
                      </a:br>
                      <a:endParaRPr lang="es-MX" sz="120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>
                          <a:hlinkClick r:id=""/>
                        </a:rPr>
                        <a:t>http://renderman.pixar.com</a:t>
                      </a:r>
                      <a:endParaRPr lang="es-MX" sz="120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1</a:t>
                      </a:r>
                      <a:br>
                        <a:rPr lang="es-MX" sz="1200" dirty="0"/>
                      </a:br>
                      <a:endParaRPr lang="es-MX" sz="1200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Windows, Mac OSX, Linux</a:t>
                      </a:r>
                    </a:p>
                  </a:txBody>
                  <a:tcPr marL="28575" marR="28575" marT="28575" marB="28575" anchor="ctr"/>
                </a:tc>
              </a:tr>
              <a:tr h="467847">
                <a:tc>
                  <a:txBody>
                    <a:bodyPr/>
                    <a:lstStyle/>
                    <a:p>
                      <a:r>
                        <a:rPr lang="es-MX" sz="1200" dirty="0" err="1"/>
                        <a:t>Renderman</a:t>
                      </a:r>
                      <a:r>
                        <a:rPr lang="es-MX" sz="1200" dirty="0"/>
                        <a:t> </a:t>
                      </a:r>
                      <a:r>
                        <a:rPr lang="es-MX" sz="1200" dirty="0" err="1"/>
                        <a:t>for</a:t>
                      </a:r>
                      <a:r>
                        <a:rPr lang="es-MX" sz="1200" dirty="0"/>
                        <a:t> Maya 2.0</a:t>
                      </a:r>
                      <a:br>
                        <a:rPr lang="es-MX" sz="1200" dirty="0"/>
                      </a:br>
                      <a:endParaRPr lang="es-MX" sz="1200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Pixar</a:t>
                      </a:r>
                      <a:br>
                        <a:rPr lang="es-MX" sz="1200"/>
                      </a:br>
                      <a:endParaRPr lang="es-MX" sz="120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>
                          <a:hlinkClick r:id=""/>
                        </a:rPr>
                        <a:t>http://renderman.pixar.com</a:t>
                      </a:r>
                      <a:endParaRPr lang="es-MX" sz="120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2</a:t>
                      </a:r>
                      <a:br>
                        <a:rPr lang="es-MX" sz="1200"/>
                      </a:br>
                      <a:endParaRPr lang="es-MX" sz="120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Windows, Mac OSX</a:t>
                      </a:r>
                    </a:p>
                  </a:txBody>
                  <a:tcPr marL="28575" marR="28575" marT="28575" marB="28575" anchor="ctr"/>
                </a:tc>
              </a:tr>
              <a:tr h="670160">
                <a:tc>
                  <a:txBody>
                    <a:bodyPr/>
                    <a:lstStyle/>
                    <a:p>
                      <a:r>
                        <a:rPr lang="es-MX" sz="1200" dirty="0" err="1"/>
                        <a:t>Pixie</a:t>
                      </a:r>
                      <a:r>
                        <a:rPr lang="es-MX" sz="1200" dirty="0"/>
                        <a:t/>
                      </a:r>
                      <a:br>
                        <a:rPr lang="es-MX" sz="1200" dirty="0"/>
                      </a:br>
                      <a:endParaRPr lang="es-MX" sz="1200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Universidad de Texas (OpenSource)</a:t>
                      </a:r>
                      <a:br>
                        <a:rPr lang="es-MX" sz="1200"/>
                      </a:br>
                      <a:endParaRPr lang="es-MX" sz="120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>
                          <a:hlinkClick r:id=""/>
                        </a:rPr>
                        <a:t>http://www.cs.utexas.edu/~okan/Pixie/pixie.htm</a:t>
                      </a:r>
                      <a:r>
                        <a:rPr lang="es-MX" sz="1200"/>
                        <a:t/>
                      </a:r>
                      <a:br>
                        <a:rPr lang="es-MX" sz="1200"/>
                      </a:br>
                      <a:endParaRPr lang="es-MX" sz="120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2.1.1</a:t>
                      </a:r>
                      <a:br>
                        <a:rPr lang="es-MX" sz="1200"/>
                      </a:br>
                      <a:endParaRPr lang="es-MX" sz="120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Windows, Linux y Macos X</a:t>
                      </a:r>
                      <a:br>
                        <a:rPr lang="es-MX" sz="1200" dirty="0"/>
                      </a:br>
                      <a:endParaRPr lang="es-MX" sz="1200" dirty="0"/>
                    </a:p>
                  </a:txBody>
                  <a:tcPr marL="28575" marR="28575" marT="28575" marB="28575" anchor="ctr"/>
                </a:tc>
              </a:tr>
              <a:tr h="467847">
                <a:tc>
                  <a:txBody>
                    <a:bodyPr/>
                    <a:lstStyle/>
                    <a:p>
                      <a:r>
                        <a:rPr lang="es-MX" sz="1200" dirty="0"/>
                        <a:t>3dlight</a:t>
                      </a:r>
                      <a:br>
                        <a:rPr lang="es-MX" sz="1200" dirty="0"/>
                      </a:br>
                      <a:endParaRPr lang="es-MX" sz="1200" dirty="0"/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Dna Research</a:t>
                      </a:r>
                      <a:br>
                        <a:rPr lang="es-MX" sz="1200"/>
                      </a:br>
                      <a:endParaRPr lang="es-MX" sz="1200"/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r>
                        <a:rPr lang="es-MX" sz="1200">
                          <a:hlinkClick r:id=""/>
                        </a:rPr>
                        <a:t>http://www.3delight.com</a:t>
                      </a:r>
                      <a:r>
                        <a:rPr lang="es-MX" sz="1200"/>
                        <a:t/>
                      </a:r>
                      <a:br>
                        <a:rPr lang="es-MX" sz="1200"/>
                      </a:br>
                      <a:endParaRPr lang="es-MX" sz="1200"/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6.0</a:t>
                      </a:r>
                      <a:br>
                        <a:rPr lang="es-MX" sz="1200"/>
                      </a:br>
                      <a:endParaRPr lang="es-MX" sz="1200"/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Windows, Linux y Macos X</a:t>
                      </a:r>
                    </a:p>
                  </a:txBody>
                  <a:tcPr marL="28575" marR="28575" marT="28575" marB="28575"/>
                </a:tc>
              </a:tr>
              <a:tr h="467847">
                <a:tc>
                  <a:txBody>
                    <a:bodyPr/>
                    <a:lstStyle/>
                    <a:p>
                      <a:r>
                        <a:rPr lang="es-MX" sz="1200" dirty="0" err="1"/>
                        <a:t>Gelato</a:t>
                      </a:r>
                      <a:r>
                        <a:rPr lang="es-MX" sz="1200" dirty="0"/>
                        <a:t/>
                      </a:r>
                      <a:br>
                        <a:rPr lang="es-MX" sz="1200" dirty="0"/>
                      </a:br>
                      <a:endParaRPr lang="es-MX" sz="1200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Nvidia</a:t>
                      </a:r>
                      <a:br>
                        <a:rPr lang="es-MX" sz="1200"/>
                      </a:br>
                      <a:endParaRPr lang="es-MX" sz="120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>
                          <a:hlinkClick r:id=""/>
                        </a:rPr>
                        <a:t>http://www.nvidia.es/page/gelato.html</a:t>
                      </a:r>
                      <a:r>
                        <a:rPr lang="es-MX" sz="1200"/>
                        <a:t/>
                      </a:r>
                      <a:br>
                        <a:rPr lang="es-MX" sz="1200"/>
                      </a:br>
                      <a:endParaRPr lang="es-MX" sz="120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2.0</a:t>
                      </a:r>
                      <a:br>
                        <a:rPr lang="es-MX" sz="1200"/>
                      </a:br>
                      <a:endParaRPr lang="es-MX" sz="120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Windows y Linux</a:t>
                      </a:r>
                      <a:br>
                        <a:rPr lang="es-MX" sz="1200" dirty="0"/>
                      </a:br>
                      <a:endParaRPr lang="es-MX" sz="1200" dirty="0"/>
                    </a:p>
                  </a:txBody>
                  <a:tcPr marL="28575" marR="28575" marT="28575" marB="28575" anchor="ctr"/>
                </a:tc>
              </a:tr>
              <a:tr h="467847">
                <a:tc>
                  <a:txBody>
                    <a:bodyPr/>
                    <a:lstStyle/>
                    <a:p>
                      <a:r>
                        <a:rPr lang="es-MX" sz="1200" dirty="0"/>
                        <a:t>AIR</a:t>
                      </a:r>
                      <a:br>
                        <a:rPr lang="es-MX" sz="1200" dirty="0"/>
                      </a:br>
                      <a:endParaRPr lang="es-MX" sz="1200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sitexgraphics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>
                          <a:hlinkClick r:id=""/>
                        </a:rPr>
                        <a:t>http://www.sitexgraphics.com/</a:t>
                      </a:r>
                      <a:r>
                        <a:rPr lang="es-MX" sz="1200"/>
                        <a:t/>
                      </a:r>
                      <a:br>
                        <a:rPr lang="es-MX" sz="1200"/>
                      </a:br>
                      <a:endParaRPr lang="es-MX" sz="120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5.0</a:t>
                      </a:r>
                      <a:br>
                        <a:rPr lang="es-MX" sz="1200"/>
                      </a:br>
                      <a:endParaRPr lang="es-MX" sz="120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Windows y Linux</a:t>
                      </a:r>
                    </a:p>
                  </a:txBody>
                  <a:tcPr marL="28575" marR="28575" marT="28575" marB="285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Top 10 Motores de Videojuegos 3D con respecto al costo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MX" dirty="0" smtClean="0"/>
              <a:t>Nombre del motor: </a:t>
            </a:r>
            <a:r>
              <a:rPr lang="es-MX" dirty="0" err="1" smtClean="0"/>
              <a:t>Unreal</a:t>
            </a:r>
            <a:r>
              <a:rPr lang="es-MX" dirty="0" smtClean="0"/>
              <a:t> </a:t>
            </a:r>
            <a:r>
              <a:rPr lang="es-MX" dirty="0" err="1" smtClean="0"/>
              <a:t>Devalopment</a:t>
            </a:r>
            <a:r>
              <a:rPr lang="es-MX" dirty="0" smtClean="0"/>
              <a:t> </a:t>
            </a:r>
            <a:r>
              <a:rPr lang="es-MX" dirty="0" err="1" smtClean="0"/>
              <a:t>Kid</a:t>
            </a:r>
            <a:r>
              <a:rPr lang="es-MX" dirty="0" smtClean="0"/>
              <a:t> </a:t>
            </a:r>
            <a:br>
              <a:rPr lang="es-MX" dirty="0" smtClean="0"/>
            </a:br>
            <a:r>
              <a:rPr lang="es-MX" dirty="0" smtClean="0"/>
              <a:t>Autores: </a:t>
            </a:r>
            <a:r>
              <a:rPr lang="es-MX" dirty="0" err="1" smtClean="0"/>
              <a:t>Epic</a:t>
            </a:r>
            <a:r>
              <a:rPr lang="es-MX" dirty="0" smtClean="0"/>
              <a:t> </a:t>
            </a:r>
            <a:r>
              <a:rPr lang="es-MX" dirty="0" err="1" smtClean="0"/>
              <a:t>Games</a:t>
            </a:r>
            <a:r>
              <a:rPr lang="es-MX" dirty="0" smtClean="0"/>
              <a:t> </a:t>
            </a:r>
            <a:br>
              <a:rPr lang="es-MX" dirty="0" smtClean="0"/>
            </a:br>
            <a:r>
              <a:rPr lang="es-MX" dirty="0" smtClean="0"/>
              <a:t>Pagina web: www.udk.com </a:t>
            </a:r>
            <a:br>
              <a:rPr lang="es-MX" dirty="0" smtClean="0"/>
            </a:br>
            <a:r>
              <a:rPr lang="es-MX" dirty="0" smtClean="0"/>
              <a:t>Precio: Gratuito, no comercial. Si se comercializa el juego creado, después de los $5000 se le tiene que dar a </a:t>
            </a:r>
            <a:r>
              <a:rPr lang="es-MX" dirty="0" err="1" smtClean="0"/>
              <a:t>Epic</a:t>
            </a:r>
            <a:r>
              <a:rPr lang="es-MX" dirty="0" smtClean="0"/>
              <a:t> </a:t>
            </a:r>
            <a:r>
              <a:rPr lang="es-MX" dirty="0" err="1" smtClean="0"/>
              <a:t>Games</a:t>
            </a:r>
            <a:r>
              <a:rPr lang="es-MX" dirty="0" smtClean="0"/>
              <a:t> el 10%. </a:t>
            </a:r>
          </a:p>
          <a:p>
            <a:endParaRPr lang="es-MX" dirty="0" smtClean="0"/>
          </a:p>
          <a:p>
            <a:r>
              <a:rPr lang="it-IT" dirty="0" smtClean="0"/>
              <a:t>Nombre del motor: Cristal Space </a:t>
            </a:r>
            <a:br>
              <a:rPr lang="it-IT" dirty="0" smtClean="0"/>
            </a:br>
            <a:r>
              <a:rPr lang="it-IT" dirty="0" smtClean="0"/>
              <a:t>Autores: Jorrit Tyberghein </a:t>
            </a:r>
            <a:br>
              <a:rPr lang="it-IT" dirty="0" smtClean="0"/>
            </a:br>
            <a:r>
              <a:rPr lang="it-IT" dirty="0" smtClean="0"/>
              <a:t>Pagina web: www.crystal.sourceforge.net </a:t>
            </a:r>
            <a:br>
              <a:rPr lang="it-IT" dirty="0" smtClean="0"/>
            </a:br>
            <a:r>
              <a:rPr lang="it-IT" dirty="0" smtClean="0"/>
              <a:t>Precio: Gratuito LGPL</a:t>
            </a:r>
          </a:p>
          <a:p>
            <a:pPr>
              <a:buNone/>
            </a:pPr>
            <a:endParaRPr lang="it-IT" dirty="0" smtClean="0"/>
          </a:p>
          <a:p>
            <a:r>
              <a:rPr lang="es-MX" dirty="0" smtClean="0"/>
              <a:t>Nombre del motor: </a:t>
            </a:r>
            <a:r>
              <a:rPr lang="es-MX" dirty="0" err="1" smtClean="0"/>
              <a:t>Fly</a:t>
            </a:r>
            <a:r>
              <a:rPr lang="es-MX" dirty="0" smtClean="0"/>
              <a:t> 3D </a:t>
            </a:r>
            <a:br>
              <a:rPr lang="es-MX" dirty="0" smtClean="0"/>
            </a:br>
            <a:r>
              <a:rPr lang="es-MX" dirty="0" smtClean="0"/>
              <a:t>Autores: Alan </a:t>
            </a:r>
            <a:r>
              <a:rPr lang="es-MX" dirty="0" err="1" smtClean="0"/>
              <a:t>Watt</a:t>
            </a:r>
            <a:r>
              <a:rPr lang="es-MX" dirty="0" smtClean="0"/>
              <a:t>, Fabio Policarpo </a:t>
            </a:r>
            <a:br>
              <a:rPr lang="es-MX" dirty="0" smtClean="0"/>
            </a:br>
            <a:r>
              <a:rPr lang="es-MX" dirty="0" smtClean="0"/>
              <a:t>Pagina Web: www.fly3d.com.br </a:t>
            </a:r>
            <a:br>
              <a:rPr lang="es-MX" dirty="0" smtClean="0"/>
            </a:br>
            <a:r>
              <a:rPr lang="es-MX" dirty="0" smtClean="0"/>
              <a:t>Precio: </a:t>
            </a:r>
            <a:br>
              <a:rPr lang="es-MX" dirty="0" smtClean="0"/>
            </a:br>
            <a:r>
              <a:rPr lang="es-MX" dirty="0" err="1" smtClean="0"/>
              <a:t>Vesion</a:t>
            </a:r>
            <a:r>
              <a:rPr lang="es-MX" dirty="0" smtClean="0"/>
              <a:t> 1.0 completamente gratuita. </a:t>
            </a:r>
            <a:br>
              <a:rPr lang="es-MX" dirty="0" smtClean="0"/>
            </a:br>
            <a:r>
              <a:rPr lang="es-MX" dirty="0" err="1" smtClean="0"/>
              <a:t>Version</a:t>
            </a:r>
            <a:r>
              <a:rPr lang="es-MX" dirty="0" smtClean="0"/>
              <a:t> 2.0 gratuita sin código fuente.</a:t>
            </a:r>
            <a:endParaRPr lang="es-MX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429288"/>
          </a:xfrm>
        </p:spPr>
        <p:txBody>
          <a:bodyPr>
            <a:normAutofit fontScale="70000" lnSpcReduction="20000"/>
          </a:bodyPr>
          <a:lstStyle/>
          <a:p>
            <a:r>
              <a:rPr lang="es-MX" dirty="0" smtClean="0"/>
              <a:t>Nombre del motor: Genesis3D </a:t>
            </a:r>
            <a:br>
              <a:rPr lang="es-MX" dirty="0" smtClean="0"/>
            </a:br>
            <a:r>
              <a:rPr lang="es-MX" dirty="0" smtClean="0"/>
              <a:t>Autores: Eclipse </a:t>
            </a:r>
            <a:r>
              <a:rPr lang="es-MX" dirty="0" err="1" smtClean="0"/>
              <a:t>Enterteinment</a:t>
            </a:r>
            <a:r>
              <a:rPr lang="es-MX" dirty="0" smtClean="0"/>
              <a:t> </a:t>
            </a:r>
            <a:br>
              <a:rPr lang="es-MX" dirty="0" smtClean="0"/>
            </a:br>
            <a:r>
              <a:rPr lang="es-MX" dirty="0" smtClean="0"/>
              <a:t>Pagina web: http://www.genesis3d.com/ </a:t>
            </a:r>
            <a:br>
              <a:rPr lang="es-MX" dirty="0" smtClean="0"/>
            </a:br>
            <a:r>
              <a:rPr lang="es-MX" dirty="0" smtClean="0"/>
              <a:t>Precio: </a:t>
            </a:r>
            <a:br>
              <a:rPr lang="es-MX" dirty="0" smtClean="0"/>
            </a:br>
            <a:r>
              <a:rPr lang="es-MX" dirty="0" smtClean="0"/>
              <a:t>Gratuito bajo dos condiciones: </a:t>
            </a:r>
            <a:br>
              <a:rPr lang="es-MX" dirty="0" smtClean="0"/>
            </a:br>
            <a:r>
              <a:rPr lang="es-MX" dirty="0" smtClean="0"/>
              <a:t>1. Hacer pública cualquier modificación o ampliación del código </a:t>
            </a:r>
            <a:br>
              <a:rPr lang="es-MX" dirty="0" smtClean="0"/>
            </a:br>
            <a:r>
              <a:rPr lang="es-MX" dirty="0" smtClean="0"/>
              <a:t>2. Visualizar el logo de Genesis3D como primer logo de la aplicación </a:t>
            </a:r>
            <a:br>
              <a:rPr lang="es-MX" dirty="0" smtClean="0"/>
            </a:br>
            <a:r>
              <a:rPr lang="es-MX" dirty="0" smtClean="0"/>
              <a:t>En caso contrario la licencia son 10.000 </a:t>
            </a:r>
            <a:r>
              <a:rPr lang="es-MX" dirty="0" err="1" smtClean="0"/>
              <a:t>dolares</a:t>
            </a:r>
            <a:r>
              <a:rPr lang="es-MX" dirty="0" smtClean="0"/>
              <a:t> </a:t>
            </a:r>
            <a:br>
              <a:rPr lang="es-MX" dirty="0" smtClean="0"/>
            </a:br>
            <a:endParaRPr lang="es-MX" dirty="0" smtClean="0"/>
          </a:p>
          <a:p>
            <a:r>
              <a:rPr lang="es-MX" dirty="0" smtClean="0"/>
              <a:t>Nombre del motor: </a:t>
            </a:r>
            <a:r>
              <a:rPr lang="es-MX" dirty="0" err="1" smtClean="0"/>
              <a:t>Nebula</a:t>
            </a:r>
            <a:r>
              <a:rPr lang="es-MX" dirty="0" smtClean="0"/>
              <a:t> </a:t>
            </a:r>
            <a:br>
              <a:rPr lang="es-MX" dirty="0" smtClean="0"/>
            </a:br>
            <a:r>
              <a:rPr lang="es-MX" dirty="0" smtClean="0"/>
              <a:t>Autores: </a:t>
            </a:r>
            <a:r>
              <a:rPr lang="es-MX" dirty="0" err="1" smtClean="0"/>
              <a:t>Radon</a:t>
            </a:r>
            <a:r>
              <a:rPr lang="es-MX" dirty="0" smtClean="0"/>
              <a:t> </a:t>
            </a:r>
            <a:r>
              <a:rPr lang="es-MX" dirty="0" err="1" smtClean="0"/>
              <a:t>Labs</a:t>
            </a:r>
            <a:r>
              <a:rPr lang="es-MX" dirty="0" smtClean="0"/>
              <a:t> </a:t>
            </a:r>
            <a:br>
              <a:rPr lang="es-MX" dirty="0" smtClean="0"/>
            </a:br>
            <a:r>
              <a:rPr lang="es-MX" dirty="0" smtClean="0"/>
              <a:t>Pagina Web: http://www.radonlabs.de/ </a:t>
            </a:r>
            <a:br>
              <a:rPr lang="es-MX" dirty="0" smtClean="0"/>
            </a:br>
            <a:r>
              <a:rPr lang="es-MX" dirty="0" smtClean="0"/>
              <a:t>Precio: Gratuito, incluye </a:t>
            </a:r>
            <a:r>
              <a:rPr lang="es-MX" dirty="0" err="1" smtClean="0"/>
              <a:t>codigo</a:t>
            </a:r>
            <a:r>
              <a:rPr lang="es-MX" dirty="0" smtClean="0"/>
              <a:t> fuente.</a:t>
            </a:r>
          </a:p>
          <a:p>
            <a:pPr>
              <a:buNone/>
            </a:pPr>
            <a:endParaRPr lang="es-MX" dirty="0" smtClean="0"/>
          </a:p>
          <a:p>
            <a:r>
              <a:rPr lang="es-MX" dirty="0" smtClean="0"/>
              <a:t>Nombre del motor: OGRE </a:t>
            </a:r>
            <a:br>
              <a:rPr lang="es-MX" dirty="0" smtClean="0"/>
            </a:br>
            <a:r>
              <a:rPr lang="es-MX" dirty="0" smtClean="0"/>
              <a:t>Autores: </a:t>
            </a:r>
            <a:r>
              <a:rPr lang="es-MX" dirty="0" err="1" smtClean="0"/>
              <a:t>The</a:t>
            </a:r>
            <a:r>
              <a:rPr lang="es-MX" dirty="0" smtClean="0"/>
              <a:t> OGRE </a:t>
            </a:r>
            <a:r>
              <a:rPr lang="es-MX" dirty="0" err="1" smtClean="0"/>
              <a:t>Team</a:t>
            </a:r>
            <a:r>
              <a:rPr lang="es-MX" dirty="0" smtClean="0"/>
              <a:t> </a:t>
            </a:r>
            <a:br>
              <a:rPr lang="es-MX" dirty="0" smtClean="0"/>
            </a:br>
            <a:r>
              <a:rPr lang="es-MX" dirty="0" smtClean="0"/>
              <a:t>Pagina web: http://ogre.sourceforge.net </a:t>
            </a:r>
            <a:br>
              <a:rPr lang="es-MX" dirty="0" smtClean="0"/>
            </a:br>
            <a:r>
              <a:rPr lang="es-MX" dirty="0" smtClean="0"/>
              <a:t>Precio: Gratuito. GNU </a:t>
            </a:r>
            <a:r>
              <a:rPr lang="es-MX" dirty="0" err="1" smtClean="0"/>
              <a:t>Public</a:t>
            </a:r>
            <a:r>
              <a:rPr lang="es-MX" dirty="0" smtClean="0"/>
              <a:t> </a:t>
            </a:r>
            <a:r>
              <a:rPr lang="es-MX" dirty="0" err="1" smtClean="0"/>
              <a:t>License</a:t>
            </a:r>
            <a:r>
              <a:rPr lang="es-MX" dirty="0" smtClean="0"/>
              <a:t> (GPL)</a:t>
            </a:r>
            <a:endParaRPr lang="es-MX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5145800"/>
          </a:xfrm>
        </p:spPr>
        <p:txBody>
          <a:bodyPr>
            <a:normAutofit fontScale="92500" lnSpcReduction="10000"/>
          </a:bodyPr>
          <a:lstStyle/>
          <a:p>
            <a:r>
              <a:rPr lang="es-MX" sz="2400" dirty="0" smtClean="0"/>
              <a:t>Nombre del motor: IG </a:t>
            </a:r>
            <a:r>
              <a:rPr lang="es-MX" sz="2400" dirty="0" err="1" smtClean="0"/>
              <a:t>Maker</a:t>
            </a:r>
            <a:r>
              <a:rPr lang="es-MX" sz="2400" dirty="0" smtClean="0"/>
              <a:t> </a:t>
            </a:r>
            <a:br>
              <a:rPr lang="es-MX" sz="2400" dirty="0" smtClean="0"/>
            </a:br>
            <a:r>
              <a:rPr lang="es-MX" sz="2400" dirty="0" smtClean="0"/>
              <a:t>Autores: </a:t>
            </a:r>
            <a:r>
              <a:rPr lang="es-MX" sz="2400" dirty="0" err="1" smtClean="0"/>
              <a:t>Enterbrain</a:t>
            </a:r>
            <a:r>
              <a:rPr lang="es-MX" sz="2400" dirty="0" smtClean="0"/>
              <a:t> </a:t>
            </a:r>
            <a:br>
              <a:rPr lang="es-MX" sz="2400" dirty="0" smtClean="0"/>
            </a:br>
            <a:r>
              <a:rPr lang="es-MX" sz="2400" dirty="0" smtClean="0"/>
              <a:t>Pagina web: http://tkool.jp/products/IGMAKER/ </a:t>
            </a:r>
            <a:br>
              <a:rPr lang="es-MX" sz="2400" dirty="0" smtClean="0"/>
            </a:br>
            <a:r>
              <a:rPr lang="es-MX" sz="2400" dirty="0" smtClean="0"/>
              <a:t>Precio: USD 83.99 </a:t>
            </a:r>
          </a:p>
          <a:p>
            <a:pPr>
              <a:buNone/>
            </a:pPr>
            <a:endParaRPr lang="es-MX" sz="2400" dirty="0" smtClean="0"/>
          </a:p>
          <a:p>
            <a:r>
              <a:rPr lang="es-MX" dirty="0" smtClean="0"/>
              <a:t>Nombre del motor: </a:t>
            </a:r>
            <a:r>
              <a:rPr lang="es-MX" dirty="0" err="1" smtClean="0"/>
              <a:t>Rpg</a:t>
            </a:r>
            <a:r>
              <a:rPr lang="es-MX" dirty="0" smtClean="0"/>
              <a:t> </a:t>
            </a:r>
            <a:r>
              <a:rPr lang="es-MX" dirty="0" err="1" smtClean="0"/>
              <a:t>Maker</a:t>
            </a:r>
            <a:r>
              <a:rPr lang="es-MX" dirty="0" smtClean="0"/>
              <a:t> XP </a:t>
            </a:r>
            <a:br>
              <a:rPr lang="es-MX" dirty="0" smtClean="0"/>
            </a:br>
            <a:r>
              <a:rPr lang="es-MX" dirty="0" smtClean="0"/>
              <a:t>Autores: </a:t>
            </a:r>
            <a:r>
              <a:rPr lang="es-MX" dirty="0" err="1" smtClean="0"/>
              <a:t>Enterbrain</a:t>
            </a:r>
            <a:r>
              <a:rPr lang="es-MX" dirty="0" smtClean="0"/>
              <a:t> </a:t>
            </a:r>
            <a:br>
              <a:rPr lang="es-MX" dirty="0" smtClean="0"/>
            </a:br>
            <a:r>
              <a:rPr lang="es-MX" dirty="0" smtClean="0"/>
              <a:t>Pagina web: http://tkool.jp/products/rpgxp/eng/ </a:t>
            </a:r>
            <a:br>
              <a:rPr lang="es-MX" dirty="0" smtClean="0"/>
            </a:br>
            <a:r>
              <a:rPr lang="es-MX" dirty="0" smtClean="0"/>
              <a:t>Precio: USD 60.00 </a:t>
            </a:r>
            <a:br>
              <a:rPr lang="es-MX" dirty="0" smtClean="0"/>
            </a:br>
            <a:endParaRPr lang="es-MX" dirty="0" smtClean="0"/>
          </a:p>
          <a:p>
            <a:r>
              <a:rPr lang="es-MX" dirty="0" smtClean="0"/>
              <a:t>Nombre del motor: </a:t>
            </a:r>
            <a:r>
              <a:rPr lang="es-MX" dirty="0" err="1" smtClean="0"/>
              <a:t>Rpg</a:t>
            </a:r>
            <a:r>
              <a:rPr lang="es-MX" dirty="0" smtClean="0"/>
              <a:t> </a:t>
            </a:r>
            <a:r>
              <a:rPr lang="es-MX" dirty="0" err="1" smtClean="0"/>
              <a:t>Maker</a:t>
            </a:r>
            <a:r>
              <a:rPr lang="es-MX" dirty="0" smtClean="0"/>
              <a:t> VX </a:t>
            </a:r>
            <a:br>
              <a:rPr lang="es-MX" dirty="0" smtClean="0"/>
            </a:br>
            <a:r>
              <a:rPr lang="es-MX" dirty="0" smtClean="0"/>
              <a:t>Autores: </a:t>
            </a:r>
            <a:r>
              <a:rPr lang="es-MX" dirty="0" err="1" smtClean="0"/>
              <a:t>Enterbrain</a:t>
            </a:r>
            <a:r>
              <a:rPr lang="es-MX" dirty="0" smtClean="0"/>
              <a:t> </a:t>
            </a:r>
            <a:br>
              <a:rPr lang="es-MX" dirty="0" smtClean="0"/>
            </a:br>
            <a:r>
              <a:rPr lang="es-MX" dirty="0" smtClean="0"/>
              <a:t>Pagina web: http://tkool.jp/products/rpgvx/eng/ </a:t>
            </a:r>
            <a:br>
              <a:rPr lang="es-MX" dirty="0" smtClean="0"/>
            </a:br>
            <a:r>
              <a:rPr lang="es-MX" dirty="0" smtClean="0"/>
              <a:t>Precio: USD 60.00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Top 10 Motores de Videojuegos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10.Source Engine (Left 4 Dead, Portal, Team Fortress 2)</a:t>
            </a:r>
          </a:p>
          <a:p>
            <a:r>
              <a:rPr lang="en-US" dirty="0" smtClean="0"/>
              <a:t>9. IW Engine (Modern Warfare 1 y 2, World at War) </a:t>
            </a:r>
            <a:endParaRPr lang="es-MX" dirty="0" smtClean="0"/>
          </a:p>
          <a:p>
            <a:r>
              <a:rPr lang="es-ES" dirty="0" smtClean="0"/>
              <a:t>8. id </a:t>
            </a:r>
            <a:r>
              <a:rPr lang="es-ES" dirty="0" err="1" smtClean="0"/>
              <a:t>Tech</a:t>
            </a:r>
            <a:r>
              <a:rPr lang="es-ES" dirty="0" smtClean="0"/>
              <a:t> 4 (</a:t>
            </a:r>
            <a:r>
              <a:rPr lang="es-ES" dirty="0" err="1" smtClean="0"/>
              <a:t>Wolfenstein</a:t>
            </a:r>
            <a:r>
              <a:rPr lang="es-ES" dirty="0" smtClean="0"/>
              <a:t>, </a:t>
            </a:r>
            <a:r>
              <a:rPr lang="es-ES" dirty="0" err="1" smtClean="0"/>
              <a:t>Brink</a:t>
            </a:r>
            <a:r>
              <a:rPr lang="es-ES" dirty="0" smtClean="0"/>
              <a:t>) </a:t>
            </a:r>
            <a:endParaRPr lang="es-MX" dirty="0" smtClean="0"/>
          </a:p>
          <a:p>
            <a:r>
              <a:rPr lang="es-ES" dirty="0" smtClean="0"/>
              <a:t>7. RAGE (GTA IV)</a:t>
            </a:r>
            <a:endParaRPr lang="es-MX" dirty="0" smtClean="0"/>
          </a:p>
          <a:p>
            <a:r>
              <a:rPr lang="en-US" dirty="0" smtClean="0"/>
              <a:t>6. MT Framework (Resident Evil 5, Lost Planet 1 y 2)</a:t>
            </a:r>
            <a:endParaRPr lang="es-MX" dirty="0" smtClean="0"/>
          </a:p>
          <a:p>
            <a:r>
              <a:rPr lang="en-US" dirty="0" smtClean="0"/>
              <a:t>5. EGO Engine (Race Driver: GRID, Dirt 2, Operation Flashpoint 2) </a:t>
            </a:r>
            <a:endParaRPr lang="es-MX" dirty="0" smtClean="0"/>
          </a:p>
          <a:p>
            <a:r>
              <a:rPr lang="es-ES" dirty="0" smtClean="0"/>
              <a:t>4. </a:t>
            </a:r>
            <a:r>
              <a:rPr lang="es-ES" dirty="0" err="1" smtClean="0"/>
              <a:t>Geo-Mod</a:t>
            </a:r>
            <a:r>
              <a:rPr lang="es-ES" dirty="0" smtClean="0"/>
              <a:t> </a:t>
            </a:r>
            <a:r>
              <a:rPr lang="es-ES" dirty="0" err="1" smtClean="0"/>
              <a:t>Engine</a:t>
            </a:r>
            <a:r>
              <a:rPr lang="es-ES" dirty="0" smtClean="0"/>
              <a:t> 2.0 (Red </a:t>
            </a:r>
            <a:r>
              <a:rPr lang="es-ES" dirty="0" err="1" smtClean="0"/>
              <a:t>Faction</a:t>
            </a:r>
            <a:r>
              <a:rPr lang="es-ES" dirty="0" smtClean="0"/>
              <a:t>: Guerrilla)</a:t>
            </a:r>
            <a:endParaRPr lang="es-MX" dirty="0" smtClean="0"/>
          </a:p>
          <a:p>
            <a:r>
              <a:rPr lang="en-US" dirty="0" smtClean="0"/>
              <a:t>3. Anvil Engine (Assassin's Creed, Prince of Persia)</a:t>
            </a:r>
            <a:endParaRPr lang="es-MX" dirty="0" smtClean="0"/>
          </a:p>
          <a:p>
            <a:r>
              <a:rPr lang="es-ES" dirty="0" smtClean="0"/>
              <a:t>2. </a:t>
            </a:r>
            <a:r>
              <a:rPr lang="es-ES" dirty="0" err="1" smtClean="0"/>
              <a:t>CryENGINE</a:t>
            </a:r>
            <a:r>
              <a:rPr lang="es-ES" dirty="0" smtClean="0"/>
              <a:t> 2 (</a:t>
            </a:r>
            <a:r>
              <a:rPr lang="es-ES" dirty="0" err="1" smtClean="0"/>
              <a:t>Far</a:t>
            </a:r>
            <a:r>
              <a:rPr lang="es-ES" dirty="0" smtClean="0"/>
              <a:t> </a:t>
            </a:r>
            <a:r>
              <a:rPr lang="es-ES" dirty="0" err="1" smtClean="0"/>
              <a:t>Cry</a:t>
            </a:r>
            <a:r>
              <a:rPr lang="es-ES" dirty="0" smtClean="0"/>
              <a:t> 2, </a:t>
            </a:r>
            <a:r>
              <a:rPr lang="es-ES" dirty="0" err="1" smtClean="0"/>
              <a:t>Crysis</a:t>
            </a:r>
            <a:r>
              <a:rPr lang="es-ES" dirty="0" smtClean="0"/>
              <a:t>) </a:t>
            </a:r>
            <a:endParaRPr lang="es-MX" dirty="0" smtClean="0"/>
          </a:p>
          <a:p>
            <a:r>
              <a:rPr lang="en-US" dirty="0" smtClean="0"/>
              <a:t>1. Unreal Engine 3 (Gears of War 2, Mass Effect, </a:t>
            </a:r>
            <a:r>
              <a:rPr lang="en-US" dirty="0" err="1" smtClean="0"/>
              <a:t>Bioshock</a:t>
            </a:r>
            <a:r>
              <a:rPr lang="en-US" dirty="0" smtClean="0"/>
              <a:t>) </a:t>
            </a:r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Índice</a:t>
            </a:r>
            <a:r>
              <a:rPr lang="en-US" dirty="0" smtClean="0"/>
              <a:t> de </a:t>
            </a:r>
            <a:r>
              <a:rPr lang="en-US" dirty="0" err="1" smtClean="0"/>
              <a:t>contenidos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Introducción</a:t>
            </a:r>
            <a:r>
              <a:rPr lang="en-US" dirty="0" smtClean="0"/>
              <a:t> a </a:t>
            </a:r>
            <a:r>
              <a:rPr lang="en-US" dirty="0" err="1" smtClean="0"/>
              <a:t>Motores</a:t>
            </a:r>
            <a:r>
              <a:rPr lang="en-US" dirty="0" smtClean="0"/>
              <a:t>  de </a:t>
            </a:r>
            <a:r>
              <a:rPr lang="en-US" dirty="0" err="1" smtClean="0"/>
              <a:t>Videojuegos</a:t>
            </a:r>
            <a:endParaRPr lang="en-US" dirty="0" smtClean="0"/>
          </a:p>
          <a:p>
            <a:r>
              <a:rPr lang="en-US" dirty="0" err="1" smtClean="0"/>
              <a:t>Procesamiento</a:t>
            </a:r>
            <a:r>
              <a:rPr lang="en-US" dirty="0" smtClean="0"/>
              <a:t> de </a:t>
            </a:r>
            <a:r>
              <a:rPr lang="en-US" dirty="0" err="1" smtClean="0"/>
              <a:t>gráficos</a:t>
            </a:r>
            <a:r>
              <a:rPr lang="en-US" dirty="0" smtClean="0"/>
              <a:t> (2D y 3D) en </a:t>
            </a:r>
            <a:r>
              <a:rPr lang="en-US" dirty="0" err="1" smtClean="0"/>
              <a:t>motores</a:t>
            </a:r>
            <a:r>
              <a:rPr lang="en-US" dirty="0" smtClean="0"/>
              <a:t> de </a:t>
            </a:r>
            <a:r>
              <a:rPr lang="en-US" dirty="0" err="1" smtClean="0"/>
              <a:t>videojuegos</a:t>
            </a:r>
            <a:endParaRPr lang="en-US" dirty="0" smtClean="0"/>
          </a:p>
          <a:p>
            <a:r>
              <a:rPr lang="es-MX" dirty="0" smtClean="0"/>
              <a:t>Apoyar la Evolución “Comprar que Construir“</a:t>
            </a:r>
          </a:p>
          <a:p>
            <a:r>
              <a:rPr lang="es-MX" dirty="0" smtClean="0"/>
              <a:t>Top 10 Motores de Videojuegos 3D con respecto al costo</a:t>
            </a:r>
          </a:p>
          <a:p>
            <a:r>
              <a:rPr lang="es-MX" dirty="0" smtClean="0"/>
              <a:t>Top 10 Motores de Videojuegos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Introducción</a:t>
            </a:r>
            <a:r>
              <a:rPr lang="en-US" dirty="0" smtClean="0"/>
              <a:t> a </a:t>
            </a:r>
            <a:r>
              <a:rPr lang="en-US" dirty="0" err="1" smtClean="0"/>
              <a:t>Motores</a:t>
            </a:r>
            <a:r>
              <a:rPr lang="en-US" dirty="0" smtClean="0"/>
              <a:t>  de </a:t>
            </a:r>
            <a:r>
              <a:rPr lang="en-US" dirty="0" err="1" smtClean="0"/>
              <a:t>Videojuegos</a:t>
            </a:r>
            <a:r>
              <a:rPr lang="en-US" dirty="0" smtClean="0"/>
              <a:t/>
            </a:r>
            <a:br>
              <a:rPr lang="en-US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 dirty="0" smtClean="0"/>
              <a:t>Un motor de videojuego es un término que hace referencia a una serie de rutinas de programación que permiten el diseño, la creación y la representación de un videojuego o de una aplicación interactiva con gráficos en tiempo real. 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325112"/>
          </a:xfrm>
        </p:spPr>
        <p:txBody>
          <a:bodyPr/>
          <a:lstStyle/>
          <a:p>
            <a:r>
              <a:rPr lang="es-MX" dirty="0" smtClean="0"/>
              <a:t>La utilización de Motores de videojuegos permite abstraer al desarrollador de muchos problemas simplificándolos en gran medida, permite desarrollar juegos multiplataforma fácilmente. 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Procesamiento</a:t>
            </a:r>
            <a:r>
              <a:rPr lang="en-US" dirty="0" smtClean="0"/>
              <a:t> de </a:t>
            </a:r>
            <a:r>
              <a:rPr lang="en-US" dirty="0" err="1" smtClean="0"/>
              <a:t>gráficos</a:t>
            </a:r>
            <a:r>
              <a:rPr lang="en-US" dirty="0" smtClean="0"/>
              <a:t> (2D y 3D) en </a:t>
            </a:r>
            <a:r>
              <a:rPr lang="en-US" dirty="0" err="1" smtClean="0"/>
              <a:t>motores</a:t>
            </a:r>
            <a:r>
              <a:rPr lang="en-US" dirty="0" smtClean="0"/>
              <a:t> de </a:t>
            </a:r>
            <a:r>
              <a:rPr lang="en-US" dirty="0" err="1" smtClean="0"/>
              <a:t>videojuegos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2786058"/>
            <a:ext cx="8229600" cy="3216974"/>
          </a:xfrm>
        </p:spPr>
        <p:txBody>
          <a:bodyPr/>
          <a:lstStyle/>
          <a:p>
            <a:r>
              <a:rPr lang="es-MX" dirty="0" smtClean="0"/>
              <a:t>El término gráficos 3D por computadora se refiere a trabajos de arte gráfico que son creados con ayuda de computadoras y programas especiales 3D. 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/>
              <a:t>Fases para la creación de elementos/gráficos 3D:</a:t>
            </a:r>
            <a:br>
              <a:rPr lang="es-MX" b="1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Modelado</a:t>
            </a:r>
          </a:p>
          <a:p>
            <a:r>
              <a:rPr lang="es-MX" dirty="0" smtClean="0"/>
              <a:t>La etapa de modelado consiste en ir dando forma a objetos individuales que luego serán usados en la escena.</a:t>
            </a:r>
          </a:p>
          <a:p>
            <a:endParaRPr lang="es-MX" dirty="0"/>
          </a:p>
        </p:txBody>
      </p:sp>
      <p:pic>
        <p:nvPicPr>
          <p:cNvPr id="5" name="4 Imagen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694" y="3786190"/>
            <a:ext cx="2742661" cy="2900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325112"/>
          </a:xfrm>
        </p:spPr>
        <p:txBody>
          <a:bodyPr/>
          <a:lstStyle/>
          <a:p>
            <a:r>
              <a:rPr lang="es-MX" b="1" dirty="0" smtClean="0"/>
              <a:t>Iluminación</a:t>
            </a:r>
          </a:p>
          <a:p>
            <a:r>
              <a:rPr lang="es-MX" dirty="0" smtClean="0"/>
              <a:t>Creación de luces de diversos tipos puntuales, direccionales en área o volumen, con distinto color o propiedades.</a:t>
            </a:r>
          </a:p>
          <a:p>
            <a:endParaRPr lang="es-MX" dirty="0"/>
          </a:p>
        </p:txBody>
      </p:sp>
      <p:pic>
        <p:nvPicPr>
          <p:cNvPr id="4" name="3 Imagen" descr="919_470a50a1078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3" y="3286124"/>
            <a:ext cx="4500598" cy="3375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1357298"/>
            <a:ext cx="8229600" cy="4325112"/>
          </a:xfrm>
        </p:spPr>
        <p:txBody>
          <a:bodyPr/>
          <a:lstStyle/>
          <a:p>
            <a:r>
              <a:rPr lang="es-MX" b="1" dirty="0" smtClean="0"/>
              <a:t>Animación</a:t>
            </a:r>
            <a:r>
              <a:rPr lang="es-MX" dirty="0" smtClean="0"/>
              <a:t> </a:t>
            </a:r>
          </a:p>
          <a:p>
            <a:r>
              <a:rPr lang="es-MX" dirty="0" smtClean="0"/>
              <a:t>Es un proceso utilizado para dar la sensación de movimiento a imágenes o dibujos. </a:t>
            </a:r>
          </a:p>
          <a:p>
            <a:endParaRPr lang="es-MX" dirty="0"/>
          </a:p>
        </p:txBody>
      </p:sp>
      <p:pic>
        <p:nvPicPr>
          <p:cNvPr id="4" name="3 Imagen" descr="max2blen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4" y="2786058"/>
            <a:ext cx="5357818" cy="3889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err="1" smtClean="0"/>
              <a:t>Renderizado</a:t>
            </a:r>
            <a:r>
              <a:rPr lang="es-MX" b="1" dirty="0" smtClean="0"/>
              <a:t/>
            </a:r>
            <a:br>
              <a:rPr lang="es-MX" b="1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 smtClean="0"/>
              <a:t>Se llama </a:t>
            </a:r>
            <a:r>
              <a:rPr lang="es-MX" sz="2400" dirty="0" err="1" smtClean="0"/>
              <a:t>rénder</a:t>
            </a:r>
            <a:r>
              <a:rPr lang="es-MX" sz="2400" dirty="0" smtClean="0"/>
              <a:t> al proceso final de generar la imagen 2D o animación a partir de la escena creada.</a:t>
            </a:r>
          </a:p>
          <a:p>
            <a:pPr>
              <a:buNone/>
            </a:pPr>
            <a:endParaRPr lang="es-MX" sz="2400" dirty="0" smtClean="0"/>
          </a:p>
          <a:p>
            <a:pPr>
              <a:buNone/>
            </a:pPr>
            <a:endParaRPr lang="es-MX" sz="2400" dirty="0" smtClean="0"/>
          </a:p>
          <a:p>
            <a:r>
              <a:rPr lang="es-MX" sz="2400" dirty="0" smtClean="0"/>
              <a:t>El software de </a:t>
            </a:r>
            <a:r>
              <a:rPr lang="es-MX" sz="2400" dirty="0" err="1" smtClean="0"/>
              <a:t>rénder</a:t>
            </a:r>
            <a:r>
              <a:rPr lang="es-MX" sz="2400" dirty="0" smtClean="0"/>
              <a:t> puede simular efectos cinematográficos como el </a:t>
            </a:r>
            <a:r>
              <a:rPr lang="es-MX" sz="2400" i="1" dirty="0" err="1" smtClean="0"/>
              <a:t>lens</a:t>
            </a:r>
            <a:r>
              <a:rPr lang="es-MX" sz="2400" i="1" dirty="0" smtClean="0"/>
              <a:t> </a:t>
            </a:r>
            <a:r>
              <a:rPr lang="es-MX" sz="2400" i="1" dirty="0" err="1" smtClean="0"/>
              <a:t>flare</a:t>
            </a:r>
            <a:r>
              <a:rPr lang="es-MX" sz="2400" i="1" dirty="0" smtClean="0"/>
              <a:t> (destello)</a:t>
            </a:r>
            <a:r>
              <a:rPr lang="es-MX" sz="2400" dirty="0" smtClean="0"/>
              <a:t>, la profundidad de campo, o el </a:t>
            </a:r>
            <a:r>
              <a:rPr lang="es-MX" sz="2400" i="1" dirty="0" err="1" smtClean="0"/>
              <a:t>motion</a:t>
            </a:r>
            <a:r>
              <a:rPr lang="es-MX" sz="2400" i="1" dirty="0" smtClean="0"/>
              <a:t> </a:t>
            </a:r>
            <a:r>
              <a:rPr lang="es-MX" sz="2400" i="1" dirty="0" err="1" smtClean="0"/>
              <a:t>blur</a:t>
            </a:r>
            <a:r>
              <a:rPr lang="es-MX" sz="2400" dirty="0" smtClean="0"/>
              <a:t> (desenfoque de movimiento).</a:t>
            </a:r>
            <a:endParaRPr lang="es-MX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56</TotalTime>
  <Words>522</Words>
  <Application>Microsoft Office PowerPoint</Application>
  <PresentationFormat>Presentación en pantalla (4:3)</PresentationFormat>
  <Paragraphs>137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Urbano</vt:lpstr>
      <vt:lpstr>Motores de Videojuegos</vt:lpstr>
      <vt:lpstr>Índice de contenidos</vt:lpstr>
      <vt:lpstr>Introducción a Motores  de Videojuegos </vt:lpstr>
      <vt:lpstr>Diapositiva 4</vt:lpstr>
      <vt:lpstr>Procesamiento de gráficos (2D y 3D) en motores de videojuegos</vt:lpstr>
      <vt:lpstr>Fases para la creación de elementos/gráficos 3D: </vt:lpstr>
      <vt:lpstr>Diapositiva 7</vt:lpstr>
      <vt:lpstr>Diapositiva 8</vt:lpstr>
      <vt:lpstr>Renderizado </vt:lpstr>
      <vt:lpstr>Diapositiva 10</vt:lpstr>
      <vt:lpstr>Diapositiva 11</vt:lpstr>
      <vt:lpstr>Aplicaciones para gráficos en 3D</vt:lpstr>
      <vt:lpstr>Renders basados en Renderman</vt:lpstr>
      <vt:lpstr>Top 10 Motores de Videojuegos 3D con respecto al costo</vt:lpstr>
      <vt:lpstr>Diapositiva 15</vt:lpstr>
      <vt:lpstr>Diapositiva 16</vt:lpstr>
      <vt:lpstr>Top 10 Motores de Videojuegos</vt:lpstr>
    </vt:vector>
  </TitlesOfParts>
  <Company>:3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Motores de Videojuegos</dc:title>
  <dc:creator>Fernando Cárdenas</dc:creator>
  <cp:lastModifiedBy>Fernando Cárdenas</cp:lastModifiedBy>
  <cp:revision>7</cp:revision>
  <dcterms:created xsi:type="dcterms:W3CDTF">2010-10-04T06:12:59Z</dcterms:created>
  <dcterms:modified xsi:type="dcterms:W3CDTF">2010-10-04T11:45:22Z</dcterms:modified>
</cp:coreProperties>
</file>