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46" r:id="rId2"/>
    <p:sldId id="335" r:id="rId3"/>
    <p:sldId id="336" r:id="rId4"/>
    <p:sldId id="341" r:id="rId5"/>
    <p:sldId id="337" r:id="rId6"/>
    <p:sldId id="344" r:id="rId7"/>
    <p:sldId id="339" r:id="rId8"/>
    <p:sldId id="342" r:id="rId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3"/>
  </p:normalViewPr>
  <p:slideViewPr>
    <p:cSldViewPr snapToGrid="0" snapToObjects="1">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159AB-1358-2947-9536-3E96855BCFC8}" type="datetimeFigureOut">
              <a:rPr lang="es-ES_tradnl" smtClean="0"/>
              <a:t>04/12/2020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3DE01-0F01-A049-83FC-23C6A2E3E13C}" type="slidenum">
              <a:rPr lang="es-ES_tradnl" smtClean="0"/>
              <a:t>‹Nº›</a:t>
            </a:fld>
            <a:endParaRPr lang="es-ES_tradnl"/>
          </a:p>
        </p:txBody>
      </p:sp>
    </p:spTree>
    <p:extLst>
      <p:ext uri="{BB962C8B-B14F-4D97-AF65-F5344CB8AC3E}">
        <p14:creationId xmlns:p14="http://schemas.microsoft.com/office/powerpoint/2010/main" val="208209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_tradnl"/>
              <a:t>Clic para editar título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90699B-8AA5-4950-9B92-44C08771AAF5}" type="datetime1">
              <a:rPr lang="es-ES_tradnl" smtClean="0"/>
              <a:t>04/12/2020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B3BDDC5-7FBD-D747-A80F-4E25F6CDD730}" type="slidenum">
              <a:rPr lang="es-ES_tradnl" smtClean="0"/>
              <a:t>‹Nº›</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B065EB5F-D8A1-42DF-A339-F7AFD35F18EA}" type="datetime1">
              <a:rPr lang="es-ES_tradnl" smtClean="0"/>
              <a:t>04/12/2020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_tradnl"/>
              <a:t>Clic para editar título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2C696B3E-7012-469E-B3E8-151F66DFB2BF}" type="datetime1">
              <a:rPr lang="es-ES_tradnl" smtClean="0"/>
              <a:t>04/12/2020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_tradnl"/>
              <a:t>Clic para editar título</a:t>
            </a:r>
            <a:endParaRPr lang="en-US" dirty="0"/>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24D06DF9-F3FC-427E-AA15-1DC71D0676DA}" type="datetime1">
              <a:rPr lang="es-ES_tradnl" smtClean="0"/>
              <a:t>04/12/2020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_tradnl"/>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E805D579-BF8F-48CE-911C-1C25649D1848}" type="datetime1">
              <a:rPr lang="es-ES_tradnl" smtClean="0"/>
              <a:t>04/12/2020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B3BDDC5-7FBD-D747-A80F-4E25F6CDD730}" type="slidenum">
              <a:rPr lang="es-ES_tradnl" smtClean="0"/>
              <a:t>‹Nº›</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_tradnl"/>
              <a:t>Clic para editar título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281A3714-4D97-4C6A-922A-DC65B7548ED4}" type="datetime1">
              <a:rPr lang="es-ES_tradnl" smtClean="0"/>
              <a:t>04/12/2020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_tradnl"/>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4FD63EB2-D5CB-41D5-BF8D-2B68E5B8B05F}" type="datetime1">
              <a:rPr lang="es-ES_tradnl" smtClean="0"/>
              <a:t>04/12/2020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Date Placeholder 2"/>
          <p:cNvSpPr>
            <a:spLocks noGrp="1"/>
          </p:cNvSpPr>
          <p:nvPr>
            <p:ph type="dt" sz="half" idx="10"/>
          </p:nvPr>
        </p:nvSpPr>
        <p:spPr/>
        <p:txBody>
          <a:bodyPr/>
          <a:lstStyle/>
          <a:p>
            <a:fld id="{E2353A0E-C545-49A1-AB9B-5F989B8DAE21}" type="datetime1">
              <a:rPr lang="es-ES_tradnl" smtClean="0"/>
              <a:t>04/12/2020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51AE8A-6FE7-43CC-BCA8-23500312FB78}" type="datetime1">
              <a:rPr lang="es-ES_tradnl" smtClean="0"/>
              <a:t>04/12/2020</a:t>
            </a:fld>
            <a:endParaRPr lang="es-ES_trad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_tradnl"/>
          </a:p>
        </p:txBody>
      </p:sp>
      <p:sp>
        <p:nvSpPr>
          <p:cNvPr id="9" name="Slide Number Placeholder 8"/>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_tradnl"/>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D2ECED-EA41-40FB-850B-6F311B6B26C2}" type="datetime1">
              <a:rPr lang="es-ES_tradnl" smtClean="0"/>
              <a:t>04/12/2020</a:t>
            </a:fld>
            <a:endParaRPr lang="es-ES_trad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_trad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BDDC5-7FBD-D747-A80F-4E25F6CDD730}" type="slidenum">
              <a:rPr lang="es-ES_tradnl" smtClean="0"/>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_tradnl"/>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9993A21F-2377-49F6-908B-D6CB4ECCA14A}" type="datetime1">
              <a:rPr lang="es-ES_tradnl" smtClean="0"/>
              <a:t>04/12/2020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B3BDDC5-7FBD-D747-A80F-4E25F6CDD730}" type="slidenum">
              <a:rPr lang="es-ES_tradnl" smtClean="0"/>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_tradnl"/>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9808EE-56F4-4CEE-B51E-703831A06986}" type="datetime1">
              <a:rPr lang="es-ES_tradnl" smtClean="0"/>
              <a:t>04/12/2020</a:t>
            </a:fld>
            <a:endParaRPr lang="es-ES_trad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_trad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3BDDC5-7FBD-D747-A80F-4E25F6CDD730}" type="slidenum">
              <a:rPr lang="es-ES_tradnl" smtClean="0"/>
              <a:t>‹Nº›</a:t>
            </a:fld>
            <a:endParaRPr lang="es-ES_trad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42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2311400"/>
            <a:ext cx="10058400" cy="1404112"/>
          </a:xfrm>
        </p:spPr>
        <p:txBody>
          <a:bodyPr>
            <a:normAutofit/>
          </a:bodyPr>
          <a:lstStyle/>
          <a:p>
            <a:pPr algn="ctr"/>
            <a:r>
              <a:rPr lang="en-US" sz="4400" b="1" spc="0" dirty="0" smtClean="0">
                <a:solidFill>
                  <a:prstClr val="black"/>
                </a:solidFill>
                <a:effectLst>
                  <a:outerShdw blurRad="38100" dist="38100" dir="2700000" algn="tl">
                    <a:srgbClr val="000000">
                      <a:alpha val="43137"/>
                    </a:srgbClr>
                  </a:outerShdw>
                </a:effectLst>
              </a:rPr>
              <a:t>Capstone Final </a:t>
            </a:r>
            <a:r>
              <a:rPr lang="en-US" sz="4400" b="1" spc="0" dirty="0">
                <a:solidFill>
                  <a:prstClr val="black"/>
                </a:solidFill>
                <a:effectLst>
                  <a:outerShdw blurRad="38100" dist="38100" dir="2700000" algn="tl">
                    <a:srgbClr val="000000">
                      <a:alpha val="43137"/>
                    </a:srgbClr>
                  </a:outerShdw>
                </a:effectLst>
              </a:rPr>
              <a:t>Project</a:t>
            </a:r>
            <a:br>
              <a:rPr lang="en-US" sz="4400" b="1" spc="0" dirty="0">
                <a:solidFill>
                  <a:prstClr val="black"/>
                </a:solidFill>
                <a:effectLst>
                  <a:outerShdw blurRad="38100" dist="38100" dir="2700000" algn="tl">
                    <a:srgbClr val="000000">
                      <a:alpha val="43137"/>
                    </a:srgbClr>
                  </a:outerShdw>
                </a:effectLst>
              </a:rPr>
            </a:br>
            <a:endParaRPr lang="es-ES_tradnl" sz="4400" b="1" dirty="0">
              <a:solidFill>
                <a:schemeClr val="tx1"/>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097280" y="4455262"/>
            <a:ext cx="10058400" cy="1600197"/>
          </a:xfrm>
        </p:spPr>
        <p:txBody>
          <a:bodyPr>
            <a:normAutofit/>
          </a:bodyPr>
          <a:lstStyle/>
          <a:p>
            <a:pPr algn="ctr"/>
            <a:r>
              <a:rPr lang="en-US" b="1" spc="0" dirty="0">
                <a:solidFill>
                  <a:prstClr val="black"/>
                </a:solidFill>
                <a:effectLst>
                  <a:outerShdw blurRad="38100" dist="38100" dir="2700000" algn="tl">
                    <a:srgbClr val="000000">
                      <a:alpha val="43137"/>
                    </a:srgbClr>
                  </a:outerShdw>
                </a:effectLst>
              </a:rPr>
              <a:t>Battle of the Neighborhood</a:t>
            </a:r>
            <a:endParaRPr lang="es-ES_tradnl" sz="2000" cap="none" dirty="0"/>
          </a:p>
        </p:txBody>
      </p:sp>
      <p:sp>
        <p:nvSpPr>
          <p:cNvPr id="6" name="Marcador de número de diapositiva 5"/>
          <p:cNvSpPr>
            <a:spLocks noGrp="1"/>
          </p:cNvSpPr>
          <p:nvPr>
            <p:ph type="sldNum" sz="quarter" idx="12"/>
          </p:nvPr>
        </p:nvSpPr>
        <p:spPr/>
        <p:txBody>
          <a:bodyPr/>
          <a:lstStyle/>
          <a:p>
            <a:fld id="{EB3BDDC5-7FBD-D747-A80F-4E25F6CDD730}" type="slidenum">
              <a:rPr lang="es-ES_tradnl" sz="2000" smtClean="0"/>
              <a:t>1</a:t>
            </a:fld>
            <a:endParaRPr lang="es-ES_tradnl" sz="2000" dirty="0"/>
          </a:p>
        </p:txBody>
      </p:sp>
    </p:spTree>
    <p:extLst>
      <p:ext uri="{BB962C8B-B14F-4D97-AF65-F5344CB8AC3E}">
        <p14:creationId xmlns:p14="http://schemas.microsoft.com/office/powerpoint/2010/main" val="3424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2</a:t>
            </a:fld>
            <a:endParaRPr lang="es-ES_tradnl"/>
          </a:p>
        </p:txBody>
      </p:sp>
      <p:sp>
        <p:nvSpPr>
          <p:cNvPr id="12" name="Título 1"/>
          <p:cNvSpPr>
            <a:spLocks noGrp="1"/>
          </p:cNvSpPr>
          <p:nvPr>
            <p:ph type="title"/>
          </p:nvPr>
        </p:nvSpPr>
        <p:spPr>
          <a:xfrm>
            <a:off x="1097280" y="286603"/>
            <a:ext cx="10058400" cy="1450757"/>
          </a:xfrm>
        </p:spPr>
        <p:txBody>
          <a:bodyPr/>
          <a:lstStyle/>
          <a:p>
            <a:pPr algn="ctr"/>
            <a:r>
              <a:rPr lang="en-AU" sz="4000" b="1" dirty="0" smtClean="0"/>
              <a:t>Introduction</a:t>
            </a:r>
            <a:endParaRPr lang="en-AU" b="1" dirty="0"/>
          </a:p>
        </p:txBody>
      </p:sp>
      <p:sp>
        <p:nvSpPr>
          <p:cNvPr id="5" name="Rectángulo 4"/>
          <p:cNvSpPr/>
          <p:nvPr/>
        </p:nvSpPr>
        <p:spPr>
          <a:xfrm>
            <a:off x="1097280" y="2155283"/>
            <a:ext cx="6096000" cy="3477875"/>
          </a:xfrm>
          <a:prstGeom prst="rect">
            <a:avLst/>
          </a:prstGeom>
        </p:spPr>
        <p:txBody>
          <a:bodyPr>
            <a:spAutoFit/>
          </a:bodyPr>
          <a:lstStyle/>
          <a:p>
            <a:endParaRPr lang="en-US" sz="2000" dirty="0">
              <a:solidFill>
                <a:srgbClr val="000000"/>
              </a:solidFill>
              <a:latin typeface="Tahoma" panose="020B0604030504040204" pitchFamily="34" charset="0"/>
            </a:endParaRPr>
          </a:p>
          <a:p>
            <a:pPr algn="just"/>
            <a:r>
              <a:rPr lang="en-US" sz="2000" dirty="0">
                <a:solidFill>
                  <a:srgbClr val="000000"/>
                </a:solidFill>
                <a:latin typeface="Tahoma" panose="020B0604030504040204" pitchFamily="34" charset="0"/>
              </a:rPr>
              <a:t> </a:t>
            </a:r>
            <a:r>
              <a:rPr lang="en-US" dirty="0">
                <a:solidFill>
                  <a:srgbClr val="000000"/>
                </a:solidFill>
                <a:latin typeface="Tahoma" panose="020B0604030504040204" pitchFamily="34" charset="0"/>
              </a:rPr>
              <a:t>Cuenca commonly referred as 'Santa Ana de </a:t>
            </a:r>
            <a:r>
              <a:rPr lang="en-US" dirty="0" err="1">
                <a:solidFill>
                  <a:srgbClr val="000000"/>
                </a:solidFill>
                <a:latin typeface="Tahoma" panose="020B0604030504040204" pitchFamily="34" charset="0"/>
              </a:rPr>
              <a:t>los</a:t>
            </a:r>
            <a:r>
              <a:rPr lang="en-US" dirty="0">
                <a:solidFill>
                  <a:srgbClr val="000000"/>
                </a:solidFill>
                <a:latin typeface="Tahoma" panose="020B0604030504040204" pitchFamily="34" charset="0"/>
              </a:rPr>
              <a:t> </a:t>
            </a:r>
            <a:r>
              <a:rPr lang="en-US" dirty="0" err="1">
                <a:solidFill>
                  <a:srgbClr val="000000"/>
                </a:solidFill>
                <a:latin typeface="Tahoma" panose="020B0604030504040204" pitchFamily="34" charset="0"/>
              </a:rPr>
              <a:t>Cuatro</a:t>
            </a:r>
            <a:r>
              <a:rPr lang="en-US" dirty="0">
                <a:solidFill>
                  <a:srgbClr val="000000"/>
                </a:solidFill>
                <a:latin typeface="Tahoma" panose="020B0604030504040204" pitchFamily="34" charset="0"/>
              </a:rPr>
              <a:t> Rios', is the capital and largest city of the Azuay Province of Ecuador. Cuenca is located in the Andes Region of South America at about 8400 feet (2560 meter) above the sea. Down town of the city is listed as </a:t>
            </a:r>
            <a:r>
              <a:rPr lang="en-US" dirty="0" err="1">
                <a:solidFill>
                  <a:srgbClr val="000000"/>
                </a:solidFill>
                <a:latin typeface="Tahoma" panose="020B0604030504040204" pitchFamily="34" charset="0"/>
              </a:rPr>
              <a:t>Unesco</a:t>
            </a:r>
            <a:r>
              <a:rPr lang="en-US" dirty="0">
                <a:solidFill>
                  <a:srgbClr val="000000"/>
                </a:solidFill>
                <a:latin typeface="Tahoma" panose="020B0604030504040204" pitchFamily="34" charset="0"/>
              </a:rPr>
              <a:t> World Heritage site due to its many historical churches and buildings. Also, almost all government entities are there too. Therefore, every day there are many people who visit the center for tourism or work, and looking for places to eat while taking a break from their day a good place for a food business. </a:t>
            </a:r>
            <a:endParaRPr lang="en-US" dirty="0"/>
          </a:p>
        </p:txBody>
      </p:sp>
      <p:pic>
        <p:nvPicPr>
          <p:cNvPr id="6" name="Imagen 5"/>
          <p:cNvPicPr>
            <a:picLocks noChangeAspect="1"/>
          </p:cNvPicPr>
          <p:nvPr/>
        </p:nvPicPr>
        <p:blipFill>
          <a:blip r:embed="rId2"/>
          <a:stretch>
            <a:fillRect/>
          </a:stretch>
        </p:blipFill>
        <p:spPr>
          <a:xfrm>
            <a:off x="7612483" y="2575721"/>
            <a:ext cx="3600000" cy="2637000"/>
          </a:xfrm>
          <a:prstGeom prst="rect">
            <a:avLst/>
          </a:prstGeom>
        </p:spPr>
      </p:pic>
    </p:spTree>
    <p:extLst>
      <p:ext uri="{BB962C8B-B14F-4D97-AF65-F5344CB8AC3E}">
        <p14:creationId xmlns:p14="http://schemas.microsoft.com/office/powerpoint/2010/main" val="170367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3</a:t>
            </a:fld>
            <a:endParaRPr lang="es-ES_tradnl"/>
          </a:p>
        </p:txBody>
      </p:sp>
      <p:sp>
        <p:nvSpPr>
          <p:cNvPr id="6" name="Título 1"/>
          <p:cNvSpPr>
            <a:spLocks noGrp="1"/>
          </p:cNvSpPr>
          <p:nvPr>
            <p:ph type="title"/>
          </p:nvPr>
        </p:nvSpPr>
        <p:spPr>
          <a:xfrm>
            <a:off x="1097280" y="286603"/>
            <a:ext cx="10058400" cy="1450757"/>
          </a:xfrm>
        </p:spPr>
        <p:txBody>
          <a:bodyPr/>
          <a:lstStyle/>
          <a:p>
            <a:pPr algn="ctr"/>
            <a:r>
              <a:rPr lang="es-419" sz="4000" b="1" dirty="0" smtClean="0"/>
              <a:t>Business Problem</a:t>
            </a:r>
            <a:endParaRPr lang="en-US" b="1" dirty="0"/>
          </a:p>
        </p:txBody>
      </p:sp>
      <p:sp>
        <p:nvSpPr>
          <p:cNvPr id="2" name="Rectángulo 1"/>
          <p:cNvSpPr/>
          <p:nvPr/>
        </p:nvSpPr>
        <p:spPr>
          <a:xfrm>
            <a:off x="1283367" y="2455057"/>
            <a:ext cx="9929115" cy="1538883"/>
          </a:xfrm>
          <a:prstGeom prst="rect">
            <a:avLst/>
          </a:prstGeom>
        </p:spPr>
        <p:txBody>
          <a:bodyPr wrap="square">
            <a:spAutoFit/>
          </a:bodyPr>
          <a:lstStyle/>
          <a:p>
            <a:endParaRPr lang="en-US" sz="2000" dirty="0">
              <a:solidFill>
                <a:srgbClr val="000000"/>
              </a:solidFill>
              <a:latin typeface="Tahoma" panose="020B0604030504040204" pitchFamily="34" charset="0"/>
            </a:endParaRPr>
          </a:p>
          <a:p>
            <a:r>
              <a:rPr lang="en-US" sz="2000" dirty="0">
                <a:solidFill>
                  <a:srgbClr val="000000"/>
                </a:solidFill>
                <a:latin typeface="Tahoma" panose="020B0604030504040204" pitchFamily="34" charset="0"/>
              </a:rPr>
              <a:t> </a:t>
            </a:r>
            <a:r>
              <a:rPr lang="en-US" dirty="0">
                <a:solidFill>
                  <a:srgbClr val="000000"/>
                </a:solidFill>
                <a:latin typeface="Tahoma" panose="020B0604030504040204" pitchFamily="34" charset="0"/>
              </a:rPr>
              <a:t>This final project seeks to explore and find a good place to start a new business where people can eat and drink alcoholic beverages such as cocktails or beers and where there are few or no places similar business. Question to answers: Where is a good place in downtown of Cuenca to start a new bar-restaurant business? </a:t>
            </a:r>
            <a:endParaRPr lang="en-US" dirty="0"/>
          </a:p>
        </p:txBody>
      </p:sp>
    </p:spTree>
    <p:extLst>
      <p:ext uri="{BB962C8B-B14F-4D97-AF65-F5344CB8AC3E}">
        <p14:creationId xmlns:p14="http://schemas.microsoft.com/office/powerpoint/2010/main" val="39134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4</a:t>
            </a:fld>
            <a:endParaRPr lang="es-ES_tradnl"/>
          </a:p>
        </p:txBody>
      </p:sp>
      <p:sp>
        <p:nvSpPr>
          <p:cNvPr id="6" name="Título 1"/>
          <p:cNvSpPr>
            <a:spLocks noGrp="1"/>
          </p:cNvSpPr>
          <p:nvPr>
            <p:ph type="title"/>
          </p:nvPr>
        </p:nvSpPr>
        <p:spPr>
          <a:xfrm>
            <a:off x="1097280" y="286603"/>
            <a:ext cx="10058400" cy="1450757"/>
          </a:xfrm>
        </p:spPr>
        <p:txBody>
          <a:bodyPr/>
          <a:lstStyle/>
          <a:p>
            <a:pPr algn="ctr"/>
            <a:r>
              <a:rPr lang="es-419" sz="4000" b="1" dirty="0" smtClean="0"/>
              <a:t>Data</a:t>
            </a:r>
            <a:endParaRPr lang="en-US" b="1" dirty="0"/>
          </a:p>
        </p:txBody>
      </p:sp>
      <p:sp>
        <p:nvSpPr>
          <p:cNvPr id="2" name="Rectángulo 1"/>
          <p:cNvSpPr/>
          <p:nvPr/>
        </p:nvSpPr>
        <p:spPr>
          <a:xfrm>
            <a:off x="1097280" y="2188748"/>
            <a:ext cx="6096000" cy="369332"/>
          </a:xfrm>
          <a:prstGeom prst="rect">
            <a:avLst/>
          </a:prstGeom>
        </p:spPr>
        <p:txBody>
          <a:bodyPr>
            <a:spAutoFit/>
          </a:bodyPr>
          <a:lstStyle/>
          <a:p>
            <a:r>
              <a:rPr lang="en-US" dirty="0" smtClean="0">
                <a:solidFill>
                  <a:srgbClr val="000000"/>
                </a:solidFill>
                <a:latin typeface="Tahoma" panose="020B0604030504040204" pitchFamily="34" charset="0"/>
              </a:rPr>
              <a:t>The </a:t>
            </a:r>
            <a:r>
              <a:rPr lang="en-US" dirty="0">
                <a:solidFill>
                  <a:srgbClr val="000000"/>
                </a:solidFill>
                <a:latin typeface="Tahoma" panose="020B0604030504040204" pitchFamily="34" charset="0"/>
              </a:rPr>
              <a:t>databases that will be used are: </a:t>
            </a:r>
            <a:endParaRPr lang="en-US" dirty="0"/>
          </a:p>
        </p:txBody>
      </p:sp>
      <p:sp>
        <p:nvSpPr>
          <p:cNvPr id="3" name="Rectángulo 2"/>
          <p:cNvSpPr/>
          <p:nvPr/>
        </p:nvSpPr>
        <p:spPr>
          <a:xfrm>
            <a:off x="1097280" y="2831432"/>
            <a:ext cx="10058400" cy="2339102"/>
          </a:xfrm>
          <a:prstGeom prst="rect">
            <a:avLst/>
          </a:prstGeom>
        </p:spPr>
        <p:txBody>
          <a:bodyPr wrap="square">
            <a:spAutoFit/>
          </a:bodyPr>
          <a:lstStyle/>
          <a:p>
            <a:endParaRPr lang="en-US" sz="2000"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a:solidFill>
                  <a:srgbClr val="000000"/>
                </a:solidFill>
                <a:latin typeface="Tahoma" panose="020B0604030504040204" pitchFamily="34" charset="0"/>
              </a:rPr>
              <a:t>"World Cities Database" available in https://simplemaps.com/data/world-cities: This database contains the names of all the countries and cities of the world, with their respective geographic location information in terms of longitude and latitude. </a:t>
            </a:r>
            <a:endParaRPr lang="es-419" dirty="0">
              <a:solidFill>
                <a:srgbClr val="000000"/>
              </a:solidFill>
              <a:latin typeface="Tahoma" panose="020B060403050404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0000"/>
                </a:solidFill>
                <a:latin typeface="Tahoma" panose="020B0604030504040204" pitchFamily="34" charset="0"/>
              </a:rPr>
              <a:t>Foursquare database of Cuenca: This database will contain location of bars and restaurants in the downtown of the Cuenca city and will be constructed starting from the World Cities Database. </a:t>
            </a:r>
          </a:p>
        </p:txBody>
      </p:sp>
    </p:spTree>
    <p:extLst>
      <p:ext uri="{BB962C8B-B14F-4D97-AF65-F5344CB8AC3E}">
        <p14:creationId xmlns:p14="http://schemas.microsoft.com/office/powerpoint/2010/main" val="425952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5</a:t>
            </a:fld>
            <a:endParaRPr lang="es-ES_tradnl"/>
          </a:p>
        </p:txBody>
      </p:sp>
      <p:sp>
        <p:nvSpPr>
          <p:cNvPr id="6" name="Título 1"/>
          <p:cNvSpPr>
            <a:spLocks noGrp="1"/>
          </p:cNvSpPr>
          <p:nvPr>
            <p:ph type="title"/>
          </p:nvPr>
        </p:nvSpPr>
        <p:spPr>
          <a:xfrm>
            <a:off x="1097280" y="286603"/>
            <a:ext cx="10058400" cy="1450757"/>
          </a:xfrm>
        </p:spPr>
        <p:txBody>
          <a:bodyPr/>
          <a:lstStyle/>
          <a:p>
            <a:pPr algn="ctr"/>
            <a:r>
              <a:rPr lang="en-US" sz="4000" b="1" dirty="0" smtClean="0"/>
              <a:t>Methodology</a:t>
            </a:r>
            <a:endParaRPr lang="en-US" b="1" dirty="0"/>
          </a:p>
        </p:txBody>
      </p:sp>
      <p:sp>
        <p:nvSpPr>
          <p:cNvPr id="2" name="Rectángulo 1"/>
          <p:cNvSpPr/>
          <p:nvPr/>
        </p:nvSpPr>
        <p:spPr>
          <a:xfrm>
            <a:off x="1238670" y="1772161"/>
            <a:ext cx="10087056" cy="4524315"/>
          </a:xfrm>
          <a:prstGeom prst="rect">
            <a:avLst/>
          </a:prstGeom>
        </p:spPr>
        <p:txBody>
          <a:bodyPr wrap="square">
            <a:spAutoFit/>
          </a:bodyPr>
          <a:lstStyle/>
          <a:p>
            <a:r>
              <a:rPr lang="en-US" dirty="0">
                <a:solidFill>
                  <a:srgbClr val="000000"/>
                </a:solidFill>
                <a:latin typeface="Tahoma" panose="020B0604030504040204" pitchFamily="34" charset="0"/>
              </a:rPr>
              <a:t>The methodology be used is: </a:t>
            </a:r>
            <a:endParaRPr lang="en-US" dirty="0" smtClean="0">
              <a:solidFill>
                <a:srgbClr val="000000"/>
              </a:solidFill>
              <a:latin typeface="Tahoma" panose="020B0604030504040204" pitchFamily="34" charset="0"/>
            </a:endParaRPr>
          </a:p>
          <a:p>
            <a:endParaRPr lang="en-US"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Collect </a:t>
            </a:r>
            <a:r>
              <a:rPr lang="en-US" dirty="0">
                <a:solidFill>
                  <a:srgbClr val="000000"/>
                </a:solidFill>
                <a:latin typeface="Tahoma" panose="020B0604030504040204" pitchFamily="34" charset="0"/>
              </a:rPr>
              <a:t>the dataset of the world cities. </a:t>
            </a:r>
            <a:endParaRPr lang="en-US" dirty="0" smtClean="0">
              <a:solidFill>
                <a:srgbClr val="000000"/>
              </a:solidFill>
              <a:latin typeface="Tahoma" panose="020B0604030504040204" pitchFamily="34" charset="0"/>
            </a:endParaRPr>
          </a:p>
          <a:p>
            <a:pPr marL="285750" indent="-285750">
              <a:buFont typeface="Arial" panose="020B0604020202020204" pitchFamily="34" charset="0"/>
              <a:buChar char="•"/>
            </a:pPr>
            <a:endParaRPr lang="en-US"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Clean </a:t>
            </a:r>
            <a:r>
              <a:rPr lang="en-US" dirty="0">
                <a:solidFill>
                  <a:srgbClr val="000000"/>
                </a:solidFill>
                <a:latin typeface="Tahoma" panose="020B0604030504040204" pitchFamily="34" charset="0"/>
              </a:rPr>
              <a:t>the data and extract only the information related to the city of Cuenca in the country of Ecuador. </a:t>
            </a:r>
            <a:endParaRPr lang="en-US" dirty="0" smtClean="0">
              <a:solidFill>
                <a:srgbClr val="000000"/>
              </a:solidFill>
              <a:latin typeface="Tahoma" panose="020B0604030504040204" pitchFamily="34" charset="0"/>
            </a:endParaRPr>
          </a:p>
          <a:p>
            <a:pPr marL="285750" indent="-285750">
              <a:buFont typeface="Arial" panose="020B0604020202020204" pitchFamily="34" charset="0"/>
              <a:buChar char="•"/>
            </a:pPr>
            <a:endParaRPr lang="en-US"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Using </a:t>
            </a:r>
            <a:r>
              <a:rPr lang="en-US" dirty="0">
                <a:solidFill>
                  <a:srgbClr val="000000"/>
                </a:solidFill>
                <a:latin typeface="Tahoma" panose="020B0604030504040204" pitchFamily="34" charset="0"/>
              </a:rPr>
              <a:t>Foursquare and the clean data, extract the information of the location of food business around 500 meters to the central park of Cuenca. The radius was selected considering that around to the central park is located the most commercial zone in the downtown of Cuenca. </a:t>
            </a:r>
            <a:endParaRPr lang="en-US" dirty="0" smtClean="0">
              <a:solidFill>
                <a:srgbClr val="000000"/>
              </a:solidFill>
              <a:latin typeface="Tahoma" panose="020B0604030504040204" pitchFamily="34" charset="0"/>
            </a:endParaRPr>
          </a:p>
          <a:p>
            <a:pPr marL="285750" indent="-285750">
              <a:buFont typeface="Arial" panose="020B0604020202020204" pitchFamily="34" charset="0"/>
              <a:buChar char="•"/>
            </a:pPr>
            <a:endParaRPr lang="en-US"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The </a:t>
            </a:r>
            <a:r>
              <a:rPr lang="en-US" dirty="0">
                <a:solidFill>
                  <a:srgbClr val="000000"/>
                </a:solidFill>
                <a:latin typeface="Tahoma" panose="020B0604030504040204" pitchFamily="34" charset="0"/>
              </a:rPr>
              <a:t>analysis approach is based on, finding areas where there are few or no food businesses (restaurants or bars) and also is like 3 blocks near to the central park. </a:t>
            </a:r>
            <a:endParaRPr lang="en-US" dirty="0" smtClean="0">
              <a:solidFill>
                <a:srgbClr val="000000"/>
              </a:solidFill>
              <a:latin typeface="Tahoma" panose="020B0604030504040204" pitchFamily="34" charset="0"/>
            </a:endParaRPr>
          </a:p>
          <a:p>
            <a:pPr marL="285750" indent="-285750">
              <a:buFont typeface="Arial" panose="020B0604020202020204" pitchFamily="34" charset="0"/>
              <a:buChar char="•"/>
            </a:pPr>
            <a:endParaRPr lang="en-US" dirty="0">
              <a:solidFill>
                <a:srgbClr val="000000"/>
              </a:solidFill>
              <a:latin typeface="Tahoma" panose="020B0604030504040204" pitchFamily="34" charset="0"/>
            </a:endParaRP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In </a:t>
            </a:r>
            <a:r>
              <a:rPr lang="en-US" dirty="0">
                <a:solidFill>
                  <a:srgbClr val="000000"/>
                </a:solidFill>
                <a:latin typeface="Tahoma" panose="020B0604030504040204" pitchFamily="34" charset="0"/>
              </a:rPr>
              <a:t>the final step, the data are used to generate map visualization and the area of interest is select with a green color. </a:t>
            </a:r>
          </a:p>
        </p:txBody>
      </p:sp>
    </p:spTree>
    <p:extLst>
      <p:ext uri="{BB962C8B-B14F-4D97-AF65-F5344CB8AC3E}">
        <p14:creationId xmlns:p14="http://schemas.microsoft.com/office/powerpoint/2010/main" val="217630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6</a:t>
            </a:fld>
            <a:endParaRPr lang="es-ES_tradnl"/>
          </a:p>
        </p:txBody>
      </p:sp>
      <p:sp>
        <p:nvSpPr>
          <p:cNvPr id="6" name="Título 1"/>
          <p:cNvSpPr>
            <a:spLocks noGrp="1"/>
          </p:cNvSpPr>
          <p:nvPr>
            <p:ph type="title"/>
          </p:nvPr>
        </p:nvSpPr>
        <p:spPr>
          <a:xfrm>
            <a:off x="1097280" y="286603"/>
            <a:ext cx="10058400" cy="1450757"/>
          </a:xfrm>
        </p:spPr>
        <p:txBody>
          <a:bodyPr/>
          <a:lstStyle/>
          <a:p>
            <a:pPr algn="ctr"/>
            <a:r>
              <a:rPr lang="es-419" sz="4000" b="1" dirty="0" err="1" smtClean="0"/>
              <a:t>Results</a:t>
            </a:r>
            <a:endParaRPr lang="en-US" b="1" dirty="0"/>
          </a:p>
        </p:txBody>
      </p:sp>
      <p:pic>
        <p:nvPicPr>
          <p:cNvPr id="2" name="Imagen 1"/>
          <p:cNvPicPr>
            <a:picLocks noChangeAspect="1"/>
          </p:cNvPicPr>
          <p:nvPr/>
        </p:nvPicPr>
        <p:blipFill>
          <a:blip r:embed="rId2"/>
          <a:stretch>
            <a:fillRect/>
          </a:stretch>
        </p:blipFill>
        <p:spPr>
          <a:xfrm>
            <a:off x="6589895" y="2049421"/>
            <a:ext cx="4190400" cy="4098303"/>
          </a:xfrm>
          <a:prstGeom prst="rect">
            <a:avLst/>
          </a:prstGeom>
        </p:spPr>
      </p:pic>
      <p:sp>
        <p:nvSpPr>
          <p:cNvPr id="3" name="Rectángulo 2"/>
          <p:cNvSpPr/>
          <p:nvPr/>
        </p:nvSpPr>
        <p:spPr>
          <a:xfrm>
            <a:off x="1572126" y="2323026"/>
            <a:ext cx="4138863" cy="2585323"/>
          </a:xfrm>
          <a:prstGeom prst="rect">
            <a:avLst/>
          </a:prstGeom>
        </p:spPr>
        <p:txBody>
          <a:bodyPr wrap="square">
            <a:spAutoFit/>
          </a:bodyPr>
          <a:lstStyle/>
          <a:p>
            <a:pPr algn="just"/>
            <a:r>
              <a:rPr lang="en-US" dirty="0">
                <a:solidFill>
                  <a:srgbClr val="000000"/>
                </a:solidFill>
                <a:latin typeface="Tahoma" panose="020B0604030504040204" pitchFamily="34" charset="0"/>
              </a:rPr>
              <a:t>The results of the analysis show that most of the food business are grouped at the south and the east of the central park. In the </a:t>
            </a:r>
            <a:r>
              <a:rPr lang="en-US" dirty="0" smtClean="0">
                <a:solidFill>
                  <a:srgbClr val="000000"/>
                </a:solidFill>
                <a:latin typeface="Tahoma" panose="020B0604030504040204" pitchFamily="34" charset="0"/>
              </a:rPr>
              <a:t>figure, </a:t>
            </a:r>
            <a:r>
              <a:rPr lang="en-US" dirty="0">
                <a:solidFill>
                  <a:srgbClr val="000000"/>
                </a:solidFill>
                <a:latin typeface="Tahoma" panose="020B0604030504040204" pitchFamily="34" charset="0"/>
              </a:rPr>
              <a:t>the location of the food business is shown, consider that red dots represent restaurants, violet dot represent bars and blue dot represent the central park. </a:t>
            </a:r>
            <a:endParaRPr lang="en-US" dirty="0"/>
          </a:p>
        </p:txBody>
      </p:sp>
    </p:spTree>
    <p:extLst>
      <p:ext uri="{BB962C8B-B14F-4D97-AF65-F5344CB8AC3E}">
        <p14:creationId xmlns:p14="http://schemas.microsoft.com/office/powerpoint/2010/main" val="15719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7</a:t>
            </a:fld>
            <a:endParaRPr lang="es-ES_tradnl"/>
          </a:p>
        </p:txBody>
      </p:sp>
      <p:sp>
        <p:nvSpPr>
          <p:cNvPr id="8" name="Título 1"/>
          <p:cNvSpPr>
            <a:spLocks noGrp="1"/>
          </p:cNvSpPr>
          <p:nvPr>
            <p:ph type="title"/>
          </p:nvPr>
        </p:nvSpPr>
        <p:spPr>
          <a:xfrm>
            <a:off x="1097280" y="286603"/>
            <a:ext cx="10058400" cy="1450757"/>
          </a:xfrm>
        </p:spPr>
        <p:txBody>
          <a:bodyPr/>
          <a:lstStyle/>
          <a:p>
            <a:pPr algn="ctr"/>
            <a:r>
              <a:rPr lang="es-419" sz="4000" b="1" dirty="0" err="1" smtClean="0"/>
              <a:t>Results</a:t>
            </a:r>
            <a:endParaRPr lang="en-US" b="1" dirty="0"/>
          </a:p>
        </p:txBody>
      </p:sp>
      <p:pic>
        <p:nvPicPr>
          <p:cNvPr id="3" name="Imagen 2"/>
          <p:cNvPicPr>
            <a:picLocks noChangeAspect="1"/>
          </p:cNvPicPr>
          <p:nvPr/>
        </p:nvPicPr>
        <p:blipFill>
          <a:blip r:embed="rId2"/>
          <a:stretch>
            <a:fillRect/>
          </a:stretch>
        </p:blipFill>
        <p:spPr>
          <a:xfrm>
            <a:off x="6703010" y="1947532"/>
            <a:ext cx="3997074" cy="4016168"/>
          </a:xfrm>
          <a:prstGeom prst="rect">
            <a:avLst/>
          </a:prstGeom>
        </p:spPr>
      </p:pic>
      <p:sp>
        <p:nvSpPr>
          <p:cNvPr id="9" name="Rectángulo 8"/>
          <p:cNvSpPr/>
          <p:nvPr/>
        </p:nvSpPr>
        <p:spPr>
          <a:xfrm>
            <a:off x="892560" y="2939953"/>
            <a:ext cx="5233920" cy="2031325"/>
          </a:xfrm>
          <a:prstGeom prst="rect">
            <a:avLst/>
          </a:prstGeom>
        </p:spPr>
        <p:txBody>
          <a:bodyPr wrap="square">
            <a:spAutoFit/>
          </a:bodyPr>
          <a:lstStyle/>
          <a:p>
            <a:pPr algn="just"/>
            <a:r>
              <a:rPr lang="en-US" dirty="0">
                <a:solidFill>
                  <a:srgbClr val="000000"/>
                </a:solidFill>
                <a:latin typeface="Tahoma" panose="020B0604030504040204" pitchFamily="34" charset="0"/>
              </a:rPr>
              <a:t>In addition, it can be noticed that there are areas that are close (about 2 or three blocks) to the central park and there is not food business. </a:t>
            </a:r>
            <a:endParaRPr lang="en-US" dirty="0" smtClean="0">
              <a:solidFill>
                <a:srgbClr val="000000"/>
              </a:solidFill>
              <a:latin typeface="Tahoma" panose="020B0604030504040204" pitchFamily="34" charset="0"/>
            </a:endParaRPr>
          </a:p>
          <a:p>
            <a:pPr algn="just"/>
            <a:endParaRPr lang="es-419" dirty="0">
              <a:solidFill>
                <a:srgbClr val="000000"/>
              </a:solidFill>
              <a:latin typeface="Tahoma" panose="020B0604030504040204" pitchFamily="34" charset="0"/>
            </a:endParaRPr>
          </a:p>
          <a:p>
            <a:pPr algn="just"/>
            <a:r>
              <a:rPr lang="en-US" dirty="0">
                <a:solidFill>
                  <a:srgbClr val="000000"/>
                </a:solidFill>
                <a:latin typeface="Tahoma" panose="020B0604030504040204" pitchFamily="34" charset="0"/>
              </a:rPr>
              <a:t>Based on this geospatial analysis, a good place to start a new bar-restaurant could be in the green area of the </a:t>
            </a:r>
          </a:p>
        </p:txBody>
      </p:sp>
    </p:spTree>
    <p:extLst>
      <p:ext uri="{BB962C8B-B14F-4D97-AF65-F5344CB8AC3E}">
        <p14:creationId xmlns:p14="http://schemas.microsoft.com/office/powerpoint/2010/main" val="268269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B3BDDC5-7FBD-D747-A80F-4E25F6CDD730}" type="slidenum">
              <a:rPr lang="es-ES_tradnl" smtClean="0"/>
              <a:t>8</a:t>
            </a:fld>
            <a:endParaRPr lang="es-ES_tradnl"/>
          </a:p>
        </p:txBody>
      </p:sp>
      <p:sp>
        <p:nvSpPr>
          <p:cNvPr id="10" name="Título 1"/>
          <p:cNvSpPr>
            <a:spLocks noGrp="1"/>
          </p:cNvSpPr>
          <p:nvPr>
            <p:ph type="title"/>
          </p:nvPr>
        </p:nvSpPr>
        <p:spPr>
          <a:xfrm>
            <a:off x="1097280" y="286603"/>
            <a:ext cx="10058400" cy="1450757"/>
          </a:xfrm>
        </p:spPr>
        <p:txBody>
          <a:bodyPr/>
          <a:lstStyle/>
          <a:p>
            <a:pPr algn="ctr"/>
            <a:r>
              <a:rPr lang="es-419" sz="4000" b="1" dirty="0" err="1" smtClean="0"/>
              <a:t>Conclusion</a:t>
            </a:r>
            <a:endParaRPr lang="en-US" b="1" dirty="0"/>
          </a:p>
        </p:txBody>
      </p:sp>
      <p:sp>
        <p:nvSpPr>
          <p:cNvPr id="2" name="Rectángulo 1"/>
          <p:cNvSpPr/>
          <p:nvPr/>
        </p:nvSpPr>
        <p:spPr>
          <a:xfrm>
            <a:off x="1283368" y="2340603"/>
            <a:ext cx="10058400" cy="2031325"/>
          </a:xfrm>
          <a:prstGeom prst="rect">
            <a:avLst/>
          </a:prstGeom>
        </p:spPr>
        <p:txBody>
          <a:bodyPr wrap="square">
            <a:spAutoFit/>
          </a:bodyPr>
          <a:lstStyle/>
          <a:p>
            <a:pPr algn="just"/>
            <a:r>
              <a:rPr lang="en-US" dirty="0">
                <a:solidFill>
                  <a:srgbClr val="000000"/>
                </a:solidFill>
                <a:latin typeface="Tahoma" panose="020B0604030504040204" pitchFamily="34" charset="0"/>
              </a:rPr>
              <a:t>Based on the results of the project, there is an area neat the downtown where there are no food businesses and consider only this fact could be a good place to start the new food business. Furthermore, it could be noted that in the database extracted from Foursquare there is only 14 food business that don’t represent the real quantity of food business and also there are other parameters to consider in order to made a deeper and real analysis. This fact is important to consider, but due to the idea of this project is for educational purposes the analysis approach meets the goal. </a:t>
            </a:r>
            <a:endParaRPr lang="en-US" dirty="0"/>
          </a:p>
        </p:txBody>
      </p:sp>
    </p:spTree>
    <p:extLst>
      <p:ext uri="{BB962C8B-B14F-4D97-AF65-F5344CB8AC3E}">
        <p14:creationId xmlns:p14="http://schemas.microsoft.com/office/powerpoint/2010/main" val="1329088976"/>
      </p:ext>
    </p:extLst>
  </p:cSld>
  <p:clrMapOvr>
    <a:masterClrMapping/>
  </p:clrMapOvr>
</p:sld>
</file>

<file path=ppt/theme/theme1.xml><?xml version="1.0" encoding="utf-8"?>
<a:theme xmlns:a="http://schemas.openxmlformats.org/drawingml/2006/main" name="Retrospecció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3186</TotalTime>
  <Words>642</Words>
  <Application>Microsoft Office PowerPoint</Application>
  <PresentationFormat>Panorámica</PresentationFormat>
  <Paragraphs>42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Tahoma</vt:lpstr>
      <vt:lpstr>Retrospección</vt:lpstr>
      <vt:lpstr>Capstone Final Project </vt:lpstr>
      <vt:lpstr>Introduction</vt:lpstr>
      <vt:lpstr>Business Problem</vt:lpstr>
      <vt:lpstr>Data</vt:lpstr>
      <vt:lpstr>Methodology</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Vitiligo detection using Cepstral Coefficients </dc:title>
  <dc:creator>Fernando Chica</dc:creator>
  <cp:lastModifiedBy>Fernando Chica</cp:lastModifiedBy>
  <cp:revision>103</cp:revision>
  <dcterms:created xsi:type="dcterms:W3CDTF">2019-01-19T12:42:35Z</dcterms:created>
  <dcterms:modified xsi:type="dcterms:W3CDTF">2020-12-05T02:11:14Z</dcterms:modified>
</cp:coreProperties>
</file>