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5506fea0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85506fea0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55be991f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855be991f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855be991f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855be991f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855be991f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855be991f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855be991f2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855be991f2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855be991f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855be991f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855be991f2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855be991f2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855be991f2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855be991f2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855be991f2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855be991f2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855be991f2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855be991f2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85506fea03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85506fea03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85506fea03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85506fea03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85506fea03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85506fea03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855be991f2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855be991f2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fac48a8d74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fac48a8d74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fac48a8d7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fac48a8d7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855be991f2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855be991f2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85506fea03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85506fea03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youtube.com/watch?v=GFED_nSY14E" TargetMode="Externa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ww.youtube.com/watch?v=c6fFn7RkUxc" TargetMode="External"/><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www.youtube.com/watch?v=-5e-VgLUU5c" TargetMode="External"/><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WxqDqJBPZA4" TargetMode="Externa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ALTA </a:t>
            </a:r>
            <a:r>
              <a:rPr lang="es-419"/>
              <a:t>DIRECCIÓN</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El liderazgo y el pensamiento </a:t>
            </a:r>
            <a:r>
              <a:rPr lang="es-419"/>
              <a:t>sistémico</a:t>
            </a:r>
            <a:r>
              <a:rPr lang="es-419"/>
              <a:t> </a:t>
            </a:r>
            <a:endParaRPr/>
          </a:p>
        </p:txBody>
      </p:sp>
      <p:sp>
        <p:nvSpPr>
          <p:cNvPr id="146" name="Google Shape;146;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Conoce cómo el pensamiento sistémico puede ayudarte a mejorar la planificación estratégica en tu organización.&#10;Más información en www.ideasinfinitas.es&#10;&#10;Audio:Youtube.&#10;Gráficos. www.freepik.es" id="147" name="Google Shape;147;p22" title="Pensamiento sistémico y planificación estratégica">
            <a:hlinkClick r:id="rId3"/>
          </p:cNvPr>
          <p:cNvPicPr preferRelativeResize="0"/>
          <p:nvPr/>
        </p:nvPicPr>
        <p:blipFill>
          <a:blip r:embed="rId4">
            <a:alphaModFix/>
          </a:blip>
          <a:stretch>
            <a:fillRect/>
          </a:stretch>
        </p:blipFill>
        <p:spPr>
          <a:xfrm>
            <a:off x="356300" y="1332275"/>
            <a:ext cx="8371625" cy="323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idx="1" type="body"/>
          </p:nvPr>
        </p:nvSpPr>
        <p:spPr>
          <a:xfrm>
            <a:off x="311700" y="902250"/>
            <a:ext cx="8520600" cy="3339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s-419"/>
              <a:t>Un nuevo enfoque en la alta dirección</a:t>
            </a:r>
            <a:endParaRPr/>
          </a:p>
        </p:txBody>
      </p:sp>
      <p:pic>
        <p:nvPicPr>
          <p:cNvPr id="153" name="Google Shape;153;p23"/>
          <p:cNvPicPr preferRelativeResize="0"/>
          <p:nvPr/>
        </p:nvPicPr>
        <p:blipFill>
          <a:blip r:embed="rId3">
            <a:alphaModFix/>
          </a:blip>
          <a:stretch>
            <a:fillRect/>
          </a:stretch>
        </p:blipFill>
        <p:spPr>
          <a:xfrm>
            <a:off x="2771775" y="1371600"/>
            <a:ext cx="3600450" cy="2400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4"/>
          <p:cNvPicPr preferRelativeResize="0"/>
          <p:nvPr/>
        </p:nvPicPr>
        <p:blipFill>
          <a:blip r:embed="rId3">
            <a:alphaModFix/>
          </a:blip>
          <a:stretch>
            <a:fillRect/>
          </a:stretch>
        </p:blipFill>
        <p:spPr>
          <a:xfrm>
            <a:off x="0" y="0"/>
            <a:ext cx="5122376" cy="49066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s-419" sz="1800">
                <a:solidFill>
                  <a:srgbClr val="000000"/>
                </a:solidFill>
                <a:latin typeface="Arial"/>
                <a:ea typeface="Arial"/>
                <a:cs typeface="Arial"/>
                <a:sym typeface="Arial"/>
              </a:rPr>
              <a:t>El perfil del líder sistemático</a:t>
            </a:r>
            <a:endParaRPr sz="1800"/>
          </a:p>
        </p:txBody>
      </p:sp>
      <p:sp>
        <p:nvSpPr>
          <p:cNvPr id="164" name="Google Shape;164;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s-419" sz="1100">
                <a:solidFill>
                  <a:srgbClr val="000000"/>
                </a:solidFill>
                <a:latin typeface="Arial"/>
                <a:ea typeface="Arial"/>
                <a:cs typeface="Arial"/>
                <a:sym typeface="Arial"/>
              </a:rPr>
              <a:t>Necesita una comunicación constante</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lang="es-419" sz="1100">
                <a:solidFill>
                  <a:srgbClr val="000000"/>
                </a:solidFill>
                <a:latin typeface="Arial"/>
                <a:ea typeface="Arial"/>
                <a:cs typeface="Arial"/>
                <a:sym typeface="Arial"/>
              </a:rPr>
              <a:t>Debe establecer juntas periódicas, así como vías de comunicación continua con otras áreas. Por ejemplo, la dirección de contabilidad requiere estar en coordinación constante con la de recursos humanos. Estos procesos deben estar estandarizados tanto entre los líderes como entre los colaboradores.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s-419" sz="1100">
                <a:solidFill>
                  <a:srgbClr val="000000"/>
                </a:solidFill>
                <a:latin typeface="Arial"/>
                <a:ea typeface="Arial"/>
                <a:cs typeface="Arial"/>
                <a:sym typeface="Arial"/>
              </a:rPr>
              <a:t>Debe tener independencia</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lang="es-419" sz="1100">
                <a:solidFill>
                  <a:srgbClr val="000000"/>
                </a:solidFill>
                <a:latin typeface="Arial"/>
                <a:ea typeface="Arial"/>
                <a:cs typeface="Arial"/>
                <a:sym typeface="Arial"/>
              </a:rPr>
              <a:t>Dentro de una empresa con una jerarquía vertical, se requiere que los directores puedan tener una visión estratégica y no estén relacionados con la gestión directa de los empleados, pues esto les permite dedicarse totalmente a la planeación y delineación de políticas.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s-419" sz="1100">
                <a:solidFill>
                  <a:srgbClr val="000000"/>
                </a:solidFill>
                <a:latin typeface="Arial"/>
                <a:ea typeface="Arial"/>
                <a:cs typeface="Arial"/>
                <a:sym typeface="Arial"/>
              </a:rPr>
              <a:t>Conocer y comunicar el estado del logro de objetivos</a:t>
            </a:r>
            <a:endParaRPr b="1" sz="1100">
              <a:solidFill>
                <a:srgbClr val="000000"/>
              </a:solidFill>
              <a:latin typeface="Arial"/>
              <a:ea typeface="Arial"/>
              <a:cs typeface="Arial"/>
              <a:sym typeface="Arial"/>
            </a:endParaRPr>
          </a:p>
          <a:p>
            <a:pPr indent="0" lvl="0" marL="0" rtl="0" algn="l">
              <a:spcBef>
                <a:spcPts val="1200"/>
              </a:spcBef>
              <a:spcAft>
                <a:spcPts val="1200"/>
              </a:spcAft>
              <a:buNone/>
            </a:pPr>
            <a:r>
              <a:rPr lang="es-419" sz="1100">
                <a:solidFill>
                  <a:srgbClr val="000000"/>
                </a:solidFill>
                <a:latin typeface="Arial"/>
                <a:ea typeface="Arial"/>
                <a:cs typeface="Arial"/>
                <a:sym typeface="Arial"/>
              </a:rPr>
              <a:t>Es básico que sus miembros conozcan cuál es el avance en la implementación de las estrategias y que puedan comunicarlas al presidente o presidente ejecutivo.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descr="The short answer is &quot;no.&quot;&#10;However, we can all be the leaders we wish we had to build the momentum that in turn improves organizational culture. &#10;&#10;Video from Brandeis University, February 2023&#10;+ + +&#10;&#10;Simon is an unshakable optimist. He believes in a bright future and our ability to build it together. &#10;&#10;Described as “a visionary thinker with a rare intellect,” Simon has devoted his professional life to help advance a vision of the world that does not yet exist; a world in which the vast majority of people wake up every single morning inspired, feel safe wherever they are and end the day fulfilled by the work that they do.&#10;&#10;Simon is the author of multiple best-selling books including Start With Why, Leaders Eat Last, Together is Better, and The Infinite Game.&#10;&#10;+ + +&#10;&#10;Website: http://simonsinek.com/&#10;Live Online Classes: https://simonsinek.com/classes/&#10;Podcast: http://apple.co/simonsinek&#10;Instagram: https://instagram.com/simonsinek/&#10;Linkedin: https://linkedin.com/in/simonsinek/&#10;Twitter: https://twitter.com/simonsinek&#10;Facebook: https://www.facebook.com/simonsinek&#10;&#10;Simon’s books:&#10;The Infinite Game: https://simonsinek.com/books/the-infinite-game/&#10;Start With Why: https://simonsinek.com/books/start-with-why/&#10;Find Your Why: https://simonsinek.com/books/find-your-why/&#10;Leaders Eat Last: https://simonsinek.com/books/leaders-eat-last/&#10;Together is Better: https://simonsinek.com/books/together-is-better/&#10;&#10;+ + +&#10;&#10;#SimonSinek" id="169" name="Google Shape;169;p26" title="Can You Actually Influence Senior Leadership?">
            <a:hlinkClick r:id="rId3"/>
          </p:cNvPr>
          <p:cNvPicPr preferRelativeResize="0"/>
          <p:nvPr/>
        </p:nvPicPr>
        <p:blipFill>
          <a:blip r:embed="rId4">
            <a:alphaModFix/>
          </a:blip>
          <a:stretch>
            <a:fillRect/>
          </a:stretch>
        </p:blipFill>
        <p:spPr>
          <a:xfrm>
            <a:off x="293987" y="165363"/>
            <a:ext cx="8556025" cy="4812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sz="1800">
                <a:solidFill>
                  <a:srgbClr val="000000"/>
                </a:solidFill>
                <a:latin typeface="Arial"/>
                <a:ea typeface="Arial"/>
                <a:cs typeface="Arial"/>
                <a:sym typeface="Arial"/>
              </a:rPr>
              <a:t>El papel del liderazgo en la solución de problemas</a:t>
            </a:r>
            <a:endParaRPr sz="1800"/>
          </a:p>
        </p:txBody>
      </p:sp>
      <p:sp>
        <p:nvSpPr>
          <p:cNvPr id="175" name="Google Shape;175;p27"/>
          <p:cNvSpPr txBox="1"/>
          <p:nvPr>
            <p:ph idx="1" type="body"/>
          </p:nvPr>
        </p:nvSpPr>
        <p:spPr>
          <a:xfrm>
            <a:off x="311700" y="1229875"/>
            <a:ext cx="8520600" cy="36501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b="1" lang="es-419" sz="1100">
                <a:solidFill>
                  <a:srgbClr val="000000"/>
                </a:solidFill>
                <a:latin typeface="Arial"/>
                <a:ea typeface="Arial"/>
                <a:cs typeface="Arial"/>
                <a:sym typeface="Arial"/>
              </a:rPr>
              <a:t>Resolver los retos y conflictos</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lang="es-419" sz="1100">
                <a:solidFill>
                  <a:srgbClr val="000000"/>
                </a:solidFill>
                <a:latin typeface="Arial"/>
                <a:ea typeface="Arial"/>
                <a:cs typeface="Arial"/>
                <a:sym typeface="Arial"/>
              </a:rPr>
              <a:t>Por supuesto, estos retos deben ser de carácter general, relativos a la reputación de la marca o la respuesta frente a crisis generales. Deberá apoyarse de los técnicos o colaboradores más especializados para determinar cuáles son las vías de acción más viables.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s-419" sz="1100">
                <a:solidFill>
                  <a:srgbClr val="000000"/>
                </a:solidFill>
                <a:latin typeface="Arial"/>
                <a:ea typeface="Arial"/>
                <a:cs typeface="Arial"/>
                <a:sym typeface="Arial"/>
              </a:rPr>
              <a:t>Habilidades de la alta dirección</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lang="es-419" sz="1100">
                <a:solidFill>
                  <a:srgbClr val="000000"/>
                </a:solidFill>
                <a:latin typeface="Arial"/>
                <a:ea typeface="Arial"/>
                <a:cs typeface="Arial"/>
                <a:sym typeface="Arial"/>
              </a:rPr>
              <a:t>Existen diversas habilidades que ayudan a las directoras y directores a adaptarse mejor a sus funciones como miembros de este grupo.</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s-419" sz="1100">
                <a:solidFill>
                  <a:srgbClr val="000000"/>
                </a:solidFill>
                <a:latin typeface="Arial"/>
                <a:ea typeface="Arial"/>
                <a:cs typeface="Arial"/>
                <a:sym typeface="Arial"/>
              </a:rPr>
              <a:t>Conocimiento profundo de la industria</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lang="es-419" sz="1100">
                <a:solidFill>
                  <a:srgbClr val="000000"/>
                </a:solidFill>
                <a:latin typeface="Arial"/>
                <a:ea typeface="Arial"/>
                <a:cs typeface="Arial"/>
                <a:sym typeface="Arial"/>
              </a:rPr>
              <a:t>Para empezar, cada miembro debe tener una carrera sólida en el sector y aportar conocimiento desde su experiencia. Es necesario que cuente con una amplia familiaridad con los aspectos técnicos del negocio, desde su área de actuación.</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s-419" sz="1100">
                <a:solidFill>
                  <a:srgbClr val="000000"/>
                </a:solidFill>
                <a:latin typeface="Arial"/>
                <a:ea typeface="Arial"/>
                <a:cs typeface="Arial"/>
                <a:sym typeface="Arial"/>
              </a:rPr>
              <a:t>Pensamiento estratégico y financiero</a:t>
            </a:r>
            <a:endParaRPr b="1" sz="1100">
              <a:solidFill>
                <a:srgbClr val="000000"/>
              </a:solidFill>
              <a:latin typeface="Arial"/>
              <a:ea typeface="Arial"/>
              <a:cs typeface="Arial"/>
              <a:sym typeface="Arial"/>
            </a:endParaRPr>
          </a:p>
          <a:p>
            <a:pPr indent="0" lvl="0" marL="0" rtl="0" algn="l">
              <a:spcBef>
                <a:spcPts val="1200"/>
              </a:spcBef>
              <a:spcAft>
                <a:spcPts val="1200"/>
              </a:spcAft>
              <a:buNone/>
            </a:pPr>
            <a:r>
              <a:rPr lang="es-419" sz="1100">
                <a:solidFill>
                  <a:srgbClr val="000000"/>
                </a:solidFill>
                <a:latin typeface="Arial"/>
                <a:ea typeface="Arial"/>
                <a:cs typeface="Arial"/>
                <a:sym typeface="Arial"/>
              </a:rPr>
              <a:t>Requiere que cada director tenga la capacidad para generar planes con un enfoque en los recursos disponibles, lo cual conlleva cierto nivel de entendimiento acerca de las finanzas de la entidad o de cómo esto se traduce en el personal, el equipo o los espacios disponibles, etc.</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descr="Frases Celebres de John C. Maxwell, Frases Celebres de Famosos | PPT" id="180" name="Google Shape;180;p28"/>
          <p:cNvPicPr preferRelativeResize="0"/>
          <p:nvPr/>
        </p:nvPicPr>
        <p:blipFill rotWithShape="1">
          <a:blip r:embed="rId3">
            <a:alphaModFix/>
          </a:blip>
          <a:srcRect b="0" l="0" r="0" t="10434"/>
          <a:stretch/>
        </p:blipFill>
        <p:spPr>
          <a:xfrm>
            <a:off x="152400" y="621775"/>
            <a:ext cx="7995375" cy="4028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sz="1800">
                <a:solidFill>
                  <a:srgbClr val="2D2D2D"/>
                </a:solidFill>
              </a:rPr>
              <a:t>Visión y misión en la empresa y su impacto en la dirección</a:t>
            </a:r>
            <a:endParaRPr b="1" sz="1800">
              <a:solidFill>
                <a:srgbClr val="2D2D2D"/>
              </a:solidFill>
            </a:endParaRPr>
          </a:p>
        </p:txBody>
      </p:sp>
      <p:sp>
        <p:nvSpPr>
          <p:cNvPr id="186" name="Google Shape;186;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La gestión de la calidad siempre debe partir de la alta dirección de la organización. Al fin y al cabo, es ella quien da inicio al sistema de gestión de la calidad de su compañía.</a:t>
            </a:r>
            <a:endParaRPr/>
          </a:p>
          <a:p>
            <a:pPr indent="0" lvl="0" marL="0" rtl="0" algn="l">
              <a:spcBef>
                <a:spcPts val="1200"/>
              </a:spcBef>
              <a:spcAft>
                <a:spcPts val="0"/>
              </a:spcAft>
              <a:buNone/>
            </a:pPr>
            <a:r>
              <a:rPr lang="es-419"/>
              <a:t>Los líderes también son responsables de garantizar que las políticas organizacionales sean transmitidas, comprendidas e implementadas. Deben preservar un ambiente interno saludable dentro de la empresa, permitiendo que los trabajadores tengan las herramientas necesarias para cumplir sus objetivos.</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s-419" sz="1800">
                <a:solidFill>
                  <a:srgbClr val="2D2D2D"/>
                </a:solidFill>
              </a:rPr>
              <a:t>Organización funcional y división de tareas</a:t>
            </a:r>
            <a:endParaRPr b="1" sz="1800">
              <a:solidFill>
                <a:srgbClr val="2D2D2D"/>
              </a:solidFill>
            </a:endParaRPr>
          </a:p>
          <a:p>
            <a:pPr indent="0" lvl="0" marL="0" rtl="0" algn="l">
              <a:spcBef>
                <a:spcPts val="1200"/>
              </a:spcBef>
              <a:spcAft>
                <a:spcPts val="0"/>
              </a:spcAft>
              <a:buNone/>
            </a:pPr>
            <a:r>
              <a:t/>
            </a:r>
            <a:endParaRPr/>
          </a:p>
        </p:txBody>
      </p:sp>
      <p:sp>
        <p:nvSpPr>
          <p:cNvPr id="192" name="Google Shape;192;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El equipo de trabajo une sus fortalezas reforzando las debilidades de cada miembro, favoreciendo el logro del objetivo.</a:t>
            </a:r>
            <a:br>
              <a:rPr lang="es-419"/>
            </a:br>
            <a:r>
              <a:rPr lang="es-419"/>
              <a:t>La organización </a:t>
            </a:r>
            <a:r>
              <a:rPr b="1" lang="es-419"/>
              <a:t>formal </a:t>
            </a:r>
            <a:r>
              <a:rPr lang="es-419"/>
              <a:t>sucede cuando las personas que componen el equipo de trabajo forman parte del comité ejecutivo de la empresa, ubicándose todas ellas en la posición de la empresa.</a:t>
            </a:r>
            <a:endParaRPr/>
          </a:p>
          <a:p>
            <a:pPr indent="0" lvl="0" marL="0" rtl="0" algn="l">
              <a:spcBef>
                <a:spcPts val="1200"/>
              </a:spcBef>
              <a:spcAft>
                <a:spcPts val="1200"/>
              </a:spcAft>
              <a:buNone/>
            </a:pPr>
            <a:r>
              <a:rPr lang="es-419"/>
              <a:t>La organización </a:t>
            </a:r>
            <a:r>
              <a:rPr b="1" lang="es-419"/>
              <a:t>informal </a:t>
            </a:r>
            <a:r>
              <a:rPr lang="es-419"/>
              <a:t>sucede cuando el director general incorpora durante el proceso la toma de decisiones a ejecutivos y otros niveles que se consideran fundamentales para el desarrollo del proyecto.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descr="Brad Cleveland shares helpful tips and insight on Customer Service departments and the employees who work within them. https://BradCleveland.com&#10;&#10;Topics covered in the text regarding communicating with senior management:&#10;&#10;1. Putting Information in Context:&#10;- Focusing on key metrics that matter (customer satisfaction, cost structure, market share, brand reputation).&#10;- Providing a larger perspective on the organization's performance.&#10;&#10;2. Keeping It Quick:&#10;- Understanding senior managers have limited time.&#10;- Presenting information efficiently and effectively.&#10;&#10;3. Providing Context:&#10;- Examining the implications of data (e.g., customer satisfaction scores).&#10;- Identifying areas for improvement and understanding the reasons behind them.&#10;&#10;4. Differentiating and Innovating:&#10;- Looking beyond current performance to explore future opportunities.&#10;- Emphasizing the importance of staying competitive and innovative.&#10;- Highlighting the need to lead and provide outstanding services to customers.&#10;&#10;If you have questions about customer experience, please reach out to Brad.&#10;&#10;5-28-24 Added CC, Description and Tags" id="197" name="Google Shape;197;p31" title="Communicating with Senior Management">
            <a:hlinkClick r:id="rId3"/>
          </p:cNvPr>
          <p:cNvPicPr preferRelativeResize="0"/>
          <p:nvPr/>
        </p:nvPicPr>
        <p:blipFill>
          <a:blip r:embed="rId4">
            <a:alphaModFix/>
          </a:blip>
          <a:stretch>
            <a:fillRect/>
          </a:stretch>
        </p:blipFill>
        <p:spPr>
          <a:xfrm>
            <a:off x="311700" y="152125"/>
            <a:ext cx="8242150" cy="4680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Administración</a:t>
            </a:r>
            <a:r>
              <a:rPr lang="es-419"/>
              <a:t> y habilidades directivas</a:t>
            </a:r>
            <a:endParaRPr/>
          </a:p>
        </p:txBody>
      </p:sp>
      <p:sp>
        <p:nvSpPr>
          <p:cNvPr id="92" name="Google Shape;92;p14"/>
          <p:cNvSpPr txBox="1"/>
          <p:nvPr>
            <p:ph idx="1" type="body"/>
          </p:nvPr>
        </p:nvSpPr>
        <p:spPr>
          <a:xfrm>
            <a:off x="311700" y="1229875"/>
            <a:ext cx="5730000" cy="3339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419" sz="1500">
                <a:solidFill>
                  <a:srgbClr val="2D2D2D"/>
                </a:solidFill>
                <a:latin typeface="Arial"/>
                <a:ea typeface="Arial"/>
                <a:cs typeface="Arial"/>
                <a:sym typeface="Arial"/>
              </a:rPr>
              <a:t>pueden definirse como el conjunto de capacidades necesarias para ocupar y desempeñar una posición gerencial en una empresa. Estas cualidades permiten a los ejecutivos una gestión adecuada de los recursos materiales y humanos de una compañía.</a:t>
            </a:r>
            <a:endParaRPr sz="1500">
              <a:solidFill>
                <a:srgbClr val="2D2D2D"/>
              </a:solidFill>
              <a:latin typeface="Arial"/>
              <a:ea typeface="Arial"/>
              <a:cs typeface="Arial"/>
              <a:sym typeface="Arial"/>
            </a:endParaRPr>
          </a:p>
          <a:p>
            <a:pPr indent="0" lvl="0" marL="0" rtl="0" algn="just">
              <a:spcBef>
                <a:spcPts val="1200"/>
              </a:spcBef>
              <a:spcAft>
                <a:spcPts val="1200"/>
              </a:spcAft>
              <a:buNone/>
            </a:pPr>
            <a:r>
              <a:rPr lang="es-419" sz="1500">
                <a:solidFill>
                  <a:srgbClr val="2D2D2D"/>
                </a:solidFill>
                <a:latin typeface="Arial"/>
                <a:ea typeface="Arial"/>
                <a:cs typeface="Arial"/>
                <a:sym typeface="Arial"/>
              </a:rPr>
              <a:t>Para poder llevar a cabo todas estas actividades de manera satisfactoria, es indispensable administrar el tiempo de la mejor manera posible, dando prioridad a los asuntos más urgentes.</a:t>
            </a:r>
            <a:endParaRPr sz="1500">
              <a:solidFill>
                <a:srgbClr val="2D2D2D"/>
              </a:solidFill>
              <a:latin typeface="Arial"/>
              <a:ea typeface="Arial"/>
              <a:cs typeface="Arial"/>
              <a:sym typeface="Arial"/>
            </a:endParaRPr>
          </a:p>
        </p:txBody>
      </p:sp>
      <p:pic>
        <p:nvPicPr>
          <p:cNvPr id="93" name="Google Shape;93;p14"/>
          <p:cNvPicPr preferRelativeResize="0"/>
          <p:nvPr/>
        </p:nvPicPr>
        <p:blipFill>
          <a:blip r:embed="rId3">
            <a:alphaModFix/>
          </a:blip>
          <a:stretch>
            <a:fillRect/>
          </a:stretch>
        </p:blipFill>
        <p:spPr>
          <a:xfrm>
            <a:off x="6041700" y="3296943"/>
            <a:ext cx="2790601" cy="156805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Conceptualización</a:t>
            </a:r>
            <a:r>
              <a:rPr lang="es-419"/>
              <a:t> de habilidad</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Definición</a:t>
            </a:r>
            <a:r>
              <a:rPr lang="es-419"/>
              <a:t> de sistema</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17"/>
          <p:cNvPicPr preferRelativeResize="0"/>
          <p:nvPr/>
        </p:nvPicPr>
        <p:blipFill>
          <a:blip r:embed="rId3">
            <a:alphaModFix/>
          </a:blip>
          <a:stretch>
            <a:fillRect/>
          </a:stretch>
        </p:blipFill>
        <p:spPr>
          <a:xfrm>
            <a:off x="4972525" y="0"/>
            <a:ext cx="4171475" cy="4909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Características</a:t>
            </a:r>
            <a:r>
              <a:rPr lang="es-419"/>
              <a:t> de los sistemas </a:t>
            </a:r>
            <a:endParaRPr/>
          </a:p>
        </p:txBody>
      </p:sp>
      <p:sp>
        <p:nvSpPr>
          <p:cNvPr id="118" name="Google Shape;118;p18"/>
          <p:cNvSpPr txBox="1"/>
          <p:nvPr>
            <p:ph idx="1" type="body"/>
          </p:nvPr>
        </p:nvSpPr>
        <p:spPr>
          <a:xfrm>
            <a:off x="311700" y="1229875"/>
            <a:ext cx="4488600" cy="3528600"/>
          </a:xfrm>
          <a:prstGeom prst="rect">
            <a:avLst/>
          </a:prstGeom>
        </p:spPr>
        <p:txBody>
          <a:bodyPr anchorCtr="0" anchor="t" bIns="91425" lIns="91425" spcFirstLastPara="1" rIns="91425" wrap="square" tIns="91425">
            <a:normAutofit fontScale="55000" lnSpcReduction="20000"/>
          </a:bodyPr>
          <a:lstStyle/>
          <a:p>
            <a:pPr indent="-228600" lvl="0" marL="190500" rtl="0" algn="just">
              <a:lnSpc>
                <a:spcPct val="137500"/>
              </a:lnSpc>
              <a:spcBef>
                <a:spcPts val="800"/>
              </a:spcBef>
              <a:spcAft>
                <a:spcPts val="0"/>
              </a:spcAft>
              <a:buClr>
                <a:srgbClr val="001D35"/>
              </a:buClr>
              <a:buSzPct val="100000"/>
              <a:buFont typeface="Arial"/>
              <a:buNone/>
            </a:pPr>
            <a:r>
              <a:rPr b="1" lang="es-419" sz="2150">
                <a:solidFill>
                  <a:srgbClr val="001D35"/>
                </a:solidFill>
                <a:highlight>
                  <a:srgbClr val="FFFFFF"/>
                </a:highlight>
                <a:latin typeface="Arial"/>
                <a:ea typeface="Arial"/>
                <a:cs typeface="Arial"/>
                <a:sym typeface="Arial"/>
              </a:rPr>
              <a:t> Liderazgo</a:t>
            </a:r>
            <a:endParaRPr b="1" sz="2150">
              <a:solidFill>
                <a:srgbClr val="001D35"/>
              </a:solidFill>
              <a:highlight>
                <a:srgbClr val="FFFFFF"/>
              </a:highlight>
              <a:latin typeface="Arial"/>
              <a:ea typeface="Arial"/>
              <a:cs typeface="Arial"/>
              <a:sym typeface="Arial"/>
            </a:endParaRPr>
          </a:p>
          <a:p>
            <a:pPr indent="-228600" lvl="0" marL="190500" marR="63500" rtl="0" algn="just">
              <a:lnSpc>
                <a:spcPct val="137500"/>
              </a:lnSpc>
              <a:spcBef>
                <a:spcPts val="0"/>
              </a:spcBef>
              <a:spcAft>
                <a:spcPts val="0"/>
              </a:spcAft>
              <a:buClr>
                <a:srgbClr val="001D35"/>
              </a:buClr>
              <a:buSzPct val="100000"/>
              <a:buFont typeface="Arial"/>
              <a:buNone/>
            </a:pPr>
            <a:r>
              <a:rPr lang="es-419" sz="2150">
                <a:solidFill>
                  <a:srgbClr val="001D35"/>
                </a:solidFill>
                <a:highlight>
                  <a:srgbClr val="FFFFFF"/>
                </a:highlight>
                <a:latin typeface="Arial"/>
                <a:ea typeface="Arial"/>
                <a:cs typeface="Arial"/>
                <a:sym typeface="Arial"/>
              </a:rPr>
              <a:t>La alta dirección debe ser el líder del sistema de gestión, y actuar como modelo para los que lo implementan. </a:t>
            </a:r>
            <a:endParaRPr sz="2150">
              <a:solidFill>
                <a:srgbClr val="001D35"/>
              </a:solidFill>
              <a:highlight>
                <a:srgbClr val="FFFFFF"/>
              </a:highlight>
              <a:latin typeface="Arial"/>
              <a:ea typeface="Arial"/>
              <a:cs typeface="Arial"/>
              <a:sym typeface="Arial"/>
            </a:endParaRPr>
          </a:p>
          <a:p>
            <a:pPr indent="-228600" lvl="0" marL="190500" rtl="0" algn="just">
              <a:lnSpc>
                <a:spcPct val="137500"/>
              </a:lnSpc>
              <a:spcBef>
                <a:spcPts val="0"/>
              </a:spcBef>
              <a:spcAft>
                <a:spcPts val="0"/>
              </a:spcAft>
              <a:buClr>
                <a:srgbClr val="001D35"/>
              </a:buClr>
              <a:buSzPct val="100000"/>
              <a:buFont typeface="Arial"/>
              <a:buNone/>
            </a:pPr>
            <a:r>
              <a:rPr b="1" lang="es-419" sz="2150">
                <a:solidFill>
                  <a:srgbClr val="001D35"/>
                </a:solidFill>
                <a:highlight>
                  <a:srgbClr val="FFFFFF"/>
                </a:highlight>
                <a:latin typeface="Arial"/>
                <a:ea typeface="Arial"/>
                <a:cs typeface="Arial"/>
                <a:sym typeface="Arial"/>
              </a:rPr>
              <a:t>Planificación</a:t>
            </a:r>
            <a:endParaRPr b="1" sz="2150">
              <a:solidFill>
                <a:srgbClr val="001D35"/>
              </a:solidFill>
              <a:highlight>
                <a:srgbClr val="FFFFFF"/>
              </a:highlight>
              <a:latin typeface="Arial"/>
              <a:ea typeface="Arial"/>
              <a:cs typeface="Arial"/>
              <a:sym typeface="Arial"/>
            </a:endParaRPr>
          </a:p>
          <a:p>
            <a:pPr indent="-228600" lvl="0" marL="190500" marR="63500" rtl="0" algn="just">
              <a:lnSpc>
                <a:spcPct val="137500"/>
              </a:lnSpc>
              <a:spcBef>
                <a:spcPts val="0"/>
              </a:spcBef>
              <a:spcAft>
                <a:spcPts val="0"/>
              </a:spcAft>
              <a:buClr>
                <a:srgbClr val="001D35"/>
              </a:buClr>
              <a:buSzPct val="100000"/>
              <a:buFont typeface="Arial"/>
              <a:buNone/>
            </a:pPr>
            <a:r>
              <a:rPr lang="es-419" sz="2150">
                <a:solidFill>
                  <a:srgbClr val="001D35"/>
                </a:solidFill>
                <a:highlight>
                  <a:srgbClr val="FFFFFF"/>
                </a:highlight>
                <a:latin typeface="Arial"/>
                <a:ea typeface="Arial"/>
                <a:cs typeface="Arial"/>
                <a:sym typeface="Arial"/>
              </a:rPr>
              <a:t>La alta dirección debe planificar y ejecutar estrategias a corto, medio y largo plazo. </a:t>
            </a:r>
            <a:endParaRPr sz="2150">
              <a:solidFill>
                <a:srgbClr val="001D35"/>
              </a:solidFill>
              <a:highlight>
                <a:srgbClr val="FFFFFF"/>
              </a:highlight>
              <a:latin typeface="Arial"/>
              <a:ea typeface="Arial"/>
              <a:cs typeface="Arial"/>
              <a:sym typeface="Arial"/>
            </a:endParaRPr>
          </a:p>
          <a:p>
            <a:pPr indent="-228600" lvl="0" marL="190500" rtl="0" algn="just">
              <a:lnSpc>
                <a:spcPct val="137500"/>
              </a:lnSpc>
              <a:spcBef>
                <a:spcPts val="0"/>
              </a:spcBef>
              <a:spcAft>
                <a:spcPts val="0"/>
              </a:spcAft>
              <a:buClr>
                <a:srgbClr val="001D35"/>
              </a:buClr>
              <a:buSzPct val="100000"/>
              <a:buFont typeface="Arial"/>
              <a:buNone/>
            </a:pPr>
            <a:r>
              <a:rPr lang="es-419" sz="2150">
                <a:solidFill>
                  <a:srgbClr val="001D35"/>
                </a:solidFill>
                <a:highlight>
                  <a:srgbClr val="FFFFFF"/>
                </a:highlight>
                <a:latin typeface="Arial"/>
                <a:ea typeface="Arial"/>
                <a:cs typeface="Arial"/>
                <a:sym typeface="Arial"/>
              </a:rPr>
              <a:t> </a:t>
            </a:r>
            <a:r>
              <a:rPr b="1" lang="es-419" sz="2150">
                <a:solidFill>
                  <a:srgbClr val="001D35"/>
                </a:solidFill>
                <a:highlight>
                  <a:srgbClr val="FFFFFF"/>
                </a:highlight>
                <a:latin typeface="Arial"/>
                <a:ea typeface="Arial"/>
                <a:cs typeface="Arial"/>
                <a:sym typeface="Arial"/>
              </a:rPr>
              <a:t>Toma de decisiones</a:t>
            </a:r>
            <a:endParaRPr b="1" sz="2150">
              <a:solidFill>
                <a:srgbClr val="001D35"/>
              </a:solidFill>
              <a:highlight>
                <a:srgbClr val="FFFFFF"/>
              </a:highlight>
              <a:latin typeface="Arial"/>
              <a:ea typeface="Arial"/>
              <a:cs typeface="Arial"/>
              <a:sym typeface="Arial"/>
            </a:endParaRPr>
          </a:p>
          <a:p>
            <a:pPr indent="-228600" lvl="0" marL="190500" marR="63500" rtl="0" algn="just">
              <a:lnSpc>
                <a:spcPct val="137500"/>
              </a:lnSpc>
              <a:spcBef>
                <a:spcPts val="0"/>
              </a:spcBef>
              <a:spcAft>
                <a:spcPts val="0"/>
              </a:spcAft>
              <a:buClr>
                <a:srgbClr val="001D35"/>
              </a:buClr>
              <a:buSzPct val="100000"/>
              <a:buFont typeface="Arial"/>
              <a:buNone/>
            </a:pPr>
            <a:r>
              <a:rPr lang="es-419" sz="2150">
                <a:solidFill>
                  <a:srgbClr val="001D35"/>
                </a:solidFill>
                <a:highlight>
                  <a:srgbClr val="FFFFFF"/>
                </a:highlight>
                <a:latin typeface="Arial"/>
                <a:ea typeface="Arial"/>
                <a:cs typeface="Arial"/>
                <a:sym typeface="Arial"/>
              </a:rPr>
              <a:t>La alta dirección debe estar preparada para tomar decisiones en situaciones difíciles y de conflicto. </a:t>
            </a:r>
            <a:endParaRPr sz="2150">
              <a:solidFill>
                <a:srgbClr val="001D35"/>
              </a:solidFill>
              <a:highlight>
                <a:srgbClr val="FFFFFF"/>
              </a:highlight>
              <a:latin typeface="Arial"/>
              <a:ea typeface="Arial"/>
              <a:cs typeface="Arial"/>
              <a:sym typeface="Arial"/>
            </a:endParaRPr>
          </a:p>
          <a:p>
            <a:pPr indent="-228600" lvl="0" marL="190500" rtl="0" algn="just">
              <a:lnSpc>
                <a:spcPct val="137500"/>
              </a:lnSpc>
              <a:spcBef>
                <a:spcPts val="0"/>
              </a:spcBef>
              <a:spcAft>
                <a:spcPts val="0"/>
              </a:spcAft>
              <a:buClr>
                <a:srgbClr val="001D35"/>
              </a:buClr>
              <a:buSzPct val="100000"/>
              <a:buFont typeface="Arial"/>
              <a:buNone/>
            </a:pPr>
            <a:r>
              <a:rPr b="1" lang="es-419" sz="2150">
                <a:solidFill>
                  <a:srgbClr val="001D35"/>
                </a:solidFill>
                <a:highlight>
                  <a:srgbClr val="FFFFFF"/>
                </a:highlight>
                <a:latin typeface="Arial"/>
                <a:ea typeface="Arial"/>
                <a:cs typeface="Arial"/>
                <a:sym typeface="Arial"/>
              </a:rPr>
              <a:t>Comunicación</a:t>
            </a:r>
            <a:endParaRPr b="1" sz="2150">
              <a:solidFill>
                <a:srgbClr val="001D35"/>
              </a:solidFill>
              <a:highlight>
                <a:srgbClr val="FFFFFF"/>
              </a:highlight>
              <a:latin typeface="Arial"/>
              <a:ea typeface="Arial"/>
              <a:cs typeface="Arial"/>
              <a:sym typeface="Arial"/>
            </a:endParaRPr>
          </a:p>
          <a:p>
            <a:pPr indent="-228600" lvl="0" marL="190500" rtl="0" algn="just">
              <a:lnSpc>
                <a:spcPct val="137500"/>
              </a:lnSpc>
              <a:spcBef>
                <a:spcPts val="0"/>
              </a:spcBef>
              <a:spcAft>
                <a:spcPts val="0"/>
              </a:spcAft>
              <a:buClr>
                <a:srgbClr val="001D35"/>
              </a:buClr>
              <a:buSzPct val="100000"/>
              <a:buFont typeface="Arial"/>
              <a:buNone/>
            </a:pPr>
            <a:r>
              <a:rPr lang="es-419" sz="2150">
                <a:solidFill>
                  <a:srgbClr val="001D35"/>
                </a:solidFill>
                <a:highlight>
                  <a:srgbClr val="FFFFFF"/>
                </a:highlight>
                <a:latin typeface="Arial"/>
                <a:ea typeface="Arial"/>
                <a:cs typeface="Arial"/>
                <a:sym typeface="Arial"/>
              </a:rPr>
              <a:t>La alta dirección debe establecer sistemas de comunicación eficientes con sus colaboradores</a:t>
            </a:r>
            <a:endParaRPr sz="2150">
              <a:solidFill>
                <a:srgbClr val="001D35"/>
              </a:solidFill>
              <a:highlight>
                <a:srgbClr val="FFFFFF"/>
              </a:highlight>
              <a:latin typeface="Arial"/>
              <a:ea typeface="Arial"/>
              <a:cs typeface="Arial"/>
              <a:sym typeface="Arial"/>
            </a:endParaRPr>
          </a:p>
          <a:p>
            <a:pPr indent="0" lvl="0" marL="0" rtl="0" algn="just">
              <a:lnSpc>
                <a:spcPct val="137500"/>
              </a:lnSpc>
              <a:spcBef>
                <a:spcPts val="2100"/>
              </a:spcBef>
              <a:spcAft>
                <a:spcPts val="0"/>
              </a:spcAft>
              <a:buNone/>
            </a:pPr>
            <a:r>
              <a:t/>
            </a:r>
            <a:endParaRPr sz="1200">
              <a:solidFill>
                <a:srgbClr val="001D35"/>
              </a:solidFill>
              <a:highlight>
                <a:srgbClr val="FFFFFF"/>
              </a:highlight>
              <a:latin typeface="Arial"/>
              <a:ea typeface="Arial"/>
              <a:cs typeface="Arial"/>
              <a:sym typeface="Arial"/>
            </a:endParaRPr>
          </a:p>
          <a:p>
            <a:pPr indent="0" lvl="0" marL="0" rtl="0" algn="l">
              <a:spcBef>
                <a:spcPts val="2100"/>
              </a:spcBef>
              <a:spcAft>
                <a:spcPts val="1200"/>
              </a:spcAft>
              <a:buNone/>
            </a:pPr>
            <a:r>
              <a:t/>
            </a:r>
            <a:endParaRPr/>
          </a:p>
        </p:txBody>
      </p:sp>
      <p:pic>
        <p:nvPicPr>
          <p:cNvPr id="119" name="Google Shape;119;p18"/>
          <p:cNvPicPr preferRelativeResize="0"/>
          <p:nvPr/>
        </p:nvPicPr>
        <p:blipFill>
          <a:blip r:embed="rId3">
            <a:alphaModFix/>
          </a:blip>
          <a:stretch>
            <a:fillRect/>
          </a:stretch>
        </p:blipFill>
        <p:spPr>
          <a:xfrm>
            <a:off x="5058600" y="1361188"/>
            <a:ext cx="3631701" cy="2421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Las organizaciones como sistemas </a:t>
            </a:r>
            <a:endParaRPr/>
          </a:p>
        </p:txBody>
      </p:sp>
      <p:sp>
        <p:nvSpPr>
          <p:cNvPr id="125" name="Google Shape;125;p19"/>
          <p:cNvSpPr txBox="1"/>
          <p:nvPr>
            <p:ph idx="1" type="body"/>
          </p:nvPr>
        </p:nvSpPr>
        <p:spPr>
          <a:xfrm>
            <a:off x="311700" y="1229875"/>
            <a:ext cx="47685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50">
                <a:solidFill>
                  <a:srgbClr val="373737"/>
                </a:solidFill>
                <a:highlight>
                  <a:srgbClr val="FFFFFF"/>
                </a:highlight>
                <a:latin typeface="Arial"/>
                <a:ea typeface="Arial"/>
                <a:cs typeface="Arial"/>
                <a:sym typeface="Arial"/>
              </a:rPr>
              <a:t>Las organizaciones funcionan como sistemas abiertos. Esto significa que están en un proceso continuo e incesante de intercambios con el ambiente. En otras palabras, la organización como sistema abierto forma parte de una sociedad mayor y está compuesta por partes menores. Esta integración de las partes menores produce un todo que no podemos entender con sólo ver las diversas partes en forma aislada.</a:t>
            </a:r>
            <a:endParaRPr sz="1150">
              <a:solidFill>
                <a:srgbClr val="373737"/>
              </a:solidFill>
              <a:highlight>
                <a:srgbClr val="FFFFFF"/>
              </a:highlight>
              <a:latin typeface="Arial"/>
              <a:ea typeface="Arial"/>
              <a:cs typeface="Arial"/>
              <a:sym typeface="Arial"/>
            </a:endParaRPr>
          </a:p>
          <a:p>
            <a:pPr indent="0" lvl="0" marL="0" rtl="0" algn="l">
              <a:spcBef>
                <a:spcPts val="1800"/>
              </a:spcBef>
              <a:spcAft>
                <a:spcPts val="0"/>
              </a:spcAft>
              <a:buNone/>
            </a:pPr>
            <a:r>
              <a:rPr lang="es-419" sz="1150">
                <a:solidFill>
                  <a:srgbClr val="373737"/>
                </a:solidFill>
                <a:highlight>
                  <a:srgbClr val="FFFFFF"/>
                </a:highlight>
                <a:latin typeface="Arial"/>
                <a:ea typeface="Arial"/>
                <a:cs typeface="Arial"/>
                <a:sym typeface="Arial"/>
              </a:rPr>
              <a:t> Las organizaciones son vistas como sistemas dentro de otros sistemas. Los sistemas son conjuntos de elementos que interactúan para alcanzar objetivos. Toda organización actúa en determinado ambiente y su existencia y supervivencia dependen de la manera en que se relaciona con ese medio.</a:t>
            </a:r>
            <a:endParaRPr sz="1150">
              <a:solidFill>
                <a:srgbClr val="373737"/>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pic>
        <p:nvPicPr>
          <p:cNvPr id="126" name="Google Shape;126;p19"/>
          <p:cNvPicPr preferRelativeResize="0"/>
          <p:nvPr/>
        </p:nvPicPr>
        <p:blipFill>
          <a:blip r:embed="rId3">
            <a:alphaModFix/>
          </a:blip>
          <a:stretch>
            <a:fillRect/>
          </a:stretch>
        </p:blipFill>
        <p:spPr>
          <a:xfrm>
            <a:off x="5080200" y="1116400"/>
            <a:ext cx="3759000" cy="2819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Las organizaciones como sistemas video </a:t>
            </a:r>
            <a:r>
              <a:rPr lang="es-419"/>
              <a:t> </a:t>
            </a:r>
            <a:endParaRPr/>
          </a:p>
        </p:txBody>
      </p:sp>
      <p:sp>
        <p:nvSpPr>
          <p:cNvPr id="132" name="Google Shape;132;p20"/>
          <p:cNvSpPr txBox="1"/>
          <p:nvPr>
            <p:ph idx="1" type="body"/>
          </p:nvPr>
        </p:nvSpPr>
        <p:spPr>
          <a:xfrm>
            <a:off x="311700" y="1229875"/>
            <a:ext cx="8226600" cy="3339000"/>
          </a:xfrm>
          <a:prstGeom prst="rect">
            <a:avLst/>
          </a:prstGeom>
        </p:spPr>
        <p:txBody>
          <a:bodyPr anchorCtr="0" anchor="t" bIns="91425" lIns="91425" spcFirstLastPara="1" rIns="91425" wrap="square" tIns="91425">
            <a:normAutofit/>
          </a:bodyPr>
          <a:lstStyle/>
          <a:p>
            <a:pPr indent="0" lvl="0" marL="0" rtl="0" algn="l">
              <a:lnSpc>
                <a:spcPct val="137500"/>
              </a:lnSpc>
              <a:spcBef>
                <a:spcPts val="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rtl="0" algn="l">
              <a:lnSpc>
                <a:spcPct val="137500"/>
              </a:lnSpc>
              <a:spcBef>
                <a:spcPts val="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rtl="0" algn="just">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descr="The systems perspective, or the theory of systems, was first developed in the physical sciences, but it has been extended to other areas, such as management. A system is an interrelated set of elements that function as a whole.&#10;&#10;According to this perspective, an organizational system receives four kinds of inputs from its environment: material, human, financial, and informational. The organization’s managers then combine and transform these inputs and return them to the environment in the form of products or services, employee behaviors, profits or losses, and additional information. &#10;&#10;As outputs, these products are sold to the consuming public. Profits from operations are fed back into the environment through taxes, investments, and dividends; losses, when they occur, hit the environment by reducing stockholders’ incomes.&#10;&#10;Then the system receives feedback from the environment regarding these outputs. Finally, information about the company and its operations is also released into the environment. The environment, in turn, responds to these outputs and influences future inputs.&#10;&#10;The systems perspective is valuable to managers for a variety of reasons. The systems perspective helps managers conceptualize the flow and interaction of various elements of the organization itself as they work together to transform inputs into outputs." id="133" name="Google Shape;133;p20" title="Organizations as Open Systems">
            <a:hlinkClick r:id="rId3"/>
          </p:cNvPr>
          <p:cNvPicPr preferRelativeResize="0"/>
          <p:nvPr/>
        </p:nvPicPr>
        <p:blipFill>
          <a:blip r:embed="rId4">
            <a:alphaModFix/>
          </a:blip>
          <a:stretch>
            <a:fillRect/>
          </a:stretch>
        </p:blipFill>
        <p:spPr>
          <a:xfrm>
            <a:off x="311700" y="1714500"/>
            <a:ext cx="8344100" cy="3086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Características</a:t>
            </a:r>
            <a:r>
              <a:rPr lang="es-419"/>
              <a:t> de las organizaciones como sistemas </a:t>
            </a:r>
            <a:endParaRPr/>
          </a:p>
        </p:txBody>
      </p:sp>
      <p:sp>
        <p:nvSpPr>
          <p:cNvPr id="139" name="Google Shape;139;p21"/>
          <p:cNvSpPr txBox="1"/>
          <p:nvPr>
            <p:ph idx="1" type="body"/>
          </p:nvPr>
        </p:nvSpPr>
        <p:spPr>
          <a:xfrm>
            <a:off x="311700" y="1229875"/>
            <a:ext cx="50805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sz="1100">
                <a:solidFill>
                  <a:srgbClr val="000000"/>
                </a:solidFill>
                <a:latin typeface="Arial"/>
                <a:ea typeface="Arial"/>
                <a:cs typeface="Arial"/>
                <a:sym typeface="Arial"/>
              </a:rPr>
              <a:t>Entradas y salidas</a:t>
            </a:r>
            <a:r>
              <a:rPr lang="es-419" sz="1100">
                <a:solidFill>
                  <a:srgbClr val="000000"/>
                </a:solidFill>
                <a:latin typeface="Arial"/>
                <a:ea typeface="Arial"/>
                <a:cs typeface="Arial"/>
                <a:sym typeface="Arial"/>
              </a:rPr>
              <a:t>: Las organizaciones funcionan como sistemas abiertos, importando recursos y energía del medio ambiente y exportando productos o servicios. Este flujo constante de entradas y salidas es esencial para su operación.</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s-419" sz="1100">
                <a:solidFill>
                  <a:srgbClr val="000000"/>
                </a:solidFill>
                <a:latin typeface="Arial"/>
                <a:ea typeface="Arial"/>
                <a:cs typeface="Arial"/>
                <a:sym typeface="Arial"/>
              </a:rPr>
              <a:t>Homeostasis</a:t>
            </a:r>
            <a:r>
              <a:rPr lang="es-419" sz="1100">
                <a:solidFill>
                  <a:srgbClr val="000000"/>
                </a:solidFill>
                <a:latin typeface="Arial"/>
                <a:ea typeface="Arial"/>
                <a:cs typeface="Arial"/>
                <a:sym typeface="Arial"/>
              </a:rPr>
              <a:t>: Es la capacidad de un sistema abierto para mantener un equilibrio dinámico, asegurando su estabilidad interna a pesar de las variaciones externas. La homeostasis se centra en la eficiencia interna y en mantener el sistema en equilibrio dentro de un entorno cambiante.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s-419" sz="1100">
                <a:solidFill>
                  <a:srgbClr val="000000"/>
                </a:solidFill>
                <a:latin typeface="Arial"/>
                <a:ea typeface="Arial"/>
                <a:cs typeface="Arial"/>
                <a:sym typeface="Arial"/>
              </a:rPr>
              <a:t>Adaptabilidad</a:t>
            </a:r>
            <a:r>
              <a:rPr lang="es-419" sz="1100">
                <a:solidFill>
                  <a:srgbClr val="000000"/>
                </a:solidFill>
                <a:latin typeface="Arial"/>
                <a:ea typeface="Arial"/>
                <a:cs typeface="Arial"/>
                <a:sym typeface="Arial"/>
              </a:rPr>
              <a:t>: Es la capacidad de una organización para ajustar su estructura interna y sus interacciones con el entorno externo, permitiéndole alcanzar un nuevo equilibrio. Esto se logra a través de la retroalimentación, que permite a la organización adaptarse y mantenerse viable.</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40" name="Google Shape;140;p21"/>
          <p:cNvPicPr preferRelativeResize="0"/>
          <p:nvPr/>
        </p:nvPicPr>
        <p:blipFill>
          <a:blip r:embed="rId3">
            <a:alphaModFix/>
          </a:blip>
          <a:stretch>
            <a:fillRect/>
          </a:stretch>
        </p:blipFill>
        <p:spPr>
          <a:xfrm>
            <a:off x="5927975" y="1017800"/>
            <a:ext cx="2740000" cy="274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