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11/9/2017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5_webstorage_local_clickcount" TargetMode="External"/><Relationship Id="rId2" Type="http://schemas.openxmlformats.org/officeDocument/2006/relationships/hyperlink" Target="https://www.w3schools.com/html/tryit.asp?filename=tryhtml5_geolocation_map_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sarrollolibre.net/blog/tema/233/javascript/la-api-de-archivos-en-javascript-accediendo-al-contenido#.WgRoiHbavI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5_webworker" TargetMode="External"/><Relationship Id="rId2" Type="http://schemas.openxmlformats.org/officeDocument/2006/relationships/hyperlink" Target="https://www.w3schools.com/html/tryit.asp?filename=tryhtml5_draganddr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rrolloweb.com/articulos/guia-canvas-html5-desarrolladores.html" TargetMode="External"/><Relationship Id="rId2" Type="http://schemas.openxmlformats.org/officeDocument/2006/relationships/hyperlink" Target="https://norfipc.com/web/imagenes-svg-como-crearlas-ejemplos-usos-practicos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rosdelweb.com/f4/coleccion-ejemplos-con-canvas-9547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APIS de HTML5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PROGRAMACION WEB I</a:t>
            </a:r>
          </a:p>
          <a:p>
            <a:r>
              <a:rPr lang="es-BO" dirty="0" smtClean="0"/>
              <a:t>ING. VICTOR HEREDIA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87" y="342961"/>
            <a:ext cx="3381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DE HTML5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BO" sz="2400" dirty="0"/>
              <a:t>Sin lugar a dudas, lo más potente que nos ha </a:t>
            </a:r>
            <a:r>
              <a:rPr lang="es-BO" sz="2400" dirty="0" err="1"/>
              <a:t>traido</a:t>
            </a:r>
            <a:r>
              <a:rPr lang="es-BO" sz="2400" dirty="0"/>
              <a:t> el HTML5, son las </a:t>
            </a:r>
            <a:r>
              <a:rPr lang="es-BO" sz="2400" dirty="0" err="1"/>
              <a:t>APIs</a:t>
            </a:r>
            <a:r>
              <a:rPr lang="es-BO" sz="2400" dirty="0"/>
              <a:t>. Una API (</a:t>
            </a:r>
            <a:r>
              <a:rPr lang="es-BO" sz="2400" dirty="0" err="1"/>
              <a:t>Application</a:t>
            </a:r>
            <a:r>
              <a:rPr lang="es-BO" sz="2400" dirty="0"/>
              <a:t> </a:t>
            </a:r>
            <a:r>
              <a:rPr lang="es-BO" sz="2400" dirty="0" err="1"/>
              <a:t>Programming</a:t>
            </a:r>
            <a:r>
              <a:rPr lang="es-BO" sz="2400" dirty="0"/>
              <a:t> Interface) es un conjunto de estándares, funciones y procedimientos de programación que permiten diseñar productos basados en el servicio que proporciona. Es decir, una serie recursos de programación que permiten a los profesionales usar ciertas funcionalidades sin tener que desarrollar el </a:t>
            </a:r>
            <a:r>
              <a:rPr lang="es-BO" sz="2400" dirty="0" smtClean="0"/>
              <a:t>código </a:t>
            </a:r>
            <a:r>
              <a:rPr lang="es-BO" sz="2400" dirty="0"/>
              <a:t>desde cero</a:t>
            </a:r>
            <a:r>
              <a:rPr lang="es-BO" sz="2400" dirty="0" smtClean="0"/>
              <a:t>.</a:t>
            </a:r>
          </a:p>
          <a:p>
            <a:pPr algn="just"/>
            <a:r>
              <a:rPr lang="es-BO" sz="2400" dirty="0"/>
              <a:t>Las </a:t>
            </a:r>
            <a:r>
              <a:rPr lang="es-BO" sz="2400" dirty="0" err="1"/>
              <a:t>APIs</a:t>
            </a:r>
            <a:r>
              <a:rPr lang="es-BO" sz="2400" dirty="0"/>
              <a:t> de HTML5 combinan JavaScript y pueden hacer cosas verdaderamente sorprendentes. Por desgracia, no todos los navegadores las soportan todavía aunque existen una serie de </a:t>
            </a:r>
            <a:r>
              <a:rPr lang="es-BO" sz="2400" b="1" dirty="0" err="1"/>
              <a:t>Plugins</a:t>
            </a:r>
            <a:r>
              <a:rPr lang="es-BO" sz="2400" dirty="0"/>
              <a:t> o </a:t>
            </a:r>
            <a:r>
              <a:rPr lang="es-BO" sz="2400" b="1" dirty="0" err="1"/>
              <a:t>Pollyfills</a:t>
            </a:r>
            <a:r>
              <a:rPr lang="es-BO" sz="2400" dirty="0"/>
              <a:t> para hacer que funcionen.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228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DE HTML5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BO" sz="2400" dirty="0"/>
              <a:t>El </a:t>
            </a:r>
            <a:r>
              <a:rPr lang="es-BO" sz="2400" b="1" dirty="0"/>
              <a:t>API de geolocalización </a:t>
            </a:r>
            <a:r>
              <a:rPr lang="es-BO" sz="2400" dirty="0"/>
              <a:t>es uno de los más utilizados y que está mejor implementado. De forma muy sencilla podemos incluir mapas de Google y muchas más funcionalidad a nuestras páginas web</a:t>
            </a:r>
            <a:r>
              <a:rPr lang="es-BO" sz="2400" dirty="0" smtClean="0"/>
              <a:t>. </a:t>
            </a:r>
            <a:r>
              <a:rPr lang="es-BO" sz="2400" dirty="0" smtClean="0">
                <a:hlinkClick r:id="rId2"/>
              </a:rPr>
              <a:t>Ejemplo</a:t>
            </a:r>
            <a:endParaRPr lang="es-BO" sz="2400" dirty="0"/>
          </a:p>
          <a:p>
            <a:pPr algn="just"/>
            <a:r>
              <a:rPr lang="es-BO" sz="2400" dirty="0"/>
              <a:t>El </a:t>
            </a:r>
            <a:r>
              <a:rPr lang="es-BO" sz="2400" b="1" dirty="0"/>
              <a:t>API de </a:t>
            </a:r>
            <a:r>
              <a:rPr lang="es-BO" sz="2400" b="1" dirty="0" err="1"/>
              <a:t>localStorage</a:t>
            </a:r>
            <a:r>
              <a:rPr lang="es-BO" sz="2400" b="1" dirty="0"/>
              <a:t> </a:t>
            </a:r>
            <a:r>
              <a:rPr lang="es-BO" sz="2400" dirty="0"/>
              <a:t>sustituye a las actuales cookies en potencia y sencillez. Es por eso que se les llama “</a:t>
            </a:r>
            <a:r>
              <a:rPr lang="es-BO" sz="2400" dirty="0" err="1"/>
              <a:t>superCookies</a:t>
            </a:r>
            <a:r>
              <a:rPr lang="es-BO" sz="2400" dirty="0"/>
              <a:t>" o “cookies con esteroides". También tenemos a sus hermanas gemelas, las </a:t>
            </a:r>
            <a:r>
              <a:rPr lang="es-BO" sz="2400" dirty="0" err="1"/>
              <a:t>SessionStorage</a:t>
            </a:r>
            <a:r>
              <a:rPr lang="es-BO" sz="2400" dirty="0"/>
              <a:t>, que funcionan exactamente igual, sólo duran durante la sesión del navegador</a:t>
            </a:r>
            <a:r>
              <a:rPr lang="es-BO" sz="2400" dirty="0" smtClean="0"/>
              <a:t>. </a:t>
            </a:r>
            <a:r>
              <a:rPr lang="es-BO" sz="2400" dirty="0" smtClean="0">
                <a:hlinkClick r:id="rId3"/>
              </a:rPr>
              <a:t>Ejemplo</a:t>
            </a:r>
            <a:endParaRPr lang="es-BO" sz="2400" dirty="0"/>
          </a:p>
          <a:p>
            <a:pPr algn="just"/>
            <a:r>
              <a:rPr lang="es-BO" sz="2400" dirty="0"/>
              <a:t>Con el </a:t>
            </a:r>
            <a:r>
              <a:rPr lang="es-BO" sz="2400" b="1" dirty="0"/>
              <a:t>API file </a:t>
            </a:r>
            <a:r>
              <a:rPr lang="es-BO" sz="2400" dirty="0"/>
              <a:t>podemos manipular los archivos de la computadora del usuario: podemos abrirlos, leerlos, obtener su información entre muchas otras funcionalidades</a:t>
            </a:r>
            <a:r>
              <a:rPr lang="es-BO" sz="2400" dirty="0" smtClean="0"/>
              <a:t>. </a:t>
            </a:r>
            <a:r>
              <a:rPr lang="es-BO" sz="2400" dirty="0" smtClean="0">
                <a:hlinkClick r:id="rId4"/>
              </a:rPr>
              <a:t>Ejemplo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DE HTML5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BO" sz="2400" dirty="0"/>
              <a:t>La funcionalidad de Arrastrar y Soltar, o </a:t>
            </a:r>
            <a:r>
              <a:rPr lang="es-BO" sz="2400" b="1" dirty="0" err="1"/>
              <a:t>Drag</a:t>
            </a:r>
            <a:r>
              <a:rPr lang="es-BO" sz="2400" b="1" dirty="0"/>
              <a:t> &amp; </a:t>
            </a:r>
            <a:r>
              <a:rPr lang="es-BO" sz="2400" b="1" dirty="0" err="1"/>
              <a:t>Drop</a:t>
            </a:r>
            <a:r>
              <a:rPr lang="es-BO" sz="2400" b="1" dirty="0"/>
              <a:t>, </a:t>
            </a:r>
            <a:r>
              <a:rPr lang="es-BO" sz="2400" dirty="0"/>
              <a:t>es una de las más antiguas, desarrollada por Microsoft (aunque usted no lo crea) e incorporada a HTML5</a:t>
            </a:r>
            <a:r>
              <a:rPr lang="es-BO" sz="2400" dirty="0" smtClean="0"/>
              <a:t>. </a:t>
            </a:r>
            <a:r>
              <a:rPr lang="es-BO" sz="2400" dirty="0" smtClean="0">
                <a:hlinkClick r:id="rId2"/>
              </a:rPr>
              <a:t>Ejemplo</a:t>
            </a:r>
            <a:endParaRPr lang="es-BO" sz="2400" dirty="0"/>
          </a:p>
          <a:p>
            <a:pPr algn="just"/>
            <a:r>
              <a:rPr lang="es-BO" sz="2400" dirty="0"/>
              <a:t>Los </a:t>
            </a:r>
            <a:r>
              <a:rPr lang="es-BO" sz="2400" b="1" dirty="0"/>
              <a:t>web </a:t>
            </a:r>
            <a:r>
              <a:rPr lang="es-BO" sz="2400" b="1" dirty="0" err="1"/>
              <a:t>workers</a:t>
            </a:r>
            <a:r>
              <a:rPr lang="es-BO" sz="2400" b="1" dirty="0"/>
              <a:t> </a:t>
            </a:r>
            <a:r>
              <a:rPr lang="es-BO" sz="2400" dirty="0"/>
              <a:t>son rutinas que podemos manejar desde el </a:t>
            </a:r>
            <a:r>
              <a:rPr lang="es-BO" sz="2400" dirty="0" err="1"/>
              <a:t>background</a:t>
            </a:r>
            <a:r>
              <a:rPr lang="es-BO" sz="2400" dirty="0"/>
              <a:t> del navegador y nos ayudan a procesos que serían muy pesados, desde el punto de vista del navegador</a:t>
            </a:r>
            <a:r>
              <a:rPr lang="es-BO" sz="2400" dirty="0" smtClean="0"/>
              <a:t>. </a:t>
            </a:r>
            <a:r>
              <a:rPr lang="es-BO" sz="2400" dirty="0" smtClean="0">
                <a:hlinkClick r:id="rId3"/>
              </a:rPr>
              <a:t>Ejemplo</a:t>
            </a:r>
            <a:endParaRPr lang="es-BO" sz="2400" dirty="0"/>
          </a:p>
          <a:p>
            <a:pPr algn="just"/>
            <a:r>
              <a:rPr lang="es-BO" sz="2400" dirty="0"/>
              <a:t>El </a:t>
            </a:r>
            <a:r>
              <a:rPr lang="es-BO" sz="2400" b="1" dirty="0"/>
              <a:t>API Offline Web </a:t>
            </a:r>
            <a:r>
              <a:rPr lang="es-BO" sz="2400" b="1" dirty="0" err="1"/>
              <a:t>Application</a:t>
            </a:r>
            <a:r>
              <a:rPr lang="es-BO" sz="2400" b="1" dirty="0"/>
              <a:t> </a:t>
            </a:r>
            <a:r>
              <a:rPr lang="es-BO" sz="2400" dirty="0"/>
              <a:t>nos permitirá crear aplicaciones fuera de línea, es decir, aplicaciones que funcionen aún si no contamos con conexión de Internet.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915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DE HTML5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BO" sz="2400" dirty="0"/>
              <a:t>También estudiaremos dos </a:t>
            </a:r>
            <a:r>
              <a:rPr lang="es-BO" sz="2400" dirty="0" err="1"/>
              <a:t>APIs</a:t>
            </a:r>
            <a:r>
              <a:rPr lang="es-BO" sz="2400" dirty="0"/>
              <a:t> fundamentales para el diseño de gráficos vectoriales y de mapas de bits:</a:t>
            </a:r>
          </a:p>
          <a:p>
            <a:pPr algn="just"/>
            <a:endParaRPr lang="es-BO" sz="2400" dirty="0"/>
          </a:p>
          <a:p>
            <a:pPr algn="just"/>
            <a:r>
              <a:rPr lang="es-BO" sz="2400" b="1" dirty="0" smtClean="0"/>
              <a:t>SVG </a:t>
            </a:r>
            <a:r>
              <a:rPr lang="es-BO" sz="2400" b="1" dirty="0"/>
              <a:t>(</a:t>
            </a:r>
            <a:r>
              <a:rPr lang="es-BO" sz="2400" b="1" dirty="0" err="1"/>
              <a:t>Scalable</a:t>
            </a:r>
            <a:r>
              <a:rPr lang="es-BO" sz="2400" b="1" dirty="0"/>
              <a:t> Vector </a:t>
            </a:r>
            <a:r>
              <a:rPr lang="es-BO" sz="2400" b="1" dirty="0" err="1"/>
              <a:t>Graphics</a:t>
            </a:r>
            <a:r>
              <a:rPr lang="es-BO" sz="2400" b="1" dirty="0"/>
              <a:t>) </a:t>
            </a:r>
            <a:r>
              <a:rPr lang="es-BO" sz="2400" dirty="0"/>
              <a:t>es un estándar en el manejo de figuras vectoriales. Es una recomendación de la W3C y está basados en una sintaxis de XML</a:t>
            </a:r>
            <a:r>
              <a:rPr lang="es-BO" sz="2400" dirty="0" smtClean="0"/>
              <a:t>. </a:t>
            </a:r>
            <a:r>
              <a:rPr lang="es-BO" sz="2400" dirty="0" smtClean="0">
                <a:hlinkClick r:id="rId2"/>
              </a:rPr>
              <a:t>Ejemplo</a:t>
            </a:r>
            <a:endParaRPr lang="es-BO" sz="2400" dirty="0"/>
          </a:p>
          <a:p>
            <a:pPr algn="just"/>
            <a:r>
              <a:rPr lang="es-BO" sz="2400" dirty="0" smtClean="0"/>
              <a:t>Por </a:t>
            </a:r>
            <a:r>
              <a:rPr lang="es-BO" sz="2400" dirty="0"/>
              <a:t>medio del </a:t>
            </a:r>
            <a:r>
              <a:rPr lang="es-BO" sz="2400" b="1" dirty="0"/>
              <a:t>API CANVAS </a:t>
            </a:r>
            <a:r>
              <a:rPr lang="es-BO" sz="2400" dirty="0"/>
              <a:t>podremos hacer dibujos de mapas de bits, así como animaciones y controlar eventos, con lo cual podremos desarrollar incluso juegos y aplicaciones interactivas</a:t>
            </a:r>
            <a:r>
              <a:rPr lang="es-BO" sz="2400" dirty="0" smtClean="0"/>
              <a:t>. </a:t>
            </a:r>
            <a:r>
              <a:rPr lang="es-BO" sz="2400" dirty="0" smtClean="0">
                <a:hlinkClick r:id="rId3"/>
              </a:rPr>
              <a:t>¿Qué hacer? </a:t>
            </a:r>
            <a:r>
              <a:rPr lang="es-BO" sz="2400" dirty="0" smtClean="0">
                <a:hlinkClick r:id="rId4"/>
              </a:rPr>
              <a:t>Ejemplo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2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52</TotalTime>
  <Words>429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Tipo de madera</vt:lpstr>
      <vt:lpstr> APIS de HTML5</vt:lpstr>
      <vt:lpstr>APIs DE HTML5</vt:lpstr>
      <vt:lpstr>APIs DE HTML5</vt:lpstr>
      <vt:lpstr>APIs DE HTML5</vt:lpstr>
      <vt:lpstr>APIs DE HTML5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de HTML5</dc:title>
  <dc:creator>Conseco</dc:creator>
  <cp:lastModifiedBy>Conseco</cp:lastModifiedBy>
  <cp:revision>6</cp:revision>
  <dcterms:created xsi:type="dcterms:W3CDTF">2017-11-09T14:09:01Z</dcterms:created>
  <dcterms:modified xsi:type="dcterms:W3CDTF">2017-11-09T15:01:54Z</dcterms:modified>
</cp:coreProperties>
</file>