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B26A64-B5A1-4AA0-9A0C-9C2B9FC7C5C8}"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5F4230B1-4A62-415B-99B2-826228222303}">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x-none" dirty="0"/>
            <a:t>Instrucción if</a:t>
          </a:r>
          <a:endParaRPr lang="en-US" dirty="0"/>
        </a:p>
      </dgm:t>
    </dgm:pt>
    <dgm:pt modelId="{1AB85742-7CE2-4976-991A-5DDA514121B2}" type="parTrans" cxnId="{7BCAFA2B-B492-46BB-B68D-9F5AE5CED8DD}">
      <dgm:prSet/>
      <dgm:spPr/>
      <dgm:t>
        <a:bodyPr/>
        <a:lstStyle/>
        <a:p>
          <a:endParaRPr lang="en-US"/>
        </a:p>
      </dgm:t>
    </dgm:pt>
    <dgm:pt modelId="{33C3C569-507F-4618-95F6-35A03B58FDA3}" type="sibTrans" cxnId="{7BCAFA2B-B492-46BB-B68D-9F5AE5CED8DD}">
      <dgm:prSet/>
      <dgm:spPr/>
      <dgm:t>
        <a:bodyPr/>
        <a:lstStyle/>
        <a:p>
          <a:endParaRPr lang="en-US"/>
        </a:p>
      </dgm:t>
    </dgm:pt>
    <dgm:pt modelId="{6961C710-FB9F-49FB-9B99-489444632277}">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x-none" dirty="0"/>
            <a:t>Instrucción if-else</a:t>
          </a:r>
          <a:endParaRPr lang="en-US" dirty="0"/>
        </a:p>
      </dgm:t>
    </dgm:pt>
    <dgm:pt modelId="{FC30C6A0-D240-4992-8EA7-3A72364B015F}" type="parTrans" cxnId="{6BEEAFD7-5923-4723-A1DF-58C58CC6F1B0}">
      <dgm:prSet/>
      <dgm:spPr/>
      <dgm:t>
        <a:bodyPr/>
        <a:lstStyle/>
        <a:p>
          <a:endParaRPr lang="en-US"/>
        </a:p>
      </dgm:t>
    </dgm:pt>
    <dgm:pt modelId="{F24E0AB2-E0B6-4F67-A323-50DD3F863004}" type="sibTrans" cxnId="{6BEEAFD7-5923-4723-A1DF-58C58CC6F1B0}">
      <dgm:prSet/>
      <dgm:spPr/>
      <dgm:t>
        <a:bodyPr/>
        <a:lstStyle/>
        <a:p>
          <a:endParaRPr lang="en-US"/>
        </a:p>
      </dgm:t>
    </dgm:pt>
    <dgm:pt modelId="{4891B19F-AB19-4148-875D-39D297E9A661}">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x-none" dirty="0"/>
            <a:t>Instrucción switch</a:t>
          </a:r>
          <a:endParaRPr lang="en-US" dirty="0"/>
        </a:p>
      </dgm:t>
    </dgm:pt>
    <dgm:pt modelId="{FFEBDE1F-DA45-4852-A6AE-C3F35A2387F5}" type="parTrans" cxnId="{50F57DCF-A80A-427F-9E8C-8CE17A7F7B29}">
      <dgm:prSet/>
      <dgm:spPr/>
      <dgm:t>
        <a:bodyPr/>
        <a:lstStyle/>
        <a:p>
          <a:endParaRPr lang="en-US"/>
        </a:p>
      </dgm:t>
    </dgm:pt>
    <dgm:pt modelId="{A38B9A9C-A9AD-4A5A-85E0-247DC04E2E2D}" type="sibTrans" cxnId="{50F57DCF-A80A-427F-9E8C-8CE17A7F7B29}">
      <dgm:prSet/>
      <dgm:spPr/>
      <dgm:t>
        <a:bodyPr/>
        <a:lstStyle/>
        <a:p>
          <a:endParaRPr lang="en-US"/>
        </a:p>
      </dgm:t>
    </dgm:pt>
    <dgm:pt modelId="{C2A81598-1ED4-47AD-888C-DB1206293FD7}">
      <dgm:prSet>
        <dgm:style>
          <a:lnRef idx="2">
            <a:schemeClr val="accent2">
              <a:shade val="50000"/>
            </a:schemeClr>
          </a:lnRef>
          <a:fillRef idx="1">
            <a:schemeClr val="accent2"/>
          </a:fillRef>
          <a:effectRef idx="0">
            <a:schemeClr val="accent2"/>
          </a:effectRef>
          <a:fontRef idx="minor">
            <a:schemeClr val="lt1"/>
          </a:fontRef>
        </dgm:style>
      </dgm:prSet>
      <dgm:spPr/>
      <dgm:t>
        <a:bodyPr/>
        <a:lstStyle/>
        <a:p>
          <a:endParaRPr lang="en-US" dirty="0"/>
        </a:p>
      </dgm:t>
    </dgm:pt>
    <dgm:pt modelId="{E0682DD4-5E4D-480F-87BB-ECF2D1803A28}" type="parTrans" cxnId="{27E168EA-9CF5-4779-AA57-74300E8627D8}">
      <dgm:prSet/>
      <dgm:spPr/>
      <dgm:t>
        <a:bodyPr/>
        <a:lstStyle/>
        <a:p>
          <a:endParaRPr lang="en-US"/>
        </a:p>
      </dgm:t>
    </dgm:pt>
    <dgm:pt modelId="{84272F67-F9CE-46FE-95F2-FC19DBBF918E}" type="sibTrans" cxnId="{27E168EA-9CF5-4779-AA57-74300E8627D8}">
      <dgm:prSet/>
      <dgm:spPr/>
      <dgm:t>
        <a:bodyPr/>
        <a:lstStyle/>
        <a:p>
          <a:endParaRPr lang="en-US"/>
        </a:p>
      </dgm:t>
    </dgm:pt>
    <dgm:pt modelId="{05E8D1F1-2ACB-49A9-A046-C157BC706119}" type="pres">
      <dgm:prSet presAssocID="{F1B26A64-B5A1-4AA0-9A0C-9C2B9FC7C5C8}" presName="Name0" presStyleCnt="0">
        <dgm:presLayoutVars>
          <dgm:dir/>
          <dgm:resizeHandles val="exact"/>
        </dgm:presLayoutVars>
      </dgm:prSet>
      <dgm:spPr/>
      <dgm:t>
        <a:bodyPr/>
        <a:lstStyle/>
        <a:p>
          <a:endParaRPr lang="es-ES"/>
        </a:p>
      </dgm:t>
    </dgm:pt>
    <dgm:pt modelId="{C24B8164-99E1-43E3-89C5-A28994222B41}" type="pres">
      <dgm:prSet presAssocID="{5F4230B1-4A62-415B-99B2-826228222303}" presName="node" presStyleLbl="node1" presStyleIdx="0" presStyleCnt="3">
        <dgm:presLayoutVars>
          <dgm:bulletEnabled val="1"/>
        </dgm:presLayoutVars>
      </dgm:prSet>
      <dgm:spPr/>
      <dgm:t>
        <a:bodyPr/>
        <a:lstStyle/>
        <a:p>
          <a:endParaRPr lang="es-ES"/>
        </a:p>
      </dgm:t>
    </dgm:pt>
    <dgm:pt modelId="{F9BE2EFF-D981-4ACC-9459-F8EEB00119A3}" type="pres">
      <dgm:prSet presAssocID="{33C3C569-507F-4618-95F6-35A03B58FDA3}" presName="sibTrans" presStyleCnt="0"/>
      <dgm:spPr/>
    </dgm:pt>
    <dgm:pt modelId="{CABDF2AD-424B-4E0D-8870-B5A0412D6193}" type="pres">
      <dgm:prSet presAssocID="{6961C710-FB9F-49FB-9B99-489444632277}" presName="node" presStyleLbl="node1" presStyleIdx="1" presStyleCnt="3">
        <dgm:presLayoutVars>
          <dgm:bulletEnabled val="1"/>
        </dgm:presLayoutVars>
      </dgm:prSet>
      <dgm:spPr/>
      <dgm:t>
        <a:bodyPr/>
        <a:lstStyle/>
        <a:p>
          <a:endParaRPr lang="es-ES"/>
        </a:p>
      </dgm:t>
    </dgm:pt>
    <dgm:pt modelId="{2673105A-8395-4897-B866-BF65A5C33793}" type="pres">
      <dgm:prSet presAssocID="{F24E0AB2-E0B6-4F67-A323-50DD3F863004}" presName="sibTrans" presStyleCnt="0"/>
      <dgm:spPr/>
    </dgm:pt>
    <dgm:pt modelId="{45CC70DB-D1BB-43F0-A60C-37681AC82FD3}" type="pres">
      <dgm:prSet presAssocID="{4891B19F-AB19-4148-875D-39D297E9A661}" presName="node" presStyleLbl="node1" presStyleIdx="2" presStyleCnt="3">
        <dgm:presLayoutVars>
          <dgm:bulletEnabled val="1"/>
        </dgm:presLayoutVars>
      </dgm:prSet>
      <dgm:spPr/>
      <dgm:t>
        <a:bodyPr/>
        <a:lstStyle/>
        <a:p>
          <a:endParaRPr lang="es-ES"/>
        </a:p>
      </dgm:t>
    </dgm:pt>
  </dgm:ptLst>
  <dgm:cxnLst>
    <dgm:cxn modelId="{27E168EA-9CF5-4779-AA57-74300E8627D8}" srcId="{5F4230B1-4A62-415B-99B2-826228222303}" destId="{C2A81598-1ED4-47AD-888C-DB1206293FD7}" srcOrd="0" destOrd="0" parTransId="{E0682DD4-5E4D-480F-87BB-ECF2D1803A28}" sibTransId="{84272F67-F9CE-46FE-95F2-FC19DBBF918E}"/>
    <dgm:cxn modelId="{CFA4F22F-D7BE-45DB-B684-E03A231B5D77}" type="presOf" srcId="{F1B26A64-B5A1-4AA0-9A0C-9C2B9FC7C5C8}" destId="{05E8D1F1-2ACB-49A9-A046-C157BC706119}" srcOrd="0" destOrd="0" presId="urn:microsoft.com/office/officeart/2005/8/layout/hList6"/>
    <dgm:cxn modelId="{60C7352B-8EAB-4214-8EDA-0C90448D254C}" type="presOf" srcId="{4891B19F-AB19-4148-875D-39D297E9A661}" destId="{45CC70DB-D1BB-43F0-A60C-37681AC82FD3}" srcOrd="0" destOrd="0" presId="urn:microsoft.com/office/officeart/2005/8/layout/hList6"/>
    <dgm:cxn modelId="{C21359D4-EB89-469F-896F-DEC966BE27F8}" type="presOf" srcId="{6961C710-FB9F-49FB-9B99-489444632277}" destId="{CABDF2AD-424B-4E0D-8870-B5A0412D6193}" srcOrd="0" destOrd="0" presId="urn:microsoft.com/office/officeart/2005/8/layout/hList6"/>
    <dgm:cxn modelId="{6BEEAFD7-5923-4723-A1DF-58C58CC6F1B0}" srcId="{F1B26A64-B5A1-4AA0-9A0C-9C2B9FC7C5C8}" destId="{6961C710-FB9F-49FB-9B99-489444632277}" srcOrd="1" destOrd="0" parTransId="{FC30C6A0-D240-4992-8EA7-3A72364B015F}" sibTransId="{F24E0AB2-E0B6-4F67-A323-50DD3F863004}"/>
    <dgm:cxn modelId="{E5EB6F8F-D9D5-4E21-B79A-20156B4EABC9}" type="presOf" srcId="{C2A81598-1ED4-47AD-888C-DB1206293FD7}" destId="{C24B8164-99E1-43E3-89C5-A28994222B41}" srcOrd="0" destOrd="1" presId="urn:microsoft.com/office/officeart/2005/8/layout/hList6"/>
    <dgm:cxn modelId="{DA16A630-339E-4C16-839F-AA97B8C75EBE}" type="presOf" srcId="{5F4230B1-4A62-415B-99B2-826228222303}" destId="{C24B8164-99E1-43E3-89C5-A28994222B41}" srcOrd="0" destOrd="0" presId="urn:microsoft.com/office/officeart/2005/8/layout/hList6"/>
    <dgm:cxn modelId="{7BCAFA2B-B492-46BB-B68D-9F5AE5CED8DD}" srcId="{F1B26A64-B5A1-4AA0-9A0C-9C2B9FC7C5C8}" destId="{5F4230B1-4A62-415B-99B2-826228222303}" srcOrd="0" destOrd="0" parTransId="{1AB85742-7CE2-4976-991A-5DDA514121B2}" sibTransId="{33C3C569-507F-4618-95F6-35A03B58FDA3}"/>
    <dgm:cxn modelId="{50F57DCF-A80A-427F-9E8C-8CE17A7F7B29}" srcId="{F1B26A64-B5A1-4AA0-9A0C-9C2B9FC7C5C8}" destId="{4891B19F-AB19-4148-875D-39D297E9A661}" srcOrd="2" destOrd="0" parTransId="{FFEBDE1F-DA45-4852-A6AE-C3F35A2387F5}" sibTransId="{A38B9A9C-A9AD-4A5A-85E0-247DC04E2E2D}"/>
    <dgm:cxn modelId="{CEE96A79-6E8C-4A79-8274-E4CC15B2CD23}" type="presParOf" srcId="{05E8D1F1-2ACB-49A9-A046-C157BC706119}" destId="{C24B8164-99E1-43E3-89C5-A28994222B41}" srcOrd="0" destOrd="0" presId="urn:microsoft.com/office/officeart/2005/8/layout/hList6"/>
    <dgm:cxn modelId="{8794B5BC-9CEA-43A6-9714-60B03C22DAB5}" type="presParOf" srcId="{05E8D1F1-2ACB-49A9-A046-C157BC706119}" destId="{F9BE2EFF-D981-4ACC-9459-F8EEB00119A3}" srcOrd="1" destOrd="0" presId="urn:microsoft.com/office/officeart/2005/8/layout/hList6"/>
    <dgm:cxn modelId="{91843DF4-E183-41E9-A7F9-F770426100CB}" type="presParOf" srcId="{05E8D1F1-2ACB-49A9-A046-C157BC706119}" destId="{CABDF2AD-424B-4E0D-8870-B5A0412D6193}" srcOrd="2" destOrd="0" presId="urn:microsoft.com/office/officeart/2005/8/layout/hList6"/>
    <dgm:cxn modelId="{D4A9EBF1-B77C-4ABC-9E60-A1BF17E753F5}" type="presParOf" srcId="{05E8D1F1-2ACB-49A9-A046-C157BC706119}" destId="{2673105A-8395-4897-B866-BF65A5C33793}" srcOrd="3" destOrd="0" presId="urn:microsoft.com/office/officeart/2005/8/layout/hList6"/>
    <dgm:cxn modelId="{417272E2-2D33-45E2-99E3-B9E3C7FE3108}" type="presParOf" srcId="{05E8D1F1-2ACB-49A9-A046-C157BC706119}" destId="{45CC70DB-D1BB-43F0-A60C-37681AC82FD3}"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4B8164-99E1-43E3-89C5-A28994222B41}">
      <dsp:nvSpPr>
        <dsp:cNvPr id="0" name=""/>
        <dsp:cNvSpPr/>
      </dsp:nvSpPr>
      <dsp:spPr>
        <a:xfrm rot="16200000">
          <a:off x="-473239" y="474327"/>
          <a:ext cx="3778250" cy="2829594"/>
        </a:xfrm>
        <a:prstGeom prst="flowChartManualOperation">
          <a:avLst/>
        </a:prstGeom>
        <a:solidFill>
          <a:schemeClr val="accent2"/>
        </a:solidFill>
        <a:ln w="12700" cap="flat" cmpd="sng" algn="ctr">
          <a:solidFill>
            <a:schemeClr val="accent2">
              <a:shade val="50000"/>
            </a:schemeClr>
          </a:solidFill>
          <a:prstDash val="solid"/>
          <a:miter lim="800000"/>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254000" tIns="0" rIns="252016" bIns="0" numCol="1" spcCol="1270" anchor="t" anchorCtr="0">
          <a:noAutofit/>
        </a:bodyPr>
        <a:lstStyle/>
        <a:p>
          <a:pPr lvl="0" algn="l" defTabSz="1778000" rtl="0">
            <a:lnSpc>
              <a:spcPct val="90000"/>
            </a:lnSpc>
            <a:spcBef>
              <a:spcPct val="0"/>
            </a:spcBef>
            <a:spcAft>
              <a:spcPct val="35000"/>
            </a:spcAft>
          </a:pPr>
          <a:r>
            <a:rPr lang="x-none" sz="4000" kern="1200" dirty="0"/>
            <a:t>Instrucción if</a:t>
          </a:r>
          <a:endParaRPr lang="en-US" sz="4000" kern="1200" dirty="0"/>
        </a:p>
        <a:p>
          <a:pPr marL="285750" lvl="1" indent="-285750" algn="l" defTabSz="1377950">
            <a:lnSpc>
              <a:spcPct val="90000"/>
            </a:lnSpc>
            <a:spcBef>
              <a:spcPct val="0"/>
            </a:spcBef>
            <a:spcAft>
              <a:spcPct val="15000"/>
            </a:spcAft>
            <a:buChar char="••"/>
          </a:pPr>
          <a:endParaRPr lang="en-US" sz="3100" kern="1200" dirty="0"/>
        </a:p>
      </dsp:txBody>
      <dsp:txXfrm rot="5400000">
        <a:off x="1089" y="755649"/>
        <a:ext cx="2829594" cy="2266950"/>
      </dsp:txXfrm>
    </dsp:sp>
    <dsp:sp modelId="{CABDF2AD-424B-4E0D-8870-B5A0412D6193}">
      <dsp:nvSpPr>
        <dsp:cNvPr id="0" name=""/>
        <dsp:cNvSpPr/>
      </dsp:nvSpPr>
      <dsp:spPr>
        <a:xfrm rot="16200000">
          <a:off x="2568575" y="474327"/>
          <a:ext cx="3778250" cy="2829594"/>
        </a:xfrm>
        <a:prstGeom prst="flowChartManualOperation">
          <a:avLst/>
        </a:prstGeom>
        <a:solidFill>
          <a:schemeClr val="accent2"/>
        </a:solidFill>
        <a:ln w="12700" cap="flat" cmpd="sng" algn="ctr">
          <a:solidFill>
            <a:schemeClr val="accent2">
              <a:shade val="50000"/>
            </a:schemeClr>
          </a:solidFill>
          <a:prstDash val="solid"/>
          <a:miter lim="800000"/>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254000" tIns="0" rIns="252016" bIns="0" numCol="1" spcCol="1270" anchor="ctr" anchorCtr="0">
          <a:noAutofit/>
        </a:bodyPr>
        <a:lstStyle/>
        <a:p>
          <a:pPr lvl="0" algn="ctr" defTabSz="1778000" rtl="0">
            <a:lnSpc>
              <a:spcPct val="90000"/>
            </a:lnSpc>
            <a:spcBef>
              <a:spcPct val="0"/>
            </a:spcBef>
            <a:spcAft>
              <a:spcPct val="35000"/>
            </a:spcAft>
          </a:pPr>
          <a:r>
            <a:rPr lang="x-none" sz="4000" kern="1200" dirty="0"/>
            <a:t>Instrucción if-else</a:t>
          </a:r>
          <a:endParaRPr lang="en-US" sz="4000" kern="1200" dirty="0"/>
        </a:p>
      </dsp:txBody>
      <dsp:txXfrm rot="5400000">
        <a:off x="3042903" y="755649"/>
        <a:ext cx="2829594" cy="2266950"/>
      </dsp:txXfrm>
    </dsp:sp>
    <dsp:sp modelId="{45CC70DB-D1BB-43F0-A60C-37681AC82FD3}">
      <dsp:nvSpPr>
        <dsp:cNvPr id="0" name=""/>
        <dsp:cNvSpPr/>
      </dsp:nvSpPr>
      <dsp:spPr>
        <a:xfrm rot="16200000">
          <a:off x="5610389" y="474327"/>
          <a:ext cx="3778250" cy="2829594"/>
        </a:xfrm>
        <a:prstGeom prst="flowChartManualOperation">
          <a:avLst/>
        </a:prstGeom>
        <a:solidFill>
          <a:schemeClr val="accent2"/>
        </a:solidFill>
        <a:ln w="12700" cap="flat" cmpd="sng" algn="ctr">
          <a:solidFill>
            <a:schemeClr val="accent2">
              <a:shade val="50000"/>
            </a:schemeClr>
          </a:solidFill>
          <a:prstDash val="solid"/>
          <a:miter lim="800000"/>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254000" tIns="0" rIns="252016" bIns="0" numCol="1" spcCol="1270" anchor="ctr" anchorCtr="0">
          <a:noAutofit/>
        </a:bodyPr>
        <a:lstStyle/>
        <a:p>
          <a:pPr lvl="0" algn="ctr" defTabSz="1778000" rtl="0">
            <a:lnSpc>
              <a:spcPct val="90000"/>
            </a:lnSpc>
            <a:spcBef>
              <a:spcPct val="0"/>
            </a:spcBef>
            <a:spcAft>
              <a:spcPct val="35000"/>
            </a:spcAft>
          </a:pPr>
          <a:r>
            <a:rPr lang="x-none" sz="4000" kern="1200" dirty="0"/>
            <a:t>Instrucción switch</a:t>
          </a:r>
          <a:endParaRPr lang="en-US" sz="4000" kern="1200" dirty="0"/>
        </a:p>
      </dsp:txBody>
      <dsp:txXfrm rot="5400000">
        <a:off x="6084717" y="755649"/>
        <a:ext cx="2829594" cy="2266950"/>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F94AB7-7520-477D-BE11-E1BDE81EF5BC}" type="datetimeFigureOut">
              <a:rPr lang="es-ES" smtClean="0"/>
              <a:t>27/03/2018</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0F79E3-FA2D-4D5A-A90F-C896ED50EB76}" type="slidenum">
              <a:rPr lang="es-ES" smtClean="0"/>
              <a:t>‹Nº›</a:t>
            </a:fld>
            <a:endParaRPr lang="es-ES"/>
          </a:p>
        </p:txBody>
      </p:sp>
    </p:spTree>
    <p:extLst>
      <p:ext uri="{BB962C8B-B14F-4D97-AF65-F5344CB8AC3E}">
        <p14:creationId xmlns:p14="http://schemas.microsoft.com/office/powerpoint/2010/main" val="3421620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8D71D876-3627-474A-8299-CFD5FA44DE3F}" type="slidenum">
              <a:rPr lang="en-US">
                <a:solidFill>
                  <a:prstClr val="black"/>
                </a:solidFill>
              </a:rPr>
              <a:pPr eaLnBrk="1" hangingPunct="1"/>
              <a:t>38</a:t>
            </a:fld>
            <a:endParaRPr lang="en-US">
              <a:solidFill>
                <a:prstClr val="black"/>
              </a:solidFill>
            </a:endParaRPr>
          </a:p>
        </p:txBody>
      </p:sp>
    </p:spTree>
    <p:extLst>
      <p:ext uri="{BB962C8B-B14F-4D97-AF65-F5344CB8AC3E}">
        <p14:creationId xmlns:p14="http://schemas.microsoft.com/office/powerpoint/2010/main" val="4023570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7EBFB8C-BBFF-4397-A51C-1E92596422A9}" type="slidenum">
              <a:rPr lang="en-US" smtClean="0"/>
              <a:pPr/>
              <a:t>47</a:t>
            </a:fld>
            <a:endParaRPr lang="en-US"/>
          </a:p>
        </p:txBody>
      </p:sp>
    </p:spTree>
    <p:extLst>
      <p:ext uri="{BB962C8B-B14F-4D97-AF65-F5344CB8AC3E}">
        <p14:creationId xmlns:p14="http://schemas.microsoft.com/office/powerpoint/2010/main" val="2789207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7EBFB8C-BBFF-4397-A51C-1E92596422A9}" type="slidenum">
              <a:rPr lang="en-US" smtClean="0"/>
              <a:pPr/>
              <a:t>48</a:t>
            </a:fld>
            <a:endParaRPr lang="en-US"/>
          </a:p>
        </p:txBody>
      </p:sp>
    </p:spTree>
    <p:extLst>
      <p:ext uri="{BB962C8B-B14F-4D97-AF65-F5344CB8AC3E}">
        <p14:creationId xmlns:p14="http://schemas.microsoft.com/office/powerpoint/2010/main" val="1062239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7EBFB8C-BBFF-4397-A51C-1E92596422A9}" type="slidenum">
              <a:rPr lang="en-US" smtClean="0"/>
              <a:pPr/>
              <a:t>49</a:t>
            </a:fld>
            <a:endParaRPr lang="en-US"/>
          </a:p>
        </p:txBody>
      </p:sp>
    </p:spTree>
    <p:extLst>
      <p:ext uri="{BB962C8B-B14F-4D97-AF65-F5344CB8AC3E}">
        <p14:creationId xmlns:p14="http://schemas.microsoft.com/office/powerpoint/2010/main" val="3485406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7EBFB8C-BBFF-4397-A51C-1E92596422A9}" type="slidenum">
              <a:rPr lang="en-US" smtClean="0"/>
              <a:pPr/>
              <a:t>50</a:t>
            </a:fld>
            <a:endParaRPr lang="en-US"/>
          </a:p>
        </p:txBody>
      </p:sp>
    </p:spTree>
    <p:extLst>
      <p:ext uri="{BB962C8B-B14F-4D97-AF65-F5344CB8AC3E}">
        <p14:creationId xmlns:p14="http://schemas.microsoft.com/office/powerpoint/2010/main" val="3699694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7EBFB8C-BBFF-4397-A51C-1E92596422A9}" type="slidenum">
              <a:rPr lang="en-US" smtClean="0"/>
              <a:pPr/>
              <a:t>51</a:t>
            </a:fld>
            <a:endParaRPr lang="en-US"/>
          </a:p>
        </p:txBody>
      </p:sp>
    </p:spTree>
    <p:extLst>
      <p:ext uri="{BB962C8B-B14F-4D97-AF65-F5344CB8AC3E}">
        <p14:creationId xmlns:p14="http://schemas.microsoft.com/office/powerpoint/2010/main" val="518813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7EBFB8C-BBFF-4397-A51C-1E92596422A9}" type="slidenum">
              <a:rPr lang="en-US" smtClean="0"/>
              <a:pPr/>
              <a:t>52</a:t>
            </a:fld>
            <a:endParaRPr lang="en-US"/>
          </a:p>
        </p:txBody>
      </p:sp>
    </p:spTree>
    <p:extLst>
      <p:ext uri="{BB962C8B-B14F-4D97-AF65-F5344CB8AC3E}">
        <p14:creationId xmlns:p14="http://schemas.microsoft.com/office/powerpoint/2010/main" val="2006072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7EBFB8C-BBFF-4397-A51C-1E92596422A9}" type="slidenum">
              <a:rPr lang="en-US" smtClean="0"/>
              <a:pPr/>
              <a:t>53</a:t>
            </a:fld>
            <a:endParaRPr lang="en-US"/>
          </a:p>
        </p:txBody>
      </p:sp>
    </p:spTree>
    <p:extLst>
      <p:ext uri="{BB962C8B-B14F-4D97-AF65-F5344CB8AC3E}">
        <p14:creationId xmlns:p14="http://schemas.microsoft.com/office/powerpoint/2010/main" val="1834450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7EBFB8C-BBFF-4397-A51C-1E92596422A9}" type="slidenum">
              <a:rPr lang="en-US" smtClean="0"/>
              <a:pPr/>
              <a:t>54</a:t>
            </a:fld>
            <a:endParaRPr lang="en-US"/>
          </a:p>
        </p:txBody>
      </p:sp>
    </p:spTree>
    <p:extLst>
      <p:ext uri="{BB962C8B-B14F-4D97-AF65-F5344CB8AC3E}">
        <p14:creationId xmlns:p14="http://schemas.microsoft.com/office/powerpoint/2010/main" val="2165892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7EBFB8C-BBFF-4397-A51C-1E92596422A9}" type="slidenum">
              <a:rPr lang="en-US" smtClean="0"/>
              <a:pPr/>
              <a:t>55</a:t>
            </a:fld>
            <a:endParaRPr lang="en-US"/>
          </a:p>
        </p:txBody>
      </p:sp>
    </p:spTree>
    <p:extLst>
      <p:ext uri="{BB962C8B-B14F-4D97-AF65-F5344CB8AC3E}">
        <p14:creationId xmlns:p14="http://schemas.microsoft.com/office/powerpoint/2010/main" val="2638296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7EBFB8C-BBFF-4397-A51C-1E92596422A9}" type="slidenum">
              <a:rPr lang="en-US" smtClean="0"/>
              <a:pPr/>
              <a:t>56</a:t>
            </a:fld>
            <a:endParaRPr lang="en-US"/>
          </a:p>
        </p:txBody>
      </p:sp>
    </p:spTree>
    <p:extLst>
      <p:ext uri="{BB962C8B-B14F-4D97-AF65-F5344CB8AC3E}">
        <p14:creationId xmlns:p14="http://schemas.microsoft.com/office/powerpoint/2010/main" val="1937416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Consejo: Agregue sus propias notas de orador aquí.</a:t>
            </a:r>
          </a:p>
        </p:txBody>
      </p:sp>
      <p:sp>
        <p:nvSpPr>
          <p:cNvPr id="4" name="Slide Number Placeholder 3"/>
          <p:cNvSpPr>
            <a:spLocks noGrp="1"/>
          </p:cNvSpPr>
          <p:nvPr>
            <p:ph type="sldNum" sz="quarter" idx="10"/>
          </p:nvPr>
        </p:nvSpPr>
        <p:spPr/>
        <p:txBody>
          <a:bodyPr/>
          <a:lstStyle/>
          <a:p>
            <a:fld id="{F7EBFB8C-BBFF-4397-A51C-1E92596422A9}" type="slidenum">
              <a:rPr lang="en-US" smtClean="0"/>
              <a:pPr/>
              <a:t>39</a:t>
            </a:fld>
            <a:endParaRPr lang="en-US" dirty="0"/>
          </a:p>
        </p:txBody>
      </p:sp>
    </p:spTree>
    <p:extLst>
      <p:ext uri="{BB962C8B-B14F-4D97-AF65-F5344CB8AC3E}">
        <p14:creationId xmlns:p14="http://schemas.microsoft.com/office/powerpoint/2010/main" val="2670787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7EBFB8C-BBFF-4397-A51C-1E92596422A9}" type="slidenum">
              <a:rPr lang="en-US" smtClean="0"/>
              <a:pPr/>
              <a:t>57</a:t>
            </a:fld>
            <a:endParaRPr lang="en-US"/>
          </a:p>
        </p:txBody>
      </p:sp>
    </p:spTree>
    <p:extLst>
      <p:ext uri="{BB962C8B-B14F-4D97-AF65-F5344CB8AC3E}">
        <p14:creationId xmlns:p14="http://schemas.microsoft.com/office/powerpoint/2010/main" val="3558774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Consejo: Agregue sus propias notas de orador aquí.</a:t>
            </a:r>
          </a:p>
        </p:txBody>
      </p:sp>
      <p:sp>
        <p:nvSpPr>
          <p:cNvPr id="4" name="Slide Number Placeholder 3"/>
          <p:cNvSpPr>
            <a:spLocks noGrp="1"/>
          </p:cNvSpPr>
          <p:nvPr>
            <p:ph type="sldNum" sz="quarter" idx="10"/>
          </p:nvPr>
        </p:nvSpPr>
        <p:spPr/>
        <p:txBody>
          <a:bodyPr/>
          <a:lstStyle/>
          <a:p>
            <a:fld id="{F7EBFB8C-BBFF-4397-A51C-1E92596422A9}" type="slidenum">
              <a:rPr lang="en-US" smtClean="0"/>
              <a:pPr/>
              <a:t>40</a:t>
            </a:fld>
            <a:endParaRPr lang="en-US" dirty="0"/>
          </a:p>
        </p:txBody>
      </p:sp>
    </p:spTree>
    <p:extLst>
      <p:ext uri="{BB962C8B-B14F-4D97-AF65-F5344CB8AC3E}">
        <p14:creationId xmlns:p14="http://schemas.microsoft.com/office/powerpoint/2010/main" val="822571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Consejo: Agregue sus propias notas de orador aquí.</a:t>
            </a:r>
          </a:p>
        </p:txBody>
      </p:sp>
      <p:sp>
        <p:nvSpPr>
          <p:cNvPr id="4" name="Slide Number Placeholder 3"/>
          <p:cNvSpPr>
            <a:spLocks noGrp="1"/>
          </p:cNvSpPr>
          <p:nvPr>
            <p:ph type="sldNum" sz="quarter" idx="10"/>
          </p:nvPr>
        </p:nvSpPr>
        <p:spPr/>
        <p:txBody>
          <a:bodyPr/>
          <a:lstStyle/>
          <a:p>
            <a:fld id="{F7EBFB8C-BBFF-4397-A51C-1E92596422A9}" type="slidenum">
              <a:rPr lang="en-US" smtClean="0"/>
              <a:pPr/>
              <a:t>41</a:t>
            </a:fld>
            <a:endParaRPr lang="en-US" dirty="0"/>
          </a:p>
        </p:txBody>
      </p:sp>
    </p:spTree>
    <p:extLst>
      <p:ext uri="{BB962C8B-B14F-4D97-AF65-F5344CB8AC3E}">
        <p14:creationId xmlns:p14="http://schemas.microsoft.com/office/powerpoint/2010/main" val="2545524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7EBFB8C-BBFF-4397-A51C-1E92596422A9}" type="slidenum">
              <a:rPr lang="en-US" smtClean="0"/>
              <a:pPr/>
              <a:t>42</a:t>
            </a:fld>
            <a:endParaRPr lang="en-US"/>
          </a:p>
        </p:txBody>
      </p:sp>
    </p:spTree>
    <p:extLst>
      <p:ext uri="{BB962C8B-B14F-4D97-AF65-F5344CB8AC3E}">
        <p14:creationId xmlns:p14="http://schemas.microsoft.com/office/powerpoint/2010/main" val="1494244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Consejo: Agregue sus propias notas de orador aquí.</a:t>
            </a:r>
          </a:p>
        </p:txBody>
      </p:sp>
      <p:sp>
        <p:nvSpPr>
          <p:cNvPr id="4" name="Slide Number Placeholder 3"/>
          <p:cNvSpPr>
            <a:spLocks noGrp="1"/>
          </p:cNvSpPr>
          <p:nvPr>
            <p:ph type="sldNum" sz="quarter" idx="10"/>
          </p:nvPr>
        </p:nvSpPr>
        <p:spPr/>
        <p:txBody>
          <a:bodyPr/>
          <a:lstStyle/>
          <a:p>
            <a:fld id="{F7EBFB8C-BBFF-4397-A51C-1E92596422A9}" type="slidenum">
              <a:rPr lang="en-US" smtClean="0"/>
              <a:pPr/>
              <a:t>43</a:t>
            </a:fld>
            <a:endParaRPr lang="en-US" dirty="0"/>
          </a:p>
        </p:txBody>
      </p:sp>
    </p:spTree>
    <p:extLst>
      <p:ext uri="{BB962C8B-B14F-4D97-AF65-F5344CB8AC3E}">
        <p14:creationId xmlns:p14="http://schemas.microsoft.com/office/powerpoint/2010/main" val="3334977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7EBFB8C-BBFF-4397-A51C-1E92596422A9}" type="slidenum">
              <a:rPr lang="en-US" smtClean="0"/>
              <a:pPr/>
              <a:t>44</a:t>
            </a:fld>
            <a:endParaRPr lang="en-US"/>
          </a:p>
        </p:txBody>
      </p:sp>
    </p:spTree>
    <p:extLst>
      <p:ext uri="{BB962C8B-B14F-4D97-AF65-F5344CB8AC3E}">
        <p14:creationId xmlns:p14="http://schemas.microsoft.com/office/powerpoint/2010/main" val="1574898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7EBFB8C-BBFF-4397-A51C-1E92596422A9}" type="slidenum">
              <a:rPr lang="en-US" smtClean="0"/>
              <a:pPr/>
              <a:t>45</a:t>
            </a:fld>
            <a:endParaRPr lang="en-US"/>
          </a:p>
        </p:txBody>
      </p:sp>
    </p:spTree>
    <p:extLst>
      <p:ext uri="{BB962C8B-B14F-4D97-AF65-F5344CB8AC3E}">
        <p14:creationId xmlns:p14="http://schemas.microsoft.com/office/powerpoint/2010/main" val="2951087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7EBFB8C-BBFF-4397-A51C-1E92596422A9}" type="slidenum">
              <a:rPr lang="en-US" smtClean="0"/>
              <a:pPr/>
              <a:t>46</a:t>
            </a:fld>
            <a:endParaRPr lang="en-US"/>
          </a:p>
        </p:txBody>
      </p:sp>
    </p:spTree>
    <p:extLst>
      <p:ext uri="{BB962C8B-B14F-4D97-AF65-F5344CB8AC3E}">
        <p14:creationId xmlns:p14="http://schemas.microsoft.com/office/powerpoint/2010/main" val="3084282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5A1A54EE-D09B-46A9-B9E0-B339E7C479AC}" type="datetimeFigureOut">
              <a:rPr lang="es-ES" smtClean="0"/>
              <a:t>27/03/2018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1753C70-85DB-4AA8-A478-48B4BFB14A99}" type="slidenum">
              <a:rPr lang="es-ES" smtClean="0"/>
              <a:t>‹Nº›</a:t>
            </a:fld>
            <a:endParaRPr lang="es-ES"/>
          </a:p>
        </p:txBody>
      </p:sp>
    </p:spTree>
    <p:extLst>
      <p:ext uri="{BB962C8B-B14F-4D97-AF65-F5344CB8AC3E}">
        <p14:creationId xmlns:p14="http://schemas.microsoft.com/office/powerpoint/2010/main" val="2915581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5A1A54EE-D09B-46A9-B9E0-B339E7C479AC}" type="datetimeFigureOut">
              <a:rPr lang="es-ES" smtClean="0"/>
              <a:t>27/03/2018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1753C70-85DB-4AA8-A478-48B4BFB14A99}" type="slidenum">
              <a:rPr lang="es-ES" smtClean="0"/>
              <a:t>‹Nº›</a:t>
            </a:fld>
            <a:endParaRPr lang="es-ES"/>
          </a:p>
        </p:txBody>
      </p:sp>
    </p:spTree>
    <p:extLst>
      <p:ext uri="{BB962C8B-B14F-4D97-AF65-F5344CB8AC3E}">
        <p14:creationId xmlns:p14="http://schemas.microsoft.com/office/powerpoint/2010/main" val="2070086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5A1A54EE-D09B-46A9-B9E0-B339E7C479AC}" type="datetimeFigureOut">
              <a:rPr lang="es-ES" smtClean="0"/>
              <a:t>27/03/2018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1753C70-85DB-4AA8-A478-48B4BFB14A99}" type="slidenum">
              <a:rPr lang="es-ES" smtClean="0"/>
              <a:t>‹Nº›</a:t>
            </a:fld>
            <a:endParaRPr lang="es-ES"/>
          </a:p>
        </p:txBody>
      </p:sp>
    </p:spTree>
    <p:extLst>
      <p:ext uri="{BB962C8B-B14F-4D97-AF65-F5344CB8AC3E}">
        <p14:creationId xmlns:p14="http://schemas.microsoft.com/office/powerpoint/2010/main" val="335893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5A1A54EE-D09B-46A9-B9E0-B339E7C479AC}" type="datetimeFigureOut">
              <a:rPr lang="es-ES" smtClean="0"/>
              <a:t>27/03/2018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1753C70-85DB-4AA8-A478-48B4BFB14A99}" type="slidenum">
              <a:rPr lang="es-ES" smtClean="0"/>
              <a:t>‹Nº›</a:t>
            </a:fld>
            <a:endParaRPr lang="es-ES"/>
          </a:p>
        </p:txBody>
      </p:sp>
    </p:spTree>
    <p:extLst>
      <p:ext uri="{BB962C8B-B14F-4D97-AF65-F5344CB8AC3E}">
        <p14:creationId xmlns:p14="http://schemas.microsoft.com/office/powerpoint/2010/main" val="994914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5A1A54EE-D09B-46A9-B9E0-B339E7C479AC}" type="datetimeFigureOut">
              <a:rPr lang="es-ES" smtClean="0"/>
              <a:t>27/03/2018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1753C70-85DB-4AA8-A478-48B4BFB14A99}" type="slidenum">
              <a:rPr lang="es-ES" smtClean="0"/>
              <a:t>‹Nº›</a:t>
            </a:fld>
            <a:endParaRPr lang="es-ES"/>
          </a:p>
        </p:txBody>
      </p:sp>
    </p:spTree>
    <p:extLst>
      <p:ext uri="{BB962C8B-B14F-4D97-AF65-F5344CB8AC3E}">
        <p14:creationId xmlns:p14="http://schemas.microsoft.com/office/powerpoint/2010/main" val="585919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5A1A54EE-D09B-46A9-B9E0-B339E7C479AC}" type="datetimeFigureOut">
              <a:rPr lang="es-ES" smtClean="0"/>
              <a:t>27/03/2018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1753C70-85DB-4AA8-A478-48B4BFB14A99}" type="slidenum">
              <a:rPr lang="es-ES" smtClean="0"/>
              <a:t>‹Nº›</a:t>
            </a:fld>
            <a:endParaRPr lang="es-ES"/>
          </a:p>
        </p:txBody>
      </p:sp>
    </p:spTree>
    <p:extLst>
      <p:ext uri="{BB962C8B-B14F-4D97-AF65-F5344CB8AC3E}">
        <p14:creationId xmlns:p14="http://schemas.microsoft.com/office/powerpoint/2010/main" val="790409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5A1A54EE-D09B-46A9-B9E0-B339E7C479AC}" type="datetimeFigureOut">
              <a:rPr lang="es-ES" smtClean="0"/>
              <a:t>27/03/2018</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91753C70-85DB-4AA8-A478-48B4BFB14A99}" type="slidenum">
              <a:rPr lang="es-ES" smtClean="0"/>
              <a:t>‹Nº›</a:t>
            </a:fld>
            <a:endParaRPr lang="es-ES"/>
          </a:p>
        </p:txBody>
      </p:sp>
    </p:spTree>
    <p:extLst>
      <p:ext uri="{BB962C8B-B14F-4D97-AF65-F5344CB8AC3E}">
        <p14:creationId xmlns:p14="http://schemas.microsoft.com/office/powerpoint/2010/main" val="2075515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5A1A54EE-D09B-46A9-B9E0-B339E7C479AC}" type="datetimeFigureOut">
              <a:rPr lang="es-ES" smtClean="0"/>
              <a:t>27/03/2018</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91753C70-85DB-4AA8-A478-48B4BFB14A99}" type="slidenum">
              <a:rPr lang="es-ES" smtClean="0"/>
              <a:t>‹Nº›</a:t>
            </a:fld>
            <a:endParaRPr lang="es-ES"/>
          </a:p>
        </p:txBody>
      </p:sp>
    </p:spTree>
    <p:extLst>
      <p:ext uri="{BB962C8B-B14F-4D97-AF65-F5344CB8AC3E}">
        <p14:creationId xmlns:p14="http://schemas.microsoft.com/office/powerpoint/2010/main" val="968609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A1A54EE-D09B-46A9-B9E0-B339E7C479AC}" type="datetimeFigureOut">
              <a:rPr lang="es-ES" smtClean="0"/>
              <a:t>27/03/2018</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91753C70-85DB-4AA8-A478-48B4BFB14A99}" type="slidenum">
              <a:rPr lang="es-ES" smtClean="0"/>
              <a:t>‹Nº›</a:t>
            </a:fld>
            <a:endParaRPr lang="es-ES"/>
          </a:p>
        </p:txBody>
      </p:sp>
    </p:spTree>
    <p:extLst>
      <p:ext uri="{BB962C8B-B14F-4D97-AF65-F5344CB8AC3E}">
        <p14:creationId xmlns:p14="http://schemas.microsoft.com/office/powerpoint/2010/main" val="1441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5A1A54EE-D09B-46A9-B9E0-B339E7C479AC}" type="datetimeFigureOut">
              <a:rPr lang="es-ES" smtClean="0"/>
              <a:t>27/03/2018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1753C70-85DB-4AA8-A478-48B4BFB14A99}" type="slidenum">
              <a:rPr lang="es-ES" smtClean="0"/>
              <a:t>‹Nº›</a:t>
            </a:fld>
            <a:endParaRPr lang="es-ES"/>
          </a:p>
        </p:txBody>
      </p:sp>
    </p:spTree>
    <p:extLst>
      <p:ext uri="{BB962C8B-B14F-4D97-AF65-F5344CB8AC3E}">
        <p14:creationId xmlns:p14="http://schemas.microsoft.com/office/powerpoint/2010/main" val="1697139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5A1A54EE-D09B-46A9-B9E0-B339E7C479AC}" type="datetimeFigureOut">
              <a:rPr lang="es-ES" smtClean="0"/>
              <a:t>27/03/2018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1753C70-85DB-4AA8-A478-48B4BFB14A99}" type="slidenum">
              <a:rPr lang="es-ES" smtClean="0"/>
              <a:t>‹Nº›</a:t>
            </a:fld>
            <a:endParaRPr lang="es-ES"/>
          </a:p>
        </p:txBody>
      </p:sp>
    </p:spTree>
    <p:extLst>
      <p:ext uri="{BB962C8B-B14F-4D97-AF65-F5344CB8AC3E}">
        <p14:creationId xmlns:p14="http://schemas.microsoft.com/office/powerpoint/2010/main" val="3155105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A54EE-D09B-46A9-B9E0-B339E7C479AC}" type="datetimeFigureOut">
              <a:rPr lang="es-ES" smtClean="0"/>
              <a:t>27/03/2018</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753C70-85DB-4AA8-A478-48B4BFB14A99}" type="slidenum">
              <a:rPr lang="es-ES" smtClean="0"/>
              <a:t>‹Nº›</a:t>
            </a:fld>
            <a:endParaRPr lang="es-ES"/>
          </a:p>
        </p:txBody>
      </p:sp>
    </p:spTree>
    <p:extLst>
      <p:ext uri="{BB962C8B-B14F-4D97-AF65-F5344CB8AC3E}">
        <p14:creationId xmlns:p14="http://schemas.microsoft.com/office/powerpoint/2010/main" val="1616768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cs.microsoft.com/es-es/dotnet/csharp/getting-started/introduction-to-the-csharp-language-and-the-net-framework"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msdn.microsoft.com/es-es/library/9b9dty7d(v=vs.110).aspx"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docs.microsoft.com/es-es/dotnet/csharp/language-reference/keywords/struct" TargetMode="External"/><Relationship Id="rId2" Type="http://schemas.openxmlformats.org/officeDocument/2006/relationships/hyperlink" Target="https://docs.microsoft.com/es-es/dotnet/csharp/language-reference/keywords/clas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msdn.microsoft.com/es-es/library/1h3swy84(v=vs.80).aspx"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5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ES"/>
          </a:p>
        </p:txBody>
      </p:sp>
      <p:sp>
        <p:nvSpPr>
          <p:cNvPr id="3" name="Subtítulo 2"/>
          <p:cNvSpPr>
            <a:spLocks noGrp="1"/>
          </p:cNvSpPr>
          <p:nvPr>
            <p:ph type="subTitle" idx="1"/>
          </p:nvPr>
        </p:nvSpPr>
        <p:spPr/>
        <p:txBody>
          <a:bodyPr/>
          <a:lstStyle/>
          <a:p>
            <a:endParaRPr lang="es-ES"/>
          </a:p>
        </p:txBody>
      </p:sp>
    </p:spTree>
    <p:extLst>
      <p:ext uri="{BB962C8B-B14F-4D97-AF65-F5344CB8AC3E}">
        <p14:creationId xmlns:p14="http://schemas.microsoft.com/office/powerpoint/2010/main" val="3935513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Entornos</a:t>
            </a:r>
            <a:r>
              <a:rPr lang="en-US" dirty="0"/>
              <a:t> de </a:t>
            </a:r>
            <a:r>
              <a:rPr lang="en-US" dirty="0" err="1"/>
              <a:t>desarrollo</a:t>
            </a:r>
            <a:endParaRPr lang="es-ES" dirty="0"/>
          </a:p>
        </p:txBody>
      </p:sp>
      <p:sp>
        <p:nvSpPr>
          <p:cNvPr id="3" name="Marcador de contenido 2"/>
          <p:cNvSpPr>
            <a:spLocks noGrp="1"/>
          </p:cNvSpPr>
          <p:nvPr>
            <p:ph idx="1"/>
          </p:nvPr>
        </p:nvSpPr>
        <p:spPr/>
        <p:txBody>
          <a:bodyPr>
            <a:normAutofit lnSpcReduction="10000"/>
          </a:bodyPr>
          <a:lstStyle/>
          <a:p>
            <a:r>
              <a:rPr lang="es-ES" b="1" dirty="0"/>
              <a:t>Editores de texto</a:t>
            </a:r>
          </a:p>
          <a:p>
            <a:r>
              <a:rPr lang="es-ES" dirty="0"/>
              <a:t>Son recomendables </a:t>
            </a:r>
            <a:r>
              <a:rPr lang="es-ES" b="1" dirty="0"/>
              <a:t>si ya se tiene algo de experiencia</a:t>
            </a:r>
            <a:r>
              <a:rPr lang="es-ES" dirty="0"/>
              <a:t> trabajando con un lenguaje concreto, ya que para terminar de afinar sus habilidades será necesario instalar algún paquete (por ejemplo uno para la ejecución de código y un depurador, aunque de esto hablaremos luego). Por tanto, hay que tener más o menos claro lo que se está buscando.</a:t>
            </a:r>
          </a:p>
          <a:p>
            <a:r>
              <a:rPr lang="es-ES" b="1" dirty="0"/>
              <a:t>Entornos de desarrollo integrado o </a:t>
            </a:r>
            <a:r>
              <a:rPr lang="es-ES" b="1" dirty="0" err="1"/>
              <a:t>IDEs</a:t>
            </a:r>
            <a:endParaRPr lang="es-ES" b="1" dirty="0"/>
          </a:p>
          <a:p>
            <a:r>
              <a:rPr lang="es-ES" dirty="0"/>
              <a:t>Los </a:t>
            </a:r>
            <a:r>
              <a:rPr lang="es-ES" dirty="0" err="1"/>
              <a:t>IDEs</a:t>
            </a:r>
            <a:r>
              <a:rPr lang="es-ES" dirty="0"/>
              <a:t> suelen ser la </a:t>
            </a:r>
            <a:r>
              <a:rPr lang="es-ES" b="1" dirty="0"/>
              <a:t>primera experiencia con editores dedicados</a:t>
            </a:r>
            <a:r>
              <a:rPr lang="es-ES" dirty="0"/>
              <a:t> de la mayoría de programadores noveles. Se recomiendan siempre en todos los cursos de desarrollo de aplicaciones.</a:t>
            </a:r>
          </a:p>
          <a:p>
            <a:endParaRPr lang="es-ES" dirty="0"/>
          </a:p>
        </p:txBody>
      </p:sp>
    </p:spTree>
    <p:extLst>
      <p:ext uri="{BB962C8B-B14F-4D97-AF65-F5344CB8AC3E}">
        <p14:creationId xmlns:p14="http://schemas.microsoft.com/office/powerpoint/2010/main" val="1148112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x-none" dirty="0"/>
              <a:t>Introducción a C#</a:t>
            </a:r>
            <a:endParaRPr lang="es-ES" dirty="0"/>
          </a:p>
        </p:txBody>
      </p:sp>
      <p:sp>
        <p:nvSpPr>
          <p:cNvPr id="3" name="Marcador de contenido 2"/>
          <p:cNvSpPr>
            <a:spLocks noGrp="1"/>
          </p:cNvSpPr>
          <p:nvPr>
            <p:ph idx="1"/>
          </p:nvPr>
        </p:nvSpPr>
        <p:spPr/>
        <p:txBody>
          <a:bodyPr>
            <a:normAutofit/>
          </a:bodyPr>
          <a:lstStyle/>
          <a:p>
            <a:r>
              <a:rPr lang="x-none" dirty="0"/>
              <a:t>Microsoft .NET Framework</a:t>
            </a:r>
          </a:p>
          <a:p>
            <a:pPr lvl="1"/>
            <a:r>
              <a:rPr lang="x-none" sz="2000" dirty="0"/>
              <a:t>Un entorno de ejecución</a:t>
            </a:r>
          </a:p>
          <a:p>
            <a:pPr lvl="1"/>
            <a:r>
              <a:rPr lang="x-none" sz="2000" dirty="0"/>
              <a:t>Bibliotecas de clases reutilizables</a:t>
            </a:r>
          </a:p>
          <a:p>
            <a:pPr lvl="1"/>
            <a:r>
              <a:rPr lang="x-none" sz="2000" dirty="0"/>
              <a:t>Compiladores de lenguaje</a:t>
            </a:r>
          </a:p>
          <a:p>
            <a:pPr marL="457200" lvl="1" indent="0">
              <a:buNone/>
            </a:pPr>
            <a:endParaRPr lang="en-US" sz="2000" dirty="0"/>
          </a:p>
          <a:p>
            <a:r>
              <a:rPr lang="x-none" dirty="0"/>
              <a:t>El lenguaje de programación C#</a:t>
            </a:r>
          </a:p>
          <a:p>
            <a:pPr lvl="1"/>
            <a:r>
              <a:rPr lang="x-none" sz="2000" dirty="0"/>
              <a:t>Parte de .NET Framework</a:t>
            </a:r>
          </a:p>
          <a:p>
            <a:pPr lvl="1"/>
            <a:r>
              <a:rPr lang="x-none" sz="2000" dirty="0"/>
              <a:t>Lenguaje de alto nivel</a:t>
            </a:r>
          </a:p>
          <a:p>
            <a:pPr lvl="1"/>
            <a:r>
              <a:rPr lang="x-none" sz="2000" dirty="0"/>
              <a:t>El programa se debe compilar antes de ejecutarlo</a:t>
            </a:r>
          </a:p>
          <a:p>
            <a:pPr lvl="1"/>
            <a:r>
              <a:rPr lang="x-none" sz="2000" dirty="0"/>
              <a:t>Distingue mayúsculas y minúsculas</a:t>
            </a:r>
            <a:endParaRPr lang="en-US" sz="2000" dirty="0"/>
          </a:p>
          <a:p>
            <a:endParaRPr lang="es-ES" dirty="0"/>
          </a:p>
        </p:txBody>
      </p:sp>
    </p:spTree>
    <p:extLst>
      <p:ext uri="{BB962C8B-B14F-4D97-AF65-F5344CB8AC3E}">
        <p14:creationId xmlns:p14="http://schemas.microsoft.com/office/powerpoint/2010/main" val="3929154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x-none" dirty="0"/>
              <a:t>Introducción a C#</a:t>
            </a:r>
            <a:r>
              <a:rPr lang="en-US" dirty="0"/>
              <a:t>, </a:t>
            </a:r>
            <a:r>
              <a:rPr lang="en-US" dirty="0" err="1"/>
              <a:t>Referencias</a:t>
            </a:r>
            <a:endParaRPr lang="es-ES" dirty="0"/>
          </a:p>
        </p:txBody>
      </p:sp>
      <p:sp>
        <p:nvSpPr>
          <p:cNvPr id="3" name="Marcador de contenido 2"/>
          <p:cNvSpPr>
            <a:spLocks noGrp="1"/>
          </p:cNvSpPr>
          <p:nvPr>
            <p:ph idx="1"/>
          </p:nvPr>
        </p:nvSpPr>
        <p:spPr/>
        <p:txBody>
          <a:bodyPr/>
          <a:lstStyle/>
          <a:p>
            <a:r>
              <a:rPr lang="es-ES" dirty="0">
                <a:hlinkClick r:id="rId2"/>
              </a:rPr>
              <a:t>https://docs.microsoft.com/es-es/dotnet/csharp/getting-started/introduction-to-the-csharp-language-and-the-net-framework</a:t>
            </a:r>
            <a:endParaRPr lang="es-ES" dirty="0"/>
          </a:p>
          <a:p>
            <a:r>
              <a:rPr lang="es-ES" dirty="0"/>
              <a:t>https://msdn.microsoft.com/es-es/library/zkxk2fwf(v=vs.90).aspx</a:t>
            </a:r>
          </a:p>
        </p:txBody>
      </p:sp>
    </p:spTree>
    <p:extLst>
      <p:ext uri="{BB962C8B-B14F-4D97-AF65-F5344CB8AC3E}">
        <p14:creationId xmlns:p14="http://schemas.microsoft.com/office/powerpoint/2010/main" val="3961225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x-none" dirty="0"/>
              <a:t>Elementos de un programa C#</a:t>
            </a:r>
            <a:endParaRPr lang="es-ES" dirty="0"/>
          </a:p>
        </p:txBody>
      </p:sp>
      <p:graphicFrame>
        <p:nvGraphicFramePr>
          <p:cNvPr id="4" name="Marcador de contenido 3"/>
          <p:cNvGraphicFramePr>
            <a:graphicFrameLocks noGrp="1"/>
          </p:cNvGraphicFramePr>
          <p:nvPr>
            <p:ph idx="1"/>
            <p:extLst/>
          </p:nvPr>
        </p:nvGraphicFramePr>
        <p:xfrm>
          <a:off x="2420401" y="1514621"/>
          <a:ext cx="8915400" cy="502920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xmlns="" val="20000"/>
                    </a:ext>
                  </a:extLst>
                </a:gridCol>
                <a:gridCol w="4457700">
                  <a:extLst>
                    <a:ext uri="{9D8B030D-6E8A-4147-A177-3AD203B41FA5}">
                      <a16:colId xmlns:a16="http://schemas.microsoft.com/office/drawing/2014/main" xmlns="" val="20001"/>
                    </a:ext>
                  </a:extLst>
                </a:gridCol>
              </a:tblGrid>
              <a:tr h="667746">
                <a:tc>
                  <a:txBody>
                    <a:bodyPr/>
                    <a:lstStyle/>
                    <a:p>
                      <a:r>
                        <a:rPr lang="x-none" sz="1400" b="1" dirty="0"/>
                        <a:t>Tipos de datos</a:t>
                      </a:r>
                      <a:endParaRPr lang="en-US" sz="1400" b="1" dirty="0"/>
                    </a:p>
                  </a:txBody>
                  <a:tcPr/>
                </a:tc>
                <a:tc>
                  <a:txBody>
                    <a:bodyPr/>
                    <a:lstStyle/>
                    <a:p>
                      <a:r>
                        <a:rPr lang="x-none" sz="1400" dirty="0"/>
                        <a:t>Tipos de datos</a:t>
                      </a:r>
                      <a:r>
                        <a:rPr lang="x-none" sz="1400" baseline="0" dirty="0"/>
                        <a:t> en un programa. Los tipos de datos comunes son int (entero), char (valor de carácter único), float (valores de punto flotante).</a:t>
                      </a:r>
                      <a:endParaRPr lang="en-US" sz="1400" dirty="0"/>
                    </a:p>
                  </a:txBody>
                  <a:tcPr/>
                </a:tc>
                <a:extLst>
                  <a:ext uri="{0D108BD9-81ED-4DB2-BD59-A6C34878D82A}">
                    <a16:rowId xmlns:a16="http://schemas.microsoft.com/office/drawing/2014/main" xmlns="" val="10000"/>
                  </a:ext>
                </a:extLst>
              </a:tr>
              <a:tr h="667746">
                <a:tc>
                  <a:txBody>
                    <a:bodyPr/>
                    <a:lstStyle/>
                    <a:p>
                      <a:r>
                        <a:rPr lang="x-none" sz="1400" b="1" dirty="0"/>
                        <a:t>Variables</a:t>
                      </a:r>
                      <a:endParaRPr lang="en-US" sz="1400" b="1" dirty="0"/>
                    </a:p>
                  </a:txBody>
                  <a:tcPr/>
                </a:tc>
                <a:tc>
                  <a:txBody>
                    <a:bodyPr/>
                    <a:lstStyle/>
                    <a:p>
                      <a:r>
                        <a:rPr lang="x-none" sz="1400" dirty="0"/>
                        <a:t>Proporciona almacenamiento temporal durante la ejecución del programa.</a:t>
                      </a:r>
                    </a:p>
                    <a:p>
                      <a:r>
                        <a:rPr lang="x-none" sz="1400" dirty="0" err="1"/>
                        <a:t>int number = 10;</a:t>
                      </a:r>
                      <a:endParaRPr lang="en-US" sz="1400" b="1" i="1" dirty="0"/>
                    </a:p>
                  </a:txBody>
                  <a:tcPr/>
                </a:tc>
                <a:extLst>
                  <a:ext uri="{0D108BD9-81ED-4DB2-BD59-A6C34878D82A}">
                    <a16:rowId xmlns:a16="http://schemas.microsoft.com/office/drawing/2014/main" xmlns="" val="10001"/>
                  </a:ext>
                </a:extLst>
              </a:tr>
              <a:tr h="667746">
                <a:tc>
                  <a:txBody>
                    <a:bodyPr/>
                    <a:lstStyle/>
                    <a:p>
                      <a:r>
                        <a:rPr lang="x-none" sz="1400" b="1" dirty="0"/>
                        <a:t>Constantes</a:t>
                      </a:r>
                      <a:endParaRPr lang="en-US" sz="1400" b="1" dirty="0"/>
                    </a:p>
                  </a:txBody>
                  <a:tcPr/>
                </a:tc>
                <a:tc>
                  <a:txBody>
                    <a:bodyPr/>
                    <a:lstStyle/>
                    <a:p>
                      <a:r>
                        <a:rPr lang="x-none" sz="1400" dirty="0"/>
                        <a:t>Campos de datos cuyo</a:t>
                      </a:r>
                      <a:r>
                        <a:rPr lang="x-none" sz="1400" baseline="0" dirty="0"/>
                        <a:t> valor no se puede modificar.</a:t>
                      </a:r>
                    </a:p>
                    <a:p>
                      <a:pPr marL="0" marR="0" indent="0" algn="l" defTabSz="914400" rtl="0" eaLnBrk="1" fontAlgn="auto" latinLnBrk="0" hangingPunct="1">
                        <a:lnSpc>
                          <a:spcPct val="100000"/>
                        </a:lnSpc>
                        <a:spcBef>
                          <a:spcPts val="0"/>
                        </a:spcBef>
                        <a:spcAft>
                          <a:spcPts val="0"/>
                        </a:spcAft>
                        <a:buClrTx/>
                        <a:buSzTx/>
                        <a:buFontTx/>
                        <a:buNone/>
                        <a:tabLst/>
                        <a:defRPr/>
                      </a:pPr>
                      <a:r>
                        <a:rPr lang="x-none" sz="1400" dirty="0" err="1"/>
                        <a:t>const int i = 10;</a:t>
                      </a:r>
                      <a:endParaRPr lang="en-US" sz="1400" b="1" i="1" dirty="0"/>
                    </a:p>
                  </a:txBody>
                  <a:tcPr/>
                </a:tc>
                <a:extLst>
                  <a:ext uri="{0D108BD9-81ED-4DB2-BD59-A6C34878D82A}">
                    <a16:rowId xmlns:a16="http://schemas.microsoft.com/office/drawing/2014/main" xmlns="" val="10002"/>
                  </a:ext>
                </a:extLst>
              </a:tr>
              <a:tr h="862506">
                <a:tc>
                  <a:txBody>
                    <a:bodyPr/>
                    <a:lstStyle/>
                    <a:p>
                      <a:r>
                        <a:rPr lang="x-none" sz="1400" b="1" dirty="0"/>
                        <a:t>Matrices</a:t>
                      </a:r>
                      <a:endParaRPr lang="en-US" sz="1400" b="1" dirty="0"/>
                    </a:p>
                  </a:txBody>
                  <a:tcPr/>
                </a:tc>
                <a:tc>
                  <a:txBody>
                    <a:bodyPr/>
                    <a:lstStyle/>
                    <a:p>
                      <a:r>
                        <a:rPr lang="x-none" sz="1400" dirty="0"/>
                        <a:t>Una colección de elementos, a cada uno de los cuales se puede obtener acceso mediante un índice único.</a:t>
                      </a:r>
                    </a:p>
                    <a:p>
                      <a:r>
                        <a:rPr lang="x-none" sz="1400" dirty="0" err="1"/>
                        <a:t>int[] numbers = { 1, 2, 3, 4, 5 };</a:t>
                      </a:r>
                      <a:endParaRPr lang="en-US" sz="1400" b="1" dirty="0"/>
                    </a:p>
                  </a:txBody>
                  <a:tcPr/>
                </a:tc>
                <a:extLst>
                  <a:ext uri="{0D108BD9-81ED-4DB2-BD59-A6C34878D82A}">
                    <a16:rowId xmlns:a16="http://schemas.microsoft.com/office/drawing/2014/main" xmlns="" val="10003"/>
                  </a:ext>
                </a:extLst>
              </a:tr>
              <a:tr h="667746">
                <a:tc>
                  <a:txBody>
                    <a:bodyPr/>
                    <a:lstStyle/>
                    <a:p>
                      <a:r>
                        <a:rPr lang="x-none" sz="1400" b="1" dirty="0"/>
                        <a:t>Operadores</a:t>
                      </a:r>
                      <a:endParaRPr lang="en-US" sz="1400" b="1" dirty="0"/>
                    </a:p>
                  </a:txBody>
                  <a:tcPr/>
                </a:tc>
                <a:tc>
                  <a:txBody>
                    <a:bodyPr/>
                    <a:lstStyle/>
                    <a:p>
                      <a:r>
                        <a:rPr lang="x-none" sz="1400" dirty="0"/>
                        <a:t>Símbolos que especifican la operación necesaria para realizar en los operandos antes de devolver un resultado.</a:t>
                      </a:r>
                      <a:endParaRPr lang="en-US" sz="1400" dirty="0"/>
                    </a:p>
                  </a:txBody>
                  <a:tcPr/>
                </a:tc>
                <a:extLst>
                  <a:ext uri="{0D108BD9-81ED-4DB2-BD59-A6C34878D82A}">
                    <a16:rowId xmlns:a16="http://schemas.microsoft.com/office/drawing/2014/main" xmlns="" val="10004"/>
                  </a:ext>
                </a:extLst>
              </a:tr>
              <a:tr h="1057265">
                <a:tc>
                  <a:txBody>
                    <a:bodyPr/>
                    <a:lstStyle/>
                    <a:p>
                      <a:r>
                        <a:rPr lang="x-none" sz="1400" b="1" dirty="0"/>
                        <a:t>Métodos</a:t>
                      </a:r>
                      <a:endParaRPr lang="en-US" sz="1400" b="1" dirty="0"/>
                    </a:p>
                  </a:txBody>
                  <a:tcPr/>
                </a:tc>
                <a:tc>
                  <a:txBody>
                    <a:bodyPr/>
                    <a:lstStyle/>
                    <a:p>
                      <a:r>
                        <a:rPr lang="x-none" sz="1400" dirty="0"/>
                        <a:t>Los métodos son bloques de código que contienen una serie de instrucciones. Los métodos pueden recibir datos de entrada mediante argumentos y pueden devolver un valor al llamador.</a:t>
                      </a:r>
                      <a:endParaRPr lang="en-US" sz="1400" dirty="0"/>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486746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Tipos de datos C#</a:t>
            </a:r>
            <a:br>
              <a:rPr lang="es-ES" dirty="0"/>
            </a:br>
            <a:endParaRPr lang="es-ES" dirty="0"/>
          </a:p>
        </p:txBody>
      </p:sp>
      <p:sp>
        <p:nvSpPr>
          <p:cNvPr id="3" name="Marcador de contenido 2"/>
          <p:cNvSpPr>
            <a:spLocks noGrp="1"/>
          </p:cNvSpPr>
          <p:nvPr>
            <p:ph idx="1"/>
          </p:nvPr>
        </p:nvSpPr>
        <p:spPr/>
        <p:txBody>
          <a:bodyPr/>
          <a:lstStyle/>
          <a:p>
            <a:r>
              <a:rPr lang="es-ES" b="1" dirty="0"/>
              <a:t>Tipos de datos compuestos .- </a:t>
            </a:r>
            <a:r>
              <a:rPr lang="es-ES" dirty="0"/>
              <a:t>Los tipos de Datos compuestos son la definición del conjunto de métodos, atributos, propiedades, en </a:t>
            </a:r>
            <a:r>
              <a:rPr lang="es-ES" dirty="0" err="1"/>
              <a:t>c#</a:t>
            </a:r>
            <a:r>
              <a:rPr lang="es-ES" dirty="0"/>
              <a:t> se define con el concepto de clases (POO).</a:t>
            </a:r>
          </a:p>
          <a:p>
            <a:r>
              <a:rPr lang="es-ES" b="1" dirty="0"/>
              <a:t>Tipos de datos integrados (primitivos).- </a:t>
            </a:r>
            <a:r>
              <a:rPr lang="es-ES" dirty="0"/>
              <a:t>En un sentido amplio, un tipo de datos define un conjunto de valores y las operaciones sobre esos valores. Casi todos los lenguajes de programación explícitamente incluyen la notación del tipo de datos, aunque lenguajes diferentes pueden usar terminologías diferentes. </a:t>
            </a:r>
          </a:p>
          <a:p>
            <a:r>
              <a:rPr lang="en-US" dirty="0" err="1"/>
              <a:t>Referencias</a:t>
            </a:r>
            <a:r>
              <a:rPr lang="en-US" dirty="0"/>
              <a:t>(https://msdn.microsoft.com/es-es/library/ms228360(v=vs.90).aspx)</a:t>
            </a:r>
            <a:endParaRPr lang="es-ES" dirty="0"/>
          </a:p>
        </p:txBody>
      </p:sp>
    </p:spTree>
    <p:extLst>
      <p:ext uri="{BB962C8B-B14F-4D97-AF65-F5344CB8AC3E}">
        <p14:creationId xmlns:p14="http://schemas.microsoft.com/office/powerpoint/2010/main" val="2623070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Tipos de datos C#</a:t>
            </a:r>
          </a:p>
        </p:txBody>
      </p:sp>
      <p:sp>
        <p:nvSpPr>
          <p:cNvPr id="3" name="Marcador de contenido 2"/>
          <p:cNvSpPr>
            <a:spLocks noGrp="1"/>
          </p:cNvSpPr>
          <p:nvPr>
            <p:ph idx="1"/>
          </p:nvPr>
        </p:nvSpPr>
        <p:spPr/>
        <p:txBody>
          <a:bodyPr>
            <a:normAutofit fontScale="70000" lnSpcReduction="20000"/>
          </a:bodyPr>
          <a:lstStyle/>
          <a:p>
            <a:r>
              <a:rPr lang="es-ES" b="1" dirty="0"/>
              <a:t>Constantes.- </a:t>
            </a:r>
            <a:r>
              <a:rPr lang="es-ES" dirty="0"/>
              <a:t>C# proporcionan la capacidad para declarar una variable cuyo valor se especifica en tiempo de compilación y no se puede cambiar en tiempo de ejecución.</a:t>
            </a:r>
          </a:p>
          <a:p>
            <a:r>
              <a:rPr lang="es-ES" b="1" dirty="0"/>
              <a:t>Enumeraciones.- </a:t>
            </a:r>
            <a:r>
              <a:rPr lang="es-ES" dirty="0"/>
              <a:t>Las enumeraciones se utilizan para agrupar constantes con nombres.</a:t>
            </a:r>
          </a:p>
          <a:p>
            <a:r>
              <a:rPr lang="en-US" dirty="0"/>
              <a:t>public </a:t>
            </a:r>
            <a:r>
              <a:rPr lang="en-US" dirty="0" err="1"/>
              <a:t>enum</a:t>
            </a:r>
            <a:r>
              <a:rPr lang="en-US" dirty="0"/>
              <a:t> Color2</a:t>
            </a:r>
          </a:p>
          <a:p>
            <a:pPr marL="0" indent="0">
              <a:buNone/>
            </a:pPr>
            <a:r>
              <a:rPr lang="en-US" dirty="0"/>
              <a:t>     {</a:t>
            </a:r>
          </a:p>
          <a:p>
            <a:pPr marL="0" indent="0">
              <a:buNone/>
            </a:pPr>
            <a:r>
              <a:rPr lang="en-US" dirty="0"/>
              <a:t>	   </a:t>
            </a:r>
            <a:r>
              <a:rPr lang="en-US" dirty="0" err="1"/>
              <a:t>lunes</a:t>
            </a:r>
            <a:r>
              <a:rPr lang="en-US" dirty="0"/>
              <a:t>,</a:t>
            </a:r>
          </a:p>
          <a:p>
            <a:pPr marL="0" indent="0">
              <a:buNone/>
            </a:pPr>
            <a:r>
              <a:rPr lang="en-US" dirty="0"/>
              <a:t>	   </a:t>
            </a:r>
            <a:r>
              <a:rPr lang="en-US" dirty="0" err="1"/>
              <a:t>Martes</a:t>
            </a:r>
            <a:r>
              <a:rPr lang="en-US" dirty="0"/>
              <a:t>,</a:t>
            </a:r>
          </a:p>
          <a:p>
            <a:pPr marL="0" indent="0">
              <a:buNone/>
            </a:pPr>
            <a:r>
              <a:rPr lang="en-US" dirty="0"/>
              <a:t>	   </a:t>
            </a:r>
            <a:r>
              <a:rPr lang="en-US" dirty="0" err="1"/>
              <a:t>Miercoles</a:t>
            </a:r>
            <a:r>
              <a:rPr lang="en-US" dirty="0"/>
              <a:t>,</a:t>
            </a:r>
          </a:p>
          <a:p>
            <a:pPr marL="0" indent="0">
              <a:buNone/>
            </a:pPr>
            <a:r>
              <a:rPr lang="en-US" dirty="0"/>
              <a:t>	   </a:t>
            </a:r>
            <a:r>
              <a:rPr lang="en-US" dirty="0" err="1"/>
              <a:t>Jueves</a:t>
            </a:r>
            <a:r>
              <a:rPr lang="en-US" dirty="0"/>
              <a:t>,</a:t>
            </a:r>
          </a:p>
          <a:p>
            <a:pPr marL="0" indent="0">
              <a:buNone/>
            </a:pPr>
            <a:r>
              <a:rPr lang="en-US" dirty="0"/>
              <a:t>	   Viernes,</a:t>
            </a:r>
          </a:p>
          <a:p>
            <a:pPr marL="0" indent="0">
              <a:buNone/>
            </a:pPr>
            <a:r>
              <a:rPr lang="en-US" dirty="0"/>
              <a:t>	   </a:t>
            </a:r>
            <a:r>
              <a:rPr lang="en-US" dirty="0" err="1"/>
              <a:t>Sabado</a:t>
            </a:r>
            <a:r>
              <a:rPr lang="en-US" dirty="0"/>
              <a:t>,</a:t>
            </a:r>
          </a:p>
          <a:p>
            <a:pPr marL="0" indent="0">
              <a:buNone/>
            </a:pPr>
            <a:r>
              <a:rPr lang="en-US" dirty="0"/>
              <a:t>	   Domingo</a:t>
            </a:r>
          </a:p>
          <a:p>
            <a:pPr marL="0" indent="0">
              <a:buNone/>
            </a:pPr>
            <a:r>
              <a:rPr lang="en-US" dirty="0"/>
              <a:t>      }</a:t>
            </a:r>
            <a:endParaRPr lang="es-ES" dirty="0"/>
          </a:p>
        </p:txBody>
      </p:sp>
    </p:spTree>
    <p:extLst>
      <p:ext uri="{BB962C8B-B14F-4D97-AF65-F5344CB8AC3E}">
        <p14:creationId xmlns:p14="http://schemas.microsoft.com/office/powerpoint/2010/main" val="4082241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Tipos de datos C#</a:t>
            </a:r>
          </a:p>
        </p:txBody>
      </p:sp>
      <p:sp>
        <p:nvSpPr>
          <p:cNvPr id="3" name="Marcador de contenido 2"/>
          <p:cNvSpPr>
            <a:spLocks noGrp="1"/>
          </p:cNvSpPr>
          <p:nvPr>
            <p:ph idx="1"/>
          </p:nvPr>
        </p:nvSpPr>
        <p:spPr/>
        <p:txBody>
          <a:bodyPr>
            <a:normAutofit lnSpcReduction="10000"/>
          </a:bodyPr>
          <a:lstStyle/>
          <a:p>
            <a:r>
              <a:rPr lang="es-ES" b="1" dirty="0"/>
              <a:t>Cadenas</a:t>
            </a:r>
          </a:p>
          <a:p>
            <a:r>
              <a:rPr lang="es-ES" dirty="0"/>
              <a:t>cadena son inmutables, lo que significa que los valores de las cadenas no se pueden cambiar una vez que se han creado las cadenas. En ambos casos, los métodos que parecen modificar el contenido real de una cadena crean en realidad una nueva cadena que se devolverá como resultado, dejando la cadena original sin cambios.</a:t>
            </a:r>
          </a:p>
          <a:p>
            <a:r>
              <a:rPr lang="es-ES" b="1" dirty="0" err="1"/>
              <a:t>StringBuilder</a:t>
            </a:r>
            <a:r>
              <a:rPr lang="es-ES" b="1" dirty="0"/>
              <a:t> (Clase):</a:t>
            </a:r>
          </a:p>
          <a:p>
            <a:r>
              <a:rPr lang="es-ES" dirty="0"/>
              <a:t>Esta clase representa una cadena como un objeto, cuyo valor es una secuencia de caracteres modificable. Se dice que el valor es modificable porque puede cambiarse una vez se ha creado mediante la adición, sustracción, sustitución o inserción de caracteres.</a:t>
            </a:r>
            <a:endParaRPr lang="es-ES" b="1" dirty="0"/>
          </a:p>
          <a:p>
            <a:endParaRPr lang="es-ES" b="1" dirty="0"/>
          </a:p>
        </p:txBody>
      </p:sp>
    </p:spTree>
    <p:extLst>
      <p:ext uri="{BB962C8B-B14F-4D97-AF65-F5344CB8AC3E}">
        <p14:creationId xmlns:p14="http://schemas.microsoft.com/office/powerpoint/2010/main" val="2959098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Tipos de datos C#</a:t>
            </a:r>
          </a:p>
        </p:txBody>
      </p:sp>
      <p:sp>
        <p:nvSpPr>
          <p:cNvPr id="3" name="Marcador de contenido 2"/>
          <p:cNvSpPr>
            <a:spLocks noGrp="1"/>
          </p:cNvSpPr>
          <p:nvPr>
            <p:ph idx="1"/>
          </p:nvPr>
        </p:nvSpPr>
        <p:spPr/>
        <p:txBody>
          <a:bodyPr/>
          <a:lstStyle/>
          <a:p>
            <a:r>
              <a:rPr lang="es-ES" b="1" dirty="0"/>
              <a:t>Conversión de tipos:</a:t>
            </a:r>
          </a:p>
          <a:p>
            <a:r>
              <a:rPr lang="en-US" b="1" dirty="0" err="1"/>
              <a:t>Tipo</a:t>
            </a:r>
            <a:r>
              <a:rPr lang="en-US" b="1" dirty="0"/>
              <a:t> </a:t>
            </a:r>
            <a:r>
              <a:rPr lang="es-ES" b="1" dirty="0"/>
              <a:t>implícitas: </a:t>
            </a:r>
            <a:r>
              <a:rPr lang="es-ES" dirty="0"/>
              <a:t>Se refiere a la conversión que el sistema realiza automáticamente.</a:t>
            </a:r>
          </a:p>
          <a:p>
            <a:r>
              <a:rPr lang="en-US" b="1" dirty="0" err="1"/>
              <a:t>Tipo</a:t>
            </a:r>
            <a:r>
              <a:rPr lang="en-US" b="1" dirty="0"/>
              <a:t> </a:t>
            </a:r>
            <a:r>
              <a:rPr lang="es-ES" b="1" dirty="0"/>
              <a:t>explícitas: </a:t>
            </a:r>
            <a:r>
              <a:rPr lang="es-ES" dirty="0"/>
              <a:t>Generalmente son las inversas de tipo implícitas., necesitan un apoyo adicional.</a:t>
            </a:r>
          </a:p>
        </p:txBody>
      </p:sp>
    </p:spTree>
    <p:extLst>
      <p:ext uri="{BB962C8B-B14F-4D97-AF65-F5344CB8AC3E}">
        <p14:creationId xmlns:p14="http://schemas.microsoft.com/office/powerpoint/2010/main" val="655007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Tipos de datos C#</a:t>
            </a:r>
          </a:p>
        </p:txBody>
      </p:sp>
      <p:sp>
        <p:nvSpPr>
          <p:cNvPr id="3" name="Marcador de contenido 2"/>
          <p:cNvSpPr>
            <a:spLocks noGrp="1"/>
          </p:cNvSpPr>
          <p:nvPr>
            <p:ph idx="1"/>
          </p:nvPr>
        </p:nvSpPr>
        <p:spPr/>
        <p:txBody>
          <a:bodyPr/>
          <a:lstStyle/>
          <a:p>
            <a:r>
              <a:rPr lang="es-ES" b="1" dirty="0"/>
              <a:t>Tipos de referencia y valor:</a:t>
            </a:r>
          </a:p>
          <a:p>
            <a:r>
              <a:rPr lang="es-ES" dirty="0"/>
              <a:t>Tipos de valor</a:t>
            </a:r>
          </a:p>
          <a:p>
            <a:pPr marL="0" indent="0">
              <a:buNone/>
            </a:pPr>
            <a:r>
              <a:rPr lang="es-ES" dirty="0"/>
              <a:t>	Estos son los tipos de datos primitivos integrados, como </a:t>
            </a:r>
            <a:r>
              <a:rPr lang="es-ES" dirty="0" err="1"/>
              <a:t>char</a:t>
            </a:r>
            <a:r>
              <a:rPr lang="es-ES" dirty="0"/>
              <a:t>, </a:t>
            </a:r>
            <a:r>
              <a:rPr lang="es-ES" dirty="0" err="1"/>
              <a:t>int</a:t>
            </a:r>
            <a:r>
              <a:rPr lang="es-ES" dirty="0"/>
              <a:t> y </a:t>
            </a:r>
            <a:r>
              <a:rPr lang="es-ES" dirty="0" err="1"/>
              <a:t>float</a:t>
            </a:r>
            <a:r>
              <a:rPr lang="es-ES" dirty="0"/>
              <a:t>, así 	como también los tipos definidos por el usuario declarados con la 	estructura.</a:t>
            </a:r>
          </a:p>
          <a:p>
            <a:r>
              <a:rPr lang="es-ES" dirty="0"/>
              <a:t>Tipos de referencia</a:t>
            </a:r>
          </a:p>
          <a:p>
            <a:pPr marL="0" indent="0">
              <a:buNone/>
            </a:pPr>
            <a:r>
              <a:rPr lang="es-ES" dirty="0"/>
              <a:t>	Clases y otros tipos de datos complejos que se construyen a partir de los 	tipos primitivos. Las variables de estos tipos no contienen una instancia del 	tipo, sino sólo una referencia a una instancia.</a:t>
            </a:r>
          </a:p>
          <a:p>
            <a:endParaRPr lang="es-ES" b="1" dirty="0"/>
          </a:p>
        </p:txBody>
      </p:sp>
    </p:spTree>
    <p:extLst>
      <p:ext uri="{BB962C8B-B14F-4D97-AF65-F5344CB8AC3E}">
        <p14:creationId xmlns:p14="http://schemas.microsoft.com/office/powerpoint/2010/main" val="1997239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x-none" dirty="0"/>
              <a:t>Estructuras de decisi</a:t>
            </a:r>
            <a:r>
              <a:rPr lang="es-ES" dirty="0"/>
              <a:t>o</a:t>
            </a:r>
            <a:r>
              <a:rPr lang="x-none" dirty="0"/>
              <a:t>n</a:t>
            </a:r>
            <a:r>
              <a:rPr lang="en-US" dirty="0"/>
              <a:t> C#</a:t>
            </a:r>
            <a:br>
              <a:rPr lang="en-US" dirty="0"/>
            </a:br>
            <a:r>
              <a:rPr lang="en-US" sz="2000" dirty="0" err="1"/>
              <a:t>referencias</a:t>
            </a:r>
            <a:r>
              <a:rPr lang="en-US" sz="2000" dirty="0"/>
              <a:t>: https://msdn.microsoft.com/es-es/library/s3xe34ex(v=vs.90).aspx</a:t>
            </a:r>
            <a:endParaRPr lang="es-ES" sz="2000" dirty="0"/>
          </a:p>
        </p:txBody>
      </p:sp>
      <p:graphicFrame>
        <p:nvGraphicFramePr>
          <p:cNvPr id="4" name="Content Placeholder 3"/>
          <p:cNvGraphicFramePr>
            <a:graphicFrameLocks noGrp="1"/>
          </p:cNvGraphicFramePr>
          <p:nvPr>
            <p:ph idx="1"/>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9309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17016" y="1079695"/>
            <a:ext cx="8915399" cy="2262781"/>
          </a:xfrm>
          <a:noFill/>
        </p:spPr>
        <p:txBody>
          <a:bodyPr/>
          <a:lstStyle/>
          <a:p>
            <a:r>
              <a:rPr lang="en-US" dirty="0"/>
              <a:t>FUNDAMENTOS DE PROGRAMACION</a:t>
            </a:r>
            <a:endParaRPr lang="es-ES" dirty="0"/>
          </a:p>
        </p:txBody>
      </p:sp>
      <p:sp>
        <p:nvSpPr>
          <p:cNvPr id="3" name="Subtítulo 2"/>
          <p:cNvSpPr>
            <a:spLocks noGrp="1"/>
          </p:cNvSpPr>
          <p:nvPr>
            <p:ph type="subTitle" idx="1"/>
          </p:nvPr>
        </p:nvSpPr>
        <p:spPr>
          <a:xfrm>
            <a:off x="1717015" y="3975520"/>
            <a:ext cx="8915399" cy="1946978"/>
          </a:xfrm>
        </p:spPr>
        <p:txBody>
          <a:bodyPr>
            <a:normAutofit/>
          </a:bodyPr>
          <a:lstStyle/>
          <a:p>
            <a:r>
              <a:rPr lang="en-US" dirty="0" err="1"/>
              <a:t>Ing</a:t>
            </a:r>
            <a:r>
              <a:rPr lang="en-US" dirty="0"/>
              <a:t>, Emilson Rodriguez Fernandez</a:t>
            </a:r>
          </a:p>
          <a:p>
            <a:r>
              <a:rPr lang="en-US" dirty="0" err="1"/>
              <a:t>Cel</a:t>
            </a:r>
            <a:r>
              <a:rPr lang="en-US" dirty="0"/>
              <a:t>: 79953521</a:t>
            </a:r>
          </a:p>
          <a:p>
            <a:r>
              <a:rPr lang="en-US" dirty="0"/>
              <a:t>Email: emilsonrod@gmail.com</a:t>
            </a:r>
          </a:p>
          <a:p>
            <a:r>
              <a:rPr lang="en-US" dirty="0" err="1"/>
              <a:t>Desarrollador</a:t>
            </a:r>
            <a:r>
              <a:rPr lang="en-US" dirty="0"/>
              <a:t> Web y de </a:t>
            </a:r>
            <a:r>
              <a:rPr lang="en-US" dirty="0" err="1"/>
              <a:t>escritorio</a:t>
            </a:r>
            <a:endParaRPr lang="en-US" dirty="0"/>
          </a:p>
          <a:p>
            <a:endParaRPr lang="es-ES" dirty="0"/>
          </a:p>
        </p:txBody>
      </p:sp>
    </p:spTree>
    <p:extLst>
      <p:ext uri="{BB962C8B-B14F-4D97-AF65-F5344CB8AC3E}">
        <p14:creationId xmlns:p14="http://schemas.microsoft.com/office/powerpoint/2010/main" val="2170682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x-none" dirty="0"/>
              <a:t>Instrucción if</a:t>
            </a:r>
            <a:endParaRPr lang="es-ES" dirty="0"/>
          </a:p>
        </p:txBody>
      </p:sp>
      <p:sp>
        <p:nvSpPr>
          <p:cNvPr id="3" name="Marcador de contenido 2"/>
          <p:cNvSpPr>
            <a:spLocks noGrp="1"/>
          </p:cNvSpPr>
          <p:nvPr>
            <p:ph idx="1"/>
          </p:nvPr>
        </p:nvSpPr>
        <p:spPr/>
        <p:txBody>
          <a:bodyPr/>
          <a:lstStyle/>
          <a:p>
            <a:r>
              <a:rPr lang="x-none" dirty="0"/>
              <a:t>La instrucción </a:t>
            </a:r>
            <a:r>
              <a:rPr lang="x-none" b="1" dirty="0"/>
              <a:t>if</a:t>
            </a:r>
            <a:r>
              <a:rPr lang="x-none" dirty="0"/>
              <a:t> ejecutará una secuencia de instrucciones determinada únicamente si la expresión de tipo Boolean correspondiente se evalúa en true (verdadero).</a:t>
            </a:r>
          </a:p>
          <a:p>
            <a:endParaRPr lang="es-ES" dirty="0"/>
          </a:p>
        </p:txBody>
      </p:sp>
      <p:pic>
        <p:nvPicPr>
          <p:cNvPr id="4" name="Picture 3"/>
          <p:cNvPicPr>
            <a:picLocks noChangeAspect="1"/>
          </p:cNvPicPr>
          <p:nvPr/>
        </p:nvPicPr>
        <p:blipFill>
          <a:blip r:embed="rId2" cstate="print"/>
          <a:stretch>
            <a:fillRect/>
          </a:stretch>
        </p:blipFill>
        <p:spPr>
          <a:xfrm>
            <a:off x="3130640" y="3232559"/>
            <a:ext cx="7287643" cy="1923641"/>
          </a:xfrm>
          <a:prstGeom prst="rect">
            <a:avLst/>
          </a:prstGeom>
        </p:spPr>
      </p:pic>
    </p:spTree>
    <p:extLst>
      <p:ext uri="{BB962C8B-B14F-4D97-AF65-F5344CB8AC3E}">
        <p14:creationId xmlns:p14="http://schemas.microsoft.com/office/powerpoint/2010/main" val="2919932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x-none" dirty="0"/>
              <a:t>Instrucción if-else</a:t>
            </a:r>
            <a:endParaRPr lang="es-ES" dirty="0"/>
          </a:p>
        </p:txBody>
      </p:sp>
      <p:sp>
        <p:nvSpPr>
          <p:cNvPr id="3" name="Marcador de contenido 2"/>
          <p:cNvSpPr>
            <a:spLocks noGrp="1"/>
          </p:cNvSpPr>
          <p:nvPr>
            <p:ph idx="1"/>
          </p:nvPr>
        </p:nvSpPr>
        <p:spPr/>
        <p:txBody>
          <a:bodyPr/>
          <a:lstStyle/>
          <a:p>
            <a:r>
              <a:rPr lang="x-none" dirty="0"/>
              <a:t>La instrucción </a:t>
            </a:r>
            <a:r>
              <a:rPr lang="x-none" b="1" dirty="0"/>
              <a:t>if-else</a:t>
            </a:r>
            <a:r>
              <a:rPr lang="x-none" dirty="0"/>
              <a:t> permite que un programa realice una acción si la expresión de tipo Boolean se evalúa en true y otra acción distinta si se evalúa en false.</a:t>
            </a:r>
          </a:p>
          <a:p>
            <a:endParaRPr lang="es-ES" dirty="0"/>
          </a:p>
        </p:txBody>
      </p:sp>
      <p:pic>
        <p:nvPicPr>
          <p:cNvPr id="4" name="Picture 3"/>
          <p:cNvPicPr>
            <a:picLocks noChangeAspect="1"/>
          </p:cNvPicPr>
          <p:nvPr/>
        </p:nvPicPr>
        <p:blipFill>
          <a:blip r:embed="rId2" cstate="print"/>
          <a:stretch>
            <a:fillRect/>
          </a:stretch>
        </p:blipFill>
        <p:spPr>
          <a:xfrm>
            <a:off x="3524822" y="3092002"/>
            <a:ext cx="5503948" cy="3425926"/>
          </a:xfrm>
          <a:prstGeom prst="rect">
            <a:avLst/>
          </a:prstGeom>
        </p:spPr>
      </p:pic>
    </p:spTree>
    <p:extLst>
      <p:ext uri="{BB962C8B-B14F-4D97-AF65-F5344CB8AC3E}">
        <p14:creationId xmlns:p14="http://schemas.microsoft.com/office/powerpoint/2010/main" val="215531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x-none" dirty="0"/>
              <a:t>Instrucción switch</a:t>
            </a:r>
            <a:endParaRPr lang="es-ES" dirty="0"/>
          </a:p>
        </p:txBody>
      </p:sp>
      <p:sp>
        <p:nvSpPr>
          <p:cNvPr id="3" name="Marcador de contenido 2"/>
          <p:cNvSpPr>
            <a:spLocks noGrp="1"/>
          </p:cNvSpPr>
          <p:nvPr>
            <p:ph idx="1"/>
          </p:nvPr>
        </p:nvSpPr>
        <p:spPr/>
        <p:txBody>
          <a:bodyPr/>
          <a:lstStyle/>
          <a:p>
            <a:r>
              <a:rPr lang="x-none" dirty="0"/>
              <a:t>La instrucción </a:t>
            </a:r>
            <a:r>
              <a:rPr lang="x-none" b="1" dirty="0"/>
              <a:t>switch</a:t>
            </a:r>
            <a:r>
              <a:rPr lang="x-none" dirty="0"/>
              <a:t> permite bifurcaciones multidireccionales. En muchos casos, usar instrucciones switch puede simplificar una combinación compleja de instrucciones if-else.</a:t>
            </a:r>
          </a:p>
          <a:p>
            <a:endParaRPr lang="es-ES" dirty="0"/>
          </a:p>
        </p:txBody>
      </p:sp>
      <p:pic>
        <p:nvPicPr>
          <p:cNvPr id="4" name="Picture 3"/>
          <p:cNvPicPr>
            <a:picLocks noChangeAspect="1"/>
          </p:cNvPicPr>
          <p:nvPr/>
        </p:nvPicPr>
        <p:blipFill>
          <a:blip r:embed="rId2" cstate="print"/>
          <a:stretch>
            <a:fillRect/>
          </a:stretch>
        </p:blipFill>
        <p:spPr>
          <a:xfrm>
            <a:off x="3387144" y="3138555"/>
            <a:ext cx="5072568" cy="3527204"/>
          </a:xfrm>
          <a:prstGeom prst="rect">
            <a:avLst/>
          </a:prstGeom>
        </p:spPr>
      </p:pic>
    </p:spTree>
    <p:extLst>
      <p:ext uri="{BB962C8B-B14F-4D97-AF65-F5344CB8AC3E}">
        <p14:creationId xmlns:p14="http://schemas.microsoft.com/office/powerpoint/2010/main" val="1857775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779687"/>
          </a:xfrm>
        </p:spPr>
        <p:txBody>
          <a:bodyPr/>
          <a:lstStyle/>
          <a:p>
            <a:r>
              <a:rPr lang="es-ES" dirty="0"/>
              <a:t>Matrices (C#)</a:t>
            </a:r>
          </a:p>
        </p:txBody>
      </p:sp>
      <p:sp>
        <p:nvSpPr>
          <p:cNvPr id="3" name="Marcador de contenido 2"/>
          <p:cNvSpPr>
            <a:spLocks noGrp="1"/>
          </p:cNvSpPr>
          <p:nvPr>
            <p:ph idx="1"/>
          </p:nvPr>
        </p:nvSpPr>
        <p:spPr>
          <a:xfrm>
            <a:off x="2589212" y="2034862"/>
            <a:ext cx="8915400" cy="3876360"/>
          </a:xfrm>
        </p:spPr>
        <p:txBody>
          <a:bodyPr/>
          <a:lstStyle/>
          <a:p>
            <a:r>
              <a:rPr lang="es-ES" dirty="0"/>
              <a:t>Una matriz es una estructura de datos que contiene varias variables del mismo tipo. Una matriz se declara con un tipo ():</a:t>
            </a:r>
          </a:p>
          <a:p>
            <a:pPr marL="0" indent="0">
              <a:buNone/>
            </a:pPr>
            <a:r>
              <a:rPr lang="es-ES" dirty="0"/>
              <a:t>	</a:t>
            </a:r>
            <a:r>
              <a:rPr lang="es-ES" dirty="0" err="1"/>
              <a:t>type</a:t>
            </a:r>
            <a:r>
              <a:rPr lang="es-ES" dirty="0"/>
              <a:t>[] </a:t>
            </a:r>
            <a:r>
              <a:rPr lang="es-ES" dirty="0" err="1"/>
              <a:t>arrayName</a:t>
            </a:r>
            <a:r>
              <a:rPr lang="es-ES" dirty="0"/>
              <a:t>;</a:t>
            </a:r>
          </a:p>
          <a:p>
            <a:endParaRPr lang="es-ES" dirty="0"/>
          </a:p>
        </p:txBody>
      </p:sp>
    </p:spTree>
    <p:extLst>
      <p:ext uri="{BB962C8B-B14F-4D97-AF65-F5344CB8AC3E}">
        <p14:creationId xmlns:p14="http://schemas.microsoft.com/office/powerpoint/2010/main" val="1387797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Declaracion</a:t>
            </a:r>
            <a:r>
              <a:rPr lang="en-US" dirty="0"/>
              <a:t> de Matrices</a:t>
            </a:r>
            <a:endParaRPr lang="es-E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905000"/>
            <a:ext cx="7748810" cy="4995270"/>
          </a:xfrm>
          <a:prstGeom prst="rect">
            <a:avLst/>
          </a:prstGeom>
        </p:spPr>
      </p:pic>
    </p:spTree>
    <p:extLst>
      <p:ext uri="{BB962C8B-B14F-4D97-AF65-F5344CB8AC3E}">
        <p14:creationId xmlns:p14="http://schemas.microsoft.com/office/powerpoint/2010/main" val="456668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779687"/>
          </a:xfrm>
        </p:spPr>
        <p:txBody>
          <a:bodyPr>
            <a:normAutofit fontScale="90000"/>
          </a:bodyPr>
          <a:lstStyle/>
          <a:p>
            <a:r>
              <a:rPr lang="es-ES" dirty="0"/>
              <a:t>Colecciones (C# y Visual Basic)</a:t>
            </a:r>
            <a:br>
              <a:rPr lang="es-ES" dirty="0"/>
            </a:br>
            <a:endParaRPr lang="es-ES" dirty="0"/>
          </a:p>
        </p:txBody>
      </p:sp>
      <p:sp>
        <p:nvSpPr>
          <p:cNvPr id="3" name="Marcador de contenido 2"/>
          <p:cNvSpPr>
            <a:spLocks noGrp="1"/>
          </p:cNvSpPr>
          <p:nvPr>
            <p:ph idx="1"/>
          </p:nvPr>
        </p:nvSpPr>
        <p:spPr>
          <a:xfrm>
            <a:off x="2589212" y="1403797"/>
            <a:ext cx="8915400" cy="4507425"/>
          </a:xfrm>
        </p:spPr>
        <p:txBody>
          <a:bodyPr>
            <a:normAutofit fontScale="85000" lnSpcReduction="20000"/>
          </a:bodyPr>
          <a:lstStyle/>
          <a:p>
            <a:r>
              <a:rPr lang="en-US" b="1" dirty="0"/>
              <a:t>Simple List&lt;T&gt;</a:t>
            </a:r>
          </a:p>
          <a:p>
            <a:r>
              <a:rPr lang="es-ES" dirty="0"/>
              <a:t>Representa una lista de objetos que pueden ser obtenidos mediante un índice. Proporciona métodos para buscar, ordenar y modificar listas.</a:t>
            </a:r>
          </a:p>
          <a:p>
            <a:r>
              <a:rPr lang="en-US" b="1" dirty="0"/>
              <a:t>Dictionary</a:t>
            </a:r>
          </a:p>
          <a:p>
            <a:r>
              <a:rPr lang="es-ES" dirty="0"/>
              <a:t>Representa una colección de pares de clave y valor que se organizan por claves.</a:t>
            </a:r>
          </a:p>
          <a:p>
            <a:r>
              <a:rPr lang="es-ES" b="1" dirty="0" err="1"/>
              <a:t>Queue</a:t>
            </a:r>
            <a:endParaRPr lang="es-ES" b="1" dirty="0"/>
          </a:p>
          <a:p>
            <a:r>
              <a:rPr lang="es-ES" dirty="0"/>
              <a:t>Representa una colección de objetos con el orden primero en entrar, primero en salir (FIFO).</a:t>
            </a:r>
          </a:p>
          <a:p>
            <a:r>
              <a:rPr lang="es-ES" b="1" dirty="0" err="1"/>
              <a:t>Stack</a:t>
            </a:r>
            <a:endParaRPr lang="es-ES" b="1" dirty="0"/>
          </a:p>
          <a:p>
            <a:r>
              <a:rPr lang="es-ES" dirty="0"/>
              <a:t>Representa una colección de objetos con el orden último en entrar, primero en salir (LIFO).</a:t>
            </a:r>
            <a:endParaRPr lang="es-ES" b="1" dirty="0"/>
          </a:p>
        </p:txBody>
      </p:sp>
    </p:spTree>
    <p:extLst>
      <p:ext uri="{BB962C8B-B14F-4D97-AF65-F5344CB8AC3E}">
        <p14:creationId xmlns:p14="http://schemas.microsoft.com/office/powerpoint/2010/main" val="3375535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Arreglos</a:t>
            </a:r>
            <a:r>
              <a:rPr lang="en-US" dirty="0"/>
              <a:t/>
            </a:r>
            <a:br>
              <a:rPr lang="en-US" dirty="0"/>
            </a:br>
            <a:endParaRPr lang="es-ES" dirty="0"/>
          </a:p>
        </p:txBody>
      </p:sp>
      <p:sp>
        <p:nvSpPr>
          <p:cNvPr id="3" name="Marcador de contenido 2"/>
          <p:cNvSpPr>
            <a:spLocks noGrp="1"/>
          </p:cNvSpPr>
          <p:nvPr>
            <p:ph idx="1"/>
          </p:nvPr>
        </p:nvSpPr>
        <p:spPr/>
        <p:txBody>
          <a:bodyPr/>
          <a:lstStyle/>
          <a:p>
            <a:r>
              <a:rPr lang="en-US" dirty="0" err="1"/>
              <a:t>Referencias</a:t>
            </a:r>
            <a:r>
              <a:rPr lang="en-US" dirty="0"/>
              <a:t>:</a:t>
            </a:r>
          </a:p>
          <a:p>
            <a:r>
              <a:rPr lang="es-ES" dirty="0">
                <a:hlinkClick r:id="rId2"/>
              </a:rPr>
              <a:t>https://msdn.microsoft.com/es-es/library/9b9dty7d(v=vs.110).aspx</a:t>
            </a:r>
            <a:endParaRPr lang="es-ES" dirty="0"/>
          </a:p>
          <a:p>
            <a:r>
              <a:rPr lang="es-ES" dirty="0"/>
              <a:t>https://msdn.microsoft.com/es-es/library/ybcx56wz(v=vs.110).aspx#BKMK_SimpleCollection</a:t>
            </a:r>
          </a:p>
        </p:txBody>
      </p:sp>
    </p:spTree>
    <p:extLst>
      <p:ext uri="{BB962C8B-B14F-4D97-AF65-F5344CB8AC3E}">
        <p14:creationId xmlns:p14="http://schemas.microsoft.com/office/powerpoint/2010/main" val="2730335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x-none" dirty="0"/>
              <a:t>Estructuras de repetición</a:t>
            </a:r>
            <a:endParaRPr lang="es-ES" dirty="0"/>
          </a:p>
        </p:txBody>
      </p:sp>
      <p:sp>
        <p:nvSpPr>
          <p:cNvPr id="3" name="Marcador de contenido 2"/>
          <p:cNvSpPr>
            <a:spLocks noGrp="1"/>
          </p:cNvSpPr>
          <p:nvPr>
            <p:ph idx="1"/>
          </p:nvPr>
        </p:nvSpPr>
        <p:spPr/>
        <p:txBody>
          <a:bodyPr/>
          <a:lstStyle/>
          <a:p>
            <a:pPr lvl="0"/>
            <a:r>
              <a:rPr lang="x-none" dirty="0"/>
              <a:t>Bucle while</a:t>
            </a:r>
            <a:endParaRPr lang="en-US" dirty="0"/>
          </a:p>
          <a:p>
            <a:pPr lvl="0"/>
            <a:r>
              <a:rPr lang="x-none" dirty="0"/>
              <a:t>Bucle do-while</a:t>
            </a:r>
            <a:endParaRPr lang="en-US" dirty="0"/>
          </a:p>
          <a:p>
            <a:pPr lvl="0"/>
            <a:r>
              <a:rPr lang="x-none" dirty="0"/>
              <a:t>Bucle for</a:t>
            </a:r>
            <a:endParaRPr lang="en-US" dirty="0"/>
          </a:p>
          <a:p>
            <a:pPr lvl="0"/>
            <a:r>
              <a:rPr lang="x-none" dirty="0"/>
              <a:t>Bucle foreach</a:t>
            </a:r>
            <a:endParaRPr lang="en-US" dirty="0"/>
          </a:p>
          <a:p>
            <a:pPr lvl="0"/>
            <a:r>
              <a:rPr lang="x-none" dirty="0"/>
              <a:t>Recursión</a:t>
            </a:r>
            <a:endParaRPr lang="en-US" dirty="0"/>
          </a:p>
          <a:p>
            <a:endParaRPr lang="es-ES" dirty="0"/>
          </a:p>
        </p:txBody>
      </p:sp>
    </p:spTree>
    <p:extLst>
      <p:ext uri="{BB962C8B-B14F-4D97-AF65-F5344CB8AC3E}">
        <p14:creationId xmlns:p14="http://schemas.microsoft.com/office/powerpoint/2010/main" val="3766751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x-none" dirty="0"/>
              <a:t>Bucle while</a:t>
            </a:r>
            <a:endParaRPr lang="es-ES" dirty="0"/>
          </a:p>
        </p:txBody>
      </p:sp>
      <p:sp>
        <p:nvSpPr>
          <p:cNvPr id="3" name="Marcador de contenido 2"/>
          <p:cNvSpPr>
            <a:spLocks noGrp="1"/>
          </p:cNvSpPr>
          <p:nvPr>
            <p:ph idx="1"/>
          </p:nvPr>
        </p:nvSpPr>
        <p:spPr/>
        <p:txBody>
          <a:bodyPr/>
          <a:lstStyle/>
          <a:p>
            <a:r>
              <a:rPr lang="x-none" dirty="0"/>
              <a:t>El bucle </a:t>
            </a:r>
            <a:r>
              <a:rPr lang="x-none" b="1" dirty="0"/>
              <a:t>while</a:t>
            </a:r>
            <a:r>
              <a:rPr lang="x-none" dirty="0"/>
              <a:t> ejecuta reiteradamente un bloque de instrucciones hasta que una expresión concreta de tipo Boolean se evalúa en false.</a:t>
            </a:r>
          </a:p>
          <a:p>
            <a:endParaRPr lang="es-ES" dirty="0"/>
          </a:p>
        </p:txBody>
      </p:sp>
      <p:pic>
        <p:nvPicPr>
          <p:cNvPr id="4" name="Picture 3"/>
          <p:cNvPicPr>
            <a:picLocks noChangeAspect="1"/>
          </p:cNvPicPr>
          <p:nvPr/>
        </p:nvPicPr>
        <p:blipFill>
          <a:blip r:embed="rId2" cstate="print"/>
          <a:stretch>
            <a:fillRect/>
          </a:stretch>
        </p:blipFill>
        <p:spPr>
          <a:xfrm>
            <a:off x="2936019" y="3107883"/>
            <a:ext cx="6190647" cy="1829055"/>
          </a:xfrm>
          <a:prstGeom prst="rect">
            <a:avLst/>
          </a:prstGeom>
        </p:spPr>
      </p:pic>
    </p:spTree>
    <p:extLst>
      <p:ext uri="{BB962C8B-B14F-4D97-AF65-F5344CB8AC3E}">
        <p14:creationId xmlns:p14="http://schemas.microsoft.com/office/powerpoint/2010/main" val="33378522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x-none" dirty="0"/>
              <a:t>Bucle do-while</a:t>
            </a:r>
            <a:endParaRPr lang="es-ES" dirty="0"/>
          </a:p>
        </p:txBody>
      </p:sp>
      <p:sp>
        <p:nvSpPr>
          <p:cNvPr id="3" name="Marcador de contenido 2"/>
          <p:cNvSpPr>
            <a:spLocks noGrp="1"/>
          </p:cNvSpPr>
          <p:nvPr>
            <p:ph idx="1"/>
          </p:nvPr>
        </p:nvSpPr>
        <p:spPr/>
        <p:txBody>
          <a:bodyPr/>
          <a:lstStyle/>
          <a:p>
            <a:r>
              <a:rPr lang="x-none" dirty="0"/>
              <a:t>El bucle </a:t>
            </a:r>
            <a:r>
              <a:rPr lang="x-none" b="1" dirty="0"/>
              <a:t>do-while</a:t>
            </a:r>
            <a:r>
              <a:rPr lang="x-none" dirty="0"/>
              <a:t> ejecuta reiteradamente un bloque de instrucciones hasta que una expresión concreta de tipo Boolean se evalúa en false. El bucle </a:t>
            </a:r>
            <a:r>
              <a:rPr lang="x-none" b="1" dirty="0"/>
              <a:t>do-while</a:t>
            </a:r>
            <a:r>
              <a:rPr lang="x-none" dirty="0"/>
              <a:t> comprueba la condición que figura al final del bucle.</a:t>
            </a:r>
          </a:p>
          <a:p>
            <a:endParaRPr lang="es-ES" dirty="0"/>
          </a:p>
        </p:txBody>
      </p:sp>
      <p:pic>
        <p:nvPicPr>
          <p:cNvPr id="4" name="Picture 3"/>
          <p:cNvPicPr>
            <a:picLocks noChangeAspect="1"/>
          </p:cNvPicPr>
          <p:nvPr/>
        </p:nvPicPr>
        <p:blipFill>
          <a:blip r:embed="rId2" cstate="print"/>
          <a:stretch>
            <a:fillRect/>
          </a:stretch>
        </p:blipFill>
        <p:spPr>
          <a:xfrm>
            <a:off x="2929944" y="3404226"/>
            <a:ext cx="6344536" cy="2073493"/>
          </a:xfrm>
          <a:prstGeom prst="rect">
            <a:avLst/>
          </a:prstGeom>
        </p:spPr>
      </p:pic>
    </p:spTree>
    <p:extLst>
      <p:ext uri="{BB962C8B-B14F-4D97-AF65-F5344CB8AC3E}">
        <p14:creationId xmlns:p14="http://schemas.microsoft.com/office/powerpoint/2010/main" val="639906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50389" y="511568"/>
            <a:ext cx="8911687" cy="1280890"/>
          </a:xfrm>
        </p:spPr>
        <p:txBody>
          <a:bodyPr/>
          <a:lstStyle/>
          <a:p>
            <a:r>
              <a:rPr lang="x-none" dirty="0"/>
              <a:t>Concepto de programación </a:t>
            </a:r>
            <a:endParaRPr lang="es-ES" dirty="0"/>
          </a:p>
        </p:txBody>
      </p:sp>
      <p:sp>
        <p:nvSpPr>
          <p:cNvPr id="3" name="Marcador de contenido 2"/>
          <p:cNvSpPr>
            <a:spLocks noGrp="1"/>
          </p:cNvSpPr>
          <p:nvPr>
            <p:ph idx="1"/>
          </p:nvPr>
        </p:nvSpPr>
        <p:spPr>
          <a:xfrm>
            <a:off x="633803" y="1905000"/>
            <a:ext cx="8915400" cy="3777622"/>
          </a:xfrm>
        </p:spPr>
        <p:txBody>
          <a:bodyPr/>
          <a:lstStyle/>
          <a:p>
            <a:r>
              <a:rPr lang="es-ES" dirty="0"/>
              <a:t>Se puede definir como una secuencia de instrucciones que indica las acciones o tareas que han de ejecutarse para dar solución a un problema determinado.</a:t>
            </a:r>
          </a:p>
          <a:p>
            <a:r>
              <a:rPr lang="es-ES" dirty="0"/>
              <a:t>proceso de diseñar, codificar, depurar y mantener el código de programas de computadora. El código fuente es escrito en un lenguaje de programación. El propósito de la programación es crear programas que exhiban un comportamiento deseado.</a:t>
            </a:r>
          </a:p>
        </p:txBody>
      </p:sp>
    </p:spTree>
    <p:extLst>
      <p:ext uri="{BB962C8B-B14F-4D97-AF65-F5344CB8AC3E}">
        <p14:creationId xmlns:p14="http://schemas.microsoft.com/office/powerpoint/2010/main" val="2735805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x-none" dirty="0"/>
              <a:t>Bucle for</a:t>
            </a:r>
            <a:endParaRPr lang="es-ES" dirty="0"/>
          </a:p>
        </p:txBody>
      </p:sp>
      <p:sp>
        <p:nvSpPr>
          <p:cNvPr id="3" name="Marcador de contenido 2"/>
          <p:cNvSpPr>
            <a:spLocks noGrp="1"/>
          </p:cNvSpPr>
          <p:nvPr>
            <p:ph idx="1"/>
          </p:nvPr>
        </p:nvSpPr>
        <p:spPr/>
        <p:txBody>
          <a:bodyPr/>
          <a:lstStyle/>
          <a:p>
            <a:r>
              <a:rPr lang="x-none" dirty="0"/>
              <a:t>El bucle </a:t>
            </a:r>
            <a:r>
              <a:rPr lang="x-none" b="1" dirty="0"/>
              <a:t>for</a:t>
            </a:r>
            <a:r>
              <a:rPr lang="x-none" dirty="0"/>
              <a:t> combina en un código más fácil de leer los tres elementos de iteración, que son: la expresión de inicialización, la expresión de la condición de terminación y la expresión de recuento.</a:t>
            </a:r>
          </a:p>
          <a:p>
            <a:endParaRPr lang="es-ES" dirty="0"/>
          </a:p>
        </p:txBody>
      </p:sp>
      <p:pic>
        <p:nvPicPr>
          <p:cNvPr id="4" name="Picture 3"/>
          <p:cNvPicPr>
            <a:picLocks noChangeAspect="1"/>
          </p:cNvPicPr>
          <p:nvPr/>
        </p:nvPicPr>
        <p:blipFill>
          <a:blip r:embed="rId2" cstate="print"/>
          <a:stretch>
            <a:fillRect/>
          </a:stretch>
        </p:blipFill>
        <p:spPr>
          <a:xfrm>
            <a:off x="2773249" y="3378336"/>
            <a:ext cx="6249273" cy="1288150"/>
          </a:xfrm>
          <a:prstGeom prst="rect">
            <a:avLst/>
          </a:prstGeom>
        </p:spPr>
      </p:pic>
    </p:spTree>
    <p:extLst>
      <p:ext uri="{BB962C8B-B14F-4D97-AF65-F5344CB8AC3E}">
        <p14:creationId xmlns:p14="http://schemas.microsoft.com/office/powerpoint/2010/main" val="286264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x-none" dirty="0"/>
              <a:t>Bucle foreach</a:t>
            </a:r>
            <a:endParaRPr lang="es-ES" dirty="0"/>
          </a:p>
        </p:txBody>
      </p:sp>
      <p:sp>
        <p:nvSpPr>
          <p:cNvPr id="3" name="Marcador de contenido 2"/>
          <p:cNvSpPr>
            <a:spLocks noGrp="1"/>
          </p:cNvSpPr>
          <p:nvPr>
            <p:ph idx="1"/>
          </p:nvPr>
        </p:nvSpPr>
        <p:spPr/>
        <p:txBody>
          <a:bodyPr/>
          <a:lstStyle/>
          <a:p>
            <a:r>
              <a:rPr lang="x-none" dirty="0"/>
              <a:t>El bucle </a:t>
            </a:r>
            <a:r>
              <a:rPr lang="x-none" b="1" dirty="0"/>
              <a:t>foreach</a:t>
            </a:r>
            <a:r>
              <a:rPr lang="x-none" dirty="0"/>
              <a:t> es una versión mejorada del bucle for para realizar iteraciones mediante colecciones tales como matrices y listas. </a:t>
            </a:r>
            <a:endParaRPr lang="en-US" dirty="0"/>
          </a:p>
          <a:p>
            <a:endParaRPr lang="es-ES" dirty="0"/>
          </a:p>
        </p:txBody>
      </p:sp>
      <p:pic>
        <p:nvPicPr>
          <p:cNvPr id="4" name="Picture 4"/>
          <p:cNvPicPr>
            <a:picLocks noChangeAspect="1"/>
          </p:cNvPicPr>
          <p:nvPr/>
        </p:nvPicPr>
        <p:blipFill>
          <a:blip r:embed="rId2" cstate="print"/>
          <a:stretch>
            <a:fillRect/>
          </a:stretch>
        </p:blipFill>
        <p:spPr>
          <a:xfrm>
            <a:off x="2729607" y="3231406"/>
            <a:ext cx="6363589" cy="1582009"/>
          </a:xfrm>
          <a:prstGeom prst="rect">
            <a:avLst/>
          </a:prstGeom>
        </p:spPr>
      </p:pic>
    </p:spTree>
    <p:extLst>
      <p:ext uri="{BB962C8B-B14F-4D97-AF65-F5344CB8AC3E}">
        <p14:creationId xmlns:p14="http://schemas.microsoft.com/office/powerpoint/2010/main" val="42539137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Funciones o Métodos C#</a:t>
            </a:r>
          </a:p>
        </p:txBody>
      </p:sp>
      <p:sp>
        <p:nvSpPr>
          <p:cNvPr id="3" name="Marcador de contenido 2"/>
          <p:cNvSpPr>
            <a:spLocks noGrp="1"/>
          </p:cNvSpPr>
          <p:nvPr>
            <p:ph idx="1"/>
          </p:nvPr>
        </p:nvSpPr>
        <p:spPr/>
        <p:txBody>
          <a:bodyPr/>
          <a:lstStyle/>
          <a:p>
            <a:r>
              <a:rPr lang="es-ES" dirty="0"/>
              <a:t>Los </a:t>
            </a:r>
            <a:r>
              <a:rPr lang="es-ES" i="1" dirty="0"/>
              <a:t>métodos</a:t>
            </a:r>
            <a:r>
              <a:rPr lang="es-ES" dirty="0"/>
              <a:t> son un bloque de código que contiene una serie de instrucciones. En C#, cada instrucción se ejecuta en el contexto de un método.</a:t>
            </a:r>
          </a:p>
        </p:txBody>
      </p:sp>
    </p:spTree>
    <p:extLst>
      <p:ext uri="{BB962C8B-B14F-4D97-AF65-F5344CB8AC3E}">
        <p14:creationId xmlns:p14="http://schemas.microsoft.com/office/powerpoint/2010/main" val="35354949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Funciones o Métodos C#</a:t>
            </a:r>
          </a:p>
        </p:txBody>
      </p:sp>
      <p:sp>
        <p:nvSpPr>
          <p:cNvPr id="3" name="Marcador de contenido 2"/>
          <p:cNvSpPr>
            <a:spLocks noGrp="1"/>
          </p:cNvSpPr>
          <p:nvPr>
            <p:ph idx="1"/>
          </p:nvPr>
        </p:nvSpPr>
        <p:spPr/>
        <p:txBody>
          <a:bodyPr/>
          <a:lstStyle/>
          <a:p>
            <a:r>
              <a:rPr lang="es-ES" dirty="0"/>
              <a:t>Firmas de método</a:t>
            </a:r>
          </a:p>
          <a:p>
            <a:r>
              <a:rPr lang="es-ES" dirty="0"/>
              <a:t>Los métodos se declaran en una </a:t>
            </a:r>
            <a:r>
              <a:rPr lang="es-ES" dirty="0">
                <a:hlinkClick r:id="rId2"/>
              </a:rPr>
              <a:t>clase</a:t>
            </a:r>
            <a:r>
              <a:rPr lang="es-ES" dirty="0"/>
              <a:t> o </a:t>
            </a:r>
            <a:r>
              <a:rPr lang="es-ES" dirty="0" err="1">
                <a:hlinkClick r:id="rId3"/>
              </a:rPr>
              <a:t>struct</a:t>
            </a:r>
            <a:r>
              <a:rPr lang="es-ES" dirty="0"/>
              <a:t> especificando el nivel de acceso, el valor de retorno, el nombre del método y cualquier parámetro de método. Todas estas partes forman la firma del método.</a:t>
            </a:r>
          </a:p>
        </p:txBody>
      </p:sp>
    </p:spTree>
    <p:extLst>
      <p:ext uri="{BB962C8B-B14F-4D97-AF65-F5344CB8AC3E}">
        <p14:creationId xmlns:p14="http://schemas.microsoft.com/office/powerpoint/2010/main" val="6610532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Funciones o Métodos C#</a:t>
            </a:r>
            <a:br>
              <a:rPr lang="es-ES" dirty="0"/>
            </a:br>
            <a:endParaRPr lang="es-ES" dirty="0"/>
          </a:p>
        </p:txBody>
      </p:sp>
      <p:sp>
        <p:nvSpPr>
          <p:cNvPr id="3" name="Marcador de contenido 2"/>
          <p:cNvSpPr>
            <a:spLocks noGrp="1"/>
          </p:cNvSpPr>
          <p:nvPr>
            <p:ph idx="1"/>
          </p:nvPr>
        </p:nvSpPr>
        <p:spPr/>
        <p:txBody>
          <a:bodyPr/>
          <a:lstStyle/>
          <a:p>
            <a:r>
              <a:rPr lang="es-ES" dirty="0"/>
              <a:t>Acceso a métodos</a:t>
            </a:r>
          </a:p>
          <a:p>
            <a:r>
              <a:rPr lang="es-ES" dirty="0"/>
              <a:t>Llamar a un método en un objeto es como acceder a un campo. Después del nombre del objeto, agregue un punto, el nombre del método y paréntesis. Los argumentos se enumeran entre paréntesis y están separados por comas.</a:t>
            </a:r>
          </a:p>
        </p:txBody>
      </p:sp>
    </p:spTree>
    <p:extLst>
      <p:ext uri="{BB962C8B-B14F-4D97-AF65-F5344CB8AC3E}">
        <p14:creationId xmlns:p14="http://schemas.microsoft.com/office/powerpoint/2010/main" val="29786951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Funciones o Métodos C#</a:t>
            </a:r>
          </a:p>
        </p:txBody>
      </p:sp>
      <p:sp>
        <p:nvSpPr>
          <p:cNvPr id="3" name="Marcador de contenido 2"/>
          <p:cNvSpPr>
            <a:spLocks noGrp="1"/>
          </p:cNvSpPr>
          <p:nvPr>
            <p:ph idx="1"/>
          </p:nvPr>
        </p:nvSpPr>
        <p:spPr/>
        <p:txBody>
          <a:bodyPr>
            <a:normAutofit fontScale="85000" lnSpcReduction="20000"/>
          </a:bodyPr>
          <a:lstStyle/>
          <a:p>
            <a:r>
              <a:rPr lang="es-ES" b="1" dirty="0"/>
              <a:t>Parámetros de métodos</a:t>
            </a:r>
          </a:p>
          <a:p>
            <a:r>
              <a:rPr lang="es-ES" dirty="0"/>
              <a:t>Para pasar argumentos a un método simplemente hay que proporcionarlos entre paréntesis cuando se llama al método. En el método al que se llama, los argumentos de entrada se denominan </a:t>
            </a:r>
            <a:r>
              <a:rPr lang="es-ES" i="1" dirty="0"/>
              <a:t>parámetros</a:t>
            </a:r>
            <a:r>
              <a:rPr lang="es-ES" dirty="0"/>
              <a:t>.</a:t>
            </a:r>
          </a:p>
          <a:p>
            <a:r>
              <a:rPr lang="es-ES" b="1" dirty="0"/>
              <a:t>Valores devueltos</a:t>
            </a:r>
          </a:p>
          <a:p>
            <a:r>
              <a:rPr lang="es-ES" dirty="0"/>
              <a:t>Los métodos pueden devolver un valor al llamador. Si el tipo de valor devuelto (el que aparece antes del nombre de método) no es </a:t>
            </a:r>
            <a:r>
              <a:rPr lang="es-ES" b="1" dirty="0" err="1"/>
              <a:t>void</a:t>
            </a:r>
            <a:r>
              <a:rPr lang="es-ES" dirty="0"/>
              <a:t>, el método puede devolver el valor mediante la palabra clave </a:t>
            </a:r>
            <a:r>
              <a:rPr lang="es-ES" b="1" dirty="0" err="1"/>
              <a:t>return</a:t>
            </a:r>
            <a:r>
              <a:rPr lang="es-ES" dirty="0"/>
              <a:t>. Una instrucción con la palabra clave </a:t>
            </a:r>
            <a:r>
              <a:rPr lang="es-ES" dirty="0" err="1">
                <a:hlinkClick r:id="rId2"/>
              </a:rPr>
              <a:t>return</a:t>
            </a:r>
            <a:r>
              <a:rPr lang="es-ES" dirty="0"/>
              <a:t>, seguida de un valor que coincida con el tipo de valor devuelto, devolverá ese valor al llamador del método. La palabra clave </a:t>
            </a:r>
            <a:r>
              <a:rPr lang="es-ES" b="1" dirty="0" err="1"/>
              <a:t>return</a:t>
            </a:r>
            <a:r>
              <a:rPr lang="es-ES" dirty="0"/>
              <a:t> también detiene la ejecución del método. Si el tipo de valor devuelto es </a:t>
            </a:r>
            <a:r>
              <a:rPr lang="es-ES" b="1" dirty="0" err="1"/>
              <a:t>void</a:t>
            </a:r>
            <a:r>
              <a:rPr lang="es-ES" dirty="0"/>
              <a:t>, una instrucción </a:t>
            </a:r>
            <a:r>
              <a:rPr lang="es-ES" b="1" dirty="0" err="1"/>
              <a:t>return</a:t>
            </a:r>
            <a:r>
              <a:rPr lang="es-ES" dirty="0"/>
              <a:t> sin ningún valor sigue siendo útil para detener la ejecución del método. Sin la palabra clave </a:t>
            </a:r>
            <a:r>
              <a:rPr lang="es-ES" b="1" dirty="0" err="1"/>
              <a:t>return</a:t>
            </a:r>
            <a:r>
              <a:rPr lang="es-ES" dirty="0"/>
              <a:t>, el método detendrá la ejecución cuando llegue al fin del bloque de código. Es necesario que los métodos con un tipo de valor devuelto no nulo utilicen la palabra clave </a:t>
            </a:r>
            <a:r>
              <a:rPr lang="es-ES" b="1" dirty="0" err="1"/>
              <a:t>return</a:t>
            </a:r>
            <a:r>
              <a:rPr lang="es-ES" dirty="0"/>
              <a:t> para devolver un valor.</a:t>
            </a:r>
            <a:endParaRPr lang="es-ES" b="1" dirty="0"/>
          </a:p>
        </p:txBody>
      </p:sp>
    </p:spTree>
    <p:extLst>
      <p:ext uri="{BB962C8B-B14F-4D97-AF65-F5344CB8AC3E}">
        <p14:creationId xmlns:p14="http://schemas.microsoft.com/office/powerpoint/2010/main" val="26795328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x-none" dirty="0"/>
              <a:t>Recursión</a:t>
            </a:r>
            <a:endParaRPr lang="es-ES" dirty="0"/>
          </a:p>
        </p:txBody>
      </p:sp>
      <p:sp>
        <p:nvSpPr>
          <p:cNvPr id="3" name="Marcador de contenido 2"/>
          <p:cNvSpPr>
            <a:spLocks noGrp="1"/>
          </p:cNvSpPr>
          <p:nvPr>
            <p:ph idx="1"/>
          </p:nvPr>
        </p:nvSpPr>
        <p:spPr/>
        <p:txBody>
          <a:bodyPr/>
          <a:lstStyle/>
          <a:p>
            <a:r>
              <a:rPr lang="x-none" dirty="0"/>
              <a:t>La recursión es una técnica de programación que hace que un método se llame a sí mismo para calcular un resultado.</a:t>
            </a:r>
          </a:p>
          <a:p>
            <a:endParaRPr lang="es-ES" dirty="0"/>
          </a:p>
        </p:txBody>
      </p:sp>
      <p:pic>
        <p:nvPicPr>
          <p:cNvPr id="4" name="Picture 3"/>
          <p:cNvPicPr>
            <a:picLocks noChangeAspect="1"/>
          </p:cNvPicPr>
          <p:nvPr/>
        </p:nvPicPr>
        <p:blipFill>
          <a:blip r:embed="rId2" cstate="print"/>
          <a:stretch>
            <a:fillRect/>
          </a:stretch>
        </p:blipFill>
        <p:spPr>
          <a:xfrm>
            <a:off x="2984540" y="2939422"/>
            <a:ext cx="6902484" cy="3200400"/>
          </a:xfrm>
          <a:prstGeom prst="rect">
            <a:avLst/>
          </a:prstGeom>
        </p:spPr>
      </p:pic>
    </p:spTree>
    <p:extLst>
      <p:ext uri="{BB962C8B-B14F-4D97-AF65-F5344CB8AC3E}">
        <p14:creationId xmlns:p14="http://schemas.microsoft.com/office/powerpoint/2010/main" val="20475072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x-none" dirty="0"/>
              <a:t>Control de excepciones</a:t>
            </a:r>
            <a:endParaRPr lang="es-ES" dirty="0"/>
          </a:p>
        </p:txBody>
      </p:sp>
      <p:sp>
        <p:nvSpPr>
          <p:cNvPr id="3" name="Marcador de contenido 2"/>
          <p:cNvSpPr>
            <a:spLocks noGrp="1"/>
          </p:cNvSpPr>
          <p:nvPr>
            <p:ph idx="1"/>
          </p:nvPr>
        </p:nvSpPr>
        <p:spPr/>
        <p:txBody>
          <a:bodyPr>
            <a:normAutofit/>
          </a:bodyPr>
          <a:lstStyle/>
          <a:p>
            <a:r>
              <a:rPr lang="x-none" sz="2200" dirty="0"/>
              <a:t>Una excepción es una condición de error inesperada que ocurre durante la ejecución de un programa.</a:t>
            </a:r>
          </a:p>
          <a:p>
            <a:r>
              <a:rPr lang="x-none" sz="2200" dirty="0"/>
              <a:t>Cuando ocurre la excepción, el tiempo de ejecución crea un objeto de excepción y lo “inicia”.</a:t>
            </a:r>
          </a:p>
          <a:p>
            <a:r>
              <a:rPr lang="x-none" sz="2200" dirty="0"/>
              <a:t>A no ser que “atrape” (catch) la excepción, se terminará la ejecución de programa.</a:t>
            </a:r>
          </a:p>
          <a:p>
            <a:r>
              <a:rPr lang="x-none" sz="2200" dirty="0"/>
              <a:t>Las excepciones son un objeto de la clase System.Exception o una de sus clases derivadas.</a:t>
            </a:r>
          </a:p>
          <a:p>
            <a:pPr lvl="1"/>
            <a:r>
              <a:rPr lang="x-none" sz="2200" dirty="0"/>
              <a:t>Ejemplo: </a:t>
            </a:r>
            <a:r>
              <a:rPr lang="es-ES" sz="2200" dirty="0"/>
              <a:t>s</a:t>
            </a:r>
            <a:r>
              <a:rPr lang="x-none" sz="2200" dirty="0"/>
              <a:t>e inicia una excepción </a:t>
            </a:r>
            <a:r>
              <a:rPr lang="x-none" sz="2200" b="1" dirty="0"/>
              <a:t>DivideByZeroException</a:t>
            </a:r>
            <a:r>
              <a:rPr lang="x-none" sz="2200" dirty="0"/>
              <a:t> cuando el programa busca dividir por cero.</a:t>
            </a:r>
          </a:p>
          <a:p>
            <a:pPr lvl="1"/>
            <a:r>
              <a:rPr lang="x-none" sz="2200" dirty="0"/>
              <a:t>Ejemplo: </a:t>
            </a:r>
            <a:r>
              <a:rPr lang="es-ES" sz="2200" dirty="0"/>
              <a:t>s</a:t>
            </a:r>
            <a:r>
              <a:rPr lang="x-none" sz="2200" dirty="0"/>
              <a:t>e inicia un objeto de excepción </a:t>
            </a:r>
            <a:r>
              <a:rPr lang="x-none" sz="2200" b="1" dirty="0"/>
              <a:t>FileNotFoundException</a:t>
            </a:r>
            <a:r>
              <a:rPr lang="x-none" sz="2200" dirty="0"/>
              <a:t> cuando el programa no puede encontrar un archivo dado.</a:t>
            </a:r>
            <a:endParaRPr lang="en-US" sz="2200" dirty="0"/>
          </a:p>
          <a:p>
            <a:endParaRPr lang="es-ES" dirty="0"/>
          </a:p>
        </p:txBody>
      </p:sp>
    </p:spTree>
    <p:extLst>
      <p:ext uri="{BB962C8B-B14F-4D97-AF65-F5344CB8AC3E}">
        <p14:creationId xmlns:p14="http://schemas.microsoft.com/office/powerpoint/2010/main" val="4390041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828801" y="1452564"/>
            <a:ext cx="8532813" cy="3043237"/>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9" name="Rounded Rectangle 8"/>
          <p:cNvSpPr/>
          <p:nvPr/>
        </p:nvSpPr>
        <p:spPr>
          <a:xfrm>
            <a:off x="1942597" y="1528074"/>
            <a:ext cx="8306809" cy="2889482"/>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2" name="Title 1"/>
          <p:cNvSpPr>
            <a:spLocks noGrp="1"/>
          </p:cNvSpPr>
          <p:nvPr>
            <p:ph type="title"/>
          </p:nvPr>
        </p:nvSpPr>
        <p:spPr>
          <a:xfrm>
            <a:off x="1524000" y="1828801"/>
            <a:ext cx="8534400" cy="1355725"/>
          </a:xfrm>
        </p:spPr>
        <p:txBody>
          <a:bodyPr vert="horz" lIns="45720" tIns="45720" rIns="45720" bIns="45720" rtlCol="0" anchor="t">
            <a:normAutofit/>
          </a:bodyPr>
          <a:lstStyle/>
          <a:p>
            <a:pPr algn="r" eaLnBrk="1" hangingPunct="1">
              <a:defRPr/>
            </a:pPr>
            <a:r>
              <a:rPr lang="x-none" sz="4200" dirty="0"/>
              <a:t>Introducción a la programación orientada a objetos</a:t>
            </a:r>
          </a:p>
        </p:txBody>
      </p:sp>
      <p:sp>
        <p:nvSpPr>
          <p:cNvPr id="2055" name="Subtitle 2"/>
          <p:cNvSpPr>
            <a:spLocks noGrp="1"/>
          </p:cNvSpPr>
          <p:nvPr>
            <p:ph idx="1"/>
          </p:nvPr>
        </p:nvSpPr>
        <p:spPr>
          <a:xfrm>
            <a:off x="1828801" y="3200400"/>
            <a:ext cx="8183563" cy="990600"/>
          </a:xfrm>
        </p:spPr>
        <p:txBody>
          <a:bodyPr vert="horz" lIns="182880" tIns="0" rIns="91440" bIns="45720" rtlCol="0">
            <a:normAutofit/>
          </a:bodyPr>
          <a:lstStyle/>
          <a:p>
            <a:pPr marL="36513" indent="0" algn="r">
              <a:spcBef>
                <a:spcPct val="0"/>
              </a:spcBef>
              <a:buNone/>
            </a:pPr>
            <a:r>
              <a:rPr lang="x-none" sz="2800" dirty="0"/>
              <a:t>Lección 2</a:t>
            </a:r>
          </a:p>
        </p:txBody>
      </p:sp>
    </p:spTree>
    <p:extLst>
      <p:ext uri="{BB962C8B-B14F-4D97-AF65-F5344CB8AC3E}">
        <p14:creationId xmlns:p14="http://schemas.microsoft.com/office/powerpoint/2010/main" val="29171706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a:t>Matriz de dominio de objetivo</a:t>
            </a:r>
            <a:endParaRPr lang="en-US" dirty="0"/>
          </a:p>
        </p:txBody>
      </p:sp>
      <p:graphicFrame>
        <p:nvGraphicFramePr>
          <p:cNvPr id="4" name="Content Placeholder 3"/>
          <p:cNvGraphicFramePr>
            <a:graphicFrameLocks noGrp="1"/>
          </p:cNvGraphicFramePr>
          <p:nvPr>
            <p:ph idx="1"/>
            <p:extLst/>
          </p:nvPr>
        </p:nvGraphicFramePr>
        <p:xfrm>
          <a:off x="2209800" y="1905000"/>
          <a:ext cx="8001000" cy="3920447"/>
        </p:xfrm>
        <a:graphic>
          <a:graphicData uri="http://schemas.openxmlformats.org/drawingml/2006/table">
            <a:tbl>
              <a:tblPr firstRow="1" bandRow="1">
                <a:tableStyleId>{72833802-FEF1-4C79-8D5D-14CF1EAF98D9}</a:tableStyleId>
              </a:tblPr>
              <a:tblGrid>
                <a:gridCol w="3048000">
                  <a:extLst>
                    <a:ext uri="{9D8B030D-6E8A-4147-A177-3AD203B41FA5}">
                      <a16:colId xmlns:a16="http://schemas.microsoft.com/office/drawing/2014/main" xmlns="" val="20000"/>
                    </a:ext>
                  </a:extLst>
                </a:gridCol>
                <a:gridCol w="4953000">
                  <a:extLst>
                    <a:ext uri="{9D8B030D-6E8A-4147-A177-3AD203B41FA5}">
                      <a16:colId xmlns:a16="http://schemas.microsoft.com/office/drawing/2014/main" xmlns="" val="20001"/>
                    </a:ext>
                  </a:extLst>
                </a:gridCol>
              </a:tblGrid>
              <a:tr h="457199">
                <a:tc>
                  <a:txBody>
                    <a:bodyPr/>
                    <a:lstStyle/>
                    <a:p>
                      <a:r>
                        <a:rPr lang="x-none" dirty="0"/>
                        <a:t>Habilidades/Conceptos</a:t>
                      </a:r>
                      <a:endParaRPr lang="en-US" dirty="0"/>
                    </a:p>
                  </a:txBody>
                  <a:tcPr/>
                </a:tc>
                <a:tc>
                  <a:txBody>
                    <a:bodyPr/>
                    <a:lstStyle/>
                    <a:p>
                      <a:r>
                        <a:rPr lang="x-none" dirty="0"/>
                        <a:t>Objetivos del examen de MTA</a:t>
                      </a:r>
                      <a:endParaRPr lang="en-US" dirty="0"/>
                    </a:p>
                  </a:txBody>
                  <a:tcPr/>
                </a:tc>
                <a:extLst>
                  <a:ext uri="{0D108BD9-81ED-4DB2-BD59-A6C34878D82A}">
                    <a16:rowId xmlns:a16="http://schemas.microsoft.com/office/drawing/2014/main" xmlns="" val="10000"/>
                  </a:ext>
                </a:extLst>
              </a:tr>
              <a:tr h="443330">
                <a:tc>
                  <a:txBody>
                    <a:bodyPr/>
                    <a:lstStyle/>
                    <a:p>
                      <a:pPr marL="0" marR="0">
                        <a:spcBef>
                          <a:spcPts val="0"/>
                        </a:spcBef>
                        <a:spcAft>
                          <a:spcPts val="0"/>
                        </a:spcAft>
                      </a:pPr>
                      <a:r>
                        <a:rPr lang="x-none" kern="1200" dirty="0"/>
                        <a:t>Conceptos de los objetos</a:t>
                      </a:r>
                      <a:endParaRPr lang="en-US" kern="1200" dirty="0">
                        <a:solidFill>
                          <a:schemeClr val="dk1"/>
                        </a:solidFill>
                        <a:latin typeface="+mn-lt"/>
                        <a:ea typeface="+mn-ea"/>
                        <a:cs typeface="+mn-cs"/>
                      </a:endParaRPr>
                    </a:p>
                  </a:txBody>
                  <a:tcPr marL="68580" marR="68580" marT="0" marB="0"/>
                </a:tc>
                <a:tc>
                  <a:txBody>
                    <a:bodyPr/>
                    <a:lstStyle/>
                    <a:p>
                      <a:pPr marL="0" marR="0">
                        <a:spcBef>
                          <a:spcPts val="0"/>
                        </a:spcBef>
                        <a:spcAft>
                          <a:spcPts val="0"/>
                        </a:spcAft>
                      </a:pPr>
                      <a:r>
                        <a:rPr lang="x-none" kern="1200" dirty="0"/>
                        <a:t>Conceptos de los aspectos fundamentales de las clases </a:t>
                      </a:r>
                      <a:r>
                        <a:rPr lang="x-none" kern="1200" baseline="0" dirty="0"/>
                        <a:t>(2.1)</a:t>
                      </a:r>
                      <a:endParaRPr lang="en-US"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xmlns="" val="10001"/>
                  </a:ext>
                </a:extLst>
              </a:tr>
              <a:tr h="605776">
                <a:tc>
                  <a:txBody>
                    <a:bodyPr/>
                    <a:lstStyle/>
                    <a:p>
                      <a:pPr marL="0" marR="0">
                        <a:spcBef>
                          <a:spcPts val="0"/>
                        </a:spcBef>
                        <a:spcAft>
                          <a:spcPts val="0"/>
                        </a:spcAft>
                      </a:pPr>
                      <a:r>
                        <a:rPr lang="x-none" kern="1200" dirty="0"/>
                        <a:t>Conceptos de los valores y las referencias</a:t>
                      </a:r>
                      <a:endParaRPr lang="en-US" kern="1200" dirty="0">
                        <a:solidFill>
                          <a:schemeClr val="dk1"/>
                        </a:solidFill>
                        <a:latin typeface="+mn-lt"/>
                        <a:ea typeface="+mn-ea"/>
                        <a:cs typeface="+mn-cs"/>
                      </a:endParaRPr>
                    </a:p>
                  </a:txBody>
                  <a:tcPr marL="68580" marR="68580" marT="0" marB="0"/>
                </a:tc>
                <a:tc>
                  <a:txBody>
                    <a:bodyPr/>
                    <a:lstStyle/>
                    <a:p>
                      <a:pPr marL="0" marR="0">
                        <a:spcBef>
                          <a:spcPts val="0"/>
                        </a:spcBef>
                        <a:spcAft>
                          <a:spcPts val="0"/>
                        </a:spcAft>
                      </a:pPr>
                      <a:r>
                        <a:rPr lang="x-none" kern="1200" dirty="0"/>
                        <a:t>Conceptos del almacenamiento y los tipos de datos de los equipos </a:t>
                      </a:r>
                      <a:r>
                        <a:rPr lang="x-none" kern="1200" baseline="0" dirty="0"/>
                        <a:t>(1.1)</a:t>
                      </a:r>
                      <a:endParaRPr lang="en-US"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xmlns="" val="10002"/>
                  </a:ext>
                </a:extLst>
              </a:tr>
              <a:tr h="502548">
                <a:tc>
                  <a:txBody>
                    <a:bodyPr/>
                    <a:lstStyle/>
                    <a:p>
                      <a:pPr marL="0" marR="0">
                        <a:spcBef>
                          <a:spcPts val="0"/>
                        </a:spcBef>
                        <a:spcAft>
                          <a:spcPts val="0"/>
                        </a:spcAft>
                      </a:pPr>
                      <a:r>
                        <a:rPr lang="x-none" kern="1200" dirty="0"/>
                        <a:t>Conceptos de la encapsulación</a:t>
                      </a:r>
                      <a:endParaRPr lang="en-US" kern="1200" dirty="0">
                        <a:solidFill>
                          <a:schemeClr val="dk1"/>
                        </a:solidFill>
                        <a:latin typeface="+mn-lt"/>
                        <a:ea typeface="+mn-ea"/>
                        <a:cs typeface="+mn-cs"/>
                      </a:endParaRPr>
                    </a:p>
                  </a:txBody>
                  <a:tcPr marL="68580" marR="68580" marT="0" marB="0"/>
                </a:tc>
                <a:tc>
                  <a:txBody>
                    <a:bodyPr/>
                    <a:lstStyle/>
                    <a:p>
                      <a:pPr marL="0" marR="0">
                        <a:spcBef>
                          <a:spcPts val="0"/>
                        </a:spcBef>
                        <a:spcAft>
                          <a:spcPts val="0"/>
                        </a:spcAft>
                      </a:pPr>
                      <a:r>
                        <a:rPr lang="x-none" kern="1200" dirty="0"/>
                        <a:t>Conceptos de la encapsulación </a:t>
                      </a:r>
                      <a:r>
                        <a:rPr lang="x-none" kern="1200" baseline="0" dirty="0"/>
                        <a:t>(2.4)</a:t>
                      </a:r>
                      <a:endParaRPr lang="en-US"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xmlns="" val="10003"/>
                  </a:ext>
                </a:extLst>
              </a:tr>
              <a:tr h="605776">
                <a:tc>
                  <a:txBody>
                    <a:bodyPr/>
                    <a:lstStyle/>
                    <a:p>
                      <a:pPr marL="0" marR="0">
                        <a:spcBef>
                          <a:spcPts val="0"/>
                        </a:spcBef>
                        <a:spcAft>
                          <a:spcPts val="0"/>
                        </a:spcAft>
                      </a:pPr>
                      <a:r>
                        <a:rPr lang="x-none" kern="1200" dirty="0"/>
                        <a:t>Conceptos de la herencia</a:t>
                      </a:r>
                      <a:endParaRPr lang="en-US" kern="1200" dirty="0">
                        <a:solidFill>
                          <a:schemeClr val="dk1"/>
                        </a:solidFill>
                        <a:latin typeface="+mn-lt"/>
                        <a:ea typeface="+mn-ea"/>
                        <a:cs typeface="+mn-cs"/>
                      </a:endParaRPr>
                    </a:p>
                  </a:txBody>
                  <a:tcPr marL="68580" marR="68580" marT="0" marB="0"/>
                </a:tc>
                <a:tc>
                  <a:txBody>
                    <a:bodyPr/>
                    <a:lstStyle/>
                    <a:p>
                      <a:pPr marL="0" marR="0">
                        <a:spcBef>
                          <a:spcPts val="0"/>
                        </a:spcBef>
                        <a:spcAft>
                          <a:spcPts val="0"/>
                        </a:spcAft>
                      </a:pPr>
                      <a:r>
                        <a:rPr lang="x-none" kern="1200" dirty="0"/>
                        <a:t>Conceptos de la herencia </a:t>
                      </a:r>
                      <a:r>
                        <a:rPr lang="x-none" kern="1200" baseline="0" dirty="0"/>
                        <a:t>(2.2)</a:t>
                      </a:r>
                      <a:endParaRPr lang="en-US"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xmlns="" val="10004"/>
                  </a:ext>
                </a:extLst>
              </a:tr>
              <a:tr h="605776">
                <a:tc>
                  <a:txBody>
                    <a:bodyPr/>
                    <a:lstStyle/>
                    <a:p>
                      <a:pPr marL="0" marR="0">
                        <a:spcBef>
                          <a:spcPts val="0"/>
                        </a:spcBef>
                        <a:spcAft>
                          <a:spcPts val="0"/>
                        </a:spcAft>
                      </a:pPr>
                      <a:r>
                        <a:rPr lang="x-none" kern="1200" dirty="0"/>
                        <a:t>Conceptos del polimorfismo</a:t>
                      </a:r>
                      <a:endParaRPr lang="en-US" kern="1200" dirty="0">
                        <a:solidFill>
                          <a:schemeClr val="dk1"/>
                        </a:solidFill>
                        <a:latin typeface="+mn-lt"/>
                        <a:ea typeface="+mn-ea"/>
                        <a:cs typeface="+mn-cs"/>
                      </a:endParaRPr>
                    </a:p>
                  </a:txBody>
                  <a:tcPr marL="68580" marR="68580" marT="0" marB="0"/>
                </a:tc>
                <a:tc>
                  <a:txBody>
                    <a:bodyPr/>
                    <a:lstStyle/>
                    <a:p>
                      <a:pPr marL="0" marR="0">
                        <a:spcBef>
                          <a:spcPts val="0"/>
                        </a:spcBef>
                        <a:spcAft>
                          <a:spcPts val="0"/>
                        </a:spcAft>
                      </a:pPr>
                      <a:r>
                        <a:rPr lang="x-none" kern="1200" dirty="0"/>
                        <a:t>Conceptos del polimorfismo</a:t>
                      </a:r>
                      <a:r>
                        <a:rPr lang="x-none" kern="1200" baseline="0" dirty="0"/>
                        <a:t> (2.3)</a:t>
                      </a:r>
                      <a:endParaRPr lang="en-US"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xmlns="" val="10005"/>
                  </a:ext>
                </a:extLst>
              </a:tr>
              <a:tr h="513395">
                <a:tc>
                  <a:txBody>
                    <a:bodyPr/>
                    <a:lstStyle/>
                    <a:p>
                      <a:pPr marL="0" marR="0">
                        <a:spcBef>
                          <a:spcPts val="0"/>
                        </a:spcBef>
                        <a:spcAft>
                          <a:spcPts val="0"/>
                        </a:spcAft>
                      </a:pPr>
                      <a:r>
                        <a:rPr lang="x-none" kern="1200" dirty="0"/>
                        <a:t>Conceptos de las interfaces</a:t>
                      </a:r>
                      <a:endParaRPr lang="en-US" kern="1200" dirty="0">
                        <a:solidFill>
                          <a:schemeClr val="dk1"/>
                        </a:solidFill>
                        <a:latin typeface="+mn-lt"/>
                        <a:ea typeface="+mn-ea"/>
                        <a:cs typeface="+mn-cs"/>
                      </a:endParaRPr>
                    </a:p>
                  </a:txBody>
                  <a:tcPr marL="68580" marR="68580" marT="0" marB="0"/>
                </a:tc>
                <a:tc>
                  <a:txBody>
                    <a:bodyPr/>
                    <a:lstStyle/>
                    <a:p>
                      <a:pPr marL="0" marR="0">
                        <a:spcBef>
                          <a:spcPts val="0"/>
                        </a:spcBef>
                        <a:spcAft>
                          <a:spcPts val="0"/>
                        </a:spcAft>
                      </a:pPr>
                      <a:r>
                        <a:rPr lang="x-none" kern="1200" dirty="0"/>
                        <a:t>Conceptos de la encapsulación (2.4)</a:t>
                      </a:r>
                      <a:endParaRPr lang="en-US"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401304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Lenguajes</a:t>
            </a:r>
            <a:r>
              <a:rPr lang="en-US" dirty="0"/>
              <a:t> de </a:t>
            </a:r>
            <a:r>
              <a:rPr lang="en-US" dirty="0" err="1"/>
              <a:t>Programacion</a:t>
            </a:r>
            <a:endParaRPr lang="es-ES" dirty="0"/>
          </a:p>
        </p:txBody>
      </p:sp>
      <p:sp>
        <p:nvSpPr>
          <p:cNvPr id="3" name="Marcador de contenido 2"/>
          <p:cNvSpPr>
            <a:spLocks noGrp="1"/>
          </p:cNvSpPr>
          <p:nvPr>
            <p:ph idx="1"/>
          </p:nvPr>
        </p:nvSpPr>
        <p:spPr/>
        <p:txBody>
          <a:bodyPr>
            <a:normAutofit fontScale="92500"/>
          </a:bodyPr>
          <a:lstStyle/>
          <a:p>
            <a:r>
              <a:rPr lang="es-ES" dirty="0">
                <a:solidFill>
                  <a:schemeClr val="tx1"/>
                </a:solidFill>
              </a:rPr>
              <a:t>Un </a:t>
            </a:r>
            <a:r>
              <a:rPr lang="es-ES" b="1" dirty="0">
                <a:solidFill>
                  <a:schemeClr val="tx1"/>
                </a:solidFill>
              </a:rPr>
              <a:t>lenguaje de programación</a:t>
            </a:r>
            <a:r>
              <a:rPr lang="es-ES" dirty="0">
                <a:solidFill>
                  <a:schemeClr val="tx1"/>
                </a:solidFill>
              </a:rPr>
              <a:t> es un lenguaje formal diseñado para realizar procesos que pueden ser llevados a cabo por máquinas como las computadoras.</a:t>
            </a:r>
          </a:p>
          <a:p>
            <a:r>
              <a:rPr lang="es-ES" dirty="0"/>
              <a:t>Pueden usarse para crear programas que controlen el comportamiento físico y lógico de una máquina, para expresar algoritmos con precisión, o como modo de comunicación humana.</a:t>
            </a:r>
          </a:p>
          <a:p>
            <a:r>
              <a:rPr lang="es-ES" dirty="0"/>
              <a:t>Está formado por un conjunto de símbolos y reglas sintácticas y semánticas que definen su estructura y el significado de sus elementos y expresiones. Al proceso por el cual se escribe, se prueba, se depura, se compila (de ser necesario) y se mantiene el código de un programa se le llama programación.</a:t>
            </a:r>
          </a:p>
          <a:p>
            <a:endParaRPr lang="es-ES" dirty="0"/>
          </a:p>
        </p:txBody>
      </p:sp>
    </p:spTree>
    <p:extLst>
      <p:ext uri="{BB962C8B-B14F-4D97-AF65-F5344CB8AC3E}">
        <p14:creationId xmlns:p14="http://schemas.microsoft.com/office/powerpoint/2010/main" val="4216206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a:t>Objetos</a:t>
            </a:r>
            <a:endParaRPr lang="en-US" dirty="0"/>
          </a:p>
        </p:txBody>
      </p:sp>
      <p:sp>
        <p:nvSpPr>
          <p:cNvPr id="3" name="Content Placeholder 2"/>
          <p:cNvSpPr>
            <a:spLocks noGrp="1"/>
          </p:cNvSpPr>
          <p:nvPr>
            <p:ph idx="1"/>
          </p:nvPr>
        </p:nvSpPr>
        <p:spPr/>
        <p:txBody>
          <a:bodyPr>
            <a:normAutofit/>
          </a:bodyPr>
          <a:lstStyle/>
          <a:p>
            <a:r>
              <a:rPr lang="x-none" dirty="0"/>
              <a:t>La programación orientada a objetos es una técnica de programación que usa objetos. </a:t>
            </a:r>
            <a:endParaRPr lang="en-US" dirty="0"/>
          </a:p>
          <a:p>
            <a:r>
              <a:rPr lang="x-none" dirty="0"/>
              <a:t>Los objetos son estructuras de datos autocontenidos que consisten en propiedades, métodos y eventos. </a:t>
            </a:r>
            <a:endParaRPr lang="en-US" dirty="0"/>
          </a:p>
          <a:p>
            <a:pPr lvl="1"/>
            <a:r>
              <a:rPr lang="x-none" sz="2400" dirty="0"/>
              <a:t>Las propiedades especifican los datos representados por un objeto</a:t>
            </a:r>
          </a:p>
          <a:p>
            <a:pPr lvl="1"/>
            <a:r>
              <a:rPr lang="x-none" sz="2400" dirty="0"/>
              <a:t>Los métodos especifican el comportamiento de un objeto</a:t>
            </a:r>
          </a:p>
          <a:p>
            <a:pPr lvl="1"/>
            <a:r>
              <a:rPr lang="x-none" sz="2400" dirty="0"/>
              <a:t>Los eventos proporcionan comunicación entre objetos</a:t>
            </a:r>
          </a:p>
          <a:p>
            <a:endParaRPr lang="en-US" dirty="0"/>
          </a:p>
        </p:txBody>
      </p:sp>
    </p:spTree>
    <p:extLst>
      <p:ext uri="{BB962C8B-B14F-4D97-AF65-F5344CB8AC3E}">
        <p14:creationId xmlns:p14="http://schemas.microsoft.com/office/powerpoint/2010/main" val="7503827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a:t>Clases</a:t>
            </a:r>
            <a:endParaRPr lang="en-US" dirty="0"/>
          </a:p>
        </p:txBody>
      </p:sp>
      <p:sp>
        <p:nvSpPr>
          <p:cNvPr id="3" name="Content Placeholder 2"/>
          <p:cNvSpPr>
            <a:spLocks noGrp="1"/>
          </p:cNvSpPr>
          <p:nvPr>
            <p:ph idx="1"/>
          </p:nvPr>
        </p:nvSpPr>
        <p:spPr/>
        <p:txBody>
          <a:bodyPr/>
          <a:lstStyle/>
          <a:p>
            <a:r>
              <a:rPr lang="x-none" dirty="0"/>
              <a:t>Una clase define un plano de un objeto.</a:t>
            </a:r>
          </a:p>
          <a:p>
            <a:r>
              <a:rPr lang="x-none" dirty="0"/>
              <a:t>Una clase define el modo en el que los objetos se deben compilar y cómo deben comportarse. </a:t>
            </a:r>
            <a:endParaRPr lang="en-US" dirty="0"/>
          </a:p>
          <a:p>
            <a:r>
              <a:rPr lang="x-none" dirty="0"/>
              <a:t>Un objeto también se denomina una instancia de una clase.</a:t>
            </a:r>
          </a:p>
        </p:txBody>
      </p:sp>
    </p:spTree>
    <p:extLst>
      <p:ext uri="{BB962C8B-B14F-4D97-AF65-F5344CB8AC3E}">
        <p14:creationId xmlns:p14="http://schemas.microsoft.com/office/powerpoint/2010/main" val="10293675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a:t>Definición de una clase C#</a:t>
            </a:r>
            <a:endParaRPr lang="en-US" dirty="0"/>
          </a:p>
        </p:txBody>
      </p:sp>
      <p:pic>
        <p:nvPicPr>
          <p:cNvPr id="1026" name="Picture 2"/>
          <p:cNvPicPr>
            <a:picLocks noChangeAspect="1" noChangeArrowheads="1"/>
          </p:cNvPicPr>
          <p:nvPr/>
        </p:nvPicPr>
        <p:blipFill>
          <a:blip r:embed="rId3" cstate="print"/>
          <a:stretch>
            <a:fillRect/>
          </a:stretch>
        </p:blipFill>
        <p:spPr bwMode="auto">
          <a:xfrm>
            <a:off x="3376152" y="1676401"/>
            <a:ext cx="4982497" cy="444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11768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a:t>Métodos</a:t>
            </a:r>
            <a:endParaRPr lang="en-US" dirty="0"/>
          </a:p>
        </p:txBody>
      </p:sp>
      <p:sp>
        <p:nvSpPr>
          <p:cNvPr id="3" name="Content Placeholder 2"/>
          <p:cNvSpPr>
            <a:spLocks noGrp="1"/>
          </p:cNvSpPr>
          <p:nvPr>
            <p:ph idx="1"/>
          </p:nvPr>
        </p:nvSpPr>
        <p:spPr/>
        <p:txBody>
          <a:bodyPr/>
          <a:lstStyle/>
          <a:p>
            <a:r>
              <a:rPr lang="x-none" dirty="0"/>
              <a:t>Un método es un bloque de código que contiene una serie de instrucciones.</a:t>
            </a:r>
            <a:endParaRPr lang="en-US" dirty="0"/>
          </a:p>
          <a:p>
            <a:r>
              <a:rPr lang="x-none" dirty="0"/>
              <a:t>Un método define las acciones u operaciones admitidas por una clase.</a:t>
            </a:r>
          </a:p>
          <a:p>
            <a:r>
              <a:rPr lang="x-none" dirty="0"/>
              <a:t>Para definir un método, se especifica el nivel de acceso, el tipo de valor devuelto, el nombre del método y una lista opcional de parámetros entre paréntesis seguida por un bloque de código entre llaves. </a:t>
            </a:r>
          </a:p>
        </p:txBody>
      </p:sp>
    </p:spTree>
    <p:extLst>
      <p:ext uri="{BB962C8B-B14F-4D97-AF65-F5344CB8AC3E}">
        <p14:creationId xmlns:p14="http://schemas.microsoft.com/office/powerpoint/2010/main" val="23858326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a:t>Ejemplo de método</a:t>
            </a:r>
            <a:endParaRPr lang="en-US" dirty="0"/>
          </a:p>
        </p:txBody>
      </p:sp>
      <p:sp>
        <p:nvSpPr>
          <p:cNvPr id="3" name="Content Placeholder 2"/>
          <p:cNvSpPr>
            <a:spLocks noGrp="1"/>
          </p:cNvSpPr>
          <p:nvPr>
            <p:ph idx="1"/>
          </p:nvPr>
        </p:nvSpPr>
        <p:spPr/>
        <p:txBody>
          <a:bodyPr/>
          <a:lstStyle/>
          <a:p>
            <a:r>
              <a:rPr lang="x-none" sz="2400" dirty="0"/>
              <a:t>El método </a:t>
            </a:r>
            <a:r>
              <a:rPr lang="x-none" sz="2400" b="1" dirty="0" err="1"/>
              <a:t>InitFields</a:t>
            </a:r>
            <a:r>
              <a:rPr lang="x-none" sz="2400" dirty="0"/>
              <a:t> toma dos parámetros y usa sus valores para asignar respectivamente la longitud y el ancho del campo de datos. </a:t>
            </a:r>
            <a:endParaRPr lang="en-US" sz="2400" dirty="0"/>
          </a:p>
          <a:p>
            <a:r>
              <a:rPr lang="x-none" sz="2400" dirty="0"/>
              <a:t>Cuando el tipo de valor devuelto de un método es void, se puede usar una instrucción return sin valor. </a:t>
            </a:r>
            <a:endParaRPr lang="en-US" sz="2400" dirty="0"/>
          </a:p>
          <a:p>
            <a:r>
              <a:rPr lang="x-none" sz="2400" dirty="0"/>
              <a:t>Si no se usa una instrucción return, como en el método </a:t>
            </a:r>
            <a:r>
              <a:rPr lang="x-none" sz="2400" b="1" dirty="0" err="1"/>
              <a:t>InitFields</a:t>
            </a:r>
            <a:r>
              <a:rPr lang="x-none" sz="2400" dirty="0"/>
              <a:t>, el método interrumpirá su ejecución cuando llegue al final del bloque de código.</a:t>
            </a:r>
          </a:p>
        </p:txBody>
      </p:sp>
      <p:pic>
        <p:nvPicPr>
          <p:cNvPr id="2050" name="Picture 2"/>
          <p:cNvPicPr>
            <a:picLocks noChangeAspect="1" noChangeArrowheads="1"/>
          </p:cNvPicPr>
          <p:nvPr/>
        </p:nvPicPr>
        <p:blipFill>
          <a:blip r:embed="rId3" cstate="print"/>
          <a:stretch>
            <a:fillRect/>
          </a:stretch>
        </p:blipFill>
        <p:spPr bwMode="auto">
          <a:xfrm>
            <a:off x="3810000" y="4905290"/>
            <a:ext cx="4593677" cy="1238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54498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a:t>Constructores</a:t>
            </a:r>
            <a:endParaRPr lang="en-US" dirty="0"/>
          </a:p>
        </p:txBody>
      </p:sp>
      <p:sp>
        <p:nvSpPr>
          <p:cNvPr id="3" name="Content Placeholder 2"/>
          <p:cNvSpPr>
            <a:spLocks noGrp="1"/>
          </p:cNvSpPr>
          <p:nvPr>
            <p:ph idx="1"/>
          </p:nvPr>
        </p:nvSpPr>
        <p:spPr/>
        <p:txBody>
          <a:bodyPr/>
          <a:lstStyle/>
          <a:p>
            <a:r>
              <a:rPr lang="x-none" dirty="0"/>
              <a:t>Los constructores son métodos de una clase especial que se ejecutan cuando se crea una nueva instancia de una clase. </a:t>
            </a:r>
            <a:endParaRPr lang="en-US" dirty="0"/>
          </a:p>
          <a:p>
            <a:r>
              <a:rPr lang="x-none" dirty="0"/>
              <a:t>Los constructores se usan para inicializar los miembros de datos de un objeto. </a:t>
            </a:r>
            <a:endParaRPr lang="en-US" dirty="0"/>
          </a:p>
          <a:p>
            <a:r>
              <a:rPr lang="x-none" dirty="0"/>
              <a:t>Deben tener exactamente el mismo nombre que la clase y no tienen tipo de valor devuelto. </a:t>
            </a:r>
            <a:endParaRPr lang="en-US" dirty="0"/>
          </a:p>
          <a:p>
            <a:r>
              <a:rPr lang="x-none" dirty="0"/>
              <a:t>Se pueden definir varios constructores para una clase, cada uno con una signatura única.</a:t>
            </a:r>
            <a:endParaRPr lang="en-US" dirty="0"/>
          </a:p>
        </p:txBody>
      </p:sp>
      <p:pic>
        <p:nvPicPr>
          <p:cNvPr id="3074" name="Picture 2"/>
          <p:cNvPicPr>
            <a:picLocks noChangeAspect="1" noChangeArrowheads="1"/>
          </p:cNvPicPr>
          <p:nvPr/>
        </p:nvPicPr>
        <p:blipFill>
          <a:blip r:embed="rId3" cstate="print"/>
          <a:stretch>
            <a:fillRect/>
          </a:stretch>
        </p:blipFill>
        <p:spPr bwMode="auto">
          <a:xfrm>
            <a:off x="4686541" y="3581400"/>
            <a:ext cx="3179134"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6687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a:t>Creación de objetos</a:t>
            </a:r>
            <a:endParaRPr lang="en-US" dirty="0"/>
          </a:p>
        </p:txBody>
      </p:sp>
      <p:sp>
        <p:nvSpPr>
          <p:cNvPr id="3" name="Content Placeholder 2"/>
          <p:cNvSpPr>
            <a:spLocks noGrp="1"/>
          </p:cNvSpPr>
          <p:nvPr>
            <p:ph idx="1"/>
          </p:nvPr>
        </p:nvSpPr>
        <p:spPr/>
        <p:txBody>
          <a:bodyPr/>
          <a:lstStyle/>
          <a:p>
            <a:r>
              <a:rPr lang="x-none" sz="2000" dirty="0"/>
              <a:t>Los objetos necesitan una plantilla que define la manera en la que se deben compilar. </a:t>
            </a:r>
            <a:endParaRPr lang="en-US" sz="2000" dirty="0"/>
          </a:p>
          <a:p>
            <a:r>
              <a:rPr lang="x-none" sz="2000" dirty="0"/>
              <a:t>Todos los objetos creados con la misma plantilla tienen el mismo aspecto y se comportan de forma similar.</a:t>
            </a:r>
          </a:p>
          <a:p>
            <a:endParaRPr lang="en-US" sz="2000" dirty="0"/>
          </a:p>
        </p:txBody>
      </p:sp>
      <p:pic>
        <p:nvPicPr>
          <p:cNvPr id="5122" name="Picture 2"/>
          <p:cNvPicPr>
            <a:picLocks noChangeAspect="1" noChangeArrowheads="1"/>
          </p:cNvPicPr>
          <p:nvPr/>
        </p:nvPicPr>
        <p:blipFill>
          <a:blip r:embed="rId3" cstate="print"/>
          <a:stretch>
            <a:fillRect/>
          </a:stretch>
        </p:blipFill>
        <p:spPr bwMode="auto">
          <a:xfrm>
            <a:off x="3352800" y="3945290"/>
            <a:ext cx="5323060" cy="2302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25807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a:t>Propiedades</a:t>
            </a:r>
            <a:endParaRPr lang="en-US" dirty="0"/>
          </a:p>
        </p:txBody>
      </p:sp>
      <p:sp>
        <p:nvSpPr>
          <p:cNvPr id="3" name="Content Placeholder 2"/>
          <p:cNvSpPr>
            <a:spLocks noGrp="1"/>
          </p:cNvSpPr>
          <p:nvPr>
            <p:ph idx="1"/>
          </p:nvPr>
        </p:nvSpPr>
        <p:spPr/>
        <p:txBody>
          <a:bodyPr/>
          <a:lstStyle/>
          <a:p>
            <a:r>
              <a:rPr lang="x-none" sz="1700" dirty="0"/>
              <a:t>Las propiedades son miembros de una clase a los que se puede obtener acceso, de forma similar a los campos de datos, pero que contienen código, como un método. </a:t>
            </a:r>
            <a:endParaRPr lang="en-US" sz="1700" dirty="0"/>
          </a:p>
          <a:p>
            <a:r>
              <a:rPr lang="x-none" sz="1700" dirty="0"/>
              <a:t>Una propiedad posee dos descriptores de acceso, </a:t>
            </a:r>
            <a:r>
              <a:rPr lang="x-none" sz="1700" b="1" dirty="0"/>
              <a:t>get</a:t>
            </a:r>
            <a:r>
              <a:rPr lang="x-none" sz="1700" dirty="0"/>
              <a:t> y </a:t>
            </a:r>
            <a:r>
              <a:rPr lang="x-none" sz="1700" b="1" dirty="0"/>
              <a:t>set</a:t>
            </a:r>
            <a:r>
              <a:rPr lang="x-none" sz="1700" dirty="0"/>
              <a:t>. El descriptor de acceso get se usa para devolver el valor de propiedad; el descriptor de acceso set se usa para asignar un valor nuevo a la propiedad.</a:t>
            </a:r>
            <a:endParaRPr lang="en-US" sz="1700" dirty="0"/>
          </a:p>
          <a:p>
            <a:endParaRPr lang="en-US" sz="2000" dirty="0"/>
          </a:p>
        </p:txBody>
      </p:sp>
      <p:pic>
        <p:nvPicPr>
          <p:cNvPr id="1026" name="Picture 2"/>
          <p:cNvPicPr>
            <a:picLocks noChangeAspect="1" noChangeArrowheads="1"/>
          </p:cNvPicPr>
          <p:nvPr/>
        </p:nvPicPr>
        <p:blipFill>
          <a:blip r:embed="rId3" cstate="print"/>
          <a:stretch>
            <a:fillRect/>
          </a:stretch>
        </p:blipFill>
        <p:spPr bwMode="auto">
          <a:xfrm>
            <a:off x="4447213" y="3930315"/>
            <a:ext cx="2599699"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89821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a:t>La palabra clave this</a:t>
            </a:r>
            <a:endParaRPr lang="en-US" dirty="0"/>
          </a:p>
        </p:txBody>
      </p:sp>
      <p:sp>
        <p:nvSpPr>
          <p:cNvPr id="3" name="Content Placeholder 2"/>
          <p:cNvSpPr>
            <a:spLocks noGrp="1"/>
          </p:cNvSpPr>
          <p:nvPr>
            <p:ph idx="1"/>
          </p:nvPr>
        </p:nvSpPr>
        <p:spPr/>
        <p:txBody>
          <a:bodyPr/>
          <a:lstStyle/>
          <a:p>
            <a:r>
              <a:rPr lang="x-none" sz="2000" dirty="0"/>
              <a:t>La palabra clave </a:t>
            </a:r>
            <a:r>
              <a:rPr lang="x-none" sz="2000" b="1" dirty="0"/>
              <a:t>this</a:t>
            </a:r>
            <a:r>
              <a:rPr lang="x-none" sz="2000" dirty="0"/>
              <a:t> es una referencia a la instancia actual de la clase.</a:t>
            </a:r>
          </a:p>
          <a:p>
            <a:r>
              <a:rPr lang="x-none" sz="2000" dirty="0"/>
              <a:t>Puede usar la palabra clave this para referirse a cualquier miembro del objeto actual.</a:t>
            </a:r>
          </a:p>
          <a:p>
            <a:endParaRPr lang="en-US" sz="2000" dirty="0"/>
          </a:p>
        </p:txBody>
      </p:sp>
      <p:pic>
        <p:nvPicPr>
          <p:cNvPr id="2050" name="Picture 2"/>
          <p:cNvPicPr>
            <a:picLocks noChangeAspect="1" noChangeArrowheads="1"/>
          </p:cNvPicPr>
          <p:nvPr/>
        </p:nvPicPr>
        <p:blipFill>
          <a:blip r:embed="rId3" cstate="print"/>
          <a:stretch>
            <a:fillRect/>
          </a:stretch>
        </p:blipFill>
        <p:spPr bwMode="auto">
          <a:xfrm>
            <a:off x="3304948" y="3661610"/>
            <a:ext cx="5178136"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10888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a:t>Delegados</a:t>
            </a:r>
            <a:endParaRPr lang="en-US" dirty="0"/>
          </a:p>
        </p:txBody>
      </p:sp>
      <p:sp>
        <p:nvSpPr>
          <p:cNvPr id="3" name="Content Placeholder 2"/>
          <p:cNvSpPr>
            <a:spLocks noGrp="1"/>
          </p:cNvSpPr>
          <p:nvPr>
            <p:ph idx="1"/>
          </p:nvPr>
        </p:nvSpPr>
        <p:spPr/>
        <p:txBody>
          <a:bodyPr>
            <a:normAutofit fontScale="85000" lnSpcReduction="20000"/>
          </a:bodyPr>
          <a:lstStyle/>
          <a:p>
            <a:r>
              <a:rPr lang="x-none" dirty="0"/>
              <a:t>Los delegados son objetos especiales que pueden conservar una referencia a un método con una signatura específica.</a:t>
            </a:r>
          </a:p>
          <a:p>
            <a:endParaRPr lang="en-US" sz="2000" dirty="0"/>
          </a:p>
          <a:p>
            <a:pPr marL="0" indent="0">
              <a:buNone/>
            </a:pPr>
            <a:endParaRPr lang="en-US" sz="2000" dirty="0"/>
          </a:p>
          <a:p>
            <a:endParaRPr lang="en-US" sz="2000" dirty="0"/>
          </a:p>
          <a:p>
            <a:r>
              <a:rPr lang="x-none" dirty="0"/>
              <a:t>Así, puede definir un delegado </a:t>
            </a:r>
            <a:r>
              <a:rPr lang="x-none" b="1" dirty="0" err="1"/>
              <a:t>RectangleHandler</a:t>
            </a:r>
            <a:r>
              <a:rPr lang="x-none" dirty="0"/>
              <a:t> que puede contener referencias a un método que devuelve void y acepta un solo parámetro de tipo Rectangle.</a:t>
            </a:r>
            <a:endParaRPr lang="en-US" dirty="0"/>
          </a:p>
          <a:p>
            <a:endParaRPr lang="en-US" sz="2000" dirty="0"/>
          </a:p>
          <a:p>
            <a:endParaRPr lang="en-US" sz="2000" dirty="0"/>
          </a:p>
          <a:p>
            <a:endParaRPr lang="en-US" sz="2000" dirty="0"/>
          </a:p>
          <a:p>
            <a:endParaRPr lang="en-US" sz="2000" dirty="0"/>
          </a:p>
          <a:p>
            <a:r>
              <a:rPr lang="x-none" dirty="0"/>
              <a:t>La signatura del método </a:t>
            </a:r>
            <a:r>
              <a:rPr lang="x-none" b="1" dirty="0" err="1"/>
              <a:t>DisplayArea</a:t>
            </a:r>
            <a:r>
              <a:rPr lang="x-none" dirty="0"/>
              <a:t> coincide con el delegado </a:t>
            </a:r>
            <a:r>
              <a:rPr lang="x-none" b="1" dirty="0" err="1"/>
              <a:t>RectangleHandler</a:t>
            </a:r>
            <a:r>
              <a:rPr lang="x-none" dirty="0"/>
              <a:t> y, de esta manera, puede asignarse a una de sus instancias.</a:t>
            </a:r>
            <a:endParaRPr lang="en-US" dirty="0"/>
          </a:p>
          <a:p>
            <a:endParaRPr lang="en-US" sz="2000" dirty="0"/>
          </a:p>
        </p:txBody>
      </p:sp>
      <p:pic>
        <p:nvPicPr>
          <p:cNvPr id="3074" name="Picture 2"/>
          <p:cNvPicPr>
            <a:picLocks noChangeAspect="1" noChangeArrowheads="1"/>
          </p:cNvPicPr>
          <p:nvPr/>
        </p:nvPicPr>
        <p:blipFill>
          <a:blip r:embed="rId3" cstate="print"/>
          <a:stretch>
            <a:fillRect/>
          </a:stretch>
        </p:blipFill>
        <p:spPr bwMode="auto">
          <a:xfrm>
            <a:off x="3438236" y="2558372"/>
            <a:ext cx="4765729" cy="293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cstate="print"/>
          <a:stretch>
            <a:fillRect/>
          </a:stretch>
        </p:blipFill>
        <p:spPr bwMode="auto">
          <a:xfrm>
            <a:off x="4061056" y="4343401"/>
            <a:ext cx="3520087" cy="1032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7143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Tipos</a:t>
            </a:r>
            <a:r>
              <a:rPr lang="en-US" dirty="0"/>
              <a:t> de </a:t>
            </a:r>
            <a:r>
              <a:rPr lang="en-US" dirty="0" err="1"/>
              <a:t>Lenguajes</a:t>
            </a:r>
            <a:r>
              <a:rPr lang="en-US" dirty="0"/>
              <a:t>.</a:t>
            </a:r>
            <a:endParaRPr lang="es-ES" dirty="0"/>
          </a:p>
        </p:txBody>
      </p:sp>
      <p:sp>
        <p:nvSpPr>
          <p:cNvPr id="3" name="Marcador de contenido 2"/>
          <p:cNvSpPr>
            <a:spLocks noGrp="1"/>
          </p:cNvSpPr>
          <p:nvPr>
            <p:ph idx="1"/>
          </p:nvPr>
        </p:nvSpPr>
        <p:spPr>
          <a:xfrm>
            <a:off x="2589212" y="2133599"/>
            <a:ext cx="8915400" cy="4112455"/>
          </a:xfrm>
        </p:spPr>
        <p:txBody>
          <a:bodyPr>
            <a:normAutofit fontScale="70000" lnSpcReduction="20000"/>
          </a:bodyPr>
          <a:lstStyle/>
          <a:p>
            <a:r>
              <a:rPr lang="es-ES" b="1" dirty="0"/>
              <a:t>Lenguajes de bajo nivel</a:t>
            </a:r>
            <a:r>
              <a:rPr lang="es-ES" dirty="0"/>
              <a:t> </a:t>
            </a:r>
            <a:br>
              <a:rPr lang="es-ES" dirty="0"/>
            </a:br>
            <a:r>
              <a:rPr lang="es-ES" dirty="0"/>
              <a:t/>
            </a:r>
            <a:br>
              <a:rPr lang="es-ES" dirty="0"/>
            </a:br>
            <a:r>
              <a:rPr lang="es-ES" dirty="0"/>
              <a:t>Son lenguajes totalmente dependientes de la máquina, es decir que el programa que se realiza con este tipo de lenguajes no se pueden migrar o utilizar en otras maquinas. </a:t>
            </a:r>
            <a:br>
              <a:rPr lang="es-ES" dirty="0"/>
            </a:br>
            <a:r>
              <a:rPr lang="es-ES" dirty="0"/>
              <a:t/>
            </a:r>
            <a:br>
              <a:rPr lang="es-ES" dirty="0"/>
            </a:br>
            <a:r>
              <a:rPr lang="es-ES" dirty="0"/>
              <a:t>Al estar prácticamente diseñados a medida del hardware, aprovechan al máximo las características del mismo. </a:t>
            </a:r>
          </a:p>
          <a:p>
            <a:r>
              <a:rPr lang="es-ES" b="1" dirty="0"/>
              <a:t>Lenguajes de alto nivel</a:t>
            </a:r>
            <a:r>
              <a:rPr lang="es-ES" dirty="0"/>
              <a:t> </a:t>
            </a:r>
            <a:br>
              <a:rPr lang="es-ES" dirty="0"/>
            </a:br>
            <a:r>
              <a:rPr lang="es-ES" dirty="0"/>
              <a:t/>
            </a:r>
            <a:br>
              <a:rPr lang="es-ES" dirty="0"/>
            </a:br>
            <a:r>
              <a:rPr lang="es-ES" dirty="0"/>
              <a:t>Son aquellos que se encuentran más cercanos al lenguaje natural que al lenguaje máquina. </a:t>
            </a:r>
            <a:br>
              <a:rPr lang="es-ES" dirty="0"/>
            </a:br>
            <a:r>
              <a:rPr lang="es-ES" dirty="0"/>
              <a:t>Están dirigidos a solucionar problemas mediante el uso de </a:t>
            </a:r>
            <a:r>
              <a:rPr lang="es-ES" dirty="0" err="1"/>
              <a:t>EDD's</a:t>
            </a:r>
            <a:r>
              <a:rPr lang="es-ES" dirty="0"/>
              <a:t>. </a:t>
            </a:r>
            <a:br>
              <a:rPr lang="es-ES" dirty="0"/>
            </a:br>
            <a:r>
              <a:rPr lang="es-ES" dirty="0" err="1"/>
              <a:t>EDD's</a:t>
            </a:r>
            <a:r>
              <a:rPr lang="es-ES" dirty="0"/>
              <a:t> son las abreviaturas de Estructuras </a:t>
            </a:r>
            <a:r>
              <a:rPr lang="es-ES" dirty="0" err="1"/>
              <a:t>Dinamicas</a:t>
            </a:r>
            <a:r>
              <a:rPr lang="es-ES" dirty="0"/>
              <a:t> de Datos, algo muy utilizado en todos los lenguajes de programación. Son estructuras que pueden cambiar de tamaño durante la ejecución del programa. Nos permiten crear estructuras de datos que se adapten a las necesidades reales de un programa.</a:t>
            </a:r>
          </a:p>
        </p:txBody>
      </p:sp>
    </p:spTree>
    <p:extLst>
      <p:ext uri="{BB962C8B-B14F-4D97-AF65-F5344CB8AC3E}">
        <p14:creationId xmlns:p14="http://schemas.microsoft.com/office/powerpoint/2010/main" val="24741051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a:t>Eventos</a:t>
            </a:r>
            <a:endParaRPr lang="en-US" dirty="0"/>
          </a:p>
        </p:txBody>
      </p:sp>
      <p:sp>
        <p:nvSpPr>
          <p:cNvPr id="3" name="Content Placeholder 2"/>
          <p:cNvSpPr>
            <a:spLocks noGrp="1"/>
          </p:cNvSpPr>
          <p:nvPr>
            <p:ph idx="1"/>
          </p:nvPr>
        </p:nvSpPr>
        <p:spPr/>
        <p:txBody>
          <a:bodyPr/>
          <a:lstStyle/>
          <a:p>
            <a:r>
              <a:rPr lang="x-none" sz="2000" dirty="0"/>
              <a:t>Los eventos son un medio para que una clase notifique a otras clases u objetos que ha sucedido algo de interés. </a:t>
            </a:r>
            <a:endParaRPr lang="en-US" sz="2000" dirty="0"/>
          </a:p>
          <a:p>
            <a:r>
              <a:rPr lang="x-none" sz="2000" dirty="0"/>
              <a:t>La clase que envía la notificación se denomina publicador del evento. </a:t>
            </a:r>
            <a:endParaRPr lang="en-US" sz="2000" dirty="0"/>
          </a:p>
          <a:p>
            <a:r>
              <a:rPr lang="x-none" sz="2000" dirty="0"/>
              <a:t>La clase que recibe la notificación se denomina suscriptor del evento.</a:t>
            </a:r>
          </a:p>
          <a:p>
            <a:endParaRPr lang="en-US" sz="2000" dirty="0"/>
          </a:p>
        </p:txBody>
      </p:sp>
      <p:pic>
        <p:nvPicPr>
          <p:cNvPr id="1026" name="Picture 2"/>
          <p:cNvPicPr>
            <a:picLocks noChangeAspect="1" noChangeArrowheads="1"/>
          </p:cNvPicPr>
          <p:nvPr/>
        </p:nvPicPr>
        <p:blipFill>
          <a:blip r:embed="rId3" cstate="print"/>
          <a:stretch>
            <a:fillRect/>
          </a:stretch>
        </p:blipFill>
        <p:spPr bwMode="auto">
          <a:xfrm>
            <a:off x="3886200" y="3137775"/>
            <a:ext cx="3657600" cy="3057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44390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a:t>Suscripción a eventos</a:t>
            </a:r>
            <a:endParaRPr lang="en-US" dirty="0"/>
          </a:p>
        </p:txBody>
      </p:sp>
      <p:sp>
        <p:nvSpPr>
          <p:cNvPr id="3" name="Content Placeholder 2"/>
          <p:cNvSpPr>
            <a:spLocks noGrp="1"/>
          </p:cNvSpPr>
          <p:nvPr>
            <p:ph idx="1"/>
          </p:nvPr>
        </p:nvSpPr>
        <p:spPr/>
        <p:txBody>
          <a:bodyPr/>
          <a:lstStyle/>
          <a:p>
            <a:r>
              <a:rPr lang="x-none" sz="2000" dirty="0"/>
              <a:t>La signatura del método controlador de eventos coincide con los requisitos del delegado del evento. </a:t>
            </a:r>
          </a:p>
          <a:p>
            <a:endParaRPr lang="en-US" sz="2000" dirty="0"/>
          </a:p>
        </p:txBody>
      </p:sp>
      <p:pic>
        <p:nvPicPr>
          <p:cNvPr id="2050" name="Picture 2"/>
          <p:cNvPicPr>
            <a:picLocks noChangeAspect="1" noChangeArrowheads="1"/>
          </p:cNvPicPr>
          <p:nvPr/>
        </p:nvPicPr>
        <p:blipFill>
          <a:blip r:embed="rId3" cstate="print"/>
          <a:stretch>
            <a:fillRect/>
          </a:stretch>
        </p:blipFill>
        <p:spPr bwMode="auto">
          <a:xfrm>
            <a:off x="3581401" y="2462293"/>
            <a:ext cx="5322289" cy="3466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4717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a:t>Espacios de nombres</a:t>
            </a:r>
            <a:endParaRPr lang="en-US" dirty="0"/>
          </a:p>
        </p:txBody>
      </p:sp>
      <p:sp>
        <p:nvSpPr>
          <p:cNvPr id="3" name="Content Placeholder 2"/>
          <p:cNvSpPr>
            <a:spLocks noGrp="1"/>
          </p:cNvSpPr>
          <p:nvPr>
            <p:ph idx="1"/>
          </p:nvPr>
        </p:nvSpPr>
        <p:spPr/>
        <p:txBody>
          <a:bodyPr/>
          <a:lstStyle/>
          <a:p>
            <a:r>
              <a:rPr lang="x-none" dirty="0"/>
              <a:t>Un espacio de nombres es un elemento del lenguaje que permite organizar el código y crear nombres de clase únicos a nivel global. </a:t>
            </a:r>
          </a:p>
          <a:p>
            <a:r>
              <a:rPr lang="x-none" dirty="0"/>
              <a:t>.NET Framework usa espacios de nombres para organizar todas sus clases. </a:t>
            </a:r>
            <a:endParaRPr lang="en-US" dirty="0"/>
          </a:p>
          <a:p>
            <a:pPr lvl="1"/>
            <a:r>
              <a:rPr lang="x-none" sz="1700" dirty="0"/>
              <a:t>El espacio de nombres System agrupa a todas las clases fundamentales. </a:t>
            </a:r>
            <a:endParaRPr lang="en-US" sz="1700" dirty="0"/>
          </a:p>
          <a:p>
            <a:pPr lvl="1"/>
            <a:r>
              <a:rPr lang="x-none" sz="1700" dirty="0"/>
              <a:t>El espacio de nombres System.Data organiza las clases para el acceso de datos. </a:t>
            </a:r>
            <a:endParaRPr lang="en-US" sz="1700" dirty="0"/>
          </a:p>
          <a:p>
            <a:pPr lvl="1"/>
            <a:r>
              <a:rPr lang="x-none" sz="1700" dirty="0"/>
              <a:t>El espacio de nombres System.Web se usa para las clases vinculadas a la Web.</a:t>
            </a:r>
          </a:p>
          <a:p>
            <a:pPr marL="0" indent="0">
              <a:buNone/>
            </a:pPr>
            <a:endParaRPr lang="en-US" sz="2000" dirty="0"/>
          </a:p>
        </p:txBody>
      </p:sp>
      <p:pic>
        <p:nvPicPr>
          <p:cNvPr id="3074" name="Picture 2"/>
          <p:cNvPicPr>
            <a:picLocks noChangeAspect="1" noChangeArrowheads="1"/>
          </p:cNvPicPr>
          <p:nvPr/>
        </p:nvPicPr>
        <p:blipFill>
          <a:blip r:embed="rId3" cstate="print"/>
          <a:stretch>
            <a:fillRect/>
          </a:stretch>
        </p:blipFill>
        <p:spPr bwMode="auto">
          <a:xfrm>
            <a:off x="3657600" y="3886200"/>
            <a:ext cx="4572000" cy="1989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72746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a:t>Miembros estáticos</a:t>
            </a:r>
            <a:endParaRPr lang="en-US" dirty="0"/>
          </a:p>
        </p:txBody>
      </p:sp>
      <p:sp>
        <p:nvSpPr>
          <p:cNvPr id="3" name="Content Placeholder 2"/>
          <p:cNvSpPr>
            <a:spLocks noGrp="1"/>
          </p:cNvSpPr>
          <p:nvPr>
            <p:ph idx="1"/>
          </p:nvPr>
        </p:nvSpPr>
        <p:spPr/>
        <p:txBody>
          <a:bodyPr/>
          <a:lstStyle/>
          <a:p>
            <a:r>
              <a:rPr lang="x-none" sz="1700" dirty="0"/>
              <a:t>La palabra clave </a:t>
            </a:r>
            <a:r>
              <a:rPr lang="x-none" sz="1700" b="1" dirty="0"/>
              <a:t>static</a:t>
            </a:r>
            <a:r>
              <a:rPr lang="x-none" sz="1700" dirty="0"/>
              <a:t> se usa para declarar miembros que no pertenecen a objetos individuales, </a:t>
            </a:r>
            <a:r>
              <a:rPr lang="x-none" sz="1700"/>
              <a:t>sino a </a:t>
            </a:r>
            <a:r>
              <a:rPr lang="x-none" sz="1700" dirty="0"/>
              <a:t>una clase en sí.</a:t>
            </a:r>
          </a:p>
          <a:p>
            <a:r>
              <a:rPr lang="x-none" sz="1700" dirty="0"/>
              <a:t>Cuando se crea una instancia de una clase, se crea una copia independiente para cada campo de instancia, pero solo hay una copia de un campo estático que se comparte entre todas las instancias.</a:t>
            </a:r>
          </a:p>
          <a:p>
            <a:r>
              <a:rPr lang="x-none" sz="1700" dirty="0"/>
              <a:t>No se puede hacer referencia a un miembro estático a través de un objeto de instancia. En lugar de esto, se hace referencia a un miembro estático a través del nombre de la clase</a:t>
            </a:r>
            <a:r>
              <a:rPr lang="x-none" sz="2000" dirty="0"/>
              <a:t>. </a:t>
            </a:r>
            <a:endParaRPr lang="en-US" sz="2000"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0" y="3733800"/>
            <a:ext cx="3810000" cy="2631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stretch>
            <a:fillRect/>
          </a:stretch>
        </p:blipFill>
        <p:spPr bwMode="auto">
          <a:xfrm>
            <a:off x="3971665" y="3739662"/>
            <a:ext cx="3674241" cy="2631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96775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a:t>Valores y referencias</a:t>
            </a:r>
            <a:endParaRPr lang="en-US" dirty="0"/>
          </a:p>
        </p:txBody>
      </p:sp>
      <p:sp>
        <p:nvSpPr>
          <p:cNvPr id="3" name="Content Placeholder 2"/>
          <p:cNvSpPr>
            <a:spLocks noGrp="1"/>
          </p:cNvSpPr>
          <p:nvPr>
            <p:ph idx="1"/>
          </p:nvPr>
        </p:nvSpPr>
        <p:spPr/>
        <p:txBody>
          <a:bodyPr/>
          <a:lstStyle/>
          <a:p>
            <a:r>
              <a:rPr lang="x-none" dirty="0"/>
              <a:t>Un tipo de valor almacena datos directamente en su memoria. </a:t>
            </a:r>
            <a:endParaRPr lang="en-US" dirty="0"/>
          </a:p>
          <a:p>
            <a:r>
              <a:rPr lang="x-none" dirty="0"/>
              <a:t>Los tipos de referencia almacenan solamente una referencia a una ubicación de memoria. Los datos en sí se almacenan en la ubicación de memoria a la cual se hace referencia. </a:t>
            </a:r>
            <a:endParaRPr lang="en-US" dirty="0"/>
          </a:p>
          <a:p>
            <a:r>
              <a:rPr lang="x-none" dirty="0"/>
              <a:t>Cuando se copia una variable de tipo de referencia en otra variable del mismo tipo, solo se copian las referencias. En consecuencia, después de la copia, ambas variables señalarán al mismo objeto.</a:t>
            </a:r>
          </a:p>
        </p:txBody>
      </p:sp>
      <p:pic>
        <p:nvPicPr>
          <p:cNvPr id="5122" name="Picture 2"/>
          <p:cNvPicPr>
            <a:picLocks noChangeAspect="1" noChangeArrowheads="1"/>
          </p:cNvPicPr>
          <p:nvPr/>
        </p:nvPicPr>
        <p:blipFill>
          <a:blip r:embed="rId3" cstate="print"/>
          <a:stretch>
            <a:fillRect/>
          </a:stretch>
        </p:blipFill>
        <p:spPr bwMode="auto">
          <a:xfrm>
            <a:off x="2255604" y="3581400"/>
            <a:ext cx="3619227"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cstate="print"/>
          <a:stretch>
            <a:fillRect/>
          </a:stretch>
        </p:blipFill>
        <p:spPr bwMode="auto">
          <a:xfrm>
            <a:off x="6271638" y="3581400"/>
            <a:ext cx="3630175" cy="2397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18668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a:t>Encapsulación</a:t>
            </a:r>
            <a:endParaRPr lang="en-US" dirty="0"/>
          </a:p>
        </p:txBody>
      </p:sp>
      <p:sp>
        <p:nvSpPr>
          <p:cNvPr id="3" name="Content Placeholder 2"/>
          <p:cNvSpPr>
            <a:spLocks noGrp="1"/>
          </p:cNvSpPr>
          <p:nvPr>
            <p:ph idx="1"/>
          </p:nvPr>
        </p:nvSpPr>
        <p:spPr/>
        <p:txBody>
          <a:bodyPr/>
          <a:lstStyle/>
          <a:p>
            <a:r>
              <a:rPr lang="x-none" sz="1700" dirty="0"/>
              <a:t>La encapsulación es un mecanismo orientado a restringir el acceso a una clase o a miembros de una clase para ocultar las decisiones de diseño que probablemente estén sujetas a cambios. </a:t>
            </a:r>
          </a:p>
          <a:p>
            <a:r>
              <a:rPr lang="x-none" sz="1700" dirty="0"/>
              <a:t>Los modificadores de acceso controlan dónde se puede usar un tipo o un miembro de un tipo.</a:t>
            </a:r>
          </a:p>
          <a:p>
            <a:endParaRPr lang="en-US" sz="2000" dirty="0"/>
          </a:p>
        </p:txBody>
      </p:sp>
      <p:graphicFrame>
        <p:nvGraphicFramePr>
          <p:cNvPr id="4" name="Table 3"/>
          <p:cNvGraphicFramePr>
            <a:graphicFrameLocks noGrp="1"/>
          </p:cNvGraphicFramePr>
          <p:nvPr>
            <p:extLst/>
          </p:nvPr>
        </p:nvGraphicFramePr>
        <p:xfrm>
          <a:off x="2209800" y="3138150"/>
          <a:ext cx="7772400" cy="3056105"/>
        </p:xfrm>
        <a:graphic>
          <a:graphicData uri="http://schemas.openxmlformats.org/drawingml/2006/table">
            <a:tbl>
              <a:tblPr firstRow="1">
                <a:tableStyleId>{21E4AEA4-8DFA-4A89-87EB-49C32662AFE0}</a:tableStyleId>
              </a:tblPr>
              <a:tblGrid>
                <a:gridCol w="1674541">
                  <a:extLst>
                    <a:ext uri="{9D8B030D-6E8A-4147-A177-3AD203B41FA5}">
                      <a16:colId xmlns:a16="http://schemas.microsoft.com/office/drawing/2014/main" xmlns="" val="20000"/>
                    </a:ext>
                  </a:extLst>
                </a:gridCol>
                <a:gridCol w="6097859">
                  <a:extLst>
                    <a:ext uri="{9D8B030D-6E8A-4147-A177-3AD203B41FA5}">
                      <a16:colId xmlns:a16="http://schemas.microsoft.com/office/drawing/2014/main" xmlns="" val="20001"/>
                    </a:ext>
                  </a:extLst>
                </a:gridCol>
              </a:tblGrid>
              <a:tr h="304800">
                <a:tc>
                  <a:txBody>
                    <a:bodyPr/>
                    <a:lstStyle/>
                    <a:p>
                      <a:pPr marL="38100" marR="38100">
                        <a:lnSpc>
                          <a:spcPct val="100000"/>
                        </a:lnSpc>
                        <a:spcBef>
                          <a:spcPts val="800"/>
                        </a:spcBef>
                        <a:spcAft>
                          <a:spcPts val="0"/>
                        </a:spcAft>
                      </a:pPr>
                      <a:r>
                        <a:rPr lang="x-none" sz="1400" dirty="0">
                          <a:effectLst/>
                        </a:rPr>
                        <a:t>Modificador de acceso</a:t>
                      </a:r>
                      <a:endParaRPr lang="en-US" sz="1400" b="1" i="1" dirty="0">
                        <a:effectLst/>
                        <a:latin typeface="Arial"/>
                        <a:ea typeface="Times"/>
                        <a:cs typeface="Times New Roman"/>
                      </a:endParaRPr>
                    </a:p>
                  </a:txBody>
                  <a:tcPr marL="68580" marR="68580" marT="0" marB="0"/>
                </a:tc>
                <a:tc>
                  <a:txBody>
                    <a:bodyPr/>
                    <a:lstStyle/>
                    <a:p>
                      <a:pPr marL="38100" marR="38100">
                        <a:lnSpc>
                          <a:spcPct val="100000"/>
                        </a:lnSpc>
                        <a:spcBef>
                          <a:spcPts val="800"/>
                        </a:spcBef>
                        <a:spcAft>
                          <a:spcPts val="0"/>
                        </a:spcAft>
                      </a:pPr>
                      <a:r>
                        <a:rPr lang="x-none" sz="1400" dirty="0">
                          <a:effectLst/>
                        </a:rPr>
                        <a:t>Descripción</a:t>
                      </a:r>
                      <a:endParaRPr lang="en-US" sz="1400" b="1" i="1" dirty="0">
                        <a:effectLst/>
                        <a:latin typeface="Arial"/>
                        <a:ea typeface="Times"/>
                        <a:cs typeface="Times New Roman"/>
                      </a:endParaRPr>
                    </a:p>
                  </a:txBody>
                  <a:tcPr marL="68580" marR="68580" marT="0" marB="0"/>
                </a:tc>
                <a:extLst>
                  <a:ext uri="{0D108BD9-81ED-4DB2-BD59-A6C34878D82A}">
                    <a16:rowId xmlns:a16="http://schemas.microsoft.com/office/drawing/2014/main" xmlns="" val="10000"/>
                  </a:ext>
                </a:extLst>
              </a:tr>
              <a:tr h="418615">
                <a:tc>
                  <a:txBody>
                    <a:bodyPr/>
                    <a:lstStyle/>
                    <a:p>
                      <a:pPr marL="38100" marR="38100">
                        <a:lnSpc>
                          <a:spcPct val="100000"/>
                        </a:lnSpc>
                        <a:spcBef>
                          <a:spcPts val="0"/>
                        </a:spcBef>
                        <a:spcAft>
                          <a:spcPts val="500"/>
                        </a:spcAft>
                      </a:pPr>
                      <a:r>
                        <a:rPr lang="x-none" sz="1400" b="1" dirty="0">
                          <a:effectLst/>
                        </a:rPr>
                        <a:t>public</a:t>
                      </a:r>
                      <a:endParaRPr lang="en-US" sz="1400" b="1" dirty="0">
                        <a:effectLst/>
                        <a:latin typeface="Arial"/>
                        <a:ea typeface="Times"/>
                        <a:cs typeface="Times New Roman"/>
                      </a:endParaRPr>
                    </a:p>
                  </a:txBody>
                  <a:tcPr marL="68580" marR="68580" marT="0" marB="0"/>
                </a:tc>
                <a:tc>
                  <a:txBody>
                    <a:bodyPr/>
                    <a:lstStyle/>
                    <a:p>
                      <a:pPr marL="38100" marR="38100">
                        <a:lnSpc>
                          <a:spcPct val="100000"/>
                        </a:lnSpc>
                        <a:spcBef>
                          <a:spcPts val="0"/>
                        </a:spcBef>
                        <a:spcAft>
                          <a:spcPts val="500"/>
                        </a:spcAft>
                      </a:pPr>
                      <a:r>
                        <a:rPr lang="x-none" sz="1400" dirty="0">
                          <a:effectLst/>
                        </a:rPr>
                        <a:t>El acceso no está restringido.</a:t>
                      </a:r>
                      <a:endParaRPr lang="en-US" sz="1400" dirty="0">
                        <a:effectLst/>
                        <a:latin typeface="Arial"/>
                        <a:ea typeface="Times"/>
                        <a:cs typeface="Times New Roman"/>
                      </a:endParaRPr>
                    </a:p>
                  </a:txBody>
                  <a:tcPr marL="68580" marR="68580" marT="0" marB="0"/>
                </a:tc>
                <a:extLst>
                  <a:ext uri="{0D108BD9-81ED-4DB2-BD59-A6C34878D82A}">
                    <a16:rowId xmlns:a16="http://schemas.microsoft.com/office/drawing/2014/main" xmlns="" val="10001"/>
                  </a:ext>
                </a:extLst>
              </a:tr>
              <a:tr h="418615">
                <a:tc>
                  <a:txBody>
                    <a:bodyPr/>
                    <a:lstStyle/>
                    <a:p>
                      <a:pPr marL="38100" marR="38100">
                        <a:lnSpc>
                          <a:spcPct val="100000"/>
                        </a:lnSpc>
                        <a:spcBef>
                          <a:spcPts val="0"/>
                        </a:spcBef>
                        <a:spcAft>
                          <a:spcPts val="500"/>
                        </a:spcAft>
                      </a:pPr>
                      <a:r>
                        <a:rPr lang="x-none" sz="1400" b="1" dirty="0">
                          <a:effectLst/>
                        </a:rPr>
                        <a:t>private</a:t>
                      </a:r>
                      <a:endParaRPr lang="en-US" sz="1400" b="1" dirty="0">
                        <a:effectLst/>
                        <a:latin typeface="Arial"/>
                        <a:ea typeface="Times"/>
                        <a:cs typeface="Times New Roman"/>
                      </a:endParaRPr>
                    </a:p>
                  </a:txBody>
                  <a:tcPr marL="68580" marR="68580" marT="0" marB="0"/>
                </a:tc>
                <a:tc>
                  <a:txBody>
                    <a:bodyPr/>
                    <a:lstStyle/>
                    <a:p>
                      <a:pPr marL="38100" marR="38100">
                        <a:lnSpc>
                          <a:spcPct val="100000"/>
                        </a:lnSpc>
                        <a:spcBef>
                          <a:spcPts val="0"/>
                        </a:spcBef>
                        <a:spcAft>
                          <a:spcPts val="500"/>
                        </a:spcAft>
                      </a:pPr>
                      <a:r>
                        <a:rPr lang="x-none" sz="1400" dirty="0">
                          <a:effectLst/>
                        </a:rPr>
                        <a:t>El acceso está restringido a la clase contenedora.</a:t>
                      </a:r>
                      <a:endParaRPr lang="en-US" sz="1400" dirty="0">
                        <a:effectLst/>
                        <a:latin typeface="Arial"/>
                        <a:ea typeface="Times"/>
                        <a:cs typeface="Times New Roman"/>
                      </a:endParaRPr>
                    </a:p>
                  </a:txBody>
                  <a:tcPr marL="68580" marR="68580" marT="0" marB="0"/>
                </a:tc>
                <a:extLst>
                  <a:ext uri="{0D108BD9-81ED-4DB2-BD59-A6C34878D82A}">
                    <a16:rowId xmlns:a16="http://schemas.microsoft.com/office/drawing/2014/main" xmlns="" val="10002"/>
                  </a:ext>
                </a:extLst>
              </a:tr>
              <a:tr h="503482">
                <a:tc>
                  <a:txBody>
                    <a:bodyPr/>
                    <a:lstStyle/>
                    <a:p>
                      <a:pPr marL="38100" marR="38100">
                        <a:lnSpc>
                          <a:spcPct val="100000"/>
                        </a:lnSpc>
                        <a:spcBef>
                          <a:spcPts val="0"/>
                        </a:spcBef>
                        <a:spcAft>
                          <a:spcPts val="500"/>
                        </a:spcAft>
                      </a:pPr>
                      <a:r>
                        <a:rPr lang="x-none" sz="1400" b="1" dirty="0">
                          <a:effectLst/>
                        </a:rPr>
                        <a:t>protected</a:t>
                      </a:r>
                      <a:endParaRPr lang="en-US" sz="1400" b="1" dirty="0">
                        <a:effectLst/>
                        <a:latin typeface="Arial"/>
                        <a:ea typeface="Times"/>
                        <a:cs typeface="Times New Roman"/>
                      </a:endParaRPr>
                    </a:p>
                  </a:txBody>
                  <a:tcPr marL="68580" marR="68580" marT="0" marB="0"/>
                </a:tc>
                <a:tc>
                  <a:txBody>
                    <a:bodyPr/>
                    <a:lstStyle/>
                    <a:p>
                      <a:pPr marL="38100" marR="38100">
                        <a:lnSpc>
                          <a:spcPct val="100000"/>
                        </a:lnSpc>
                        <a:spcBef>
                          <a:spcPts val="0"/>
                        </a:spcBef>
                        <a:spcAft>
                          <a:spcPts val="500"/>
                        </a:spcAft>
                      </a:pPr>
                      <a:r>
                        <a:rPr lang="x-none" sz="1400" dirty="0">
                          <a:effectLst/>
                        </a:rPr>
                        <a:t>El acceso está restringido a la clase contenedora y a cualquier clase derivada directa o indirectamente de la clase contenedora. </a:t>
                      </a:r>
                      <a:endParaRPr lang="en-US" sz="1400" dirty="0">
                        <a:effectLst/>
                        <a:latin typeface="Arial"/>
                        <a:ea typeface="Times"/>
                        <a:cs typeface="Times New Roman"/>
                      </a:endParaRPr>
                    </a:p>
                  </a:txBody>
                  <a:tcPr marL="68580" marR="68580" marT="0" marB="0"/>
                </a:tc>
                <a:extLst>
                  <a:ext uri="{0D108BD9-81ED-4DB2-BD59-A6C34878D82A}">
                    <a16:rowId xmlns:a16="http://schemas.microsoft.com/office/drawing/2014/main" xmlns="" val="10003"/>
                  </a:ext>
                </a:extLst>
              </a:tr>
              <a:tr h="418615">
                <a:tc>
                  <a:txBody>
                    <a:bodyPr/>
                    <a:lstStyle/>
                    <a:p>
                      <a:pPr marL="38100" marR="38100">
                        <a:lnSpc>
                          <a:spcPct val="100000"/>
                        </a:lnSpc>
                        <a:spcBef>
                          <a:spcPts val="0"/>
                        </a:spcBef>
                        <a:spcAft>
                          <a:spcPts val="500"/>
                        </a:spcAft>
                      </a:pPr>
                      <a:r>
                        <a:rPr lang="x-none" sz="1400" b="1">
                          <a:effectLst/>
                        </a:rPr>
                        <a:t>internal</a:t>
                      </a:r>
                      <a:endParaRPr lang="en-US" sz="1400" b="1">
                        <a:effectLst/>
                        <a:latin typeface="Arial"/>
                        <a:ea typeface="Times"/>
                        <a:cs typeface="Times New Roman"/>
                      </a:endParaRPr>
                    </a:p>
                  </a:txBody>
                  <a:tcPr marL="68580" marR="68580" marT="0" marB="0"/>
                </a:tc>
                <a:tc>
                  <a:txBody>
                    <a:bodyPr/>
                    <a:lstStyle/>
                    <a:p>
                      <a:pPr marL="38100" marR="38100">
                        <a:lnSpc>
                          <a:spcPct val="100000"/>
                        </a:lnSpc>
                        <a:spcBef>
                          <a:spcPts val="0"/>
                        </a:spcBef>
                        <a:spcAft>
                          <a:spcPts val="500"/>
                        </a:spcAft>
                      </a:pPr>
                      <a:r>
                        <a:rPr lang="x-none" sz="1400" dirty="0">
                          <a:effectLst/>
                        </a:rPr>
                        <a:t>El acceso está restringido al código del mismo ensamblado.</a:t>
                      </a:r>
                      <a:endParaRPr lang="en-US" sz="1400" dirty="0">
                        <a:effectLst/>
                        <a:latin typeface="Arial"/>
                        <a:ea typeface="Times"/>
                        <a:cs typeface="Times New Roman"/>
                      </a:endParaRPr>
                    </a:p>
                  </a:txBody>
                  <a:tcPr marL="68580" marR="68580" marT="0" marB="0"/>
                </a:tc>
                <a:extLst>
                  <a:ext uri="{0D108BD9-81ED-4DB2-BD59-A6C34878D82A}">
                    <a16:rowId xmlns:a16="http://schemas.microsoft.com/office/drawing/2014/main" xmlns="" val="10004"/>
                  </a:ext>
                </a:extLst>
              </a:tr>
              <a:tr h="870058">
                <a:tc>
                  <a:txBody>
                    <a:bodyPr/>
                    <a:lstStyle/>
                    <a:p>
                      <a:pPr marL="38100" marR="38100">
                        <a:lnSpc>
                          <a:spcPct val="100000"/>
                        </a:lnSpc>
                        <a:spcBef>
                          <a:spcPts val="0"/>
                        </a:spcBef>
                        <a:spcAft>
                          <a:spcPts val="2600"/>
                        </a:spcAft>
                      </a:pPr>
                      <a:r>
                        <a:rPr lang="x-none" sz="1400" b="1" dirty="0">
                          <a:effectLst/>
                        </a:rPr>
                        <a:t>protected internal</a:t>
                      </a:r>
                      <a:endParaRPr lang="en-US" sz="1400" b="1" dirty="0">
                        <a:effectLst/>
                        <a:latin typeface="Arial"/>
                        <a:ea typeface="Times"/>
                        <a:cs typeface="Times New Roman"/>
                      </a:endParaRPr>
                    </a:p>
                  </a:txBody>
                  <a:tcPr marL="68580" marR="68580" marT="0" marB="0"/>
                </a:tc>
                <a:tc>
                  <a:txBody>
                    <a:bodyPr/>
                    <a:lstStyle/>
                    <a:p>
                      <a:pPr marL="38100" marR="38100">
                        <a:lnSpc>
                          <a:spcPct val="100000"/>
                        </a:lnSpc>
                        <a:spcBef>
                          <a:spcPts val="0"/>
                        </a:spcBef>
                        <a:spcAft>
                          <a:spcPts val="2600"/>
                        </a:spcAft>
                      </a:pPr>
                      <a:r>
                        <a:rPr lang="x-none" sz="1400" dirty="0">
                          <a:effectLst/>
                        </a:rPr>
                        <a:t>Una combinación de </a:t>
                      </a:r>
                      <a:r>
                        <a:rPr lang="en-US" sz="1400" dirty="0">
                          <a:effectLst/>
                        </a:rPr>
                        <a:t>protected e internal</a:t>
                      </a:r>
                      <a:r>
                        <a:rPr lang="x-none" sz="1400" dirty="0">
                          <a:effectLst/>
                        </a:rPr>
                        <a:t>; </a:t>
                      </a:r>
                      <a:r>
                        <a:rPr lang="en-US" sz="1400" dirty="0" err="1">
                          <a:effectLst/>
                        </a:rPr>
                        <a:t>es</a:t>
                      </a:r>
                      <a:r>
                        <a:rPr lang="en-US" sz="1400" dirty="0">
                          <a:effectLst/>
                        </a:rPr>
                        <a:t> </a:t>
                      </a:r>
                      <a:r>
                        <a:rPr lang="en-US" sz="1400" dirty="0" err="1">
                          <a:effectLst/>
                        </a:rPr>
                        <a:t>decir</a:t>
                      </a:r>
                      <a:r>
                        <a:rPr lang="en-US" sz="1400" dirty="0">
                          <a:effectLst/>
                        </a:rPr>
                        <a:t>, el </a:t>
                      </a:r>
                      <a:r>
                        <a:rPr lang="en-US" sz="1400" dirty="0" err="1">
                          <a:effectLst/>
                        </a:rPr>
                        <a:t>acceso</a:t>
                      </a:r>
                      <a:r>
                        <a:rPr lang="x-none" sz="1400" dirty="0">
                          <a:effectLst/>
                        </a:rPr>
                        <a:t> está restringido a cualquier código del mismo ensamblado y solo a clases derivadas en otro ensamblado.</a:t>
                      </a:r>
                      <a:endParaRPr lang="en-US" sz="1400" dirty="0">
                        <a:effectLst/>
                        <a:latin typeface="Arial"/>
                        <a:ea typeface="Times"/>
                        <a:cs typeface="Times New Roman"/>
                      </a:endParaRPr>
                    </a:p>
                  </a:txBody>
                  <a:tcPr marL="68580" marR="68580" marT="0" marB="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7492470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a:t>Herencia</a:t>
            </a:r>
            <a:endParaRPr lang="en-US" dirty="0"/>
          </a:p>
        </p:txBody>
      </p:sp>
      <p:sp>
        <p:nvSpPr>
          <p:cNvPr id="3" name="Content Placeholder 2"/>
          <p:cNvSpPr>
            <a:spLocks noGrp="1"/>
          </p:cNvSpPr>
          <p:nvPr>
            <p:ph idx="1"/>
          </p:nvPr>
        </p:nvSpPr>
        <p:spPr/>
        <p:txBody>
          <a:bodyPr>
            <a:normAutofit/>
          </a:bodyPr>
          <a:lstStyle/>
          <a:p>
            <a:r>
              <a:rPr lang="x-none" sz="2400" dirty="0"/>
              <a:t>La herencia es una característica de la programación orientada a objetos que permite desarrollar una clase y después volver a usar ese código como base para clases nuevas tantas veces como desee.  </a:t>
            </a:r>
            <a:endParaRPr lang="en-US" sz="2400" dirty="0"/>
          </a:p>
          <a:p>
            <a:r>
              <a:rPr lang="x-none" sz="2400" dirty="0"/>
              <a:t>La clase que hereda su funcionalidad a otras se denomina clase base. </a:t>
            </a:r>
          </a:p>
          <a:p>
            <a:r>
              <a:rPr lang="x-none" sz="2400" dirty="0"/>
              <a:t>La clase a la que se hereda la funcionalidad se denomina clase derivada</a:t>
            </a:r>
          </a:p>
          <a:p>
            <a:r>
              <a:rPr lang="x-none" sz="2400" dirty="0"/>
              <a:t>Una clase derivada también define características adicionales que la distinguen de la clase base.</a:t>
            </a:r>
          </a:p>
          <a:p>
            <a:r>
              <a:rPr lang="x-none" sz="2400" dirty="0"/>
              <a:t>A diferencia de las clases, los structs no admiten la herencia.</a:t>
            </a:r>
          </a:p>
          <a:p>
            <a:endParaRPr lang="en-US" sz="2000" dirty="0"/>
          </a:p>
          <a:p>
            <a:endParaRPr lang="en-US" sz="2000" dirty="0"/>
          </a:p>
        </p:txBody>
      </p:sp>
    </p:spTree>
    <p:extLst>
      <p:ext uri="{BB962C8B-B14F-4D97-AF65-F5344CB8AC3E}">
        <p14:creationId xmlns:p14="http://schemas.microsoft.com/office/powerpoint/2010/main" val="31021608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a:t>Herencia - ejemplo</a:t>
            </a:r>
            <a:endParaRPr lang="en-US" dirty="0"/>
          </a:p>
        </p:txBody>
      </p:sp>
      <p:sp>
        <p:nvSpPr>
          <p:cNvPr id="3" name="Content Placeholder 2"/>
          <p:cNvSpPr>
            <a:spLocks noGrp="1"/>
          </p:cNvSpPr>
          <p:nvPr>
            <p:ph idx="1"/>
          </p:nvPr>
        </p:nvSpPr>
        <p:spPr/>
        <p:txBody>
          <a:bodyPr/>
          <a:lstStyle/>
          <a:p>
            <a:endParaRPr lang="en-US" sz="2000" dirty="0"/>
          </a:p>
          <a:p>
            <a:endParaRPr lang="en-US" sz="2000" dirty="0"/>
          </a:p>
        </p:txBody>
      </p:sp>
      <p:pic>
        <p:nvPicPr>
          <p:cNvPr id="1026" name="Picture 2"/>
          <p:cNvPicPr>
            <a:picLocks noChangeAspect="1" noChangeArrowheads="1"/>
          </p:cNvPicPr>
          <p:nvPr/>
        </p:nvPicPr>
        <p:blipFill>
          <a:blip r:embed="rId3" cstate="print"/>
          <a:stretch>
            <a:fillRect/>
          </a:stretch>
        </p:blipFill>
        <p:spPr bwMode="auto">
          <a:xfrm>
            <a:off x="3090280" y="1646382"/>
            <a:ext cx="5401841"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9806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Generaciones</a:t>
            </a:r>
            <a:endParaRPr lang="es-ES" dirty="0"/>
          </a:p>
        </p:txBody>
      </p:sp>
      <p:sp>
        <p:nvSpPr>
          <p:cNvPr id="3" name="Marcador de contenido 2"/>
          <p:cNvSpPr>
            <a:spLocks noGrp="1"/>
          </p:cNvSpPr>
          <p:nvPr>
            <p:ph idx="1"/>
          </p:nvPr>
        </p:nvSpPr>
        <p:spPr/>
        <p:txBody>
          <a:bodyPr>
            <a:normAutofit fontScale="85000" lnSpcReduction="20000"/>
          </a:bodyPr>
          <a:lstStyle/>
          <a:p>
            <a:pPr fontAlgn="base"/>
            <a:r>
              <a:rPr lang="es-ES" dirty="0"/>
              <a:t>La evolución de los lenguajes de programación se puede dividir en 5 etapas o generaciones. </a:t>
            </a:r>
            <a:br>
              <a:rPr lang="es-ES" dirty="0"/>
            </a:br>
            <a:r>
              <a:rPr lang="es-ES" dirty="0"/>
              <a:t/>
            </a:r>
            <a:br>
              <a:rPr lang="es-ES" dirty="0"/>
            </a:br>
            <a:r>
              <a:rPr lang="es-ES" dirty="0"/>
              <a:t>Primera generación: lenguaje maquina.</a:t>
            </a:r>
          </a:p>
          <a:p>
            <a:pPr fontAlgn="base"/>
            <a:r>
              <a:rPr lang="es-ES" dirty="0"/>
              <a:t>Segunda generación: se crearon los primeros lenguajes ensambladores.</a:t>
            </a:r>
          </a:p>
          <a:p>
            <a:pPr fontAlgn="base"/>
            <a:r>
              <a:rPr lang="es-ES" dirty="0"/>
              <a:t>Tercera generación: se crean los primeros lenguajes de alto nivel. Ej. C, Pascal, Cobol</a:t>
            </a:r>
          </a:p>
          <a:p>
            <a:pPr fontAlgn="base"/>
            <a:r>
              <a:rPr lang="es-ES" dirty="0"/>
              <a:t>Cuarta generación. Son los lenguajes capaces de generar código por si solos, son los llamados RAD, con lo cuales se pueden realizar aplicaciones sin ser un experto en el lenguaje. Aquí también se encuentran los lenguajes orientados a objetos, haciendo posible la reutilización d partes del código para otros programas. Ej. Visual, Natural </a:t>
            </a:r>
            <a:r>
              <a:rPr lang="es-ES" dirty="0" err="1"/>
              <a:t>Adabes</a:t>
            </a:r>
            <a:endParaRPr lang="es-ES" dirty="0"/>
          </a:p>
          <a:p>
            <a:pPr fontAlgn="base"/>
            <a:r>
              <a:rPr lang="es-ES" dirty="0"/>
              <a:t>Quinta generación: aquí se encuentran los lenguajes orientados a la inteligencia artificial. Estos lenguajes todavía están poco desarrollados. Ej. LISP</a:t>
            </a:r>
          </a:p>
          <a:p>
            <a:endParaRPr lang="es-ES" dirty="0"/>
          </a:p>
        </p:txBody>
      </p:sp>
    </p:spTree>
    <p:extLst>
      <p:ext uri="{BB962C8B-B14F-4D97-AF65-F5344CB8AC3E}">
        <p14:creationId xmlns:p14="http://schemas.microsoft.com/office/powerpoint/2010/main" val="3704628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Lenguajes</a:t>
            </a:r>
            <a:r>
              <a:rPr lang="en-US" dirty="0"/>
              <a:t> </a:t>
            </a:r>
            <a:r>
              <a:rPr lang="en-US" dirty="0" err="1"/>
              <a:t>interpretados</a:t>
            </a:r>
            <a:r>
              <a:rPr lang="en-US" dirty="0"/>
              <a:t> y </a:t>
            </a:r>
            <a:r>
              <a:rPr lang="en-US" dirty="0" err="1"/>
              <a:t>compilados</a:t>
            </a:r>
            <a:endParaRPr lang="es-ES" dirty="0"/>
          </a:p>
        </p:txBody>
      </p:sp>
      <p:sp>
        <p:nvSpPr>
          <p:cNvPr id="3" name="Marcador de contenido 2"/>
          <p:cNvSpPr>
            <a:spLocks noGrp="1"/>
          </p:cNvSpPr>
          <p:nvPr>
            <p:ph idx="1"/>
          </p:nvPr>
        </p:nvSpPr>
        <p:spPr>
          <a:xfrm>
            <a:off x="2589212" y="2133599"/>
            <a:ext cx="8915400" cy="4224997"/>
          </a:xfrm>
        </p:spPr>
        <p:txBody>
          <a:bodyPr>
            <a:normAutofit fontScale="70000" lnSpcReduction="20000"/>
          </a:bodyPr>
          <a:lstStyle/>
          <a:p>
            <a:pPr fontAlgn="base"/>
            <a:r>
              <a:rPr lang="es-ES" dirty="0"/>
              <a:t>Un </a:t>
            </a:r>
            <a:r>
              <a:rPr lang="es-ES" b="1" dirty="0"/>
              <a:t>lenguaje compilado</a:t>
            </a:r>
            <a:r>
              <a:rPr lang="es-ES" dirty="0"/>
              <a:t> es término un tanto impreciso para referirse a un lenguaje de programación que típicamente se implementa mediante un compilador. Esto implica que una vez escrito el programa, éste se traduce a partir de su código fuente por medio de un compilador en un archivo ejecutable para una determinada plataforma (por ejemplo Solaris para </a:t>
            </a:r>
            <a:r>
              <a:rPr lang="es-ES" dirty="0" err="1"/>
              <a:t>Sparc</a:t>
            </a:r>
            <a:r>
              <a:rPr lang="es-ES" dirty="0"/>
              <a:t>, Windows NT para Intel, etc.).</a:t>
            </a:r>
          </a:p>
          <a:p>
            <a:pPr fontAlgn="base"/>
            <a:r>
              <a:rPr lang="es-ES" dirty="0"/>
              <a:t>Los lenguajes compilados son lenguajes de alto nivel en los que las instrucciones se traducen del lenguaje utilizado a código máquina para una ejecución rápida. Por el contrario un lenguaje interpretado es aquel en el que las instrucciones se traducen o interpretan una a una siendo típicamente unas 10 veces más lentos que los programas compilados.</a:t>
            </a:r>
          </a:p>
          <a:p>
            <a:pPr fontAlgn="base"/>
            <a:r>
              <a:rPr lang="es-ES" dirty="0"/>
              <a:t>Un </a:t>
            </a:r>
            <a:r>
              <a:rPr lang="es-ES" b="1" dirty="0"/>
              <a:t>lenguaje interpretado </a:t>
            </a:r>
            <a:r>
              <a:rPr lang="es-ES" dirty="0"/>
              <a:t>es un lenguaje que requiere un intérprete para implementar o ejecutar el código En teoría, cualquier lenguaje puede ser interpretado  y también compilado; la diferencia entre ellos es solamente una cuestión de práctica y conveniencia, y no por propiedades del lenguaje; de hecho, muchos lenguajes son implementados tanto por compiladores como por interpretes (</a:t>
            </a:r>
            <a:r>
              <a:rPr lang="es-ES" dirty="0" err="1"/>
              <a:t>Lisp</a:t>
            </a:r>
            <a:r>
              <a:rPr lang="es-ES" dirty="0"/>
              <a:t>, Basic, Python).</a:t>
            </a:r>
          </a:p>
          <a:p>
            <a:endParaRPr lang="es-ES" dirty="0"/>
          </a:p>
        </p:txBody>
      </p:sp>
    </p:spTree>
    <p:extLst>
      <p:ext uri="{BB962C8B-B14F-4D97-AF65-F5344CB8AC3E}">
        <p14:creationId xmlns:p14="http://schemas.microsoft.com/office/powerpoint/2010/main" val="1440936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Codigo</a:t>
            </a:r>
            <a:r>
              <a:rPr lang="en-US" dirty="0"/>
              <a:t> </a:t>
            </a:r>
            <a:r>
              <a:rPr lang="en-US" dirty="0" err="1"/>
              <a:t>limpio</a:t>
            </a:r>
            <a:endParaRPr lang="es-ES" dirty="0"/>
          </a:p>
        </p:txBody>
      </p:sp>
      <p:sp>
        <p:nvSpPr>
          <p:cNvPr id="3" name="Marcador de contenido 2"/>
          <p:cNvSpPr>
            <a:spLocks noGrp="1"/>
          </p:cNvSpPr>
          <p:nvPr>
            <p:ph idx="1"/>
          </p:nvPr>
        </p:nvSpPr>
        <p:spPr/>
        <p:txBody>
          <a:bodyPr/>
          <a:lstStyle/>
          <a:p>
            <a:r>
              <a:rPr lang="es-ES" dirty="0" err="1"/>
              <a:t>Best</a:t>
            </a:r>
            <a:r>
              <a:rPr lang="es-ES" dirty="0"/>
              <a:t> </a:t>
            </a:r>
            <a:r>
              <a:rPr lang="es-ES" dirty="0" err="1"/>
              <a:t>practice</a:t>
            </a:r>
            <a:endParaRPr lang="es-ES" dirty="0"/>
          </a:p>
          <a:p>
            <a:r>
              <a:rPr lang="en-US" dirty="0"/>
              <a:t>Buena </a:t>
            </a:r>
            <a:r>
              <a:rPr lang="en-US" dirty="0" err="1"/>
              <a:t>estructura</a:t>
            </a:r>
            <a:r>
              <a:rPr lang="en-US" dirty="0"/>
              <a:t> de </a:t>
            </a:r>
            <a:r>
              <a:rPr lang="en-US" dirty="0" err="1"/>
              <a:t>programacion</a:t>
            </a:r>
            <a:endParaRPr lang="en-US" dirty="0"/>
          </a:p>
          <a:p>
            <a:r>
              <a:rPr lang="en-US" dirty="0" err="1"/>
              <a:t>Algoritmos</a:t>
            </a:r>
            <a:r>
              <a:rPr lang="en-US" dirty="0"/>
              <a:t> </a:t>
            </a:r>
            <a:r>
              <a:rPr lang="en-US" dirty="0" err="1"/>
              <a:t>probados</a:t>
            </a:r>
            <a:r>
              <a:rPr lang="en-US" dirty="0"/>
              <a:t> y </a:t>
            </a:r>
            <a:r>
              <a:rPr lang="en-US" dirty="0" err="1"/>
              <a:t>patrones</a:t>
            </a:r>
            <a:r>
              <a:rPr lang="en-US" dirty="0"/>
              <a:t> de </a:t>
            </a:r>
            <a:r>
              <a:rPr lang="en-US" dirty="0" err="1"/>
              <a:t>diseño</a:t>
            </a:r>
            <a:endParaRPr lang="es-ES" dirty="0"/>
          </a:p>
        </p:txBody>
      </p:sp>
    </p:spTree>
    <p:extLst>
      <p:ext uri="{BB962C8B-B14F-4D97-AF65-F5344CB8AC3E}">
        <p14:creationId xmlns:p14="http://schemas.microsoft.com/office/powerpoint/2010/main" val="1186507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x-none" dirty="0"/>
              <a:t>Algoritmos</a:t>
            </a:r>
            <a:endParaRPr lang="es-ES" dirty="0"/>
          </a:p>
        </p:txBody>
      </p:sp>
      <p:sp>
        <p:nvSpPr>
          <p:cNvPr id="3" name="Marcador de contenido 2"/>
          <p:cNvSpPr>
            <a:spLocks noGrp="1"/>
          </p:cNvSpPr>
          <p:nvPr>
            <p:ph idx="1"/>
          </p:nvPr>
        </p:nvSpPr>
        <p:spPr/>
        <p:txBody>
          <a:bodyPr>
            <a:normAutofit fontScale="92500" lnSpcReduction="20000"/>
          </a:bodyPr>
          <a:lstStyle/>
          <a:p>
            <a:r>
              <a:rPr lang="es-ES" dirty="0"/>
              <a:t>El algoritmo es un conjunto de pasos, instrucciones o acciones que se deben seguir para resolver un problema. Existen una gran cantidad de algoritmos, hay que escoger el más efectivo. Hay dos tipos de algoritmos que son los </a:t>
            </a:r>
            <a:r>
              <a:rPr lang="es-ES" b="1" i="1" dirty="0"/>
              <a:t>cualitativos</a:t>
            </a:r>
            <a:r>
              <a:rPr lang="es-ES" dirty="0"/>
              <a:t> y </a:t>
            </a:r>
            <a:r>
              <a:rPr lang="es-ES" b="1" i="1" dirty="0"/>
              <a:t>cuantitativos</a:t>
            </a:r>
            <a:r>
              <a:rPr lang="es-ES" dirty="0"/>
              <a:t>, </a:t>
            </a:r>
            <a:r>
              <a:rPr lang="es-ES" b="1" i="1" dirty="0"/>
              <a:t>cualitativos</a:t>
            </a:r>
            <a:r>
              <a:rPr lang="es-ES" dirty="0"/>
              <a:t> son todos aquellos pasos o instrucciones descritos por medio de palabras que sirven para llegar a la obtención de una respuesta o solución de un problema, y </a:t>
            </a:r>
            <a:r>
              <a:rPr lang="es-ES" b="1" i="1" dirty="0"/>
              <a:t>cuantitativos</a:t>
            </a:r>
            <a:r>
              <a:rPr lang="es-ES" dirty="0"/>
              <a:t> son todos aquellos pasos o instrucciones que involucran cálculos numéricos para llegar a un resultado satisfactorio.</a:t>
            </a:r>
          </a:p>
          <a:p>
            <a:r>
              <a:rPr lang="es-ES" dirty="0"/>
              <a:t>Tiene que ser preciso.</a:t>
            </a:r>
          </a:p>
          <a:p>
            <a:r>
              <a:rPr lang="es-ES" dirty="0"/>
              <a:t>Tiene que estar bien definido.</a:t>
            </a:r>
          </a:p>
          <a:p>
            <a:r>
              <a:rPr lang="es-ES" dirty="0"/>
              <a:t>Tiene que ser finito.</a:t>
            </a:r>
          </a:p>
          <a:p>
            <a:r>
              <a:rPr lang="es-ES" dirty="0"/>
              <a:t>La programación es adaptar el algoritmo al ordenador.</a:t>
            </a:r>
          </a:p>
          <a:p>
            <a:r>
              <a:rPr lang="es-ES" dirty="0"/>
              <a:t>El algoritmo es independiente según donde lo implemente.</a:t>
            </a:r>
          </a:p>
          <a:p>
            <a:endParaRPr lang="es-ES" dirty="0"/>
          </a:p>
          <a:p>
            <a:endParaRPr lang="es-ES" dirty="0"/>
          </a:p>
        </p:txBody>
      </p:sp>
    </p:spTree>
    <p:extLst>
      <p:ext uri="{BB962C8B-B14F-4D97-AF65-F5344CB8AC3E}">
        <p14:creationId xmlns:p14="http://schemas.microsoft.com/office/powerpoint/2010/main" val="139940954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2456</Words>
  <Application>Microsoft Office PowerPoint</Application>
  <PresentationFormat>Panorámica</PresentationFormat>
  <Paragraphs>293</Paragraphs>
  <Slides>57</Slides>
  <Notes>20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57</vt:i4>
      </vt:variant>
    </vt:vector>
  </HeadingPairs>
  <TitlesOfParts>
    <vt:vector size="63" baseType="lpstr">
      <vt:lpstr>Arial</vt:lpstr>
      <vt:lpstr>Calibri</vt:lpstr>
      <vt:lpstr>Calibri Light</vt:lpstr>
      <vt:lpstr>Times</vt:lpstr>
      <vt:lpstr>Times New Roman</vt:lpstr>
      <vt:lpstr>Tema de Office</vt:lpstr>
      <vt:lpstr>Presentación de PowerPoint</vt:lpstr>
      <vt:lpstr>FUNDAMENTOS DE PROGRAMACION</vt:lpstr>
      <vt:lpstr>Concepto de programación </vt:lpstr>
      <vt:lpstr>Lenguajes de Programacion</vt:lpstr>
      <vt:lpstr>Tipos de Lenguajes.</vt:lpstr>
      <vt:lpstr>Generaciones</vt:lpstr>
      <vt:lpstr>Lenguajes interpretados y compilados</vt:lpstr>
      <vt:lpstr>Codigo limpio</vt:lpstr>
      <vt:lpstr>Algoritmos</vt:lpstr>
      <vt:lpstr>Entornos de desarrollo</vt:lpstr>
      <vt:lpstr>Introducción a C#</vt:lpstr>
      <vt:lpstr>Introducción a C#, Referencias</vt:lpstr>
      <vt:lpstr>Elementos de un programa C#</vt:lpstr>
      <vt:lpstr>Tipos de datos C# </vt:lpstr>
      <vt:lpstr>Tipos de datos C#</vt:lpstr>
      <vt:lpstr>Tipos de datos C#</vt:lpstr>
      <vt:lpstr>Tipos de datos C#</vt:lpstr>
      <vt:lpstr>Tipos de datos C#</vt:lpstr>
      <vt:lpstr>Estructuras de decision C# referencias: https://msdn.microsoft.com/es-es/library/s3xe34ex(v=vs.90).aspx</vt:lpstr>
      <vt:lpstr>Instrucción if</vt:lpstr>
      <vt:lpstr>Instrucción if-else</vt:lpstr>
      <vt:lpstr>Instrucción switch</vt:lpstr>
      <vt:lpstr>Matrices (C#)</vt:lpstr>
      <vt:lpstr>Declaracion de Matrices</vt:lpstr>
      <vt:lpstr>Colecciones (C# y Visual Basic) </vt:lpstr>
      <vt:lpstr>Arreglos </vt:lpstr>
      <vt:lpstr>Estructuras de repetición</vt:lpstr>
      <vt:lpstr>Bucle while</vt:lpstr>
      <vt:lpstr>Bucle do-while</vt:lpstr>
      <vt:lpstr>Bucle for</vt:lpstr>
      <vt:lpstr>Bucle foreach</vt:lpstr>
      <vt:lpstr>Funciones o Métodos C#</vt:lpstr>
      <vt:lpstr>Funciones o Métodos C#</vt:lpstr>
      <vt:lpstr>Funciones o Métodos C# </vt:lpstr>
      <vt:lpstr>Funciones o Métodos C#</vt:lpstr>
      <vt:lpstr>Recursión</vt:lpstr>
      <vt:lpstr>Control de excepciones</vt:lpstr>
      <vt:lpstr>Introducción a la programación orientada a objetos</vt:lpstr>
      <vt:lpstr>Matriz de dominio de objetivo</vt:lpstr>
      <vt:lpstr>Objetos</vt:lpstr>
      <vt:lpstr>Clases</vt:lpstr>
      <vt:lpstr>Definición de una clase C#</vt:lpstr>
      <vt:lpstr>Métodos</vt:lpstr>
      <vt:lpstr>Ejemplo de método</vt:lpstr>
      <vt:lpstr>Constructores</vt:lpstr>
      <vt:lpstr>Creación de objetos</vt:lpstr>
      <vt:lpstr>Propiedades</vt:lpstr>
      <vt:lpstr>La palabra clave this</vt:lpstr>
      <vt:lpstr>Delegados</vt:lpstr>
      <vt:lpstr>Eventos</vt:lpstr>
      <vt:lpstr>Suscripción a eventos</vt:lpstr>
      <vt:lpstr>Espacios de nombres</vt:lpstr>
      <vt:lpstr>Miembros estáticos</vt:lpstr>
      <vt:lpstr>Valores y referencias</vt:lpstr>
      <vt:lpstr>Encapsulación</vt:lpstr>
      <vt:lpstr>Herencia</vt:lpstr>
      <vt:lpstr>Herencia - ejemplo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maribel aiza</dc:creator>
  <cp:lastModifiedBy>maribel aiza</cp:lastModifiedBy>
  <cp:revision>1</cp:revision>
  <dcterms:created xsi:type="dcterms:W3CDTF">2018-03-28T01:12:45Z</dcterms:created>
  <dcterms:modified xsi:type="dcterms:W3CDTF">2018-03-28T01:13:46Z</dcterms:modified>
</cp:coreProperties>
</file>