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0" r:id="rId6"/>
    <p:sldId id="259"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90D21-0D06-4C0F-A04B-9B8780CE69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S"/>
        </a:p>
      </dgm:t>
    </dgm:pt>
    <dgm:pt modelId="{1349AF9B-2CBF-4E1C-88E6-279701D3AF88}">
      <dgm:prSet/>
      <dgm:spPr/>
      <dgm:t>
        <a:bodyPr/>
        <a:lstStyle/>
        <a:p>
          <a:pPr algn="ctr" rtl="0"/>
          <a:r>
            <a:rPr lang="es-BO" baseline="0" dirty="0" smtClean="0"/>
            <a:t>CONTROL DE MENÚ</a:t>
          </a:r>
          <a:r>
            <a:rPr lang="en-US" baseline="0" dirty="0" smtClean="0"/>
            <a:t>-WPF</a:t>
          </a:r>
          <a:endParaRPr lang="es-BO" dirty="0"/>
        </a:p>
      </dgm:t>
    </dgm:pt>
    <dgm:pt modelId="{D303F14B-1733-4A06-9654-C8094866BA78}" type="parTrans" cxnId="{AA4A3DE1-08A4-430D-8B41-5D1D2CD41CCE}">
      <dgm:prSet/>
      <dgm:spPr/>
      <dgm:t>
        <a:bodyPr/>
        <a:lstStyle/>
        <a:p>
          <a:endParaRPr lang="es-ES"/>
        </a:p>
      </dgm:t>
    </dgm:pt>
    <dgm:pt modelId="{D6BCF8F7-8055-4B95-B596-93E960BBEEEC}" type="sibTrans" cxnId="{AA4A3DE1-08A4-430D-8B41-5D1D2CD41CCE}">
      <dgm:prSet/>
      <dgm:spPr/>
      <dgm:t>
        <a:bodyPr/>
        <a:lstStyle/>
        <a:p>
          <a:endParaRPr lang="es-ES"/>
        </a:p>
      </dgm:t>
    </dgm:pt>
    <dgm:pt modelId="{2735A77F-0F87-47E3-86D0-4178166CCC60}" type="pres">
      <dgm:prSet presAssocID="{E4F90D21-0D06-4C0F-A04B-9B8780CE6931}" presName="linear" presStyleCnt="0">
        <dgm:presLayoutVars>
          <dgm:animLvl val="lvl"/>
          <dgm:resizeHandles val="exact"/>
        </dgm:presLayoutVars>
      </dgm:prSet>
      <dgm:spPr/>
    </dgm:pt>
    <dgm:pt modelId="{0886CF19-34E8-450D-A230-9077AEFC61D8}" type="pres">
      <dgm:prSet presAssocID="{1349AF9B-2CBF-4E1C-88E6-279701D3AF88}" presName="parentText" presStyleLbl="node1" presStyleIdx="0" presStyleCnt="1" custScaleY="120369">
        <dgm:presLayoutVars>
          <dgm:chMax val="0"/>
          <dgm:bulletEnabled val="1"/>
        </dgm:presLayoutVars>
      </dgm:prSet>
      <dgm:spPr/>
    </dgm:pt>
  </dgm:ptLst>
  <dgm:cxnLst>
    <dgm:cxn modelId="{5F1D3850-25EE-486A-85BB-1B2BE60448D2}" type="presOf" srcId="{1349AF9B-2CBF-4E1C-88E6-279701D3AF88}" destId="{0886CF19-34E8-450D-A230-9077AEFC61D8}" srcOrd="0" destOrd="0" presId="urn:microsoft.com/office/officeart/2005/8/layout/vList2"/>
    <dgm:cxn modelId="{AA4A3DE1-08A4-430D-8B41-5D1D2CD41CCE}" srcId="{E4F90D21-0D06-4C0F-A04B-9B8780CE6931}" destId="{1349AF9B-2CBF-4E1C-88E6-279701D3AF88}" srcOrd="0" destOrd="0" parTransId="{D303F14B-1733-4A06-9654-C8094866BA78}" sibTransId="{D6BCF8F7-8055-4B95-B596-93E960BBEEEC}"/>
    <dgm:cxn modelId="{1F6E1B87-6BF2-4A04-90EE-146F19B94744}" type="presOf" srcId="{E4F90D21-0D06-4C0F-A04B-9B8780CE6931}" destId="{2735A77F-0F87-47E3-86D0-4178166CCC60}" srcOrd="0" destOrd="0" presId="urn:microsoft.com/office/officeart/2005/8/layout/vList2"/>
    <dgm:cxn modelId="{B9779CF8-C5BC-4ACA-BE48-9D939D19A790}" type="presParOf" srcId="{2735A77F-0F87-47E3-86D0-4178166CCC60}" destId="{0886CF19-34E8-450D-A230-9077AEFC61D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6CF19-34E8-450D-A230-9077AEFC61D8}">
      <dsp:nvSpPr>
        <dsp:cNvPr id="0" name=""/>
        <dsp:cNvSpPr/>
      </dsp:nvSpPr>
      <dsp:spPr>
        <a:xfrm>
          <a:off x="0" y="352700"/>
          <a:ext cx="9766073" cy="17850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s-BO" sz="6500" kern="1200" baseline="0" dirty="0" smtClean="0"/>
            <a:t>CONTROL DE MENÚ</a:t>
          </a:r>
          <a:r>
            <a:rPr lang="en-US" sz="6500" kern="1200" baseline="0" dirty="0" smtClean="0"/>
            <a:t>-WPF</a:t>
          </a:r>
          <a:endParaRPr lang="es-BO" sz="6500" kern="1200" dirty="0"/>
        </a:p>
      </dsp:txBody>
      <dsp:txXfrm>
        <a:off x="87139" y="439839"/>
        <a:ext cx="9591795" cy="16107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p:cNvGraphicFramePr/>
          <p:nvPr>
            <p:extLst>
              <p:ext uri="{D42A27DB-BD31-4B8C-83A1-F6EECF244321}">
                <p14:modId xmlns:p14="http://schemas.microsoft.com/office/powerpoint/2010/main" val="439523385"/>
              </p:ext>
            </p:extLst>
          </p:nvPr>
        </p:nvGraphicFramePr>
        <p:xfrm>
          <a:off x="1141413" y="2042369"/>
          <a:ext cx="9766073" cy="2490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8519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141456" y="609600"/>
            <a:ext cx="9905955" cy="1689463"/>
          </a:xfrm>
        </p:spPr>
        <p:txBody>
          <a:bodyPr/>
          <a:lstStyle/>
          <a:p>
            <a:r>
              <a:rPr lang="es-BO" dirty="0">
                <a:solidFill>
                  <a:srgbClr val="002060"/>
                </a:solidFill>
                <a:latin typeface="Arial Black" panose="020B0A04020102020204" pitchFamily="34" charset="0"/>
              </a:rPr>
              <a:t>Manejo de </a:t>
            </a:r>
            <a:r>
              <a:rPr lang="es-BO" dirty="0" smtClean="0">
                <a:solidFill>
                  <a:srgbClr val="002060"/>
                </a:solidFill>
                <a:latin typeface="Arial Black" panose="020B0A04020102020204" pitchFamily="34" charset="0"/>
              </a:rPr>
              <a:t>Eventos (clics):</a:t>
            </a:r>
            <a:r>
              <a:rPr lang="es-BO" dirty="0"/>
              <a:t/>
            </a:r>
            <a:br>
              <a:rPr lang="es-BO" dirty="0"/>
            </a:br>
            <a:endParaRPr lang="es-BO" dirty="0"/>
          </a:p>
        </p:txBody>
      </p:sp>
      <p:sp>
        <p:nvSpPr>
          <p:cNvPr id="8" name="Marcador de texto 7"/>
          <p:cNvSpPr>
            <a:spLocks noGrp="1"/>
          </p:cNvSpPr>
          <p:nvPr>
            <p:ph type="body" sz="half" idx="2"/>
          </p:nvPr>
        </p:nvSpPr>
        <p:spPr>
          <a:xfrm>
            <a:off x="1141410" y="2076995"/>
            <a:ext cx="9904459" cy="3714204"/>
          </a:xfrm>
        </p:spPr>
        <p:txBody>
          <a:bodyPr/>
          <a:lstStyle/>
          <a:p>
            <a:r>
              <a:rPr lang="es-BO" dirty="0">
                <a:latin typeface="Arial Black" panose="020B0A04020102020204" pitchFamily="34" charset="0"/>
              </a:rPr>
              <a:t>Cuando el usuario hace clic en un elemento de menú, generalmente querrá que pase algo</a:t>
            </a:r>
            <a:r>
              <a:rPr lang="es-BO" dirty="0" smtClean="0">
                <a:latin typeface="Arial Black" panose="020B0A04020102020204" pitchFamily="34" charset="0"/>
              </a:rPr>
              <a:t>.</a:t>
            </a:r>
          </a:p>
          <a:p>
            <a:r>
              <a:rPr lang="es-BO" dirty="0">
                <a:latin typeface="Arial Black" panose="020B0A04020102020204" pitchFamily="34" charset="0"/>
              </a:rPr>
              <a:t> La forma más sencilla es </a:t>
            </a:r>
            <a:r>
              <a:rPr lang="es-BO" dirty="0" smtClean="0">
                <a:latin typeface="Arial Black" panose="020B0A04020102020204" pitchFamily="34" charset="0"/>
              </a:rPr>
              <a:t>agregar </a:t>
            </a:r>
            <a:r>
              <a:rPr lang="es-BO" dirty="0">
                <a:latin typeface="Arial Black" panose="020B0A04020102020204" pitchFamily="34" charset="0"/>
              </a:rPr>
              <a:t>un controlador de eventos de clic al elemento de </a:t>
            </a:r>
            <a:r>
              <a:rPr lang="es-BO" dirty="0" smtClean="0">
                <a:latin typeface="Arial Black" panose="020B0A04020102020204" pitchFamily="34" charset="0"/>
              </a:rPr>
              <a:t>menú</a:t>
            </a:r>
            <a:r>
              <a:rPr lang="es-BO" dirty="0">
                <a:latin typeface="Arial Black" panose="020B0A04020102020204" pitchFamily="34" charset="0"/>
              </a:rPr>
              <a:t>.</a:t>
            </a:r>
          </a:p>
        </p:txBody>
      </p:sp>
    </p:spTree>
    <p:extLst>
      <p:ext uri="{BB962C8B-B14F-4D97-AF65-F5344CB8AC3E}">
        <p14:creationId xmlns:p14="http://schemas.microsoft.com/office/powerpoint/2010/main" val="355748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13"/>
          <p:cNvSpPr>
            <a:spLocks noGrp="1"/>
          </p:cNvSpPr>
          <p:nvPr>
            <p:ph type="body" sz="half" idx="13"/>
          </p:nvPr>
        </p:nvSpPr>
        <p:spPr>
          <a:xfrm>
            <a:off x="1720644" y="3365557"/>
            <a:ext cx="9326769" cy="548968"/>
          </a:xfrm>
        </p:spPr>
        <p:txBody>
          <a:bodyPr>
            <a:noAutofit/>
          </a:bodyPr>
          <a:lstStyle/>
          <a:p>
            <a:r>
              <a:rPr lang="es-BO" sz="1800" dirty="0">
                <a:latin typeface="Arial Black" panose="020B0A04020102020204" pitchFamily="34" charset="0"/>
              </a:rPr>
              <a:t>En </a:t>
            </a:r>
            <a:r>
              <a:rPr lang="es-BO" sz="1800" dirty="0" err="1">
                <a:latin typeface="Arial Black" panose="020B0A04020102020204" pitchFamily="34" charset="0"/>
              </a:rPr>
              <a:t>Code-behind</a:t>
            </a:r>
            <a:r>
              <a:rPr lang="es-BO" sz="1800" dirty="0">
                <a:latin typeface="Arial Black" panose="020B0A04020102020204" pitchFamily="34" charset="0"/>
              </a:rPr>
              <a:t> necesitarás implementar el método </a:t>
            </a:r>
            <a:r>
              <a:rPr lang="es-BO" sz="1800" dirty="0" err="1">
                <a:latin typeface="Arial Black" panose="020B0A04020102020204" pitchFamily="34" charset="0"/>
              </a:rPr>
              <a:t>mnuNew_Click</a:t>
            </a:r>
            <a:r>
              <a:rPr lang="es-BO" sz="1800" dirty="0">
                <a:latin typeface="Arial Black" panose="020B0A04020102020204" pitchFamily="34" charset="0"/>
              </a:rPr>
              <a:t>, así:</a:t>
            </a:r>
            <a:endParaRPr lang="es-BO" sz="1800" dirty="0">
              <a:latin typeface="Arial Black" panose="020B0A04020102020204" pitchFamily="34" charset="0"/>
            </a:endParaRPr>
          </a:p>
        </p:txBody>
      </p:sp>
      <p:sp>
        <p:nvSpPr>
          <p:cNvPr id="15" name="Rectangle 1"/>
          <p:cNvSpPr>
            <a:spLocks noGrp="1" noChangeArrowheads="1"/>
          </p:cNvSpPr>
          <p:nvPr>
            <p:ph type="title"/>
          </p:nvPr>
        </p:nvSpPr>
        <p:spPr bwMode="auto">
          <a:xfrm>
            <a:off x="1446212" y="1997036"/>
            <a:ext cx="6169434"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8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&lt;MenuItem </a:t>
            </a:r>
            <a:r>
              <a:rPr kumimoji="0" lang="es-BO" altLang="es-BO" sz="1800" b="0"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Header </a:t>
            </a:r>
            <a:r>
              <a:rPr kumimoji="0" lang="es-BO" altLang="es-BO"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8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"_New" </a:t>
            </a:r>
            <a:r>
              <a:rPr kumimoji="0" lang="es-BO" altLang="es-BO" sz="1800" b="0"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Click</a:t>
            </a:r>
            <a:r>
              <a:rPr kumimoji="0" lang="es-BO" altLang="es-BO" sz="1800" b="0"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 </a:t>
            </a:r>
            <a:r>
              <a:rPr kumimoji="0" lang="es-BO" altLang="es-BO" sz="18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8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a:t>
            </a:r>
            <a:r>
              <a:rPr kumimoji="0" lang="es-BO" altLang="es-BO" sz="1800" b="0" i="0" u="none" strike="noStrike" cap="none" normalizeH="0" baseline="0" dirty="0" err="1" smtClean="0">
                <a:ln>
                  <a:noFill/>
                </a:ln>
                <a:solidFill>
                  <a:srgbClr val="008800"/>
                </a:solidFill>
                <a:effectLst/>
                <a:latin typeface="Arial" panose="020B0604020202020204" pitchFamily="34" charset="0"/>
                <a:cs typeface="Arial" panose="020B0604020202020204" pitchFamily="34" charset="0"/>
              </a:rPr>
              <a:t>mnuNew_Click</a:t>
            </a:r>
            <a:r>
              <a:rPr kumimoji="0" lang="es-BO" altLang="es-BO" sz="18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 </a:t>
            </a:r>
            <a:r>
              <a:rPr kumimoji="0" lang="es-BO" altLang="es-BO" sz="18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/&gt;</a:t>
            </a:r>
            <a:r>
              <a:rPr kumimoji="0" lang="es-BO" altLang="es-BO" sz="18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es-BO" altLang="es-BO"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6" name="Rectangle 2"/>
          <p:cNvSpPr>
            <a:spLocks noGrp="1" noChangeArrowheads="1"/>
          </p:cNvSpPr>
          <p:nvPr>
            <p:ph type="body" sz="half" idx="2"/>
          </p:nvPr>
        </p:nvSpPr>
        <p:spPr bwMode="auto">
          <a:xfrm>
            <a:off x="1141411" y="4908473"/>
            <a:ext cx="10246716"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private</a:t>
            </a:r>
            <a:r>
              <a:rPr kumimoji="0" lang="es-BO" altLang="es-BO" sz="16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err="1" smtClean="0">
                <a:ln>
                  <a:noFill/>
                </a:ln>
                <a:solidFill>
                  <a:srgbClr val="000088"/>
                </a:solidFill>
                <a:effectLst/>
                <a:latin typeface="Arial" panose="020B0604020202020204" pitchFamily="34" charset="0"/>
                <a:cs typeface="Arial" panose="020B0604020202020204" pitchFamily="34" charset="0"/>
              </a:rPr>
              <a:t>void</a:t>
            </a:r>
            <a:r>
              <a:rPr kumimoji="0" lang="es-BO" altLang="es-BO" sz="16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err="1" smtClean="0">
                <a:ln>
                  <a:noFill/>
                </a:ln>
                <a:solidFill>
                  <a:srgbClr val="000000"/>
                </a:solidFill>
                <a:effectLst/>
                <a:latin typeface="Arial" panose="020B0604020202020204" pitchFamily="34" charset="0"/>
                <a:cs typeface="Arial" panose="020B0604020202020204" pitchFamily="34" charset="0"/>
              </a:rPr>
              <a:t>mnuNew_Click</a:t>
            </a:r>
            <a:r>
              <a:rPr kumimoji="0" lang="es-BO" altLang="es-BO"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remitente del </a:t>
            </a:r>
            <a:r>
              <a:rPr kumimoji="0" lang="es-BO" altLang="es-BO" sz="1600" b="0" i="0" u="none" strike="noStrike" cap="none" normalizeH="0" baseline="0" dirty="0" smtClean="0">
                <a:ln>
                  <a:noFill/>
                </a:ln>
                <a:solidFill>
                  <a:srgbClr val="000088"/>
                </a:solidFill>
                <a:effectLst/>
                <a:latin typeface="Arial" panose="020B0604020202020204" pitchFamily="34" charset="0"/>
                <a:cs typeface="Arial" panose="020B0604020202020204" pitchFamily="34" charset="0"/>
              </a:rPr>
              <a:t>objeto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RoutedEventArgs</a:t>
            </a:r>
            <a:r>
              <a:rPr kumimoji="0" lang="es-BO" altLang="es-BO" sz="1600" b="0"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e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 </a:t>
            </a:r>
            <a:r>
              <a:rPr kumimoji="0" lang="es-BO" altLang="es-BO" sz="1600" b="0" i="0" u="none" strike="noStrike" cap="none" normalizeH="0" baseline="0" dirty="0" err="1" smtClean="0">
                <a:ln>
                  <a:noFill/>
                </a:ln>
                <a:solidFill>
                  <a:srgbClr val="660066"/>
                </a:solidFill>
                <a:effectLst/>
                <a:latin typeface="Arial" panose="020B0604020202020204" pitchFamily="34" charset="0"/>
                <a:cs typeface="Arial" panose="020B0604020202020204" pitchFamily="34" charset="0"/>
              </a:rPr>
              <a:t>MessageBox</a:t>
            </a:r>
            <a:r>
              <a:rPr kumimoji="0" lang="es-BO" altLang="es-BO" sz="1600" b="0"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660066"/>
                </a:solidFill>
                <a:effectLst/>
                <a:latin typeface="Arial" panose="020B0604020202020204" pitchFamily="34" charset="0"/>
                <a:cs typeface="Arial" panose="020B0604020202020204" pitchFamily="34" charset="0"/>
              </a:rPr>
              <a:t>Mostrar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rgbClr val="008800"/>
                </a:solidFill>
                <a:effectLst/>
                <a:latin typeface="Arial" panose="020B0604020202020204" pitchFamily="34" charset="0"/>
                <a:cs typeface="Arial" panose="020B0604020202020204" pitchFamily="34" charset="0"/>
              </a:rPr>
              <a:t>"Nuevo" </a:t>
            </a:r>
            <a:r>
              <a:rPr kumimoji="0" lang="es-BO" altLang="es-BO" sz="1600" b="0" i="0" u="none" strike="noStrike" cap="none" normalizeH="0" baseline="0" dirty="0" smtClean="0">
                <a:ln>
                  <a:noFill/>
                </a:ln>
                <a:solidFill>
                  <a:srgbClr val="666600"/>
                </a:solidFill>
                <a:effectLst/>
                <a:latin typeface="Arial" panose="020B0604020202020204" pitchFamily="34" charset="0"/>
                <a:cs typeface="Arial" panose="020B0604020202020204" pitchFamily="34" charset="0"/>
              </a:rPr>
              <a:t>); }</a:t>
            </a:r>
            <a:r>
              <a:rPr kumimoji="0" lang="es-BO" altLang="es-BO"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6651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9905955" cy="1689463"/>
          </a:xfrm>
        </p:spPr>
        <p:txBody>
          <a:bodyPr/>
          <a:lstStyle/>
          <a:p>
            <a:r>
              <a:rPr lang="es-BO" dirty="0">
                <a:solidFill>
                  <a:srgbClr val="002060"/>
                </a:solidFill>
                <a:latin typeface="Arial Black" panose="020B0A04020102020204" pitchFamily="34" charset="0"/>
              </a:rPr>
              <a:t>Atajos de teclado y Comandos</a:t>
            </a:r>
            <a:r>
              <a:rPr lang="es-BO" dirty="0"/>
              <a:t/>
            </a:r>
            <a:br>
              <a:rPr lang="es-BO" dirty="0"/>
            </a:br>
            <a:endParaRPr lang="es-BO" dirty="0"/>
          </a:p>
        </p:txBody>
      </p:sp>
      <p:sp>
        <p:nvSpPr>
          <p:cNvPr id="3" name="Marcador de texto 2"/>
          <p:cNvSpPr>
            <a:spLocks noGrp="1"/>
          </p:cNvSpPr>
          <p:nvPr>
            <p:ph type="body" sz="half" idx="2"/>
          </p:nvPr>
        </p:nvSpPr>
        <p:spPr>
          <a:xfrm>
            <a:off x="1141410" y="1959429"/>
            <a:ext cx="10105710" cy="3831769"/>
          </a:xfrm>
        </p:spPr>
        <p:txBody>
          <a:bodyPr/>
          <a:lstStyle/>
          <a:p>
            <a:pPr marL="285750" indent="-285750">
              <a:buFont typeface="Wingdings" panose="05000000000000000000" pitchFamily="2" charset="2"/>
              <a:buChar char="q"/>
            </a:pPr>
            <a:r>
              <a:rPr lang="es-BO" dirty="0" smtClean="0">
                <a:latin typeface="Arial Black" panose="020B0A04020102020204" pitchFamily="34" charset="0"/>
              </a:rPr>
              <a:t>Se puede </a:t>
            </a:r>
            <a:r>
              <a:rPr lang="es-BO" dirty="0">
                <a:latin typeface="Arial Black" panose="020B0A04020102020204" pitchFamily="34" charset="0"/>
              </a:rPr>
              <a:t>manejar fácilmente el evento </a:t>
            </a:r>
            <a:r>
              <a:rPr lang="es-BO" dirty="0" err="1">
                <a:latin typeface="Arial Black" panose="020B0A04020102020204" pitchFamily="34" charset="0"/>
              </a:rPr>
              <a:t>Click</a:t>
            </a:r>
            <a:r>
              <a:rPr lang="es-BO" dirty="0">
                <a:latin typeface="Arial Black" panose="020B0A04020102020204" pitchFamily="34" charset="0"/>
              </a:rPr>
              <a:t> de un elemento de </a:t>
            </a:r>
            <a:r>
              <a:rPr lang="es-BO" dirty="0" smtClean="0">
                <a:latin typeface="Arial Black" panose="020B0A04020102020204" pitchFamily="34" charset="0"/>
              </a:rPr>
              <a:t>menú,</a:t>
            </a:r>
            <a:r>
              <a:rPr lang="es-BO" dirty="0"/>
              <a:t> </a:t>
            </a:r>
            <a:r>
              <a:rPr lang="es-BO" dirty="0">
                <a:latin typeface="Arial Black" panose="020B0A04020102020204" pitchFamily="34" charset="0"/>
              </a:rPr>
              <a:t>pero el enfoque más común es usar comandos WPF.</a:t>
            </a:r>
            <a:endParaRPr lang="es-BO" dirty="0" smtClean="0">
              <a:latin typeface="Arial Black" panose="020B0A04020102020204" pitchFamily="34" charset="0"/>
            </a:endParaRPr>
          </a:p>
          <a:p>
            <a:pPr marL="285750" indent="-285750">
              <a:buFont typeface="Wingdings" panose="05000000000000000000" pitchFamily="2" charset="2"/>
              <a:buChar char="q"/>
            </a:pPr>
            <a:r>
              <a:rPr lang="es-BO" dirty="0" smtClean="0">
                <a:latin typeface="Arial Black" panose="020B0A04020102020204" pitchFamily="34" charset="0"/>
              </a:rPr>
              <a:t>Existe </a:t>
            </a:r>
            <a:r>
              <a:rPr lang="es-BO" dirty="0">
                <a:latin typeface="Arial Black" panose="020B0A04020102020204" pitchFamily="34" charset="0"/>
              </a:rPr>
              <a:t>una gran cantidad de teoría sobre el uso y la creación de </a:t>
            </a:r>
            <a:r>
              <a:rPr lang="es-BO" dirty="0" smtClean="0">
                <a:latin typeface="Arial Black" panose="020B0A04020102020204" pitchFamily="34" charset="0"/>
              </a:rPr>
              <a:t>comandos</a:t>
            </a:r>
          </a:p>
          <a:p>
            <a:pPr marL="285750" indent="-285750">
              <a:buFont typeface="Wingdings" panose="05000000000000000000" pitchFamily="2" charset="2"/>
              <a:buChar char="q"/>
            </a:pPr>
            <a:r>
              <a:rPr lang="es-BO" dirty="0" smtClean="0">
                <a:latin typeface="Arial Black" panose="020B0A04020102020204" pitchFamily="34" charset="0"/>
              </a:rPr>
              <a:t>Hay un </a:t>
            </a:r>
            <a:r>
              <a:rPr lang="es-BO" dirty="0">
                <a:latin typeface="Arial Black" panose="020B0A04020102020204" pitchFamily="34" charset="0"/>
              </a:rPr>
              <a:t>par de ventajas cuando se usan en WPF, especialmente en combinación con un menú. o una barra de herramientas.</a:t>
            </a:r>
            <a:endParaRPr lang="es-BO" dirty="0">
              <a:latin typeface="Arial Black" panose="020B0A04020102020204" pitchFamily="34" charset="0"/>
            </a:endParaRPr>
          </a:p>
        </p:txBody>
      </p:sp>
    </p:spTree>
    <p:extLst>
      <p:ext uri="{BB962C8B-B14F-4D97-AF65-F5344CB8AC3E}">
        <p14:creationId xmlns:p14="http://schemas.microsoft.com/office/powerpoint/2010/main" val="20593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40526" y="862149"/>
            <a:ext cx="10358845" cy="4524315"/>
          </a:xfrm>
          <a:prstGeom prst="rect">
            <a:avLst/>
          </a:prstGeom>
          <a:noFill/>
        </p:spPr>
        <p:txBody>
          <a:bodyPr wrap="square" rtlCol="0">
            <a:spAutoFit/>
          </a:bodyPr>
          <a:lstStyle/>
          <a:p>
            <a:pPr marL="285750" indent="-285750">
              <a:buFont typeface="Wingdings" panose="05000000000000000000" pitchFamily="2" charset="2"/>
              <a:buChar char="q"/>
            </a:pPr>
            <a:r>
              <a:rPr lang="es-BO" dirty="0" smtClean="0">
                <a:latin typeface="Arial Black" panose="020B0A04020102020204" pitchFamily="34" charset="0"/>
              </a:rPr>
              <a:t> </a:t>
            </a:r>
            <a:r>
              <a:rPr lang="es-BO" dirty="0">
                <a:latin typeface="Arial Black" panose="020B0A04020102020204" pitchFamily="34" charset="0"/>
              </a:rPr>
              <a:t>S</a:t>
            </a:r>
            <a:r>
              <a:rPr lang="es-BO" dirty="0" smtClean="0">
                <a:latin typeface="Arial Black" panose="020B0A04020102020204" pitchFamily="34" charset="0"/>
              </a:rPr>
              <a:t>e </a:t>
            </a:r>
            <a:r>
              <a:rPr lang="es-BO" dirty="0">
                <a:latin typeface="Arial Black" panose="020B0A04020102020204" pitchFamily="34" charset="0"/>
              </a:rPr>
              <a:t>aseguran de que pueda tener la misma acción en una barra de herramientas, un </a:t>
            </a:r>
            <a:r>
              <a:rPr lang="es-BO" dirty="0" smtClean="0">
                <a:latin typeface="Arial Black" panose="020B0A04020102020204" pitchFamily="34" charset="0"/>
              </a:rPr>
              <a:t>menú, </a:t>
            </a:r>
            <a:r>
              <a:rPr lang="es-BO" dirty="0">
                <a:latin typeface="Arial Black" panose="020B0A04020102020204" pitchFamily="34" charset="0"/>
              </a:rPr>
              <a:t>sin tener que implementar el mismo código en varios lugares. </a:t>
            </a:r>
            <a:endParaRPr lang="es-BO" dirty="0" smtClean="0">
              <a:latin typeface="Arial Black" panose="020B0A04020102020204" pitchFamily="34" charset="0"/>
            </a:endParaRPr>
          </a:p>
          <a:p>
            <a:pPr marL="285750" indent="-285750">
              <a:buFont typeface="Wingdings" panose="05000000000000000000" pitchFamily="2" charset="2"/>
              <a:buChar char="q"/>
            </a:pPr>
            <a:endParaRPr lang="es-BO" dirty="0" smtClean="0">
              <a:latin typeface="Arial Black" panose="020B0A04020102020204" pitchFamily="34" charset="0"/>
            </a:endParaRPr>
          </a:p>
          <a:p>
            <a:pPr marL="285750" indent="-285750">
              <a:buFont typeface="Wingdings" panose="05000000000000000000" pitchFamily="2" charset="2"/>
              <a:buChar char="q"/>
            </a:pPr>
            <a:r>
              <a:rPr lang="es-BO" dirty="0" smtClean="0">
                <a:latin typeface="Arial Black" panose="020B0A04020102020204" pitchFamily="34" charset="0"/>
              </a:rPr>
              <a:t>Hace que </a:t>
            </a:r>
            <a:r>
              <a:rPr lang="es-BO" dirty="0">
                <a:latin typeface="Arial Black" panose="020B0A04020102020204" pitchFamily="34" charset="0"/>
              </a:rPr>
              <a:t>el manejo de los atajos de teclado sea mucho más fácil, porque a diferencia de </a:t>
            </a:r>
            <a:r>
              <a:rPr lang="es-BO" dirty="0" err="1">
                <a:latin typeface="Arial Black" panose="020B0A04020102020204" pitchFamily="34" charset="0"/>
              </a:rPr>
              <a:t>WinForms</a:t>
            </a:r>
            <a:r>
              <a:rPr lang="es-BO" dirty="0">
                <a:latin typeface="Arial Black" panose="020B0A04020102020204" pitchFamily="34" charset="0"/>
              </a:rPr>
              <a:t>, WPF no está escuchando los atajos de teclado automáticamente si los asignas, por ejemplo, a un elemento de menú: tendrás que hacerlo manualmente</a:t>
            </a:r>
            <a:r>
              <a:rPr lang="es-BO" dirty="0" smtClean="0">
                <a:latin typeface="Arial Black" panose="020B0A04020102020204" pitchFamily="34" charset="0"/>
              </a:rPr>
              <a:t>.</a:t>
            </a:r>
          </a:p>
          <a:p>
            <a:pPr marL="285750" indent="-285750">
              <a:buFont typeface="Wingdings" panose="05000000000000000000" pitchFamily="2" charset="2"/>
              <a:buChar char="q"/>
            </a:pPr>
            <a:endParaRPr lang="es-BO" dirty="0">
              <a:latin typeface="Arial Black" panose="020B0A04020102020204" pitchFamily="34" charset="0"/>
            </a:endParaRPr>
          </a:p>
          <a:p>
            <a:pPr marL="285750" indent="-285750">
              <a:buFont typeface="Wingdings" panose="05000000000000000000" pitchFamily="2" charset="2"/>
              <a:buChar char="q"/>
            </a:pPr>
            <a:r>
              <a:rPr lang="es-BO" dirty="0">
                <a:latin typeface="Arial Black" panose="020B0A04020102020204" pitchFamily="34" charset="0"/>
              </a:rPr>
              <a:t>Sin embargo, al usar comandos, WPF es todo oídos y responderá a los atajos de teclado automáticamente. </a:t>
            </a:r>
            <a:endParaRPr lang="es-BO" dirty="0" smtClean="0">
              <a:latin typeface="Arial Black" panose="020B0A04020102020204" pitchFamily="34" charset="0"/>
            </a:endParaRPr>
          </a:p>
          <a:p>
            <a:pPr marL="285750" indent="-285750">
              <a:buFont typeface="Wingdings" panose="05000000000000000000" pitchFamily="2" charset="2"/>
              <a:buChar char="q"/>
            </a:pPr>
            <a:endParaRPr lang="es-BO" dirty="0" smtClean="0">
              <a:latin typeface="Arial Black" panose="020B0A04020102020204" pitchFamily="34" charset="0"/>
            </a:endParaRPr>
          </a:p>
          <a:p>
            <a:pPr marL="285750" indent="-285750">
              <a:buFont typeface="Wingdings" panose="05000000000000000000" pitchFamily="2" charset="2"/>
              <a:buChar char="q"/>
            </a:pPr>
            <a:r>
              <a:rPr lang="es-BO" dirty="0" smtClean="0">
                <a:latin typeface="Arial Black" panose="020B0A04020102020204" pitchFamily="34" charset="0"/>
              </a:rPr>
              <a:t>El </a:t>
            </a:r>
            <a:r>
              <a:rPr lang="es-BO" dirty="0">
                <a:latin typeface="Arial Black" panose="020B0A04020102020204" pitchFamily="34" charset="0"/>
              </a:rPr>
              <a:t>texto (encabezado) del elemento de menú también se establece automáticamente (aunque puede sobrescribirlo si es necesario), y también lo es </a:t>
            </a:r>
            <a:r>
              <a:rPr lang="es-BO" dirty="0" err="1">
                <a:latin typeface="Arial Black" panose="020B0A04020102020204" pitchFamily="34" charset="0"/>
              </a:rPr>
              <a:t>InputGestureText</a:t>
            </a:r>
            <a:r>
              <a:rPr lang="es-BO" dirty="0">
                <a:latin typeface="Arial Black" panose="020B0A04020102020204" pitchFamily="34" charset="0"/>
              </a:rPr>
              <a:t>, que muestra al usuario qué atajo de teclado se puede utilizar para invocar el elemento de menú específico</a:t>
            </a:r>
            <a:r>
              <a:rPr lang="es-BO" dirty="0" smtClean="0">
                <a:latin typeface="Arial Black" panose="020B0A04020102020204" pitchFamily="34" charset="0"/>
              </a:rPr>
              <a:t>.</a:t>
            </a:r>
            <a:endParaRPr lang="es-BO" dirty="0"/>
          </a:p>
        </p:txBody>
      </p:sp>
    </p:spTree>
    <p:extLst>
      <p:ext uri="{BB962C8B-B14F-4D97-AF65-F5344CB8AC3E}">
        <p14:creationId xmlns:p14="http://schemas.microsoft.com/office/powerpoint/2010/main" val="224445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1141413" y="609600"/>
            <a:ext cx="5934508" cy="866503"/>
          </a:xfrm>
        </p:spPr>
        <p:txBody>
          <a:bodyPr/>
          <a:lstStyle/>
          <a:p>
            <a:r>
              <a:rPr lang="en-US" dirty="0" smtClean="0">
                <a:solidFill>
                  <a:srgbClr val="002060"/>
                </a:solidFill>
                <a:latin typeface="Arial" panose="020B0604020202020204" pitchFamily="34" charset="0"/>
                <a:cs typeface="Arial" panose="020B0604020202020204" pitchFamily="34" charset="0"/>
              </a:rPr>
              <a:t>Ejemplo 3:</a:t>
            </a:r>
            <a:endParaRPr lang="es-BO" dirty="0">
              <a:solidFill>
                <a:srgbClr val="002060"/>
              </a:solidFill>
              <a:latin typeface="Arial" panose="020B0604020202020204" pitchFamily="34" charset="0"/>
              <a:cs typeface="Arial" panose="020B0604020202020204" pitchFamily="34" charset="0"/>
            </a:endParaRPr>
          </a:p>
        </p:txBody>
      </p:sp>
      <p:pic>
        <p:nvPicPr>
          <p:cNvPr id="12" name="Marcador de posición de imagen 11"/>
          <p:cNvPicPr>
            <a:picLocks noGrp="1" noChangeAspect="1"/>
          </p:cNvPicPr>
          <p:nvPr>
            <p:ph type="pic" idx="1"/>
          </p:nvPr>
        </p:nvPicPr>
        <p:blipFill rotWithShape="1">
          <a:blip r:embed="rId2"/>
          <a:srcRect l="1362" t="13193" r="22157"/>
          <a:stretch/>
        </p:blipFill>
        <p:spPr>
          <a:xfrm>
            <a:off x="5917474" y="1212667"/>
            <a:ext cx="5408023" cy="4497977"/>
          </a:xfrm>
          <a:prstGeom prst="rect">
            <a:avLst/>
          </a:prstGeom>
        </p:spPr>
      </p:pic>
      <p:sp>
        <p:nvSpPr>
          <p:cNvPr id="9" name="Marcador de texto 8"/>
          <p:cNvSpPr>
            <a:spLocks noGrp="1"/>
          </p:cNvSpPr>
          <p:nvPr>
            <p:ph type="body" sz="half" idx="2"/>
          </p:nvPr>
        </p:nvSpPr>
        <p:spPr>
          <a:xfrm>
            <a:off x="1141411" y="1476103"/>
            <a:ext cx="4776063" cy="4598126"/>
          </a:xfrm>
        </p:spPr>
        <p:txBody>
          <a:bodyPr>
            <a:noAutofit/>
          </a:bodyPr>
          <a:lstStyle/>
          <a:p>
            <a:r>
              <a:rPr lang="es-BO" dirty="0">
                <a:latin typeface="Arial Black" panose="020B0A04020102020204" pitchFamily="34" charset="0"/>
              </a:rPr>
              <a:t> C</a:t>
            </a:r>
            <a:r>
              <a:rPr lang="es-BO" dirty="0" smtClean="0">
                <a:latin typeface="Arial Black" panose="020B0A04020102020204" pitchFamily="34" charset="0"/>
              </a:rPr>
              <a:t>ombinación </a:t>
            </a:r>
            <a:r>
              <a:rPr lang="es-BO" dirty="0">
                <a:latin typeface="Arial Black" panose="020B0A04020102020204" pitchFamily="34" charset="0"/>
              </a:rPr>
              <a:t>del Menú con los comandos de WPF</a:t>
            </a:r>
            <a:r>
              <a:rPr lang="es-BO" dirty="0" smtClean="0">
                <a:latin typeface="Arial Black" panose="020B0A04020102020204" pitchFamily="34" charset="0"/>
              </a:rPr>
              <a:t>:</a:t>
            </a:r>
          </a:p>
          <a:p>
            <a:r>
              <a:rPr lang="es-BO" dirty="0">
                <a:latin typeface="Arial Black" panose="020B0A04020102020204" pitchFamily="34" charset="0"/>
              </a:rPr>
              <a:t>D</a:t>
            </a:r>
            <a:r>
              <a:rPr lang="es-BO" dirty="0" smtClean="0">
                <a:latin typeface="Arial Black" panose="020B0A04020102020204" pitchFamily="34" charset="0"/>
              </a:rPr>
              <a:t>ebido </a:t>
            </a:r>
            <a:r>
              <a:rPr lang="es-BO" dirty="0">
                <a:latin typeface="Arial Black" panose="020B0A04020102020204" pitchFamily="34" charset="0"/>
              </a:rPr>
              <a:t>a que WPF sabe cómo manejar ciertos comandos en combinación con ciertos controles, en este caso los comandos Cortar / Copiar / Pegar en combinación con un control de entrada de texto, </a:t>
            </a:r>
            <a:r>
              <a:rPr lang="es-BO" dirty="0" smtClean="0">
                <a:latin typeface="Arial Black" panose="020B0A04020102020204" pitchFamily="34" charset="0"/>
              </a:rPr>
              <a:t>no es necesario manejar sus eventos Ejecutar </a:t>
            </a:r>
            <a:r>
              <a:rPr lang="es-BO" dirty="0">
                <a:latin typeface="Arial Black" panose="020B0A04020102020204" pitchFamily="34" charset="0"/>
              </a:rPr>
              <a:t>;</a:t>
            </a:r>
            <a:r>
              <a:rPr lang="es-BO" dirty="0" smtClean="0">
                <a:latin typeface="Arial Black" panose="020B0A04020102020204" pitchFamily="34" charset="0"/>
              </a:rPr>
              <a:t> </a:t>
            </a:r>
            <a:r>
              <a:rPr lang="es-BO" dirty="0">
                <a:latin typeface="Arial Black" panose="020B0A04020102020204" pitchFamily="34" charset="0"/>
              </a:rPr>
              <a:t>F</a:t>
            </a:r>
            <a:r>
              <a:rPr lang="es-BO" dirty="0" smtClean="0">
                <a:latin typeface="Arial Black" panose="020B0A04020102020204" pitchFamily="34" charset="0"/>
              </a:rPr>
              <a:t>uncionan </a:t>
            </a:r>
            <a:r>
              <a:rPr lang="es-BO" dirty="0">
                <a:latin typeface="Arial Black" panose="020B0A04020102020204" pitchFamily="34" charset="0"/>
              </a:rPr>
              <a:t>directamente desde </a:t>
            </a:r>
            <a:r>
              <a:rPr lang="es-BO" dirty="0" smtClean="0">
                <a:latin typeface="Arial Black" panose="020B0A04020102020204" pitchFamily="34" charset="0"/>
              </a:rPr>
              <a:t>la caja. Sin</a:t>
            </a:r>
            <a:r>
              <a:rPr lang="es-BO" dirty="0">
                <a:latin typeface="Arial Black" panose="020B0A04020102020204" pitchFamily="34" charset="0"/>
              </a:rPr>
              <a:t> embargo, tenemos que manejarlo para el </a:t>
            </a:r>
            <a:r>
              <a:rPr lang="es-BO" b="1" dirty="0">
                <a:latin typeface="Arial Black" panose="020B0A04020102020204" pitchFamily="34" charset="0"/>
              </a:rPr>
              <a:t>nuevo</a:t>
            </a:r>
            <a:r>
              <a:rPr lang="es-BO" dirty="0">
                <a:latin typeface="Arial Black" panose="020B0A04020102020204" pitchFamily="34" charset="0"/>
              </a:rPr>
              <a:t> comando, ya que WPF no tiene forma de adivinar qué queremos que haga cuando el usuario lo active.</a:t>
            </a:r>
            <a:endParaRPr lang="es-BO" dirty="0">
              <a:latin typeface="Arial Black" panose="020B0A04020102020204" pitchFamily="34" charset="0"/>
            </a:endParaRPr>
          </a:p>
          <a:p>
            <a:endParaRPr lang="es-BO" dirty="0"/>
          </a:p>
        </p:txBody>
      </p:sp>
    </p:spTree>
    <p:extLst>
      <p:ext uri="{BB962C8B-B14F-4D97-AF65-F5344CB8AC3E}">
        <p14:creationId xmlns:p14="http://schemas.microsoft.com/office/powerpoint/2010/main" val="367665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56" y="609600"/>
            <a:ext cx="8903881" cy="1663337"/>
          </a:xfrm>
        </p:spPr>
        <p:txBody>
          <a:bodyPr/>
          <a:lstStyle/>
          <a:p>
            <a:r>
              <a:rPr lang="es-BO" dirty="0" smtClean="0">
                <a:solidFill>
                  <a:srgbClr val="002060"/>
                </a:solidFill>
                <a:latin typeface="Arial Black" panose="020B0A04020102020204" pitchFamily="34" charset="0"/>
              </a:rPr>
              <a:t>Resumen:</a:t>
            </a:r>
            <a:r>
              <a:rPr lang="es-BO" dirty="0"/>
              <a:t/>
            </a:r>
            <a:br>
              <a:rPr lang="es-BO" dirty="0"/>
            </a:br>
            <a:endParaRPr lang="es-BO" dirty="0"/>
          </a:p>
        </p:txBody>
      </p:sp>
      <p:sp>
        <p:nvSpPr>
          <p:cNvPr id="3" name="Marcador de texto 2"/>
          <p:cNvSpPr>
            <a:spLocks noGrp="1"/>
          </p:cNvSpPr>
          <p:nvPr>
            <p:ph type="body" sz="half" idx="2"/>
          </p:nvPr>
        </p:nvSpPr>
        <p:spPr>
          <a:xfrm>
            <a:off x="1141410" y="2011681"/>
            <a:ext cx="9904459" cy="3779518"/>
          </a:xfrm>
        </p:spPr>
        <p:txBody>
          <a:bodyPr>
            <a:normAutofit/>
          </a:bodyPr>
          <a:lstStyle/>
          <a:p>
            <a:pPr>
              <a:lnSpc>
                <a:spcPct val="200000"/>
              </a:lnSpc>
            </a:pPr>
            <a:r>
              <a:rPr lang="es-BO" sz="2000" dirty="0">
                <a:latin typeface="Arial Black" panose="020B0A04020102020204" pitchFamily="34" charset="0"/>
              </a:rPr>
              <a:t>Trabajar con el control de menú de WPF es fácil y rápido, lo que simplifica la creación de jerarquías de menú incluso complejas, y al combinarlo con los comandos de WPF, obtienes tanta funcionalidad de forma gratuita.</a:t>
            </a:r>
            <a:endParaRPr lang="es-BO" sz="2000" dirty="0">
              <a:latin typeface="Arial Black" panose="020B0A04020102020204" pitchFamily="34" charset="0"/>
            </a:endParaRPr>
          </a:p>
        </p:txBody>
      </p:sp>
    </p:spTree>
    <p:extLst>
      <p:ext uri="{BB962C8B-B14F-4D97-AF65-F5344CB8AC3E}">
        <p14:creationId xmlns:p14="http://schemas.microsoft.com/office/powerpoint/2010/main" val="285884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141456" y="609600"/>
            <a:ext cx="6121493" cy="1598023"/>
          </a:xfrm>
        </p:spPr>
        <p:txBody>
          <a:bodyPr/>
          <a:lstStyle/>
          <a:p>
            <a:r>
              <a:rPr lang="en-US" dirty="0" smtClean="0">
                <a:solidFill>
                  <a:srgbClr val="002060"/>
                </a:solidFill>
              </a:rPr>
              <a:t>control menÚ wpf:</a:t>
            </a:r>
            <a:endParaRPr lang="es-BO" dirty="0">
              <a:solidFill>
                <a:srgbClr val="002060"/>
              </a:solidFill>
            </a:endParaRPr>
          </a:p>
        </p:txBody>
      </p:sp>
      <p:sp>
        <p:nvSpPr>
          <p:cNvPr id="5" name="Marcador de texto 4"/>
          <p:cNvSpPr>
            <a:spLocks noGrp="1"/>
          </p:cNvSpPr>
          <p:nvPr>
            <p:ph type="body" sz="half" idx="2"/>
          </p:nvPr>
        </p:nvSpPr>
        <p:spPr>
          <a:xfrm>
            <a:off x="1141410" y="1867989"/>
            <a:ext cx="9904459" cy="3923209"/>
          </a:xfrm>
        </p:spPr>
        <p:txBody>
          <a:bodyPr/>
          <a:lstStyle/>
          <a:p>
            <a:pPr marL="285750" indent="-285750">
              <a:lnSpc>
                <a:spcPct val="150000"/>
              </a:lnSpc>
              <a:buFont typeface="Wingdings" panose="05000000000000000000" pitchFamily="2" charset="2"/>
              <a:buChar char="q"/>
            </a:pPr>
            <a:r>
              <a:rPr lang="es-BO" dirty="0">
                <a:latin typeface="Arial Black" panose="020B0A04020102020204" pitchFamily="34" charset="0"/>
              </a:rPr>
              <a:t>Una de las partes más comunes de una aplicación de Windows es el menú, a veces denominado el </a:t>
            </a:r>
            <a:r>
              <a:rPr lang="es-BO" b="1" u="sng" dirty="0">
                <a:latin typeface="Arial Black" panose="020B0A04020102020204" pitchFamily="34" charset="0"/>
              </a:rPr>
              <a:t>menú principal</a:t>
            </a:r>
            <a:r>
              <a:rPr lang="es-BO" dirty="0">
                <a:latin typeface="Arial Black" panose="020B0A04020102020204" pitchFamily="34" charset="0"/>
              </a:rPr>
              <a:t> porque solo existe uno en la aplicación. </a:t>
            </a:r>
            <a:endParaRPr lang="es-BO" dirty="0" smtClean="0">
              <a:latin typeface="Arial Black" panose="020B0A04020102020204" pitchFamily="34" charset="0"/>
            </a:endParaRPr>
          </a:p>
          <a:p>
            <a:pPr>
              <a:lnSpc>
                <a:spcPct val="150000"/>
              </a:lnSpc>
            </a:pPr>
            <a:endParaRPr lang="es-BO" dirty="0" smtClean="0">
              <a:latin typeface="Arial Black" panose="020B0A04020102020204" pitchFamily="34" charset="0"/>
            </a:endParaRPr>
          </a:p>
          <a:p>
            <a:pPr marL="285750" indent="-285750">
              <a:lnSpc>
                <a:spcPct val="150000"/>
              </a:lnSpc>
              <a:buFont typeface="Wingdings" panose="05000000000000000000" pitchFamily="2" charset="2"/>
              <a:buChar char="q"/>
            </a:pPr>
            <a:r>
              <a:rPr lang="es-BO" dirty="0" smtClean="0">
                <a:latin typeface="Arial Black" panose="020B0A04020102020204" pitchFamily="34" charset="0"/>
              </a:rPr>
              <a:t>El </a:t>
            </a:r>
            <a:r>
              <a:rPr lang="es-BO" dirty="0">
                <a:latin typeface="Arial Black" panose="020B0A04020102020204" pitchFamily="34" charset="0"/>
              </a:rPr>
              <a:t>menú es práctico porque ofrece muchas opciones, utilizando muy poco </a:t>
            </a:r>
            <a:r>
              <a:rPr lang="es-BO" dirty="0" smtClean="0">
                <a:latin typeface="Arial Black" panose="020B0A04020102020204" pitchFamily="34" charset="0"/>
              </a:rPr>
              <a:t>espacio</a:t>
            </a:r>
            <a:endParaRPr lang="es-BO" dirty="0">
              <a:latin typeface="Arial Black" panose="020B0A04020102020204" pitchFamily="34" charset="0"/>
            </a:endParaRPr>
          </a:p>
        </p:txBody>
      </p:sp>
    </p:spTree>
    <p:extLst>
      <p:ext uri="{BB962C8B-B14F-4D97-AF65-F5344CB8AC3E}">
        <p14:creationId xmlns:p14="http://schemas.microsoft.com/office/powerpoint/2010/main" val="60758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57" y="609600"/>
            <a:ext cx="4371070" cy="1375954"/>
          </a:xfrm>
        </p:spPr>
        <p:txBody>
          <a:bodyPr/>
          <a:lstStyle/>
          <a:p>
            <a:r>
              <a:rPr lang="en-US" dirty="0">
                <a:solidFill>
                  <a:srgbClr val="002060"/>
                </a:solidFill>
                <a:latin typeface="Arial Black" panose="020B0A04020102020204" pitchFamily="34" charset="0"/>
              </a:rPr>
              <a:t> </a:t>
            </a:r>
            <a:r>
              <a:rPr lang="en-US" dirty="0" smtClean="0">
                <a:solidFill>
                  <a:srgbClr val="002060"/>
                </a:solidFill>
                <a:latin typeface="Arial Black" panose="020B0A04020102020204" pitchFamily="34" charset="0"/>
              </a:rPr>
              <a:t>   wpf:</a:t>
            </a:r>
            <a:endParaRPr lang="es-BO" dirty="0">
              <a:solidFill>
                <a:srgbClr val="002060"/>
              </a:solidFill>
              <a:latin typeface="Arial Black" panose="020B0A04020102020204" pitchFamily="34" charset="0"/>
            </a:endParaRPr>
          </a:p>
        </p:txBody>
      </p:sp>
      <p:sp>
        <p:nvSpPr>
          <p:cNvPr id="6" name="Marcador de texto 5"/>
          <p:cNvSpPr>
            <a:spLocks noGrp="1"/>
          </p:cNvSpPr>
          <p:nvPr>
            <p:ph type="body" sz="half" idx="2"/>
          </p:nvPr>
        </p:nvSpPr>
        <p:spPr>
          <a:xfrm>
            <a:off x="1141457" y="1985554"/>
            <a:ext cx="9904459" cy="3644537"/>
          </a:xfrm>
        </p:spPr>
        <p:txBody>
          <a:bodyPr/>
          <a:lstStyle/>
          <a:p>
            <a:pPr marL="285750" indent="-285750">
              <a:lnSpc>
                <a:spcPct val="150000"/>
              </a:lnSpc>
              <a:buFont typeface="Wingdings" panose="05000000000000000000" pitchFamily="2" charset="2"/>
              <a:buChar char="q"/>
            </a:pPr>
            <a:r>
              <a:rPr lang="es-BO" dirty="0"/>
              <a:t> </a:t>
            </a:r>
            <a:r>
              <a:rPr lang="es-BO" dirty="0" smtClean="0">
                <a:latin typeface="Arial Black" panose="020B0A04020102020204" pitchFamily="34" charset="0"/>
              </a:rPr>
              <a:t>Viene </a:t>
            </a:r>
            <a:r>
              <a:rPr lang="es-BO" dirty="0">
                <a:latin typeface="Arial Black" panose="020B0A04020102020204" pitchFamily="34" charset="0"/>
              </a:rPr>
              <a:t>con un control preciso para crear menús llamado ... Menú. </a:t>
            </a:r>
            <a:endParaRPr lang="es-BO" dirty="0" smtClean="0">
              <a:latin typeface="Arial Black" panose="020B0A04020102020204" pitchFamily="34" charset="0"/>
            </a:endParaRPr>
          </a:p>
          <a:p>
            <a:pPr marL="285750" indent="-285750">
              <a:lnSpc>
                <a:spcPct val="150000"/>
              </a:lnSpc>
              <a:buFont typeface="Wingdings" panose="05000000000000000000" pitchFamily="2" charset="2"/>
              <a:buChar char="q"/>
            </a:pPr>
            <a:r>
              <a:rPr lang="es-BO" dirty="0" smtClean="0">
                <a:latin typeface="Arial Black" panose="020B0A04020102020204" pitchFamily="34" charset="0"/>
              </a:rPr>
              <a:t>Agregar </a:t>
            </a:r>
            <a:r>
              <a:rPr lang="es-BO" dirty="0">
                <a:latin typeface="Arial Black" panose="020B0A04020102020204" pitchFamily="34" charset="0"/>
              </a:rPr>
              <a:t>elementos es muy simple: simplemente le agrega elementos de </a:t>
            </a:r>
            <a:r>
              <a:rPr lang="es-BO" dirty="0" smtClean="0">
                <a:latin typeface="Arial Black" panose="020B0A04020102020204" pitchFamily="34" charset="0"/>
              </a:rPr>
              <a:t>MenuItem.</a:t>
            </a:r>
          </a:p>
          <a:p>
            <a:pPr marL="285750" indent="-285750">
              <a:lnSpc>
                <a:spcPct val="150000"/>
              </a:lnSpc>
              <a:buFont typeface="Wingdings" panose="05000000000000000000" pitchFamily="2" charset="2"/>
              <a:buChar char="q"/>
            </a:pPr>
            <a:r>
              <a:rPr lang="es-BO" dirty="0" smtClean="0">
                <a:latin typeface="Arial Black" panose="020B0A04020102020204" pitchFamily="34" charset="0"/>
              </a:rPr>
              <a:t> </a:t>
            </a:r>
            <a:r>
              <a:rPr lang="es-BO" dirty="0">
                <a:latin typeface="Arial Black" panose="020B0A04020102020204" pitchFamily="34" charset="0"/>
              </a:rPr>
              <a:t>C</a:t>
            </a:r>
            <a:r>
              <a:rPr lang="es-BO" dirty="0" smtClean="0">
                <a:latin typeface="Arial Black" panose="020B0A04020102020204" pitchFamily="34" charset="0"/>
              </a:rPr>
              <a:t>ada </a:t>
            </a:r>
            <a:r>
              <a:rPr lang="es-BO" dirty="0">
                <a:latin typeface="Arial Black" panose="020B0A04020102020204" pitchFamily="34" charset="0"/>
              </a:rPr>
              <a:t>elemento de menú puede tener una gama de sub-elementos, lo que le permite crear menús jerárquicos como los conoce desde muchas aplicaciones de Windows</a:t>
            </a:r>
            <a:r>
              <a:rPr lang="es-BO" dirty="0" smtClean="0">
                <a:latin typeface="Arial Black" panose="020B0A04020102020204" pitchFamily="34" charset="0"/>
              </a:rPr>
              <a:t>.</a:t>
            </a:r>
            <a:endParaRPr lang="es-BO" dirty="0">
              <a:latin typeface="Arial Black" panose="020B0A04020102020204" pitchFamily="34" charset="0"/>
            </a:endParaRPr>
          </a:p>
        </p:txBody>
      </p:sp>
    </p:spTree>
    <p:extLst>
      <p:ext uri="{BB962C8B-B14F-4D97-AF65-F5344CB8AC3E}">
        <p14:creationId xmlns:p14="http://schemas.microsoft.com/office/powerpoint/2010/main" val="412409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07178" y="836021"/>
            <a:ext cx="8412480" cy="5078313"/>
          </a:xfrm>
          <a:prstGeom prst="rect">
            <a:avLst/>
          </a:prstGeom>
          <a:noFill/>
        </p:spPr>
        <p:txBody>
          <a:bodyPr wrap="square" rtlCol="0">
            <a:spAutoFit/>
          </a:bodyPr>
          <a:lstStyle/>
          <a:p>
            <a:r>
              <a:rPr lang="en-US" dirty="0" smtClean="0">
                <a:solidFill>
                  <a:srgbClr val="002060"/>
                </a:solidFill>
                <a:latin typeface="Arial Black" panose="020B0A04020102020204" pitchFamily="34" charset="0"/>
              </a:rPr>
              <a:t>TABLA CONTENTENIDOS:</a:t>
            </a:r>
          </a:p>
          <a:p>
            <a:endParaRPr lang="en-US" dirty="0" smtClean="0">
              <a:solidFill>
                <a:srgbClr val="002060"/>
              </a:solidFill>
              <a:latin typeface="Arial Black" panose="020B0A04020102020204" pitchFamily="34" charset="0"/>
            </a:endParaRPr>
          </a:p>
          <a:p>
            <a:endParaRPr lang="en-US" dirty="0" smtClean="0">
              <a:solidFill>
                <a:srgbClr val="002060"/>
              </a:solidFill>
              <a:latin typeface="Arial Black" panose="020B0A04020102020204" pitchFamily="34" charset="0"/>
            </a:endParaRP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Control DocPanel</a:t>
            </a: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Añadir una imágen al menú</a:t>
            </a: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Añadir un separador en menú</a:t>
            </a: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Aplicar un estilo</a:t>
            </a: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Añadir un evento</a:t>
            </a:r>
          </a:p>
          <a:p>
            <a:pPr marL="285750" indent="-285750">
              <a:lnSpc>
                <a:spcPct val="250000"/>
              </a:lnSpc>
              <a:buFont typeface="Wingdings" panose="05000000000000000000" pitchFamily="2" charset="2"/>
              <a:buChar char="Ø"/>
            </a:pPr>
            <a:r>
              <a:rPr lang="en-US" dirty="0" smtClean="0">
                <a:latin typeface="Arial Black" panose="020B0A04020102020204" pitchFamily="34" charset="0"/>
              </a:rPr>
              <a:t>Añadir un check en un menú</a:t>
            </a:r>
            <a:endParaRPr lang="es-BO" dirty="0">
              <a:latin typeface="Arial Black" panose="020B0A04020102020204" pitchFamily="34" charset="0"/>
            </a:endParaRPr>
          </a:p>
        </p:txBody>
      </p:sp>
    </p:spTree>
    <p:extLst>
      <p:ext uri="{BB962C8B-B14F-4D97-AF65-F5344CB8AC3E}">
        <p14:creationId xmlns:p14="http://schemas.microsoft.com/office/powerpoint/2010/main" val="215794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267097" y="744583"/>
            <a:ext cx="9170126" cy="4939814"/>
          </a:xfrm>
          <a:prstGeom prst="rect">
            <a:avLst/>
          </a:prstGeom>
          <a:noFill/>
        </p:spPr>
        <p:txBody>
          <a:bodyPr wrap="square" rtlCol="0">
            <a:spAutoFit/>
          </a:bodyPr>
          <a:lstStyle/>
          <a:p>
            <a:r>
              <a:rPr lang="en-US" dirty="0" smtClean="0">
                <a:latin typeface="Arial Black" panose="020B0A04020102020204" pitchFamily="34" charset="0"/>
              </a:rPr>
              <a:t>	</a:t>
            </a:r>
            <a:r>
              <a:rPr lang="en-US" dirty="0" smtClean="0">
                <a:solidFill>
                  <a:srgbClr val="002060"/>
                </a:solidFill>
                <a:latin typeface="Arial Black" panose="020B0A04020102020204" pitchFamily="34" charset="0"/>
              </a:rPr>
              <a:t>Algunos datos:</a:t>
            </a:r>
          </a:p>
          <a:p>
            <a:endParaRPr lang="en-US" dirty="0" smtClean="0">
              <a:latin typeface="Arial Black" panose="020B0A04020102020204" pitchFamily="34" charset="0"/>
            </a:endParaRPr>
          </a:p>
          <a:p>
            <a:pPr marL="285750" indent="-285750">
              <a:lnSpc>
                <a:spcPct val="150000"/>
              </a:lnSpc>
              <a:buFont typeface="Wingdings" panose="05000000000000000000" pitchFamily="2" charset="2"/>
              <a:buChar char="Ø"/>
            </a:pPr>
            <a:r>
              <a:rPr lang="es-BO" u="sng" dirty="0">
                <a:latin typeface="Arial" panose="020B0604020202020204" pitchFamily="34" charset="0"/>
                <a:cs typeface="Arial" panose="020B0604020202020204" pitchFamily="34" charset="0"/>
              </a:rPr>
              <a:t>Control </a:t>
            </a:r>
            <a:r>
              <a:rPr lang="es-BO" u="sng" dirty="0" err="1" smtClean="0">
                <a:latin typeface="Arial" panose="020B0604020202020204" pitchFamily="34" charset="0"/>
                <a:cs typeface="Arial" panose="020B0604020202020204" pitchFamily="34" charset="0"/>
              </a:rPr>
              <a:t>DocPanel</a:t>
            </a:r>
            <a:r>
              <a:rPr lang="es-BO" u="sng" dirty="0" smtClean="0">
                <a:latin typeface="Arial" panose="020B0604020202020204" pitchFamily="34" charset="0"/>
                <a:cs typeface="Arial" panose="020B0604020202020204" pitchFamily="34" charset="0"/>
              </a:rPr>
              <a:t>  </a:t>
            </a:r>
            <a:r>
              <a:rPr lang="es-BO" dirty="0" smtClean="0">
                <a:sym typeface="Wingdings" panose="05000000000000000000" pitchFamily="2" charset="2"/>
              </a:rPr>
              <a:t> </a:t>
            </a:r>
            <a:r>
              <a:rPr lang="es-BO" dirty="0">
                <a:latin typeface="Arial" panose="020B0604020202020204" pitchFamily="34" charset="0"/>
                <a:cs typeface="Arial" panose="020B0604020202020204" pitchFamily="34" charset="0"/>
                <a:sym typeface="Wingdings" panose="05000000000000000000" pitchFamily="2" charset="2"/>
              </a:rPr>
              <a:t> </a:t>
            </a:r>
            <a:r>
              <a:rPr lang="es-BO" dirty="0" smtClean="0">
                <a:latin typeface="Arial" panose="020B0604020202020204" pitchFamily="34" charset="0"/>
                <a:cs typeface="Arial" panose="020B0604020202020204" pitchFamily="34" charset="0"/>
              </a:rPr>
              <a:t>Define </a:t>
            </a:r>
            <a:r>
              <a:rPr lang="es-BO" dirty="0">
                <a:latin typeface="Arial" panose="020B0604020202020204" pitchFamily="34" charset="0"/>
                <a:cs typeface="Arial" panose="020B0604020202020204" pitchFamily="34" charset="0"/>
              </a:rPr>
              <a:t>un área donde puede organizar horizontal o verticalmente los elementos secundarios, en relación unos con otros</a:t>
            </a:r>
            <a:r>
              <a:rPr lang="es-BO"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s-BO" dirty="0" smtClean="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u="sng" dirty="0" smtClean="0">
                <a:latin typeface="Arial" panose="020B0604020202020204" pitchFamily="34" charset="0"/>
                <a:cs typeface="Arial" panose="020B0604020202020204" pitchFamily="34" charset="0"/>
              </a:rPr>
              <a:t>Menú</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sym typeface="Wingdings" panose="05000000000000000000" pitchFamily="2" charset="2"/>
              </a:rPr>
              <a:t> </a:t>
            </a:r>
            <a:r>
              <a:rPr lang="es-BO" dirty="0">
                <a:latin typeface="Arial" panose="020B0604020202020204" pitchFamily="34" charset="0"/>
                <a:cs typeface="Arial" panose="020B0604020202020204" pitchFamily="34" charset="0"/>
              </a:rPr>
              <a:t>Representa un control de menú de Windows que permite organizar jerárquicamente los elementos asociados a los comandos y controladores de eventos</a:t>
            </a:r>
            <a:r>
              <a:rPr lang="es-BO"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t>
            </a:r>
            <a:r>
              <a:rPr lang="es-BO" sz="1600" dirty="0">
                <a:latin typeface="Arial" panose="020B0604020202020204" pitchFamily="34" charset="0"/>
                <a:cs typeface="Arial" panose="020B0604020202020204" pitchFamily="34" charset="0"/>
              </a:rPr>
              <a:t>Cada elemento del menú puede tener a su vez una colección de elementos de menú</a:t>
            </a:r>
            <a:r>
              <a:rPr lang="en-US" sz="1600" dirty="0" smtClean="0">
                <a:latin typeface="Arial" panose="020B0604020202020204" pitchFamily="34" charset="0"/>
                <a:cs typeface="Arial" panose="020B0604020202020204" pitchFamily="34" charset="0"/>
              </a:rPr>
              <a:t>)</a:t>
            </a:r>
            <a:endParaRPr lang="es-BO" sz="16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s-BO"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BO" b="1" u="sng" dirty="0" smtClean="0">
                <a:latin typeface="Arial" panose="020B0604020202020204" pitchFamily="34" charset="0"/>
                <a:cs typeface="Arial" panose="020B0604020202020204" pitchFamily="34" charset="0"/>
              </a:rPr>
              <a:t>MenuItem </a:t>
            </a:r>
            <a:r>
              <a:rPr lang="es-BO" b="1" dirty="0" smtClean="0">
                <a:latin typeface="Arial" panose="020B0604020202020204" pitchFamily="34" charset="0"/>
                <a:cs typeface="Arial" panose="020B0604020202020204" pitchFamily="34" charset="0"/>
                <a:sym typeface="Wingdings" panose="05000000000000000000" pitchFamily="2" charset="2"/>
              </a:rPr>
              <a:t> </a:t>
            </a:r>
            <a:r>
              <a:rPr lang="es-BO" dirty="0">
                <a:latin typeface="Arial" panose="020B0604020202020204" pitchFamily="34" charset="0"/>
                <a:cs typeface="Arial" panose="020B0604020202020204" pitchFamily="34" charset="0"/>
              </a:rPr>
              <a:t>Representa un elemento seleccionables de Menu</a:t>
            </a:r>
            <a:r>
              <a:rPr lang="es-BO" dirty="0" smtClean="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s-BO"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s-BO" b="1" u="sng" dirty="0" smtClean="0">
                <a:latin typeface="Arial" panose="020B0604020202020204" pitchFamily="34" charset="0"/>
                <a:cs typeface="Arial" panose="020B0604020202020204" pitchFamily="34" charset="0"/>
              </a:rPr>
              <a:t>Separator</a:t>
            </a:r>
            <a:r>
              <a:rPr lang="es-BO" b="1" dirty="0" smtClean="0">
                <a:latin typeface="Arial" panose="020B0604020202020204" pitchFamily="34" charset="0"/>
                <a:cs typeface="Arial" panose="020B0604020202020204" pitchFamily="34" charset="0"/>
              </a:rPr>
              <a:t> </a:t>
            </a:r>
            <a:r>
              <a:rPr lang="es-BO" b="1" dirty="0" smtClean="0">
                <a:latin typeface="Arial" panose="020B0604020202020204" pitchFamily="34" charset="0"/>
                <a:cs typeface="Arial" panose="020B0604020202020204" pitchFamily="34" charset="0"/>
                <a:sym typeface="Wingdings" panose="05000000000000000000" pitchFamily="2" charset="2"/>
              </a:rPr>
              <a:t> </a:t>
            </a:r>
            <a:r>
              <a:rPr lang="es-BO" dirty="0">
                <a:latin typeface="Arial" panose="020B0604020202020204" pitchFamily="34" charset="0"/>
                <a:cs typeface="Arial" panose="020B0604020202020204" pitchFamily="34" charset="0"/>
              </a:rPr>
              <a:t>Control que se utiliza para separar elementos de controles de elementos.</a:t>
            </a:r>
          </a:p>
          <a:p>
            <a:endParaRPr lang="es-BO" dirty="0"/>
          </a:p>
        </p:txBody>
      </p:sp>
    </p:spTree>
    <p:extLst>
      <p:ext uri="{BB962C8B-B14F-4D97-AF65-F5344CB8AC3E}">
        <p14:creationId xmlns:p14="http://schemas.microsoft.com/office/powerpoint/2010/main" val="142660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5934508" cy="945505"/>
          </a:xfrm>
        </p:spPr>
        <p:txBody>
          <a:bodyPr/>
          <a:lstStyle/>
          <a:p>
            <a:r>
              <a:rPr lang="en-US" dirty="0" smtClean="0">
                <a:solidFill>
                  <a:srgbClr val="002060"/>
                </a:solidFill>
                <a:latin typeface="Arial" panose="020B0604020202020204" pitchFamily="34" charset="0"/>
                <a:cs typeface="Arial" panose="020B0604020202020204" pitchFamily="34" charset="0"/>
              </a:rPr>
              <a:t>Ejemplo1:</a:t>
            </a:r>
            <a:endParaRPr lang="es-BO" dirty="0">
              <a:solidFill>
                <a:srgbClr val="002060"/>
              </a:solidFill>
              <a:latin typeface="Arial" panose="020B0604020202020204" pitchFamily="34" charset="0"/>
              <a:cs typeface="Arial" panose="020B0604020202020204" pitchFamily="34" charset="0"/>
            </a:endParaRPr>
          </a:p>
        </p:txBody>
      </p:sp>
      <p:pic>
        <p:nvPicPr>
          <p:cNvPr id="5" name="Marcador de posición de imagen 4"/>
          <p:cNvPicPr>
            <a:picLocks noGrp="1" noChangeAspect="1"/>
          </p:cNvPicPr>
          <p:nvPr>
            <p:ph type="pic" idx="1"/>
          </p:nvPr>
        </p:nvPicPr>
        <p:blipFill rotWithShape="1">
          <a:blip r:embed="rId2"/>
          <a:srcRect l="67" t="14138" r="1282"/>
          <a:stretch/>
        </p:blipFill>
        <p:spPr>
          <a:xfrm>
            <a:off x="7328263" y="1280159"/>
            <a:ext cx="4585062" cy="4719421"/>
          </a:xfrm>
          <a:prstGeom prst="rect">
            <a:avLst/>
          </a:prstGeom>
        </p:spPr>
      </p:pic>
      <p:sp>
        <p:nvSpPr>
          <p:cNvPr id="4" name="Marcador de texto 3"/>
          <p:cNvSpPr>
            <a:spLocks noGrp="1"/>
          </p:cNvSpPr>
          <p:nvPr>
            <p:ph type="body" sz="half" idx="2"/>
          </p:nvPr>
        </p:nvSpPr>
        <p:spPr>
          <a:xfrm>
            <a:off x="732314" y="1529604"/>
            <a:ext cx="6595949" cy="4236095"/>
          </a:xfrm>
        </p:spPr>
        <p:txBody>
          <a:bodyPr>
            <a:normAutofit/>
          </a:bodyPr>
          <a:lstStyle/>
          <a:p>
            <a:pPr marL="285750" indent="-285750">
              <a:buFont typeface="Wingdings" panose="05000000000000000000" pitchFamily="2" charset="2"/>
              <a:buChar char="q"/>
            </a:pPr>
            <a:r>
              <a:rPr lang="es-BO" dirty="0">
                <a:latin typeface="Arial Black" panose="020B0A04020102020204" pitchFamily="34" charset="0"/>
              </a:rPr>
              <a:t>Definí un solo artículo de nivel superior, con 4 elementos secundarios y un separador. </a:t>
            </a:r>
            <a:endParaRPr lang="es-BO" dirty="0" smtClean="0">
              <a:latin typeface="Arial Black" panose="020B0A04020102020204" pitchFamily="34" charset="0"/>
            </a:endParaRPr>
          </a:p>
          <a:p>
            <a:pPr marL="285750" indent="-285750">
              <a:buFont typeface="Wingdings" panose="05000000000000000000" pitchFamily="2" charset="2"/>
              <a:buChar char="q"/>
            </a:pPr>
            <a:r>
              <a:rPr lang="es-BO" dirty="0" smtClean="0">
                <a:latin typeface="Arial Black" panose="020B0A04020102020204" pitchFamily="34" charset="0"/>
              </a:rPr>
              <a:t>Uso </a:t>
            </a:r>
            <a:r>
              <a:rPr lang="es-BO" dirty="0">
                <a:latin typeface="Arial Black" panose="020B0A04020102020204" pitchFamily="34" charset="0"/>
              </a:rPr>
              <a:t>la propiedad </a:t>
            </a:r>
            <a:r>
              <a:rPr lang="es-BO" b="1" dirty="0">
                <a:latin typeface="Arial Black" panose="020B0A04020102020204" pitchFamily="34" charset="0"/>
              </a:rPr>
              <a:t>Encabezado</a:t>
            </a:r>
            <a:r>
              <a:rPr lang="es-BO" dirty="0">
                <a:latin typeface="Arial Black" panose="020B0A04020102020204" pitchFamily="34" charset="0"/>
              </a:rPr>
              <a:t> para definir la etiqueta del artículo, y debe observar el </a:t>
            </a:r>
            <a:r>
              <a:rPr lang="es-BO" dirty="0" err="1">
                <a:latin typeface="Arial Black" panose="020B0A04020102020204" pitchFamily="34" charset="0"/>
              </a:rPr>
              <a:t>guión</a:t>
            </a:r>
            <a:r>
              <a:rPr lang="es-BO" dirty="0">
                <a:latin typeface="Arial Black" panose="020B0A04020102020204" pitchFamily="34" charset="0"/>
              </a:rPr>
              <a:t> bajo antes del primer carácter de cada etiqueta. Le dice a WPF que use ese carácter como la tecla del acelerador, lo que significa que el usuario puede presionar la tecla </a:t>
            </a:r>
            <a:r>
              <a:rPr lang="es-BO" dirty="0" err="1">
                <a:latin typeface="Arial Black" panose="020B0A04020102020204" pitchFamily="34" charset="0"/>
              </a:rPr>
              <a:t>Alt</a:t>
            </a:r>
            <a:r>
              <a:rPr lang="es-BO" dirty="0">
                <a:latin typeface="Arial Black" panose="020B0A04020102020204" pitchFamily="34" charset="0"/>
              </a:rPr>
              <a:t> seguida del carácter dado, para activar el elemento del menú. </a:t>
            </a:r>
            <a:endParaRPr lang="es-BO" dirty="0" smtClean="0">
              <a:latin typeface="Arial Black" panose="020B0A04020102020204" pitchFamily="34" charset="0"/>
            </a:endParaRPr>
          </a:p>
          <a:p>
            <a:pPr marL="285750" indent="-285750">
              <a:buFont typeface="Wingdings" panose="05000000000000000000" pitchFamily="2" charset="2"/>
              <a:buChar char="q"/>
            </a:pPr>
            <a:r>
              <a:rPr lang="es-BO" dirty="0" smtClean="0">
                <a:latin typeface="Arial Black" panose="020B0A04020102020204" pitchFamily="34" charset="0"/>
              </a:rPr>
              <a:t>Esto </a:t>
            </a:r>
            <a:r>
              <a:rPr lang="es-BO" dirty="0">
                <a:latin typeface="Arial Black" panose="020B0A04020102020204" pitchFamily="34" charset="0"/>
              </a:rPr>
              <a:t>funciona desde el elemento de nivel superior hasta la jerarquía, lo que significa que en este ejemplo podría presionar </a:t>
            </a:r>
            <a:r>
              <a:rPr lang="es-BO" b="1" dirty="0" err="1">
                <a:latin typeface="Arial Black" panose="020B0A04020102020204" pitchFamily="34" charset="0"/>
              </a:rPr>
              <a:t>Alt</a:t>
            </a:r>
            <a:r>
              <a:rPr lang="es-BO" dirty="0">
                <a:latin typeface="Arial Black" panose="020B0A04020102020204" pitchFamily="34" charset="0"/>
              </a:rPr>
              <a:t> , luego </a:t>
            </a:r>
            <a:r>
              <a:rPr lang="es-BO" b="1" dirty="0">
                <a:latin typeface="Arial Black" panose="020B0A04020102020204" pitchFamily="34" charset="0"/>
              </a:rPr>
              <a:t>F</a:t>
            </a:r>
            <a:r>
              <a:rPr lang="es-BO" dirty="0">
                <a:latin typeface="Arial Black" panose="020B0A04020102020204" pitchFamily="34" charset="0"/>
              </a:rPr>
              <a:t> y luego </a:t>
            </a:r>
            <a:r>
              <a:rPr lang="es-BO" b="1" dirty="0">
                <a:latin typeface="Arial Black" panose="020B0A04020102020204" pitchFamily="34" charset="0"/>
              </a:rPr>
              <a:t>N</a:t>
            </a:r>
            <a:r>
              <a:rPr lang="es-BO" dirty="0">
                <a:latin typeface="Arial Black" panose="020B0A04020102020204" pitchFamily="34" charset="0"/>
              </a:rPr>
              <a:t> , para activar el elemento </a:t>
            </a:r>
            <a:r>
              <a:rPr lang="es-BO" i="1" dirty="0">
                <a:latin typeface="Arial Black" panose="020B0A04020102020204" pitchFamily="34" charset="0"/>
              </a:rPr>
              <a:t>nuevo</a:t>
            </a:r>
            <a:r>
              <a:rPr lang="es-BO" dirty="0">
                <a:latin typeface="Arial Black" panose="020B0A04020102020204" pitchFamily="34" charset="0"/>
              </a:rPr>
              <a:t> .</a:t>
            </a:r>
            <a:endParaRPr lang="es-BO" dirty="0">
              <a:latin typeface="Arial Black" panose="020B0A04020102020204" pitchFamily="34" charset="0"/>
            </a:endParaRPr>
          </a:p>
        </p:txBody>
      </p:sp>
    </p:spTree>
    <p:extLst>
      <p:ext uri="{BB962C8B-B14F-4D97-AF65-F5344CB8AC3E}">
        <p14:creationId xmlns:p14="http://schemas.microsoft.com/office/powerpoint/2010/main" val="369832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141456" y="609601"/>
            <a:ext cx="9905955" cy="1702526"/>
          </a:xfrm>
        </p:spPr>
        <p:txBody>
          <a:bodyPr/>
          <a:lstStyle/>
          <a:p>
            <a:r>
              <a:rPr lang="en-US" dirty="0" smtClean="0">
                <a:solidFill>
                  <a:srgbClr val="002060"/>
                </a:solidFill>
                <a:latin typeface="Arial" panose="020B0604020202020204" pitchFamily="34" charset="0"/>
                <a:cs typeface="Arial" panose="020B0604020202020204" pitchFamily="34" charset="0"/>
              </a:rPr>
              <a:t>Nota:</a:t>
            </a:r>
            <a:endParaRPr lang="es-BO" dirty="0">
              <a:solidFill>
                <a:srgbClr val="002060"/>
              </a:solidFill>
              <a:latin typeface="Arial" panose="020B0604020202020204" pitchFamily="34" charset="0"/>
              <a:cs typeface="Arial" panose="020B0604020202020204" pitchFamily="34" charset="0"/>
            </a:endParaRPr>
          </a:p>
        </p:txBody>
      </p:sp>
      <p:sp>
        <p:nvSpPr>
          <p:cNvPr id="7" name="Marcador de texto 6"/>
          <p:cNvSpPr>
            <a:spLocks noGrp="1"/>
          </p:cNvSpPr>
          <p:nvPr>
            <p:ph type="body" sz="half" idx="2"/>
          </p:nvPr>
        </p:nvSpPr>
        <p:spPr>
          <a:xfrm>
            <a:off x="1141410" y="2730137"/>
            <a:ext cx="9904459" cy="3061061"/>
          </a:xfrm>
        </p:spPr>
        <p:txBody>
          <a:bodyPr>
            <a:normAutofit/>
          </a:bodyPr>
          <a:lstStyle/>
          <a:p>
            <a:r>
              <a:rPr lang="es-BO" dirty="0">
                <a:latin typeface="Arial Black" panose="020B0A04020102020204" pitchFamily="34" charset="0"/>
              </a:rPr>
              <a:t>En la mayoría de las aplicaciones de Windows,  menú se coloca en la parte superior de la ventana, pero de acuerdo con la enorme flexibilidad de WPF, puede colocar un control de Menú donde desee y en cualquier ancho o alto que desee.</a:t>
            </a:r>
          </a:p>
          <a:p>
            <a:endParaRPr lang="es-BO" dirty="0"/>
          </a:p>
        </p:txBody>
      </p:sp>
    </p:spTree>
    <p:extLst>
      <p:ext uri="{BB962C8B-B14F-4D97-AF65-F5344CB8AC3E}">
        <p14:creationId xmlns:p14="http://schemas.microsoft.com/office/powerpoint/2010/main" val="337954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599"/>
            <a:ext cx="9302752" cy="1833155"/>
          </a:xfrm>
        </p:spPr>
        <p:txBody>
          <a:bodyPr/>
          <a:lstStyle/>
          <a:p>
            <a:r>
              <a:rPr lang="es-BO" dirty="0">
                <a:solidFill>
                  <a:srgbClr val="002060"/>
                </a:solidFill>
                <a:latin typeface="Arial Black" panose="020B0A04020102020204" pitchFamily="34" charset="0"/>
              </a:rPr>
              <a:t>Iconos </a:t>
            </a:r>
            <a:r>
              <a:rPr lang="es-BO" dirty="0" smtClean="0">
                <a:solidFill>
                  <a:srgbClr val="002060"/>
                </a:solidFill>
                <a:latin typeface="Arial Black" panose="020B0A04020102020204" pitchFamily="34" charset="0"/>
              </a:rPr>
              <a:t>y </a:t>
            </a:r>
            <a:r>
              <a:rPr lang="es-BO" dirty="0" err="1" smtClean="0">
                <a:solidFill>
                  <a:srgbClr val="002060"/>
                </a:solidFill>
                <a:latin typeface="Arial Black" panose="020B0A04020102020204" pitchFamily="34" charset="0"/>
              </a:rPr>
              <a:t>checks</a:t>
            </a:r>
            <a:r>
              <a:rPr lang="es-BO" dirty="0"/>
              <a:t/>
            </a:r>
            <a:br>
              <a:rPr lang="es-BO" dirty="0"/>
            </a:br>
            <a:endParaRPr lang="es-BO" dirty="0"/>
          </a:p>
        </p:txBody>
      </p:sp>
      <p:sp>
        <p:nvSpPr>
          <p:cNvPr id="4" name="Marcador de texto 3"/>
          <p:cNvSpPr>
            <a:spLocks noGrp="1"/>
          </p:cNvSpPr>
          <p:nvPr>
            <p:ph type="body" sz="half" idx="13"/>
          </p:nvPr>
        </p:nvSpPr>
        <p:spPr>
          <a:xfrm>
            <a:off x="1720644" y="2704011"/>
            <a:ext cx="8752299" cy="953589"/>
          </a:xfrm>
        </p:spPr>
        <p:txBody>
          <a:bodyPr>
            <a:normAutofit/>
          </a:bodyPr>
          <a:lstStyle/>
          <a:p>
            <a:pPr marL="285750" indent="-285750">
              <a:buFont typeface="Wingdings" panose="05000000000000000000" pitchFamily="2" charset="2"/>
              <a:buChar char="Ø"/>
            </a:pPr>
            <a:r>
              <a:rPr lang="es-BO" sz="1800" dirty="0">
                <a:solidFill>
                  <a:schemeClr val="accent1">
                    <a:lumMod val="75000"/>
                  </a:schemeClr>
                </a:solidFill>
                <a:latin typeface="Arial Black" panose="020B0A04020102020204" pitchFamily="34" charset="0"/>
              </a:rPr>
              <a:t>Dos características comunes de un elemento de menú es el icono</a:t>
            </a:r>
            <a:endParaRPr lang="es-BO" sz="1800" dirty="0">
              <a:solidFill>
                <a:schemeClr val="accent1">
                  <a:lumMod val="75000"/>
                </a:schemeClr>
              </a:solidFill>
            </a:endParaRPr>
          </a:p>
        </p:txBody>
      </p:sp>
      <p:sp>
        <p:nvSpPr>
          <p:cNvPr id="3" name="Marcador de texto 2"/>
          <p:cNvSpPr>
            <a:spLocks noGrp="1"/>
          </p:cNvSpPr>
          <p:nvPr>
            <p:ph type="body" sz="half" idx="2"/>
          </p:nvPr>
        </p:nvSpPr>
        <p:spPr>
          <a:xfrm>
            <a:off x="1141411" y="3788229"/>
            <a:ext cx="9906002" cy="2011186"/>
          </a:xfrm>
        </p:spPr>
        <p:txBody>
          <a:bodyPr>
            <a:normAutofit/>
          </a:bodyPr>
          <a:lstStyle/>
          <a:p>
            <a:pPr marL="285750" indent="-285750">
              <a:buFont typeface="Wingdings" panose="05000000000000000000" pitchFamily="2" charset="2"/>
              <a:buChar char="q"/>
            </a:pPr>
            <a:r>
              <a:rPr lang="es-BO" dirty="0" smtClean="0">
                <a:latin typeface="Arial Black" panose="020B0A04020102020204" pitchFamily="34" charset="0"/>
              </a:rPr>
              <a:t>Se </a:t>
            </a:r>
            <a:r>
              <a:rPr lang="es-BO" dirty="0">
                <a:latin typeface="Arial Black" panose="020B0A04020102020204" pitchFamily="34" charset="0"/>
              </a:rPr>
              <a:t>utiliza para identificar más fácilmente el elemento del menú y lo que hace, y la capacidad de tener elementos de menú seleccionables, que pueden activar y desactivar una función específica</a:t>
            </a:r>
            <a:r>
              <a:rPr lang="es-BO" dirty="0" smtClean="0">
                <a:latin typeface="Arial Black" panose="020B0A04020102020204" pitchFamily="34" charset="0"/>
              </a:rPr>
              <a:t>.</a:t>
            </a:r>
          </a:p>
          <a:p>
            <a:pPr marL="285750" indent="-285750">
              <a:buFont typeface="Wingdings" panose="05000000000000000000" pitchFamily="2" charset="2"/>
              <a:buChar char="q"/>
            </a:pPr>
            <a:r>
              <a:rPr lang="es-BO" dirty="0">
                <a:latin typeface="Arial Black" panose="020B0A04020102020204" pitchFamily="34" charset="0"/>
              </a:rPr>
              <a:t> WPF MenuItem es compatible con ambos y es muy fácil de </a:t>
            </a:r>
            <a:r>
              <a:rPr lang="es-BO" dirty="0" smtClean="0">
                <a:latin typeface="Arial Black" panose="020B0A04020102020204" pitchFamily="34" charset="0"/>
              </a:rPr>
              <a:t>usar.</a:t>
            </a:r>
            <a:endParaRPr lang="es-BO" dirty="0">
              <a:latin typeface="Arial Black" panose="020B0A04020102020204" pitchFamily="34" charset="0"/>
            </a:endParaRPr>
          </a:p>
        </p:txBody>
      </p:sp>
    </p:spTree>
    <p:extLst>
      <p:ext uri="{BB962C8B-B14F-4D97-AF65-F5344CB8AC3E}">
        <p14:creationId xmlns:p14="http://schemas.microsoft.com/office/powerpoint/2010/main" val="394814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089162" y="74024"/>
            <a:ext cx="5934508" cy="997131"/>
          </a:xfrm>
        </p:spPr>
        <p:txBody>
          <a:bodyPr/>
          <a:lstStyle/>
          <a:p>
            <a:r>
              <a:rPr lang="en-US" dirty="0" smtClean="0">
                <a:solidFill>
                  <a:srgbClr val="002060"/>
                </a:solidFill>
                <a:latin typeface="Arial" panose="020B0604020202020204" pitchFamily="34" charset="0"/>
                <a:cs typeface="Arial" panose="020B0604020202020204" pitchFamily="34" charset="0"/>
              </a:rPr>
              <a:t>Ejemplo 2:</a:t>
            </a:r>
            <a:endParaRPr lang="es-BO" dirty="0">
              <a:solidFill>
                <a:srgbClr val="002060"/>
              </a:solidFill>
              <a:latin typeface="Arial" panose="020B0604020202020204" pitchFamily="34" charset="0"/>
              <a:cs typeface="Arial" panose="020B0604020202020204" pitchFamily="34" charset="0"/>
            </a:endParaRPr>
          </a:p>
        </p:txBody>
      </p:sp>
      <p:pic>
        <p:nvPicPr>
          <p:cNvPr id="11" name="Marcador de posición de imagen 10"/>
          <p:cNvPicPr>
            <a:picLocks noGrp="1" noChangeAspect="1"/>
          </p:cNvPicPr>
          <p:nvPr>
            <p:ph type="pic" idx="1"/>
          </p:nvPr>
        </p:nvPicPr>
        <p:blipFill rotWithShape="1">
          <a:blip r:embed="rId2"/>
          <a:srcRect l="1183" t="19244" r="20856"/>
          <a:stretch/>
        </p:blipFill>
        <p:spPr>
          <a:xfrm>
            <a:off x="6008915" y="1071155"/>
            <a:ext cx="5722868" cy="4585062"/>
          </a:xfrm>
          <a:prstGeom prst="rect">
            <a:avLst/>
          </a:prstGeom>
        </p:spPr>
      </p:pic>
      <p:sp>
        <p:nvSpPr>
          <p:cNvPr id="10" name="Marcador de texto 9"/>
          <p:cNvSpPr>
            <a:spLocks noGrp="1"/>
          </p:cNvSpPr>
          <p:nvPr>
            <p:ph type="body" sz="half" idx="2"/>
          </p:nvPr>
        </p:nvSpPr>
        <p:spPr>
          <a:xfrm>
            <a:off x="344576" y="1175657"/>
            <a:ext cx="5664339" cy="4226674"/>
          </a:xfrm>
        </p:spPr>
        <p:txBody>
          <a:bodyPr>
            <a:normAutofit/>
          </a:bodyPr>
          <a:lstStyle/>
          <a:p>
            <a:pPr marL="285750" indent="-285750">
              <a:buFont typeface="Wingdings" panose="05000000000000000000" pitchFamily="2" charset="2"/>
              <a:buChar char="q"/>
            </a:pPr>
            <a:r>
              <a:rPr lang="es-BO" sz="1800" dirty="0" smtClean="0">
                <a:latin typeface="Arial" panose="020B0604020202020204" pitchFamily="34" charset="0"/>
                <a:cs typeface="Arial" panose="020B0604020202020204" pitchFamily="34" charset="0"/>
              </a:rPr>
              <a:t>Se crea un </a:t>
            </a:r>
            <a:r>
              <a:rPr lang="es-BO" sz="1800" dirty="0">
                <a:latin typeface="Arial" panose="020B0604020202020204" pitchFamily="34" charset="0"/>
                <a:cs typeface="Arial" panose="020B0604020202020204" pitchFamily="34" charset="0"/>
              </a:rPr>
              <a:t>elemento secundario de nivel superior, donde </a:t>
            </a:r>
            <a:r>
              <a:rPr lang="es-BO" sz="1800" dirty="0" smtClean="0">
                <a:latin typeface="Arial" panose="020B0604020202020204" pitchFamily="34" charset="0"/>
                <a:cs typeface="Arial" panose="020B0604020202020204" pitchFamily="34" charset="0"/>
              </a:rPr>
              <a:t>agregamos </a:t>
            </a:r>
            <a:r>
              <a:rPr lang="es-BO" sz="1800" dirty="0">
                <a:latin typeface="Arial" panose="020B0604020202020204" pitchFamily="34" charset="0"/>
                <a:cs typeface="Arial" panose="020B0604020202020204" pitchFamily="34" charset="0"/>
              </a:rPr>
              <a:t>dos elementos: uno con un icono definido, usando la propiedad </a:t>
            </a:r>
            <a:r>
              <a:rPr lang="es-BO" sz="1800" b="1" dirty="0" err="1">
                <a:latin typeface="Arial" panose="020B0604020202020204" pitchFamily="34" charset="0"/>
                <a:cs typeface="Arial" panose="020B0604020202020204" pitchFamily="34" charset="0"/>
              </a:rPr>
              <a:t>Icon</a:t>
            </a:r>
            <a:r>
              <a:rPr lang="es-BO" sz="1800" dirty="0">
                <a:latin typeface="Arial" panose="020B0604020202020204" pitchFamily="34" charset="0"/>
                <a:cs typeface="Arial" panose="020B0604020202020204" pitchFamily="34" charset="0"/>
              </a:rPr>
              <a:t> con un control de imagen estándar dentro de él, y otro donde usamos la propiedad </a:t>
            </a:r>
            <a:r>
              <a:rPr lang="es-BO" sz="1800" b="1" dirty="0" err="1">
                <a:latin typeface="Arial" panose="020B0604020202020204" pitchFamily="34" charset="0"/>
                <a:cs typeface="Arial" panose="020B0604020202020204" pitchFamily="34" charset="0"/>
              </a:rPr>
              <a:t>IsCheckable</a:t>
            </a:r>
            <a:r>
              <a:rPr lang="es-BO" sz="1800" dirty="0">
                <a:latin typeface="Arial" panose="020B0604020202020204" pitchFamily="34" charset="0"/>
                <a:cs typeface="Arial" panose="020B0604020202020204" pitchFamily="34" charset="0"/>
              </a:rPr>
              <a:t> para Permitir que el usuario verifique y desmarque el elemento. </a:t>
            </a:r>
            <a:endParaRPr lang="es-BO" sz="18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s-BO" sz="1800" dirty="0" smtClean="0">
                <a:latin typeface="Arial" panose="020B0604020202020204" pitchFamily="34" charset="0"/>
                <a:cs typeface="Arial" panose="020B0604020202020204" pitchFamily="34" charset="0"/>
              </a:rPr>
              <a:t>Utilizamos la</a:t>
            </a:r>
            <a:r>
              <a:rPr lang="es-BO" sz="1800" dirty="0">
                <a:latin typeface="Arial" panose="020B0604020202020204" pitchFamily="34" charset="0"/>
                <a:cs typeface="Arial" panose="020B0604020202020204" pitchFamily="34" charset="0"/>
              </a:rPr>
              <a:t> propiedad </a:t>
            </a:r>
            <a:r>
              <a:rPr lang="es-BO" sz="1800" b="1" dirty="0" err="1" smtClean="0">
                <a:latin typeface="Arial" panose="020B0604020202020204" pitchFamily="34" charset="0"/>
                <a:cs typeface="Arial" panose="020B0604020202020204" pitchFamily="34" charset="0"/>
              </a:rPr>
              <a:t>IsChecked</a:t>
            </a:r>
            <a:r>
              <a:rPr lang="es-BO" sz="1800" b="1" dirty="0" smtClean="0">
                <a:latin typeface="Arial" panose="020B0604020202020204" pitchFamily="34" charset="0"/>
                <a:cs typeface="Arial" panose="020B0604020202020204" pitchFamily="34" charset="0"/>
              </a:rPr>
              <a:t> </a:t>
            </a:r>
            <a:r>
              <a:rPr lang="es-BO" sz="1800" dirty="0" smtClean="0">
                <a:latin typeface="Arial" panose="020B0604020202020204" pitchFamily="34" charset="0"/>
                <a:cs typeface="Arial" panose="020B0604020202020204" pitchFamily="34" charset="0"/>
              </a:rPr>
              <a:t>para </a:t>
            </a:r>
            <a:r>
              <a:rPr lang="es-BO" sz="1800" dirty="0">
                <a:latin typeface="Arial" panose="020B0604020202020204" pitchFamily="34" charset="0"/>
                <a:cs typeface="Arial" panose="020B0604020202020204" pitchFamily="34" charset="0"/>
              </a:rPr>
              <a:t>que se revisara de forma predeterminada. Desde </a:t>
            </a:r>
            <a:r>
              <a:rPr lang="es-BO" sz="1800" dirty="0" err="1">
                <a:latin typeface="Arial" panose="020B0604020202020204" pitchFamily="34" charset="0"/>
                <a:cs typeface="Arial" panose="020B0604020202020204" pitchFamily="34" charset="0"/>
              </a:rPr>
              <a:t>Code-behind</a:t>
            </a:r>
            <a:r>
              <a:rPr lang="es-BO" sz="1800" dirty="0">
                <a:latin typeface="Arial" panose="020B0604020202020204" pitchFamily="34" charset="0"/>
                <a:cs typeface="Arial" panose="020B0604020202020204" pitchFamily="34" charset="0"/>
              </a:rPr>
              <a:t>, esta es la misma propiedad que puede leer para saber si un elemento determinado del menú está marcado o no.</a:t>
            </a:r>
            <a:endParaRPr lang="es-BO"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0587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374</TotalTime>
  <Words>429</Words>
  <Application>Microsoft Office PowerPoint</Application>
  <PresentationFormat>Panorámica</PresentationFormat>
  <Paragraphs>63</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Trebuchet MS</vt:lpstr>
      <vt:lpstr>Tw Cen MT</vt:lpstr>
      <vt:lpstr>Wingdings</vt:lpstr>
      <vt:lpstr>Circuito</vt:lpstr>
      <vt:lpstr>Presentación de PowerPoint</vt:lpstr>
      <vt:lpstr>control menÚ wpf:</vt:lpstr>
      <vt:lpstr>    wpf:</vt:lpstr>
      <vt:lpstr>Presentación de PowerPoint</vt:lpstr>
      <vt:lpstr>Presentación de PowerPoint</vt:lpstr>
      <vt:lpstr>Ejemplo1:</vt:lpstr>
      <vt:lpstr>Nota:</vt:lpstr>
      <vt:lpstr>Iconos y checks </vt:lpstr>
      <vt:lpstr>Ejemplo 2:</vt:lpstr>
      <vt:lpstr>Manejo de Eventos (clics): </vt:lpstr>
      <vt:lpstr>&lt;MenuItem Header = "_New" Click = "mnuNew_Click" /&gt; </vt:lpstr>
      <vt:lpstr>Atajos de teclado y Comandos </vt:lpstr>
      <vt:lpstr>Presentación de PowerPoint</vt:lpstr>
      <vt:lpstr>Ejemplo 3:</vt:lpstr>
      <vt:lpstr>Resumen: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Dafne</dc:creator>
  <cp:lastModifiedBy>Dafne</cp:lastModifiedBy>
  <cp:revision>19</cp:revision>
  <dcterms:created xsi:type="dcterms:W3CDTF">2018-09-04T18:36:29Z</dcterms:created>
  <dcterms:modified xsi:type="dcterms:W3CDTF">2018-09-05T00:51:20Z</dcterms:modified>
</cp:coreProperties>
</file>