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4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30C6-99D2-43C3-8DAA-7A673D890797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4574" y="186813"/>
            <a:ext cx="12116411" cy="4728238"/>
            <a:chOff x="114574" y="186813"/>
            <a:chExt cx="12116411" cy="4728238"/>
          </a:xfrm>
        </p:grpSpPr>
        <p:grpSp>
          <p:nvGrpSpPr>
            <p:cNvPr id="36" name="Group 35"/>
            <p:cNvGrpSpPr/>
            <p:nvPr/>
          </p:nvGrpSpPr>
          <p:grpSpPr>
            <a:xfrm>
              <a:off x="114574" y="186813"/>
              <a:ext cx="12047151" cy="4728238"/>
              <a:chOff x="114574" y="186813"/>
              <a:chExt cx="12047151" cy="472823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390776" y="186813"/>
                <a:ext cx="8534400" cy="287021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PhD 2</a:t>
                </a:r>
                <a:r>
                  <a:rPr lang="en-GB" baseline="30000" dirty="0"/>
                  <a:t>nd</a:t>
                </a:r>
                <a:r>
                  <a:rPr lang="en-GB" dirty="0"/>
                  <a:t> Year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14574" y="186813"/>
                <a:ext cx="1770611" cy="28702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MSc Project</a:t>
                </a: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2675" y="769512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Are PILs different?</a:t>
                </a:r>
              </a:p>
              <a:p>
                <a:pPr algn="ctr"/>
                <a:r>
                  <a:rPr lang="en-GB" sz="1100" dirty="0"/>
                  <a:t>Comparison with emotive texts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528556" y="1209253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Are </a:t>
                </a:r>
                <a:r>
                  <a:rPr lang="en-GB" sz="1100" dirty="0" smtClean="0"/>
                  <a:t>PILs </a:t>
                </a:r>
                <a:r>
                  <a:rPr lang="en-GB" sz="1100" dirty="0"/>
                  <a:t>different?</a:t>
                </a:r>
              </a:p>
              <a:p>
                <a:pPr algn="ctr"/>
                <a:r>
                  <a:rPr lang="en-GB" sz="1100" dirty="0"/>
                  <a:t>Comparison with news articles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52675" y="1802198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Content Analysis: PILs’ words association with recruitment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9517580" y="789965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Identify PILs phrases that hinder / enhance recruitment / readability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52676" y="4065809"/>
                <a:ext cx="3470290" cy="43974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Characterise the PILs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023068" y="4069262"/>
                <a:ext cx="1294410" cy="8253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Characterize the audience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770324" y="4089716"/>
                <a:ext cx="1294410" cy="8253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Understand the stakeholders needs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517580" y="4089716"/>
                <a:ext cx="1294410" cy="8253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Assess the performance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275812" y="4089716"/>
                <a:ext cx="1294410" cy="8253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Design emotive alternative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52674" y="4585016"/>
                <a:ext cx="3470291" cy="3300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Assess the tools validity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275812" y="769511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Objectively create casual leaflet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275812" y="1802198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Objectively create emotive leaflet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023068" y="1209252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Simulated study: </a:t>
                </a:r>
                <a:r>
                  <a:rPr lang="en-GB" sz="1100" dirty="0" smtClean="0"/>
                  <a:t>Mechanical Turk | Patient </a:t>
                </a:r>
                <a:r>
                  <a:rPr lang="en-GB" sz="1100" dirty="0"/>
                  <a:t>Group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770324" y="1209251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Simulated study: stakeholder group assessment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023068" y="2231694"/>
                <a:ext cx="3041666" cy="39583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Create Personas profiles 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9517580" y="1822653"/>
                <a:ext cx="1294410" cy="825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Identify the effect of emotive words on recruitment / readability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023068" y="769511"/>
                <a:ext cx="1294410" cy="40433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Case Study: </a:t>
                </a:r>
                <a:r>
                  <a:rPr lang="en-GB" sz="1100" dirty="0" err="1"/>
                  <a:t>Pritaporn</a:t>
                </a:r>
                <a:endParaRPr lang="en-GB" sz="11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1204725" y="769510"/>
                <a:ext cx="957000" cy="187847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RCT Study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204725" y="4046927"/>
                <a:ext cx="957000" cy="8253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Implementation</a:t>
                </a:r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1926634" y="1535571"/>
                <a:ext cx="411397" cy="2615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ight Arrow 24"/>
              <p:cNvSpPr/>
              <p:nvPr/>
            </p:nvSpPr>
            <p:spPr>
              <a:xfrm rot="1212926">
                <a:off x="5598229" y="1218157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20040599">
                <a:off x="5611366" y="1949054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9704771">
                <a:off x="3852456" y="1343127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1212926">
                <a:off x="3859974" y="1687208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19704771">
                <a:off x="5598230" y="910841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7334135" y="1509549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1212926">
                <a:off x="9096261" y="1676752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ight Arrow 31"/>
              <p:cNvSpPr/>
              <p:nvPr/>
            </p:nvSpPr>
            <p:spPr>
              <a:xfrm rot="19704771">
                <a:off x="9096262" y="1369436"/>
                <a:ext cx="42718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1212926">
                <a:off x="10845710" y="1202513"/>
                <a:ext cx="336648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ight Arrow 34"/>
              <p:cNvSpPr/>
              <p:nvPr/>
            </p:nvSpPr>
            <p:spPr>
              <a:xfrm rot="19704771">
                <a:off x="10891129" y="2023751"/>
                <a:ext cx="333323" cy="291800"/>
              </a:xfrm>
              <a:prstGeom prst="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467291" y="963841"/>
              <a:ext cx="10763694" cy="1709440"/>
              <a:chOff x="1446028" y="1846517"/>
              <a:chExt cx="10763694" cy="170944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446028" y="2211568"/>
                <a:ext cx="637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1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70837" y="3257110"/>
                <a:ext cx="637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54819" y="2682945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3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70205" y="2219262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70205" y="3302041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35208" y="1846517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31667" y="2682945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7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800215" y="2682945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8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00215" y="3302041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9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490790" y="2283060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10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512056" y="3302041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11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862392" y="3257110"/>
                <a:ext cx="34733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9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 rot="1212926">
            <a:off x="12712174" y="1440500"/>
            <a:ext cx="427188" cy="291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20040599">
            <a:off x="12666928" y="720154"/>
            <a:ext cx="427188" cy="291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2624592" y="3903267"/>
            <a:ext cx="427189" cy="599116"/>
            <a:chOff x="9096261" y="1369436"/>
            <a:chExt cx="427189" cy="599116"/>
          </a:xfrm>
        </p:grpSpPr>
        <p:sp>
          <p:nvSpPr>
            <p:cNvPr id="31" name="Right Arrow 30"/>
            <p:cNvSpPr/>
            <p:nvPr/>
          </p:nvSpPr>
          <p:spPr>
            <a:xfrm rot="1212926">
              <a:off x="9096261" y="1676752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ight Arrow 31"/>
            <p:cNvSpPr/>
            <p:nvPr/>
          </p:nvSpPr>
          <p:spPr>
            <a:xfrm rot="19704771">
              <a:off x="9096262" y="1369436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883655" y="3559087"/>
            <a:ext cx="347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9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14574" y="186812"/>
            <a:ext cx="9159594" cy="5446324"/>
            <a:chOff x="114574" y="186812"/>
            <a:chExt cx="9159594" cy="5446324"/>
          </a:xfrm>
        </p:grpSpPr>
        <p:sp>
          <p:nvSpPr>
            <p:cNvPr id="50" name="Rounded Rectangle 49"/>
            <p:cNvSpPr/>
            <p:nvPr/>
          </p:nvSpPr>
          <p:spPr>
            <a:xfrm>
              <a:off x="7741795" y="186812"/>
              <a:ext cx="1532373" cy="28702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PhD </a:t>
              </a:r>
              <a:r>
                <a:rPr lang="en-GB" dirty="0" smtClean="0"/>
                <a:t>3</a:t>
              </a:r>
              <a:r>
                <a:rPr lang="en-GB" baseline="30000" dirty="0" smtClean="0"/>
                <a:t>rd</a:t>
              </a:r>
              <a:r>
                <a:rPr lang="en-GB" dirty="0" smtClean="0"/>
                <a:t> Year</a:t>
              </a:r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90776" y="186813"/>
              <a:ext cx="5123849" cy="28702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PhD 2</a:t>
              </a:r>
              <a:r>
                <a:rPr lang="en-GB" baseline="30000" dirty="0"/>
                <a:t>nd</a:t>
              </a:r>
              <a:r>
                <a:rPr lang="en-GB" dirty="0"/>
                <a:t> Year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574" y="186813"/>
              <a:ext cx="1770611" cy="2870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MSc Project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52675" y="769512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Are PILs different?</a:t>
              </a:r>
            </a:p>
            <a:p>
              <a:pPr algn="ctr"/>
              <a:r>
                <a:rPr lang="en-GB" sz="1100" dirty="0"/>
                <a:t>Comparison with emotive texts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28556" y="1209253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Are </a:t>
              </a:r>
              <a:r>
                <a:rPr lang="en-GB" sz="1100" dirty="0" smtClean="0"/>
                <a:t>PILs </a:t>
              </a:r>
              <a:r>
                <a:rPr lang="en-GB" sz="1100" dirty="0"/>
                <a:t>different?</a:t>
              </a:r>
            </a:p>
            <a:p>
              <a:pPr algn="ctr"/>
              <a:r>
                <a:rPr lang="en-GB" sz="1100" dirty="0"/>
                <a:t>Comparison with news articles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75" y="1802198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Content Analysis: PILs’ words association with recruitment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23305" y="764432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Identify PILs phrases that hinder / enhance recruitment / readability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676" y="3255907"/>
              <a:ext cx="5292448" cy="4397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Characterise the PILs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23068" y="3259361"/>
              <a:ext cx="3251100" cy="4362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Characterize the audience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23068" y="4184395"/>
              <a:ext cx="3251100" cy="4158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Understand the stakeholders needs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23066" y="4679475"/>
              <a:ext cx="3251102" cy="4158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Assess the performance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2674" y="3775114"/>
              <a:ext cx="8921494" cy="3300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Assess the tools validity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028131" y="1209253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Simulated study: </a:t>
              </a:r>
              <a:r>
                <a:rPr lang="en-GB" sz="1100" dirty="0" smtClean="0"/>
                <a:t>public reviewers’ assessment</a:t>
              </a:r>
              <a:endParaRPr lang="en-GB" sz="11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23305" y="1797120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Identify the effect of emotive words on recruitment / readability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51864" y="769270"/>
              <a:ext cx="957000" cy="187847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RCT Study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051862" y="5174513"/>
              <a:ext cx="1222305" cy="4586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Implementation</a:t>
              </a: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926634" y="1535571"/>
              <a:ext cx="411397" cy="2615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9704771">
              <a:off x="3852456" y="1343127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1212926">
              <a:off x="3859974" y="1687208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475364" y="1535571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ight Arrow 33"/>
            <p:cNvSpPr/>
            <p:nvPr/>
          </p:nvSpPr>
          <p:spPr>
            <a:xfrm rot="1212926">
              <a:off x="5651435" y="1176980"/>
              <a:ext cx="33664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ight Arrow 34"/>
            <p:cNvSpPr/>
            <p:nvPr/>
          </p:nvSpPr>
          <p:spPr>
            <a:xfrm rot="19704771">
              <a:off x="5696854" y="1998218"/>
              <a:ext cx="333323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7291" y="1328892"/>
              <a:ext cx="63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92100" y="2374434"/>
              <a:ext cx="63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6082" y="1800269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79285" y="1800271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17778" y="1374851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10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39044" y="2393832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11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883655" y="2374434"/>
            <a:ext cx="347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1324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700803"/>
            <a:ext cx="9169179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4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01336" y="509449"/>
            <a:ext cx="7879534" cy="4736607"/>
            <a:chOff x="901336" y="509449"/>
            <a:chExt cx="7879534" cy="4736607"/>
          </a:xfrm>
        </p:grpSpPr>
        <p:sp>
          <p:nvSpPr>
            <p:cNvPr id="2" name="Rounded Rectangle 1"/>
            <p:cNvSpPr/>
            <p:nvPr/>
          </p:nvSpPr>
          <p:spPr>
            <a:xfrm>
              <a:off x="901336" y="509451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Opportunity to join RCT</a:t>
              </a:r>
              <a:endParaRPr lang="en-GB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00102" y="1815735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Motivation to participate in an RCT</a:t>
              </a:r>
              <a:endParaRPr lang="en-GB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00102" y="509450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Study PIL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13246" y="509449"/>
              <a:ext cx="1554480" cy="862149"/>
            </a:xfrm>
            <a:prstGeom prst="roundRect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Emotion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13246" y="1815735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Review literature &amp; information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26390" y="1815735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Understand &amp; trust PIL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26390" y="3099822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Meaningful consent process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13246" y="3099821"/>
              <a:ext cx="1554480" cy="862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Join the RCT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04455" y="3099821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Experiences during RCT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00102" y="4383907"/>
              <a:ext cx="1554480" cy="8621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Refer back PIL information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17600" y="4383907"/>
              <a:ext cx="1554480" cy="862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Stay in RCT</a:t>
              </a:r>
              <a:endParaRPr lang="en-GB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514365" y="794624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ight Arrow 13"/>
            <p:cNvSpPr/>
            <p:nvPr/>
          </p:nvSpPr>
          <p:spPr>
            <a:xfrm rot="10623953">
              <a:off x="4620320" y="805366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3563748" y="1456241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627509" y="2100909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726275" y="2100909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9800398">
              <a:off x="6595645" y="1867988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Motivates</a:t>
              </a:r>
              <a:endParaRPr lang="en-GB" sz="1000" dirty="0"/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7790036" y="2745578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58089" y="2768367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Enables</a:t>
              </a:r>
              <a:endParaRPr lang="en-GB" sz="1000" dirty="0"/>
            </a:p>
          </p:txBody>
        </p:sp>
        <p:sp>
          <p:nvSpPr>
            <p:cNvPr id="22" name="Right Arrow 21"/>
            <p:cNvSpPr/>
            <p:nvPr/>
          </p:nvSpPr>
          <p:spPr>
            <a:xfrm rot="10800000">
              <a:off x="6736475" y="3384995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4627509" y="3384995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3563748" y="4024413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622497" y="4669082"/>
              <a:ext cx="427188" cy="2918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999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6" y="996485"/>
            <a:ext cx="7888908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15230</TotalTime>
  <Words>241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Dept of E &amp;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Santos Sanchez</dc:creator>
  <cp:lastModifiedBy>Santos Sanchez F.</cp:lastModifiedBy>
  <cp:revision>30</cp:revision>
  <dcterms:created xsi:type="dcterms:W3CDTF">2016-10-18T12:48:24Z</dcterms:created>
  <dcterms:modified xsi:type="dcterms:W3CDTF">2018-06-27T16:47:32Z</dcterms:modified>
</cp:coreProperties>
</file>