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7" r:id="rId2"/>
    <p:sldId id="258" r:id="rId3"/>
    <p:sldId id="259" r:id="rId4"/>
    <p:sldId id="257" r:id="rId5"/>
    <p:sldId id="266" r:id="rId6"/>
    <p:sldId id="265" r:id="rId7"/>
    <p:sldId id="261" r:id="rId8"/>
    <p:sldId id="262" r:id="rId9"/>
    <p:sldId id="268" r:id="rId10"/>
    <p:sldId id="271" r:id="rId11"/>
    <p:sldId id="269" r:id="rId12"/>
    <p:sldId id="270" r:id="rId13"/>
    <p:sldId id="272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B0B0"/>
    <a:srgbClr val="FFCA28"/>
    <a:srgbClr val="70AD47"/>
    <a:srgbClr val="ED7D31"/>
    <a:srgbClr val="C91BB0"/>
    <a:srgbClr val="F39B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DC647-51F6-4572-8D8F-5BCDDB2F7AFD}" type="datetimeFigureOut">
              <a:rPr lang="en-GB" smtClean="0"/>
              <a:t>15/06/2018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58BD5-9E14-40B7-9CB4-24DC64E16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10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9644-0423-4300-9272-97E1C179F234}" type="datetimeFigureOut">
              <a:rPr lang="en-GB" smtClean="0"/>
              <a:t>15/06/2018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F060-9CEA-42F7-8DEB-F42250048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45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9644-0423-4300-9272-97E1C179F234}" type="datetimeFigureOut">
              <a:rPr lang="en-GB" smtClean="0"/>
              <a:t>15/06/2018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F060-9CEA-42F7-8DEB-F42250048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70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9644-0423-4300-9272-97E1C179F234}" type="datetimeFigureOut">
              <a:rPr lang="en-GB" smtClean="0"/>
              <a:t>15/06/2018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F060-9CEA-42F7-8DEB-F42250048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81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9644-0423-4300-9272-97E1C179F234}" type="datetimeFigureOut">
              <a:rPr lang="en-GB" smtClean="0"/>
              <a:t>15/06/2018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F060-9CEA-42F7-8DEB-F42250048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47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9644-0423-4300-9272-97E1C179F234}" type="datetimeFigureOut">
              <a:rPr lang="en-GB" smtClean="0"/>
              <a:t>15/06/2018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F060-9CEA-42F7-8DEB-F42250048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05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9644-0423-4300-9272-97E1C179F234}" type="datetimeFigureOut">
              <a:rPr lang="en-GB" smtClean="0"/>
              <a:t>15/06/2018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F060-9CEA-42F7-8DEB-F42250048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05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9644-0423-4300-9272-97E1C179F234}" type="datetimeFigureOut">
              <a:rPr lang="en-GB" smtClean="0"/>
              <a:t>15/06/2018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F060-9CEA-42F7-8DEB-F42250048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08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9644-0423-4300-9272-97E1C179F234}" type="datetimeFigureOut">
              <a:rPr lang="en-GB" smtClean="0"/>
              <a:t>15/06/2018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F060-9CEA-42F7-8DEB-F42250048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35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9644-0423-4300-9272-97E1C179F234}" type="datetimeFigureOut">
              <a:rPr lang="en-GB" smtClean="0"/>
              <a:t>15/06/2018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F060-9CEA-42F7-8DEB-F42250048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27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9644-0423-4300-9272-97E1C179F234}" type="datetimeFigureOut">
              <a:rPr lang="en-GB" smtClean="0"/>
              <a:t>15/06/2018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F060-9CEA-42F7-8DEB-F42250048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573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9644-0423-4300-9272-97E1C179F234}" type="datetimeFigureOut">
              <a:rPr lang="en-GB" smtClean="0"/>
              <a:t>15/06/2018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F060-9CEA-42F7-8DEB-F42250048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25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09644-0423-4300-9272-97E1C179F234}" type="datetimeFigureOut">
              <a:rPr lang="en-GB" smtClean="0"/>
              <a:t>15/06/2018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0F060-9CEA-42F7-8DEB-F42250048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51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ercom2000.wixsite.com/carpi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96019" y="1792698"/>
            <a:ext cx="1395861" cy="56551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Misunderstanding RCT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96021" y="2679803"/>
            <a:ext cx="1395861" cy="565517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Eligibility criteria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96020" y="3566908"/>
            <a:ext cx="1395861" cy="56551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Lack of equipoise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96019" y="4454013"/>
            <a:ext cx="1395861" cy="56551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Emotional conflicts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96019" y="5341118"/>
            <a:ext cx="1395861" cy="56551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Patient preferences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96018" y="6228223"/>
            <a:ext cx="1395861" cy="565517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Other issues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939722" y="3987714"/>
            <a:ext cx="1395861" cy="56551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Creating better PILs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403489" y="3869145"/>
            <a:ext cx="1759870" cy="80265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Change the decision model of the patient</a:t>
            </a:r>
          </a:p>
        </p:txBody>
      </p:sp>
      <p:cxnSp>
        <p:nvCxnSpPr>
          <p:cNvPr id="11" name="Straight Arrow Connector 10"/>
          <p:cNvCxnSpPr>
            <a:stCxn id="2" idx="3"/>
            <a:endCxn id="8" idx="1"/>
          </p:cNvCxnSpPr>
          <p:nvPr/>
        </p:nvCxnSpPr>
        <p:spPr>
          <a:xfrm>
            <a:off x="1991880" y="2075457"/>
            <a:ext cx="1947842" cy="2195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8" idx="1"/>
          </p:cNvCxnSpPr>
          <p:nvPr/>
        </p:nvCxnSpPr>
        <p:spPr>
          <a:xfrm>
            <a:off x="1991881" y="3849667"/>
            <a:ext cx="1947841" cy="420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8" idx="1"/>
          </p:cNvCxnSpPr>
          <p:nvPr/>
        </p:nvCxnSpPr>
        <p:spPr>
          <a:xfrm flipV="1">
            <a:off x="1991880" y="4270473"/>
            <a:ext cx="1947842" cy="466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8" idx="1"/>
          </p:cNvCxnSpPr>
          <p:nvPr/>
        </p:nvCxnSpPr>
        <p:spPr>
          <a:xfrm flipV="1">
            <a:off x="1991880" y="4270473"/>
            <a:ext cx="1947842" cy="1353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9" idx="1"/>
          </p:cNvCxnSpPr>
          <p:nvPr/>
        </p:nvCxnSpPr>
        <p:spPr>
          <a:xfrm flipV="1">
            <a:off x="5335583" y="4270472"/>
            <a:ext cx="10679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5335582" y="5229659"/>
            <a:ext cx="1679876" cy="56551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Trust based decision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571380" y="5229658"/>
            <a:ext cx="1679876" cy="565517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Decision based on learning</a:t>
            </a:r>
          </a:p>
        </p:txBody>
      </p:sp>
      <p:cxnSp>
        <p:nvCxnSpPr>
          <p:cNvPr id="25" name="Straight Arrow Connector 24"/>
          <p:cNvCxnSpPr>
            <a:stCxn id="9" idx="2"/>
            <a:endCxn id="22" idx="0"/>
          </p:cNvCxnSpPr>
          <p:nvPr/>
        </p:nvCxnSpPr>
        <p:spPr>
          <a:xfrm flipH="1">
            <a:off x="6175520" y="4671799"/>
            <a:ext cx="1107904" cy="55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2"/>
            <a:endCxn id="23" idx="0"/>
          </p:cNvCxnSpPr>
          <p:nvPr/>
        </p:nvCxnSpPr>
        <p:spPr>
          <a:xfrm>
            <a:off x="7283424" y="4671799"/>
            <a:ext cx="1127894" cy="55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757717" y="2552138"/>
            <a:ext cx="1759870" cy="80265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What is better?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797714" y="1298895"/>
            <a:ext cx="1679876" cy="56551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Similar to other texts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6445888" y="2679802"/>
            <a:ext cx="1679876" cy="56551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Essential information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3797714" y="82393"/>
            <a:ext cx="1679876" cy="565517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Emotional component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261481" y="86880"/>
            <a:ext cx="1679876" cy="565517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Casual/Formal language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6425889" y="1298894"/>
            <a:ext cx="1679876" cy="565517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Similar to other texts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333947" y="82394"/>
            <a:ext cx="1679876" cy="565517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Active/Passive voice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9054065" y="3674807"/>
            <a:ext cx="1679876" cy="565517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Comprehension assessment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9054065" y="2670706"/>
            <a:ext cx="1679876" cy="565517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model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054065" y="1681372"/>
            <a:ext cx="1679876" cy="565517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Learning process</a:t>
            </a:r>
          </a:p>
        </p:txBody>
      </p:sp>
      <p:cxnSp>
        <p:nvCxnSpPr>
          <p:cNvPr id="44" name="Straight Arrow Connector 43"/>
          <p:cNvCxnSpPr>
            <a:stCxn id="8" idx="0"/>
            <a:endCxn id="33" idx="2"/>
          </p:cNvCxnSpPr>
          <p:nvPr/>
        </p:nvCxnSpPr>
        <p:spPr>
          <a:xfrm flipH="1" flipV="1">
            <a:off x="4637652" y="3354792"/>
            <a:ext cx="1" cy="63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3" idx="0"/>
            <a:endCxn id="34" idx="2"/>
          </p:cNvCxnSpPr>
          <p:nvPr/>
        </p:nvCxnSpPr>
        <p:spPr>
          <a:xfrm flipV="1">
            <a:off x="4637652" y="1864412"/>
            <a:ext cx="0" cy="68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3" idx="3"/>
            <a:endCxn id="35" idx="1"/>
          </p:cNvCxnSpPr>
          <p:nvPr/>
        </p:nvCxnSpPr>
        <p:spPr>
          <a:xfrm>
            <a:off x="5517587" y="2953465"/>
            <a:ext cx="928301" cy="9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5" idx="3"/>
            <a:endCxn id="42" idx="1"/>
          </p:cNvCxnSpPr>
          <p:nvPr/>
        </p:nvCxnSpPr>
        <p:spPr>
          <a:xfrm flipV="1">
            <a:off x="8125764" y="1964131"/>
            <a:ext cx="928301" cy="99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5" idx="3"/>
            <a:endCxn id="41" idx="1"/>
          </p:cNvCxnSpPr>
          <p:nvPr/>
        </p:nvCxnSpPr>
        <p:spPr>
          <a:xfrm flipV="1">
            <a:off x="8125764" y="2953465"/>
            <a:ext cx="928301" cy="9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5" idx="3"/>
            <a:endCxn id="40" idx="1"/>
          </p:cNvCxnSpPr>
          <p:nvPr/>
        </p:nvCxnSpPr>
        <p:spPr>
          <a:xfrm>
            <a:off x="8125764" y="2962561"/>
            <a:ext cx="928301" cy="99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4" idx="0"/>
            <a:endCxn id="39" idx="2"/>
          </p:cNvCxnSpPr>
          <p:nvPr/>
        </p:nvCxnSpPr>
        <p:spPr>
          <a:xfrm flipH="1" flipV="1">
            <a:off x="2173885" y="647911"/>
            <a:ext cx="2463767" cy="650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4" idx="0"/>
            <a:endCxn id="36" idx="2"/>
          </p:cNvCxnSpPr>
          <p:nvPr/>
        </p:nvCxnSpPr>
        <p:spPr>
          <a:xfrm flipV="1">
            <a:off x="4637652" y="647910"/>
            <a:ext cx="0" cy="65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4" idx="0"/>
            <a:endCxn id="37" idx="2"/>
          </p:cNvCxnSpPr>
          <p:nvPr/>
        </p:nvCxnSpPr>
        <p:spPr>
          <a:xfrm flipV="1">
            <a:off x="4637652" y="652397"/>
            <a:ext cx="2463767" cy="646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4" idx="3"/>
            <a:endCxn id="38" idx="1"/>
          </p:cNvCxnSpPr>
          <p:nvPr/>
        </p:nvCxnSpPr>
        <p:spPr>
          <a:xfrm flipV="1">
            <a:off x="5477590" y="1581653"/>
            <a:ext cx="9482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564573" y="4872251"/>
            <a:ext cx="204717" cy="147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523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828800" y="698269"/>
            <a:ext cx="5741560" cy="3873731"/>
            <a:chOff x="1828800" y="698269"/>
            <a:chExt cx="5741560" cy="3873731"/>
          </a:xfrm>
        </p:grpSpPr>
        <p:sp>
          <p:nvSpPr>
            <p:cNvPr id="37" name="Rounded Rectangle 36"/>
            <p:cNvSpPr/>
            <p:nvPr/>
          </p:nvSpPr>
          <p:spPr>
            <a:xfrm>
              <a:off x="5184607" y="698269"/>
              <a:ext cx="2385753" cy="387373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828800" y="698269"/>
              <a:ext cx="2385753" cy="387373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2240007" y="939364"/>
              <a:ext cx="1641401" cy="565517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PIL</a:t>
              </a:r>
              <a:endParaRPr lang="en-GB" dirty="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5556784" y="847923"/>
              <a:ext cx="1641401" cy="56551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Reviewer Comments</a:t>
              </a:r>
              <a:endParaRPr lang="en-GB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442283" y="3143519"/>
              <a:ext cx="1641401" cy="565517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Section of text</a:t>
              </a:r>
              <a:endParaRPr lang="en-GB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278802" y="3295919"/>
              <a:ext cx="1641401" cy="565517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Section of text</a:t>
              </a:r>
              <a:endParaRPr lang="en-GB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115318" y="3448319"/>
              <a:ext cx="1641401" cy="565517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Section of text</a:t>
              </a:r>
              <a:endParaRPr lang="en-GB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960149" y="3600719"/>
              <a:ext cx="1641401" cy="565517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Sections of text</a:t>
              </a:r>
              <a:endParaRPr lang="en-GB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329566" y="1760839"/>
              <a:ext cx="1641401" cy="56551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 smtClean="0"/>
            </a:p>
            <a:p>
              <a:pPr algn="ctr"/>
              <a:r>
                <a:rPr lang="en-GB" dirty="0" smtClean="0"/>
                <a:t>Global comments</a:t>
              </a:r>
              <a:endParaRPr lang="en-GB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481966" y="1913239"/>
              <a:ext cx="1641401" cy="56551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 smtClean="0"/>
            </a:p>
            <a:p>
              <a:pPr algn="ctr"/>
              <a:r>
                <a:rPr lang="en-GB" dirty="0" smtClean="0"/>
                <a:t>Global comments</a:t>
              </a:r>
              <a:endParaRPr lang="en-GB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634366" y="2065639"/>
              <a:ext cx="1641401" cy="56551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 smtClean="0"/>
            </a:p>
            <a:p>
              <a:pPr algn="ctr"/>
              <a:r>
                <a:rPr lang="en-GB" dirty="0" smtClean="0"/>
                <a:t>Global comments</a:t>
              </a:r>
              <a:endParaRPr lang="en-GB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786766" y="2218039"/>
              <a:ext cx="1641401" cy="56551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Global comments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329566" y="3143519"/>
              <a:ext cx="1641401" cy="56551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 smtClean="0"/>
            </a:p>
            <a:p>
              <a:pPr algn="ctr"/>
              <a:r>
                <a:rPr lang="en-GB" dirty="0" smtClean="0"/>
                <a:t>Specific comments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481966" y="3295919"/>
              <a:ext cx="1641401" cy="56551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 smtClean="0"/>
            </a:p>
            <a:p>
              <a:pPr algn="ctr"/>
              <a:r>
                <a:rPr lang="en-GB" dirty="0" smtClean="0"/>
                <a:t>Specific comments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634366" y="3448319"/>
              <a:ext cx="1641401" cy="56551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 smtClean="0"/>
            </a:p>
            <a:p>
              <a:pPr algn="ctr"/>
              <a:r>
                <a:rPr lang="en-GB" dirty="0" smtClean="0"/>
                <a:t>Specific comments</a:t>
              </a:r>
              <a:endParaRPr lang="en-GB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786766" y="3600719"/>
              <a:ext cx="1641401" cy="56551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Specific comments</a:t>
              </a:r>
              <a:endParaRPr lang="en-GB" dirty="0"/>
            </a:p>
          </p:txBody>
        </p:sp>
        <p:cxnSp>
          <p:nvCxnSpPr>
            <p:cNvPr id="21" name="Straight Arrow Connector 20"/>
            <p:cNvCxnSpPr>
              <a:stCxn id="4" idx="3"/>
              <a:endCxn id="12" idx="1"/>
            </p:cNvCxnSpPr>
            <p:nvPr/>
          </p:nvCxnSpPr>
          <p:spPr>
            <a:xfrm>
              <a:off x="4083684" y="3426278"/>
              <a:ext cx="1245882" cy="0"/>
            </a:xfrm>
            <a:prstGeom prst="straightConnector1">
              <a:avLst/>
            </a:prstGeom>
            <a:ln w="9525" cap="flat" cmpd="sng" algn="ctr">
              <a:solidFill>
                <a:schemeClr val="accent5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3"/>
              <a:endCxn id="13" idx="1"/>
            </p:cNvCxnSpPr>
            <p:nvPr/>
          </p:nvCxnSpPr>
          <p:spPr>
            <a:xfrm>
              <a:off x="3920203" y="3578678"/>
              <a:ext cx="1561763" cy="0"/>
            </a:xfrm>
            <a:prstGeom prst="straightConnector1">
              <a:avLst/>
            </a:prstGeom>
            <a:ln w="9525" cap="flat" cmpd="sng" algn="ctr">
              <a:solidFill>
                <a:schemeClr val="accent5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6" idx="3"/>
              <a:endCxn id="14" idx="1"/>
            </p:cNvCxnSpPr>
            <p:nvPr/>
          </p:nvCxnSpPr>
          <p:spPr>
            <a:xfrm>
              <a:off x="3756719" y="3731078"/>
              <a:ext cx="1877647" cy="0"/>
            </a:xfrm>
            <a:prstGeom prst="straightConnector1">
              <a:avLst/>
            </a:prstGeom>
            <a:ln w="9525" cap="flat" cmpd="sng" algn="ctr">
              <a:solidFill>
                <a:schemeClr val="accent5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7" idx="3"/>
              <a:endCxn id="15" idx="1"/>
            </p:cNvCxnSpPr>
            <p:nvPr/>
          </p:nvCxnSpPr>
          <p:spPr>
            <a:xfrm>
              <a:off x="3601550" y="3883478"/>
              <a:ext cx="2185216" cy="0"/>
            </a:xfrm>
            <a:prstGeom prst="straightConnector1">
              <a:avLst/>
            </a:prstGeom>
            <a:ln w="9525" cap="flat" cmpd="sng" algn="ctr">
              <a:solidFill>
                <a:schemeClr val="accent5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8" idx="1"/>
              <a:endCxn id="2" idx="3"/>
            </p:cNvCxnSpPr>
            <p:nvPr/>
          </p:nvCxnSpPr>
          <p:spPr>
            <a:xfrm flipH="1" flipV="1">
              <a:off x="3881408" y="1222123"/>
              <a:ext cx="1448158" cy="821475"/>
            </a:xfrm>
            <a:prstGeom prst="straightConnector1">
              <a:avLst/>
            </a:prstGeom>
            <a:ln w="9525" cap="flat" cmpd="sng" algn="ctr">
              <a:solidFill>
                <a:schemeClr val="accent5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9" idx="1"/>
              <a:endCxn id="2" idx="3"/>
            </p:cNvCxnSpPr>
            <p:nvPr/>
          </p:nvCxnSpPr>
          <p:spPr>
            <a:xfrm flipH="1" flipV="1">
              <a:off x="3881408" y="1222123"/>
              <a:ext cx="1600558" cy="973875"/>
            </a:xfrm>
            <a:prstGeom prst="straightConnector1">
              <a:avLst/>
            </a:prstGeom>
            <a:ln w="9525" cap="flat" cmpd="sng" algn="ctr">
              <a:solidFill>
                <a:schemeClr val="accent5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0" idx="1"/>
              <a:endCxn id="2" idx="3"/>
            </p:cNvCxnSpPr>
            <p:nvPr/>
          </p:nvCxnSpPr>
          <p:spPr>
            <a:xfrm flipH="1" flipV="1">
              <a:off x="3881408" y="1222123"/>
              <a:ext cx="1752958" cy="1126275"/>
            </a:xfrm>
            <a:prstGeom prst="straightConnector1">
              <a:avLst/>
            </a:prstGeom>
            <a:ln w="9525" cap="flat" cmpd="sng" algn="ctr">
              <a:solidFill>
                <a:schemeClr val="accent5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1" idx="1"/>
              <a:endCxn id="2" idx="3"/>
            </p:cNvCxnSpPr>
            <p:nvPr/>
          </p:nvCxnSpPr>
          <p:spPr>
            <a:xfrm flipH="1" flipV="1">
              <a:off x="3881408" y="1222123"/>
              <a:ext cx="1905358" cy="1278675"/>
            </a:xfrm>
            <a:prstGeom prst="straightConnector1">
              <a:avLst/>
            </a:prstGeom>
            <a:ln w="9525" cap="flat" cmpd="sng" algn="ctr">
              <a:solidFill>
                <a:schemeClr val="accent5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2475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56608" y="837053"/>
            <a:ext cx="12169605" cy="5583574"/>
            <a:chOff x="-280852" y="837053"/>
            <a:chExt cx="12169605" cy="5583574"/>
          </a:xfrm>
        </p:grpSpPr>
        <p:sp>
          <p:nvSpPr>
            <p:cNvPr id="2" name="Rectangle: Rounded Corners 1"/>
            <p:cNvSpPr/>
            <p:nvPr/>
          </p:nvSpPr>
          <p:spPr>
            <a:xfrm>
              <a:off x="-280852" y="2425269"/>
              <a:ext cx="627321" cy="3508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  <a:endParaRPr lang="es-MX" dirty="0"/>
            </a:p>
          </p:txBody>
        </p:sp>
        <p:sp>
          <p:nvSpPr>
            <p:cNvPr id="3" name="Rectangle: Rounded Corners 2"/>
            <p:cNvSpPr/>
            <p:nvPr/>
          </p:nvSpPr>
          <p:spPr>
            <a:xfrm>
              <a:off x="1825866" y="2418598"/>
              <a:ext cx="627321" cy="3508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  <a:endParaRPr lang="es-MX" dirty="0"/>
            </a:p>
          </p:txBody>
        </p:sp>
        <p:sp>
          <p:nvSpPr>
            <p:cNvPr id="4" name="Rectangle: Rounded Corners 3"/>
            <p:cNvSpPr/>
            <p:nvPr/>
          </p:nvSpPr>
          <p:spPr>
            <a:xfrm>
              <a:off x="3036201" y="3755503"/>
              <a:ext cx="627321" cy="3508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  <a:endParaRPr lang="es-MX" dirty="0"/>
            </a:p>
          </p:txBody>
        </p:sp>
        <p:sp>
          <p:nvSpPr>
            <p:cNvPr id="5" name="Rectangle: Rounded Corners 4"/>
            <p:cNvSpPr/>
            <p:nvPr/>
          </p:nvSpPr>
          <p:spPr>
            <a:xfrm>
              <a:off x="3406288" y="1467293"/>
              <a:ext cx="627321" cy="3508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  <a:endParaRPr lang="es-MX" dirty="0"/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4754415" y="3754398"/>
              <a:ext cx="627321" cy="3508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  <a:endParaRPr lang="es-MX" dirty="0"/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6655906" y="3754398"/>
              <a:ext cx="627321" cy="3508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  <a:endParaRPr lang="es-MX" dirty="0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5765806" y="5022733"/>
              <a:ext cx="627321" cy="3508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  <a:endParaRPr lang="es-MX" dirty="0"/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4722051" y="2197052"/>
              <a:ext cx="627321" cy="3508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9</a:t>
              </a:r>
              <a:endParaRPr lang="es-MX" dirty="0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6998938" y="2197052"/>
              <a:ext cx="627321" cy="3508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10</a:t>
              </a:r>
              <a:endParaRPr lang="es-MX" dirty="0"/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9145010" y="2197052"/>
              <a:ext cx="627321" cy="3508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11</a:t>
              </a:r>
              <a:endParaRPr lang="es-MX" dirty="0"/>
            </a:p>
          </p:txBody>
        </p:sp>
        <p:cxnSp>
          <p:nvCxnSpPr>
            <p:cNvPr id="13" name="Straight Arrow Connector 12"/>
            <p:cNvCxnSpPr>
              <a:stCxn id="2" idx="3"/>
              <a:endCxn id="3" idx="1"/>
            </p:cNvCxnSpPr>
            <p:nvPr/>
          </p:nvCxnSpPr>
          <p:spPr>
            <a:xfrm flipV="1">
              <a:off x="346469" y="2594035"/>
              <a:ext cx="1479397" cy="66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32429" y="2268838"/>
              <a:ext cx="13547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System specification</a:t>
              </a:r>
              <a:endParaRPr lang="es-MX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78536" y="3073817"/>
              <a:ext cx="1448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Create model</a:t>
              </a:r>
              <a:endParaRPr lang="es-MX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99987" y="4501448"/>
              <a:ext cx="16878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Refine structure</a:t>
              </a:r>
              <a:endParaRPr lang="es-MX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75484" y="3628127"/>
              <a:ext cx="11523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Make prototype</a:t>
              </a:r>
              <a:endParaRPr lang="es-MX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84726" y="1203379"/>
              <a:ext cx="1220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Design GUI</a:t>
              </a:r>
              <a:endParaRPr lang="es-MX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37223" y="1840263"/>
              <a:ext cx="1704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Create database</a:t>
              </a:r>
              <a:endParaRPr lang="es-MX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15589" y="2954138"/>
              <a:ext cx="19913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Consolidate system</a:t>
              </a:r>
              <a:endParaRPr lang="es-MX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35333" y="2396772"/>
              <a:ext cx="1626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Full system test</a:t>
              </a:r>
              <a:endParaRPr lang="es-MX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777595" y="2396510"/>
              <a:ext cx="10243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User test</a:t>
              </a:r>
              <a:endParaRPr lang="es-MX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13012" y="837053"/>
              <a:ext cx="16516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Design user documentation</a:t>
              </a:r>
              <a:endParaRPr lang="es-MX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94208" y="4176478"/>
              <a:ext cx="15270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Evaluate system performance</a:t>
              </a:r>
              <a:endParaRPr lang="es-MX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479760" y="5618814"/>
              <a:ext cx="1305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Write thesis</a:t>
              </a:r>
              <a:endParaRPr lang="es-MX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479760" y="3883380"/>
              <a:ext cx="2408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Reformulate hypothesis</a:t>
              </a:r>
              <a:endParaRPr lang="es-MX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458670" y="4753234"/>
              <a:ext cx="1196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Test in RCT</a:t>
              </a:r>
              <a:endParaRPr lang="es-MX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479760" y="2817181"/>
              <a:ext cx="23752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Evaluate system impact</a:t>
              </a:r>
              <a:endParaRPr lang="es-MX" dirty="0"/>
            </a:p>
          </p:txBody>
        </p:sp>
        <p:sp>
          <p:nvSpPr>
            <p:cNvPr id="36" name="Rectangle: Rounded Corners 35"/>
            <p:cNvSpPr/>
            <p:nvPr/>
          </p:nvSpPr>
          <p:spPr>
            <a:xfrm>
              <a:off x="5455895" y="1463503"/>
              <a:ext cx="627321" cy="3508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  <a:endParaRPr lang="es-MX" dirty="0"/>
            </a:p>
          </p:txBody>
        </p:sp>
        <p:cxnSp>
          <p:nvCxnSpPr>
            <p:cNvPr id="39" name="Straight Arrow Connector 38"/>
            <p:cNvCxnSpPr>
              <a:stCxn id="3" idx="3"/>
              <a:endCxn id="5" idx="1"/>
            </p:cNvCxnSpPr>
            <p:nvPr/>
          </p:nvCxnSpPr>
          <p:spPr>
            <a:xfrm flipV="1">
              <a:off x="2453187" y="1642730"/>
              <a:ext cx="953101" cy="9513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" idx="3"/>
              <a:endCxn id="4" idx="1"/>
            </p:cNvCxnSpPr>
            <p:nvPr/>
          </p:nvCxnSpPr>
          <p:spPr>
            <a:xfrm>
              <a:off x="2453187" y="2594035"/>
              <a:ext cx="583014" cy="13369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4" idx="3"/>
              <a:endCxn id="6" idx="1"/>
            </p:cNvCxnSpPr>
            <p:nvPr/>
          </p:nvCxnSpPr>
          <p:spPr>
            <a:xfrm flipV="1">
              <a:off x="3663522" y="3929835"/>
              <a:ext cx="1090893" cy="1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6" idx="3"/>
              <a:endCxn id="7" idx="1"/>
            </p:cNvCxnSpPr>
            <p:nvPr/>
          </p:nvCxnSpPr>
          <p:spPr>
            <a:xfrm>
              <a:off x="5381736" y="3929835"/>
              <a:ext cx="127417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7" idx="2"/>
              <a:endCxn id="8" idx="0"/>
            </p:cNvCxnSpPr>
            <p:nvPr/>
          </p:nvCxnSpPr>
          <p:spPr>
            <a:xfrm flipH="1">
              <a:off x="6079467" y="4105272"/>
              <a:ext cx="890100" cy="9174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8" idx="0"/>
              <a:endCxn id="6" idx="2"/>
            </p:cNvCxnSpPr>
            <p:nvPr/>
          </p:nvCxnSpPr>
          <p:spPr>
            <a:xfrm flipH="1" flipV="1">
              <a:off x="5068076" y="4105272"/>
              <a:ext cx="1011391" cy="9174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7" idx="0"/>
              <a:endCxn id="9" idx="2"/>
            </p:cNvCxnSpPr>
            <p:nvPr/>
          </p:nvCxnSpPr>
          <p:spPr>
            <a:xfrm flipH="1" flipV="1">
              <a:off x="5035712" y="2547926"/>
              <a:ext cx="1933855" cy="1206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" idx="3"/>
              <a:endCxn id="36" idx="1"/>
            </p:cNvCxnSpPr>
            <p:nvPr/>
          </p:nvCxnSpPr>
          <p:spPr>
            <a:xfrm flipV="1">
              <a:off x="4033609" y="1638940"/>
              <a:ext cx="1422286" cy="3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: Rounded Corners 56"/>
            <p:cNvSpPr/>
            <p:nvPr/>
          </p:nvSpPr>
          <p:spPr>
            <a:xfrm>
              <a:off x="7112058" y="1468879"/>
              <a:ext cx="627321" cy="3508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12</a:t>
              </a:r>
              <a:endParaRPr lang="es-MX" dirty="0"/>
            </a:p>
          </p:txBody>
        </p:sp>
        <p:cxnSp>
          <p:nvCxnSpPr>
            <p:cNvPr id="59" name="Straight Arrow Connector 58"/>
            <p:cNvCxnSpPr>
              <a:stCxn id="36" idx="3"/>
              <a:endCxn id="57" idx="1"/>
            </p:cNvCxnSpPr>
            <p:nvPr/>
          </p:nvCxnSpPr>
          <p:spPr>
            <a:xfrm>
              <a:off x="6083216" y="1638940"/>
              <a:ext cx="1028842" cy="53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9" idx="3"/>
              <a:endCxn id="10" idx="1"/>
            </p:cNvCxnSpPr>
            <p:nvPr/>
          </p:nvCxnSpPr>
          <p:spPr>
            <a:xfrm>
              <a:off x="5349372" y="2372489"/>
              <a:ext cx="16495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10" idx="3"/>
              <a:endCxn id="11" idx="1"/>
            </p:cNvCxnSpPr>
            <p:nvPr/>
          </p:nvCxnSpPr>
          <p:spPr>
            <a:xfrm>
              <a:off x="7626259" y="2372489"/>
              <a:ext cx="15187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36" idx="2"/>
              <a:endCxn id="9" idx="0"/>
            </p:cNvCxnSpPr>
            <p:nvPr/>
          </p:nvCxnSpPr>
          <p:spPr>
            <a:xfrm flipH="1">
              <a:off x="5035712" y="1814377"/>
              <a:ext cx="733844" cy="38267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57" idx="3"/>
              <a:endCxn id="11" idx="1"/>
            </p:cNvCxnSpPr>
            <p:nvPr/>
          </p:nvCxnSpPr>
          <p:spPr>
            <a:xfrm>
              <a:off x="7739379" y="1644316"/>
              <a:ext cx="1405631" cy="72817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: Rounded Corners 87"/>
            <p:cNvSpPr/>
            <p:nvPr/>
          </p:nvSpPr>
          <p:spPr>
            <a:xfrm>
              <a:off x="9145010" y="3459520"/>
              <a:ext cx="627321" cy="35087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12</a:t>
              </a:r>
              <a:endParaRPr lang="es-MX" dirty="0"/>
            </a:p>
          </p:txBody>
        </p:sp>
        <p:cxnSp>
          <p:nvCxnSpPr>
            <p:cNvPr id="90" name="Straight Arrow Connector 89"/>
            <p:cNvCxnSpPr>
              <a:stCxn id="11" idx="2"/>
              <a:endCxn id="88" idx="0"/>
            </p:cNvCxnSpPr>
            <p:nvPr/>
          </p:nvCxnSpPr>
          <p:spPr>
            <a:xfrm>
              <a:off x="9458671" y="2547926"/>
              <a:ext cx="0" cy="911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: Rounded Corners 90"/>
            <p:cNvSpPr/>
            <p:nvPr/>
          </p:nvSpPr>
          <p:spPr>
            <a:xfrm>
              <a:off x="9145010" y="4328149"/>
              <a:ext cx="627321" cy="35087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13</a:t>
              </a:r>
              <a:endParaRPr lang="es-MX" dirty="0"/>
            </a:p>
          </p:txBody>
        </p:sp>
        <p:cxnSp>
          <p:nvCxnSpPr>
            <p:cNvPr id="93" name="Straight Arrow Connector 92"/>
            <p:cNvCxnSpPr>
              <a:stCxn id="88" idx="2"/>
              <a:endCxn id="91" idx="0"/>
            </p:cNvCxnSpPr>
            <p:nvPr/>
          </p:nvCxnSpPr>
          <p:spPr>
            <a:xfrm>
              <a:off x="9458671" y="3810394"/>
              <a:ext cx="0" cy="517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: Rounded Corners 94"/>
            <p:cNvSpPr/>
            <p:nvPr/>
          </p:nvSpPr>
          <p:spPr>
            <a:xfrm>
              <a:off x="9145010" y="5196778"/>
              <a:ext cx="627321" cy="35087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14</a:t>
              </a:r>
              <a:endParaRPr lang="es-MX" dirty="0"/>
            </a:p>
          </p:txBody>
        </p:sp>
        <p:cxnSp>
          <p:nvCxnSpPr>
            <p:cNvPr id="97" name="Straight Arrow Connector 96"/>
            <p:cNvCxnSpPr>
              <a:stCxn id="91" idx="2"/>
              <a:endCxn id="95" idx="0"/>
            </p:cNvCxnSpPr>
            <p:nvPr/>
          </p:nvCxnSpPr>
          <p:spPr>
            <a:xfrm>
              <a:off x="9458671" y="4679023"/>
              <a:ext cx="0" cy="517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: Rounded Corners 97"/>
            <p:cNvSpPr/>
            <p:nvPr/>
          </p:nvSpPr>
          <p:spPr>
            <a:xfrm>
              <a:off x="9145010" y="6069753"/>
              <a:ext cx="627321" cy="35087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15</a:t>
              </a:r>
              <a:endParaRPr lang="es-MX" dirty="0"/>
            </a:p>
          </p:txBody>
        </p:sp>
        <p:cxnSp>
          <p:nvCxnSpPr>
            <p:cNvPr id="100" name="Straight Arrow Connector 99"/>
            <p:cNvCxnSpPr>
              <a:stCxn id="95" idx="2"/>
              <a:endCxn id="98" idx="0"/>
            </p:cNvCxnSpPr>
            <p:nvPr/>
          </p:nvCxnSpPr>
          <p:spPr>
            <a:xfrm>
              <a:off x="9458671" y="5547652"/>
              <a:ext cx="0" cy="5221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4686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0B20289-FB67-4862-8033-05803C9C7879}"/>
              </a:ext>
            </a:extLst>
          </p:cNvPr>
          <p:cNvGrpSpPr/>
          <p:nvPr/>
        </p:nvGrpSpPr>
        <p:grpSpPr>
          <a:xfrm>
            <a:off x="3922643" y="0"/>
            <a:ext cx="4255652" cy="6778305"/>
            <a:chOff x="3922643" y="0"/>
            <a:chExt cx="4255652" cy="677830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C7A308D-C5E0-4621-9ED9-2B92BBF330E8}"/>
                </a:ext>
              </a:extLst>
            </p:cNvPr>
            <p:cNvSpPr txBox="1"/>
            <p:nvPr/>
          </p:nvSpPr>
          <p:spPr>
            <a:xfrm>
              <a:off x="3922643" y="1237207"/>
              <a:ext cx="4255652" cy="4662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Are you interested in making a difference? Do you believe the information given to patient could be better?</a:t>
              </a:r>
              <a:endParaRPr lang="es-MX" dirty="0"/>
            </a:p>
            <a:p>
              <a:endParaRPr lang="en-GB" sz="900" dirty="0"/>
            </a:p>
            <a:p>
              <a:r>
                <a:rPr lang="en-GB" dirty="0"/>
                <a:t>Join Us!</a:t>
              </a:r>
            </a:p>
            <a:p>
              <a:endParaRPr lang="en-GB" dirty="0"/>
            </a:p>
            <a:p>
              <a:r>
                <a:rPr lang="en-GB" dirty="0"/>
                <a:t>Learn how to give  high-quality feedback and comments on the information given to patients of previous low-risk trials in the UK and assess how well the information was presented be part of making better information resources.</a:t>
              </a:r>
            </a:p>
            <a:p>
              <a:endParaRPr lang="en-GB" dirty="0"/>
            </a:p>
            <a:p>
              <a:r>
                <a:rPr lang="en-GB" dirty="0"/>
                <a:t>Win up to £20 for your participation!</a:t>
              </a:r>
            </a:p>
            <a:p>
              <a:r>
                <a:rPr lang="en-GB" dirty="0"/>
                <a:t>Register Online at: </a:t>
              </a:r>
              <a:r>
                <a:rPr lang="en-GB" dirty="0">
                  <a:hlinkClick r:id="rId2"/>
                </a:rPr>
                <a:t>https://fercom2000.wixsite.com/carpi</a:t>
              </a:r>
              <a:r>
                <a:rPr lang="en-GB" dirty="0"/>
                <a:t> </a:t>
              </a:r>
            </a:p>
            <a:p>
              <a:endParaRPr lang="es-MX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D9BE074-5A82-46C3-95D0-0A25C3BD2612}"/>
                </a:ext>
              </a:extLst>
            </p:cNvPr>
            <p:cNvSpPr txBox="1"/>
            <p:nvPr/>
          </p:nvSpPr>
          <p:spPr>
            <a:xfrm>
              <a:off x="3922643" y="0"/>
              <a:ext cx="42556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Public Involvement</a:t>
              </a:r>
              <a:endParaRPr lang="es-MX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3856EBA-6C6B-4806-A7CB-5F1C1FDDD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086" y="6051163"/>
              <a:ext cx="2654209" cy="576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C6E820F-FE8E-4AF6-A6E4-7A13FA3B6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2643" y="5662305"/>
              <a:ext cx="1456185" cy="11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4225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27294" y="98612"/>
            <a:ext cx="11927677" cy="6902688"/>
            <a:chOff x="27294" y="98612"/>
            <a:chExt cx="11927677" cy="6902688"/>
          </a:xfrm>
        </p:grpSpPr>
        <p:grpSp>
          <p:nvGrpSpPr>
            <p:cNvPr id="56" name="Group 55"/>
            <p:cNvGrpSpPr/>
            <p:nvPr/>
          </p:nvGrpSpPr>
          <p:grpSpPr>
            <a:xfrm>
              <a:off x="27294" y="98612"/>
              <a:ext cx="11927677" cy="6902688"/>
              <a:chOff x="27294" y="98612"/>
              <a:chExt cx="11927677" cy="6902688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7294" y="98612"/>
                <a:ext cx="11927677" cy="6902688"/>
                <a:chOff x="27294" y="98612"/>
                <a:chExt cx="11927677" cy="6902688"/>
              </a:xfrm>
            </p:grpSpPr>
            <p:sp>
              <p:nvSpPr>
                <p:cNvPr id="2" name="Rounded Rectangle 1"/>
                <p:cNvSpPr/>
                <p:nvPr/>
              </p:nvSpPr>
              <p:spPr>
                <a:xfrm>
                  <a:off x="1733126" y="129988"/>
                  <a:ext cx="1048870" cy="55581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Study Protocol</a:t>
                  </a:r>
                </a:p>
              </p:txBody>
            </p:sp>
            <p:sp>
              <p:nvSpPr>
                <p:cNvPr id="3" name="Rounded Rectangle 2"/>
                <p:cNvSpPr/>
                <p:nvPr/>
              </p:nvSpPr>
              <p:spPr>
                <a:xfrm>
                  <a:off x="2210937" y="999564"/>
                  <a:ext cx="1095494" cy="55581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Fill NHS Template</a:t>
                  </a:r>
                </a:p>
              </p:txBody>
            </p:sp>
            <p:sp>
              <p:nvSpPr>
                <p:cNvPr id="4" name="Rounded Rectangle 3"/>
                <p:cNvSpPr/>
                <p:nvPr/>
              </p:nvSpPr>
              <p:spPr>
                <a:xfrm>
                  <a:off x="2781996" y="1787252"/>
                  <a:ext cx="1246094" cy="55581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PPI Group Review</a:t>
                  </a:r>
                </a:p>
              </p:txBody>
            </p:sp>
            <p:sp>
              <p:nvSpPr>
                <p:cNvPr id="5" name="Rounded Rectangle 4"/>
                <p:cNvSpPr/>
                <p:nvPr/>
              </p:nvSpPr>
              <p:spPr>
                <a:xfrm>
                  <a:off x="3306431" y="2656828"/>
                  <a:ext cx="1331260" cy="55581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Ethics Committee</a:t>
                  </a:r>
                </a:p>
              </p:txBody>
            </p:sp>
            <p:sp>
              <p:nvSpPr>
                <p:cNvPr id="7" name="Rounded Rectangle 6"/>
                <p:cNvSpPr/>
                <p:nvPr/>
              </p:nvSpPr>
              <p:spPr>
                <a:xfrm>
                  <a:off x="8427359" y="98612"/>
                  <a:ext cx="1048870" cy="55581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Study Protocol</a:t>
                  </a:r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8951794" y="968188"/>
                  <a:ext cx="1048870" cy="55581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Fill NHS form</a:t>
                  </a:r>
                </a:p>
              </p:txBody>
            </p:sp>
            <p:sp>
              <p:nvSpPr>
                <p:cNvPr id="9" name="Rounded Rectangle 8"/>
                <p:cNvSpPr/>
                <p:nvPr/>
              </p:nvSpPr>
              <p:spPr>
                <a:xfrm>
                  <a:off x="10099276" y="2707340"/>
                  <a:ext cx="1246094" cy="55581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PPI Group Review</a:t>
                  </a:r>
                </a:p>
              </p:txBody>
            </p:sp>
            <p:sp>
              <p:nvSpPr>
                <p:cNvPr id="10" name="Rounded Rectangle 9"/>
                <p:cNvSpPr/>
                <p:nvPr/>
              </p:nvSpPr>
              <p:spPr>
                <a:xfrm>
                  <a:off x="10623711" y="3576916"/>
                  <a:ext cx="1331260" cy="55581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Ethics Committee</a:t>
                  </a:r>
                </a:p>
              </p:txBody>
            </p:sp>
            <p:sp>
              <p:nvSpPr>
                <p:cNvPr id="15" name="Rounded Rectangle 14"/>
                <p:cNvSpPr/>
                <p:nvPr/>
              </p:nvSpPr>
              <p:spPr>
                <a:xfrm>
                  <a:off x="8951794" y="3576916"/>
                  <a:ext cx="1246094" cy="555812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Learning System</a:t>
                  </a:r>
                </a:p>
              </p:txBody>
            </p:sp>
            <p:sp>
              <p:nvSpPr>
                <p:cNvPr id="16" name="Rounded Rectangle 15"/>
                <p:cNvSpPr/>
                <p:nvPr/>
              </p:nvSpPr>
              <p:spPr>
                <a:xfrm>
                  <a:off x="9476229" y="1837764"/>
                  <a:ext cx="1344707" cy="555812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Automated Reviewer</a:t>
                  </a:r>
                </a:p>
              </p:txBody>
            </p:sp>
            <p:sp>
              <p:nvSpPr>
                <p:cNvPr id="17" name="Bent Arrow 16"/>
                <p:cNvSpPr/>
                <p:nvPr/>
              </p:nvSpPr>
              <p:spPr>
                <a:xfrm rot="5400000">
                  <a:off x="2737172" y="452718"/>
                  <a:ext cx="493059" cy="403412"/>
                </a:xfrm>
                <a:prstGeom prst="ben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Bent Arrow 17"/>
                <p:cNvSpPr/>
                <p:nvPr/>
              </p:nvSpPr>
              <p:spPr>
                <a:xfrm rot="5400000">
                  <a:off x="3261607" y="1264023"/>
                  <a:ext cx="493059" cy="403412"/>
                </a:xfrm>
                <a:prstGeom prst="ben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Bent Arrow 18"/>
                <p:cNvSpPr/>
                <p:nvPr/>
              </p:nvSpPr>
              <p:spPr>
                <a:xfrm rot="5400000">
                  <a:off x="3983266" y="2096533"/>
                  <a:ext cx="493059" cy="403412"/>
                </a:xfrm>
                <a:prstGeom prst="ben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Bent Arrow 19"/>
                <p:cNvSpPr/>
                <p:nvPr/>
              </p:nvSpPr>
              <p:spPr>
                <a:xfrm rot="5400000">
                  <a:off x="9431406" y="421342"/>
                  <a:ext cx="493059" cy="403412"/>
                </a:xfrm>
                <a:prstGeom prst="ben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Bent Arrow 20"/>
                <p:cNvSpPr/>
                <p:nvPr/>
              </p:nvSpPr>
              <p:spPr>
                <a:xfrm rot="5400000">
                  <a:off x="9951359" y="1232647"/>
                  <a:ext cx="493059" cy="403412"/>
                </a:xfrm>
                <a:prstGeom prst="ben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Bent Arrow 21"/>
                <p:cNvSpPr/>
                <p:nvPr/>
              </p:nvSpPr>
              <p:spPr>
                <a:xfrm rot="5400000">
                  <a:off x="10776112" y="2147045"/>
                  <a:ext cx="493059" cy="403412"/>
                </a:xfrm>
                <a:prstGeom prst="ben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Bent Arrow 22"/>
                <p:cNvSpPr/>
                <p:nvPr/>
              </p:nvSpPr>
              <p:spPr>
                <a:xfrm rot="5400000">
                  <a:off x="11300547" y="3061446"/>
                  <a:ext cx="493059" cy="403412"/>
                </a:xfrm>
                <a:prstGeom prst="ben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Bent Arrow 24"/>
                <p:cNvSpPr/>
                <p:nvPr/>
              </p:nvSpPr>
              <p:spPr>
                <a:xfrm rot="16200000" flipH="1">
                  <a:off x="9651041" y="3061446"/>
                  <a:ext cx="493059" cy="403412"/>
                </a:xfrm>
                <a:prstGeom prst="ben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>
                <a:xfrm>
                  <a:off x="234053" y="5311722"/>
                  <a:ext cx="1617626" cy="555812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Participants’ suggestion</a:t>
                  </a:r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2335808" y="4385948"/>
                  <a:ext cx="1617626" cy="2407360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Database</a:t>
                  </a:r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>
                <a:xfrm>
                  <a:off x="4437563" y="5175315"/>
                  <a:ext cx="1617626" cy="828626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Compare text with previous examples</a:t>
                  </a:r>
                </a:p>
              </p:txBody>
            </p:sp>
            <p:sp>
              <p:nvSpPr>
                <p:cNvPr id="29" name="Rounded Rectangle 28"/>
                <p:cNvSpPr/>
                <p:nvPr/>
              </p:nvSpPr>
              <p:spPr>
                <a:xfrm>
                  <a:off x="6539318" y="5311722"/>
                  <a:ext cx="1617626" cy="555812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Find sections that match</a:t>
                  </a:r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8641073" y="5311722"/>
                  <a:ext cx="1617626" cy="555812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Recommend changes</a:t>
                  </a:r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234053" y="6237496"/>
                  <a:ext cx="1617626" cy="555812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Researcher change</a:t>
                  </a:r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234053" y="4385948"/>
                  <a:ext cx="1617626" cy="555812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Initial text</a:t>
                  </a:r>
                </a:p>
              </p:txBody>
            </p:sp>
            <p:cxnSp>
              <p:nvCxnSpPr>
                <p:cNvPr id="33" name="Straight Arrow Connector 32"/>
                <p:cNvCxnSpPr>
                  <a:stCxn id="32" idx="3"/>
                  <a:endCxn id="27" idx="1"/>
                </p:cNvCxnSpPr>
                <p:nvPr/>
              </p:nvCxnSpPr>
              <p:spPr>
                <a:xfrm>
                  <a:off x="1851679" y="4663854"/>
                  <a:ext cx="484129" cy="925774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>
                  <a:stCxn id="26" idx="3"/>
                  <a:endCxn id="27" idx="1"/>
                </p:cNvCxnSpPr>
                <p:nvPr/>
              </p:nvCxnSpPr>
              <p:spPr>
                <a:xfrm>
                  <a:off x="1851679" y="5589628"/>
                  <a:ext cx="484129" cy="0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31" idx="3"/>
                  <a:endCxn id="27" idx="1"/>
                </p:cNvCxnSpPr>
                <p:nvPr/>
              </p:nvCxnSpPr>
              <p:spPr>
                <a:xfrm flipV="1">
                  <a:off x="1851679" y="5589628"/>
                  <a:ext cx="484129" cy="925774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>
                  <a:stCxn id="27" idx="3"/>
                  <a:endCxn id="28" idx="1"/>
                </p:cNvCxnSpPr>
                <p:nvPr/>
              </p:nvCxnSpPr>
              <p:spPr>
                <a:xfrm>
                  <a:off x="3953434" y="5589628"/>
                  <a:ext cx="484129" cy="0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>
                  <a:stCxn id="28" idx="3"/>
                  <a:endCxn id="29" idx="1"/>
                </p:cNvCxnSpPr>
                <p:nvPr/>
              </p:nvCxnSpPr>
              <p:spPr>
                <a:xfrm>
                  <a:off x="6055189" y="5589628"/>
                  <a:ext cx="484129" cy="0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>
                  <a:stCxn id="29" idx="3"/>
                  <a:endCxn id="30" idx="1"/>
                </p:cNvCxnSpPr>
                <p:nvPr/>
              </p:nvCxnSpPr>
              <p:spPr>
                <a:xfrm>
                  <a:off x="8156944" y="5589628"/>
                  <a:ext cx="484129" cy="0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Rounded Rectangle 38"/>
                <p:cNvSpPr/>
                <p:nvPr/>
              </p:nvSpPr>
              <p:spPr>
                <a:xfrm>
                  <a:off x="27294" y="4199962"/>
                  <a:ext cx="10372301" cy="2801338"/>
                </a:xfrm>
                <a:prstGeom prst="roundRect">
                  <a:avLst/>
                </a:prstGeom>
                <a:noFill/>
                <a:ln w="25400">
                  <a:solidFill>
                    <a:srgbClr val="C91BB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41" name="Straight Arrow Connector 40"/>
                <p:cNvCxnSpPr>
                  <a:stCxn id="16" idx="1"/>
                  <a:endCxn id="39" idx="0"/>
                </p:cNvCxnSpPr>
                <p:nvPr/>
              </p:nvCxnSpPr>
              <p:spPr>
                <a:xfrm flipH="1">
                  <a:off x="5213445" y="2115670"/>
                  <a:ext cx="4262784" cy="2084292"/>
                </a:xfrm>
                <a:prstGeom prst="straightConnector1">
                  <a:avLst/>
                </a:prstGeom>
                <a:ln w="38100">
                  <a:solidFill>
                    <a:srgbClr val="C91BB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TextBox 43"/>
                <p:cNvSpPr txBox="1"/>
                <p:nvPr/>
              </p:nvSpPr>
              <p:spPr>
                <a:xfrm>
                  <a:off x="5494616" y="4476513"/>
                  <a:ext cx="5581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CBR</a:t>
                  </a:r>
                </a:p>
              </p:txBody>
            </p:sp>
            <p:sp>
              <p:nvSpPr>
                <p:cNvPr id="46" name="Striped Right Arrow 45"/>
                <p:cNvSpPr/>
                <p:nvPr/>
              </p:nvSpPr>
              <p:spPr>
                <a:xfrm>
                  <a:off x="5213445" y="999564"/>
                  <a:ext cx="1678674" cy="1134033"/>
                </a:xfrm>
                <a:prstGeom prst="stripedRightArrow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000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99000"/>
                        <a:satMod val="120000"/>
                        <a:shade val="78000"/>
                      </a:schemeClr>
                    </a:gs>
                  </a:gsLst>
                  <a:lin ang="0" scaled="1"/>
                  <a:tileRect/>
                </a:gra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709684" y="1680883"/>
                  <a:ext cx="15613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Current Model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10148582" y="460076"/>
                  <a:ext cx="1787156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Proposed Model </a:t>
                  </a:r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6539318" y="4476513"/>
                <a:ext cx="2917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Retrieve, reuse, revise, retain</a:t>
                </a:r>
              </a:p>
            </p:txBody>
          </p:sp>
          <p:sp>
            <p:nvSpPr>
              <p:cNvPr id="51" name="Left Brace 50"/>
              <p:cNvSpPr/>
              <p:nvPr/>
            </p:nvSpPr>
            <p:spPr>
              <a:xfrm>
                <a:off x="6231831" y="4477980"/>
                <a:ext cx="130843" cy="369332"/>
              </a:xfrm>
              <a:prstGeom prst="leftBrac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5336275" y="4385948"/>
                <a:ext cx="4359589" cy="647869"/>
              </a:xfrm>
              <a:prstGeom prst="roundRect">
                <a:avLst/>
              </a:prstGeom>
              <a:noFill/>
              <a:ln w="25400"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3" name="Straight Arrow Connector 52"/>
              <p:cNvCxnSpPr>
                <a:stCxn id="15" idx="1"/>
                <a:endCxn id="52" idx="0"/>
              </p:cNvCxnSpPr>
              <p:nvPr/>
            </p:nvCxnSpPr>
            <p:spPr>
              <a:xfrm flipH="1">
                <a:off x="7516070" y="3854822"/>
                <a:ext cx="1435724" cy="53112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Up Arrow 56"/>
            <p:cNvSpPr/>
            <p:nvPr/>
          </p:nvSpPr>
          <p:spPr>
            <a:xfrm>
              <a:off x="9476230" y="2393575"/>
              <a:ext cx="219634" cy="119678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6123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-230863" y="2232545"/>
            <a:ext cx="14160756" cy="1808328"/>
            <a:chOff x="-230863" y="2232545"/>
            <a:chExt cx="14160756" cy="1808328"/>
          </a:xfrm>
        </p:grpSpPr>
        <p:sp>
          <p:nvSpPr>
            <p:cNvPr id="2" name="Rounded Rectangle 1"/>
            <p:cNvSpPr/>
            <p:nvPr/>
          </p:nvSpPr>
          <p:spPr>
            <a:xfrm>
              <a:off x="-230863" y="2835321"/>
              <a:ext cx="1347718" cy="602776"/>
            </a:xfrm>
            <a:prstGeom prst="roundRect">
              <a:avLst/>
            </a:prstGeom>
            <a:ln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Similar Section</a:t>
              </a: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411417" y="2232545"/>
              <a:ext cx="1790136" cy="602776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Previous PPI comments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409141" y="3438097"/>
              <a:ext cx="1790136" cy="60277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General domain knowledge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494419" y="2835321"/>
              <a:ext cx="1790136" cy="602776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Previous modifications</a:t>
              </a:r>
            </a:p>
          </p:txBody>
        </p:sp>
        <p:cxnSp>
          <p:nvCxnSpPr>
            <p:cNvPr id="7" name="Straight Arrow Connector 6"/>
            <p:cNvCxnSpPr>
              <a:stCxn id="3" idx="3"/>
              <a:endCxn id="5" idx="1"/>
            </p:cNvCxnSpPr>
            <p:nvPr/>
          </p:nvCxnSpPr>
          <p:spPr>
            <a:xfrm>
              <a:off x="3201553" y="2533933"/>
              <a:ext cx="292866" cy="602776"/>
            </a:xfrm>
            <a:prstGeom prst="straightConnector1">
              <a:avLst/>
            </a:prstGeom>
            <a:ln w="25400">
              <a:solidFill>
                <a:srgbClr val="FFCA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" idx="3"/>
              <a:endCxn id="5" idx="1"/>
            </p:cNvCxnSpPr>
            <p:nvPr/>
          </p:nvCxnSpPr>
          <p:spPr>
            <a:xfrm flipV="1">
              <a:off x="3199277" y="3136709"/>
              <a:ext cx="295142" cy="602776"/>
            </a:xfrm>
            <a:prstGeom prst="straightConnector1">
              <a:avLst/>
            </a:prstGeom>
            <a:ln w="25400">
              <a:solidFill>
                <a:srgbClr val="B0B0B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2" idx="3"/>
              <a:endCxn id="3" idx="1"/>
            </p:cNvCxnSpPr>
            <p:nvPr/>
          </p:nvCxnSpPr>
          <p:spPr>
            <a:xfrm flipV="1">
              <a:off x="1116855" y="2533933"/>
              <a:ext cx="294562" cy="602776"/>
            </a:xfrm>
            <a:prstGeom prst="straightConnector1">
              <a:avLst/>
            </a:prstGeom>
            <a:ln w="25400">
              <a:solidFill>
                <a:srgbClr val="70AD4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3"/>
              <a:endCxn id="4" idx="1"/>
            </p:cNvCxnSpPr>
            <p:nvPr/>
          </p:nvCxnSpPr>
          <p:spPr>
            <a:xfrm>
              <a:off x="1116855" y="3136709"/>
              <a:ext cx="292286" cy="602776"/>
            </a:xfrm>
            <a:prstGeom prst="straightConnector1">
              <a:avLst/>
            </a:prstGeom>
            <a:ln w="25400">
              <a:solidFill>
                <a:srgbClr val="70AD4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5577421" y="2835321"/>
              <a:ext cx="1790136" cy="602776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Modifications’ assessments</a:t>
              </a:r>
            </a:p>
          </p:txBody>
        </p:sp>
        <p:cxnSp>
          <p:nvCxnSpPr>
            <p:cNvPr id="16" name="Straight Arrow Connector 15"/>
            <p:cNvCxnSpPr>
              <a:stCxn id="5" idx="3"/>
              <a:endCxn id="14" idx="1"/>
            </p:cNvCxnSpPr>
            <p:nvPr/>
          </p:nvCxnSpPr>
          <p:spPr>
            <a:xfrm>
              <a:off x="5284555" y="3136709"/>
              <a:ext cx="292866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7660423" y="2835321"/>
              <a:ext cx="1347718" cy="602776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Best suggestion</a:t>
              </a:r>
            </a:p>
          </p:txBody>
        </p:sp>
        <p:cxnSp>
          <p:nvCxnSpPr>
            <p:cNvPr id="19" name="Straight Arrow Connector 18"/>
            <p:cNvCxnSpPr>
              <a:stCxn id="14" idx="3"/>
              <a:endCxn id="17" idx="1"/>
            </p:cNvCxnSpPr>
            <p:nvPr/>
          </p:nvCxnSpPr>
          <p:spPr>
            <a:xfrm>
              <a:off x="7367557" y="3136709"/>
              <a:ext cx="292866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>
              <a:off x="9301007" y="2835321"/>
              <a:ext cx="1347718" cy="602776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New solution</a:t>
              </a:r>
            </a:p>
          </p:txBody>
        </p:sp>
        <p:cxnSp>
          <p:nvCxnSpPr>
            <p:cNvPr id="22" name="Straight Arrow Connector 21"/>
            <p:cNvCxnSpPr>
              <a:stCxn id="17" idx="3"/>
              <a:endCxn id="20" idx="1"/>
            </p:cNvCxnSpPr>
            <p:nvPr/>
          </p:nvCxnSpPr>
          <p:spPr>
            <a:xfrm>
              <a:off x="9008141" y="3136709"/>
              <a:ext cx="292866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/>
            <p:cNvSpPr/>
            <p:nvPr/>
          </p:nvSpPr>
          <p:spPr>
            <a:xfrm>
              <a:off x="10941591" y="2835321"/>
              <a:ext cx="1347718" cy="602776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Solution assessment</a:t>
              </a:r>
            </a:p>
          </p:txBody>
        </p:sp>
        <p:cxnSp>
          <p:nvCxnSpPr>
            <p:cNvPr id="25" name="Straight Arrow Connector 24"/>
            <p:cNvCxnSpPr>
              <a:stCxn id="20" idx="3"/>
              <a:endCxn id="23" idx="1"/>
            </p:cNvCxnSpPr>
            <p:nvPr/>
          </p:nvCxnSpPr>
          <p:spPr>
            <a:xfrm>
              <a:off x="10648725" y="3136709"/>
              <a:ext cx="292866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3" idx="2"/>
              <a:endCxn id="4" idx="3"/>
            </p:cNvCxnSpPr>
            <p:nvPr/>
          </p:nvCxnSpPr>
          <p:spPr>
            <a:xfrm flipH="1">
              <a:off x="3199277" y="3438097"/>
              <a:ext cx="8416173" cy="30138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3" idx="0"/>
              <a:endCxn id="3" idx="3"/>
            </p:cNvCxnSpPr>
            <p:nvPr/>
          </p:nvCxnSpPr>
          <p:spPr>
            <a:xfrm flipH="1" flipV="1">
              <a:off x="3201553" y="2533933"/>
              <a:ext cx="8413897" cy="30138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>
            <a:xfrm>
              <a:off x="12582175" y="2835321"/>
              <a:ext cx="1347718" cy="602776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Add new case</a:t>
              </a:r>
            </a:p>
          </p:txBody>
        </p:sp>
        <p:cxnSp>
          <p:nvCxnSpPr>
            <p:cNvPr id="32" name="Straight Arrow Connector 31"/>
            <p:cNvCxnSpPr>
              <a:stCxn id="23" idx="3"/>
              <a:endCxn id="30" idx="1"/>
            </p:cNvCxnSpPr>
            <p:nvPr/>
          </p:nvCxnSpPr>
          <p:spPr>
            <a:xfrm>
              <a:off x="12289309" y="3136709"/>
              <a:ext cx="292866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443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910392" y="44823"/>
            <a:ext cx="6523418" cy="6765264"/>
            <a:chOff x="5230516" y="44823"/>
            <a:chExt cx="6523418" cy="6765264"/>
          </a:xfrm>
        </p:grpSpPr>
        <p:sp>
          <p:nvSpPr>
            <p:cNvPr id="10" name="Rounded Rectangle 9"/>
            <p:cNvSpPr/>
            <p:nvPr/>
          </p:nvSpPr>
          <p:spPr>
            <a:xfrm>
              <a:off x="7135906" y="44823"/>
              <a:ext cx="1452283" cy="55581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Patient is approached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129945" y="1076165"/>
              <a:ext cx="1452283" cy="55581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Verbal explanation 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9036423" y="1553839"/>
              <a:ext cx="2008094" cy="5558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“Complementary” information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230516" y="1553839"/>
              <a:ext cx="1452283" cy="55581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“External” opinions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135906" y="2238091"/>
              <a:ext cx="1452283" cy="55581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Patient takes a decision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135905" y="3242137"/>
              <a:ext cx="1452283" cy="55581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Consent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135904" y="4246183"/>
              <a:ext cx="1452283" cy="55581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Start study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588187" y="5250229"/>
              <a:ext cx="1452283" cy="55581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Doubts arise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135903" y="6254275"/>
              <a:ext cx="1452283" cy="55581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Study Completion</a:t>
              </a:r>
            </a:p>
          </p:txBody>
        </p:sp>
        <p:sp>
          <p:nvSpPr>
            <p:cNvPr id="19" name="Right Arrow 18"/>
            <p:cNvSpPr/>
            <p:nvPr/>
          </p:nvSpPr>
          <p:spPr>
            <a:xfrm rot="5400000">
              <a:off x="7650503" y="715601"/>
              <a:ext cx="423081" cy="23970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ight Arrow 19"/>
            <p:cNvSpPr/>
            <p:nvPr/>
          </p:nvSpPr>
          <p:spPr>
            <a:xfrm rot="5400000">
              <a:off x="7650502" y="1816915"/>
              <a:ext cx="423081" cy="23970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ight Arrow 20"/>
            <p:cNvSpPr/>
            <p:nvPr/>
          </p:nvSpPr>
          <p:spPr>
            <a:xfrm rot="5400000">
              <a:off x="7650503" y="2898169"/>
              <a:ext cx="423081" cy="23970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ight Arrow 21"/>
            <p:cNvSpPr/>
            <p:nvPr/>
          </p:nvSpPr>
          <p:spPr>
            <a:xfrm rot="5400000">
              <a:off x="7650502" y="3887366"/>
              <a:ext cx="423081" cy="23970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ight Arrow 22"/>
            <p:cNvSpPr/>
            <p:nvPr/>
          </p:nvSpPr>
          <p:spPr>
            <a:xfrm rot="5400000">
              <a:off x="7133393" y="5405776"/>
              <a:ext cx="1457300" cy="23970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ight Arrow 23"/>
            <p:cNvSpPr/>
            <p:nvPr/>
          </p:nvSpPr>
          <p:spPr>
            <a:xfrm rot="3367692">
              <a:off x="8453585" y="890146"/>
              <a:ext cx="828000" cy="239702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ight Arrow 24"/>
            <p:cNvSpPr/>
            <p:nvPr/>
          </p:nvSpPr>
          <p:spPr>
            <a:xfrm rot="3367692">
              <a:off x="8515611" y="4906262"/>
              <a:ext cx="423081" cy="23970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ight Arrow 25"/>
            <p:cNvSpPr/>
            <p:nvPr/>
          </p:nvSpPr>
          <p:spPr>
            <a:xfrm rot="18232308" flipH="1">
              <a:off x="6473323" y="852384"/>
              <a:ext cx="828000" cy="23970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ight Arrow 26"/>
            <p:cNvSpPr/>
            <p:nvPr/>
          </p:nvSpPr>
          <p:spPr>
            <a:xfrm rot="18232308" flipH="1">
              <a:off x="8297902" y="5891985"/>
              <a:ext cx="423081" cy="23970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ight Arrow 27"/>
            <p:cNvSpPr/>
            <p:nvPr/>
          </p:nvSpPr>
          <p:spPr>
            <a:xfrm rot="2120485">
              <a:off x="6672745" y="2105149"/>
              <a:ext cx="423081" cy="23970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ight Arrow 28"/>
            <p:cNvSpPr/>
            <p:nvPr/>
          </p:nvSpPr>
          <p:spPr>
            <a:xfrm rot="19540784" flipH="1">
              <a:off x="8633405" y="2145702"/>
              <a:ext cx="423081" cy="239702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ight Arrow 29"/>
            <p:cNvSpPr/>
            <p:nvPr/>
          </p:nvSpPr>
          <p:spPr>
            <a:xfrm rot="3367692">
              <a:off x="9907675" y="5898150"/>
              <a:ext cx="423081" cy="239702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0119215" y="6253709"/>
              <a:ext cx="1452283" cy="55581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Patient Dropout </a:t>
              </a:r>
            </a:p>
          </p:txBody>
        </p:sp>
        <p:cxnSp>
          <p:nvCxnSpPr>
            <p:cNvPr id="33" name="Straight Arrow Connector 32"/>
            <p:cNvCxnSpPr>
              <a:stCxn id="12" idx="2"/>
              <a:endCxn id="17" idx="0"/>
            </p:cNvCxnSpPr>
            <p:nvPr/>
          </p:nvCxnSpPr>
          <p:spPr>
            <a:xfrm flipH="1">
              <a:off x="9314329" y="2109651"/>
              <a:ext cx="726141" cy="3140578"/>
            </a:xfrm>
            <a:prstGeom prst="straightConnector1">
              <a:avLst/>
            </a:prstGeom>
            <a:ln w="38100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8862975" y="4524089"/>
              <a:ext cx="23299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Poor  understanding of</a:t>
              </a:r>
            </a:p>
            <a:p>
              <a:r>
                <a:rPr lang="en-GB" dirty="0"/>
                <a:t>the    study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077367" y="1104433"/>
              <a:ext cx="2676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Formal, scientific language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617669" y="2628820"/>
              <a:ext cx="117916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Patient do</a:t>
              </a:r>
            </a:p>
            <a:p>
              <a:r>
                <a:rPr lang="en-GB" dirty="0"/>
                <a:t>not read</a:t>
              </a:r>
            </a:p>
            <a:p>
              <a:r>
                <a:rPr lang="en-GB" dirty="0"/>
                <a:t>the leaflet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536147" y="5861195"/>
              <a:ext cx="150432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Patient Qs</a:t>
              </a:r>
            </a:p>
            <a:p>
              <a:r>
                <a:rPr lang="en-GB" dirty="0"/>
                <a:t>are addressed</a:t>
              </a:r>
            </a:p>
            <a:p>
              <a:r>
                <a:rPr lang="en-GB" dirty="0"/>
                <a:t>in follow-up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714694" y="1602269"/>
              <a:ext cx="11394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Trust based</a:t>
              </a:r>
            </a:p>
            <a:p>
              <a:r>
                <a:rPr lang="en-GB" sz="1600" dirty="0"/>
                <a:t>decision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5967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135906" y="44823"/>
            <a:ext cx="1452283" cy="5558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Patient is approached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135906" y="1166217"/>
            <a:ext cx="1452283" cy="5558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Study information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928808" y="2282670"/>
            <a:ext cx="1452283" cy="5558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Face to face meeting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342994" y="2284939"/>
            <a:ext cx="1452283" cy="5558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“External” opinions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135901" y="2287611"/>
            <a:ext cx="1452283" cy="5558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Learning process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135901" y="3409005"/>
            <a:ext cx="1452283" cy="5558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Meaningful Consent</a:t>
            </a:r>
          </a:p>
        </p:txBody>
      </p:sp>
      <p:sp>
        <p:nvSpPr>
          <p:cNvPr id="8" name="Right Arrow 7"/>
          <p:cNvSpPr/>
          <p:nvPr/>
        </p:nvSpPr>
        <p:spPr>
          <a:xfrm rot="5400000">
            <a:off x="7650503" y="770193"/>
            <a:ext cx="423081" cy="239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 rot="5400000">
            <a:off x="7650501" y="1878351"/>
            <a:ext cx="423081" cy="239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Up-Down Arrow 11"/>
          <p:cNvSpPr/>
          <p:nvPr/>
        </p:nvSpPr>
        <p:spPr>
          <a:xfrm rot="16200000">
            <a:off x="6622018" y="2254098"/>
            <a:ext cx="272955" cy="61295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Up-Down Arrow 12"/>
          <p:cNvSpPr/>
          <p:nvPr/>
        </p:nvSpPr>
        <p:spPr>
          <a:xfrm rot="16200000">
            <a:off x="8829111" y="2254098"/>
            <a:ext cx="272955" cy="61295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/>
          <p:cNvSpPr/>
          <p:nvPr/>
        </p:nvSpPr>
        <p:spPr>
          <a:xfrm rot="5400000">
            <a:off x="7650500" y="3006363"/>
            <a:ext cx="423081" cy="239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/>
          <p:cNvSpPr/>
          <p:nvPr/>
        </p:nvSpPr>
        <p:spPr>
          <a:xfrm>
            <a:off x="914797" y="3409005"/>
            <a:ext cx="1452283" cy="555812"/>
          </a:xfrm>
          <a:prstGeom prst="roundRect">
            <a:avLst/>
          </a:prstGeom>
          <a:solidFill>
            <a:srgbClr val="C91BB0"/>
          </a:solidFill>
          <a:ln>
            <a:solidFill>
              <a:srgbClr val="C91BB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 readers’ attention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583937" y="4175554"/>
            <a:ext cx="1566286" cy="555812"/>
          </a:xfrm>
          <a:prstGeom prst="roundRect">
            <a:avLst/>
          </a:prstGeom>
          <a:solidFill>
            <a:srgbClr val="C91BB0"/>
          </a:solidFill>
          <a:ln>
            <a:solidFill>
              <a:srgbClr val="C91BB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Give essential information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347814" y="4942103"/>
            <a:ext cx="1452283" cy="555812"/>
          </a:xfrm>
          <a:prstGeom prst="roundRect">
            <a:avLst/>
          </a:prstGeom>
          <a:solidFill>
            <a:srgbClr val="C91BB0"/>
          </a:solidFill>
          <a:ln>
            <a:solidFill>
              <a:srgbClr val="C91BB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Info stored in Memory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923044" y="5708652"/>
            <a:ext cx="1617626" cy="555812"/>
          </a:xfrm>
          <a:prstGeom prst="roundRect">
            <a:avLst/>
          </a:prstGeom>
          <a:solidFill>
            <a:srgbClr val="C91BB0"/>
          </a:solidFill>
          <a:ln>
            <a:solidFill>
              <a:srgbClr val="C91BB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Rehearsal, new questions</a:t>
            </a:r>
          </a:p>
        </p:txBody>
      </p:sp>
      <p:sp>
        <p:nvSpPr>
          <p:cNvPr id="25" name="Bent Arrow 24"/>
          <p:cNvSpPr/>
          <p:nvPr/>
        </p:nvSpPr>
        <p:spPr>
          <a:xfrm rot="5579361">
            <a:off x="2375563" y="3608939"/>
            <a:ext cx="499746" cy="491319"/>
          </a:xfrm>
          <a:prstGeom prst="bentArrow">
            <a:avLst/>
          </a:prstGeom>
          <a:solidFill>
            <a:srgbClr val="F39B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5579361">
            <a:off x="3161912" y="4434100"/>
            <a:ext cx="499746" cy="491319"/>
          </a:xfrm>
          <a:prstGeom prst="bentArrow">
            <a:avLst/>
          </a:prstGeom>
          <a:solidFill>
            <a:srgbClr val="F39B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5579361">
            <a:off x="3797354" y="5169526"/>
            <a:ext cx="499746" cy="491319"/>
          </a:xfrm>
          <a:prstGeom prst="bentArrow">
            <a:avLst/>
          </a:prstGeom>
          <a:solidFill>
            <a:srgbClr val="F39B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00605" y="3220872"/>
            <a:ext cx="4150886" cy="3341464"/>
          </a:xfrm>
          <a:prstGeom prst="roundRect">
            <a:avLst/>
          </a:prstGeom>
          <a:noFill/>
          <a:ln w="25400">
            <a:solidFill>
              <a:srgbClr val="C91BB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4928808" y="2838482"/>
            <a:ext cx="2207093" cy="982891"/>
          </a:xfrm>
          <a:prstGeom prst="straightConnector1">
            <a:avLst/>
          </a:prstGeom>
          <a:ln w="38100">
            <a:solidFill>
              <a:srgbClr val="C91BB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96286" y="6155140"/>
            <a:ext cx="2032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Jansson</a:t>
            </a:r>
            <a:r>
              <a:rPr lang="en-GB" dirty="0"/>
              <a:t>-Boyd, 2010</a:t>
            </a:r>
          </a:p>
        </p:txBody>
      </p:sp>
    </p:spTree>
    <p:extLst>
      <p:ext uri="{BB962C8B-B14F-4D97-AF65-F5344CB8AC3E}">
        <p14:creationId xmlns:p14="http://schemas.microsoft.com/office/powerpoint/2010/main" val="1810487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27294" y="98612"/>
            <a:ext cx="11927677" cy="6902688"/>
            <a:chOff x="27294" y="98612"/>
            <a:chExt cx="11927677" cy="6902688"/>
          </a:xfrm>
        </p:grpSpPr>
        <p:grpSp>
          <p:nvGrpSpPr>
            <p:cNvPr id="56" name="Group 55"/>
            <p:cNvGrpSpPr/>
            <p:nvPr/>
          </p:nvGrpSpPr>
          <p:grpSpPr>
            <a:xfrm>
              <a:off x="27294" y="98612"/>
              <a:ext cx="11927677" cy="6902688"/>
              <a:chOff x="27294" y="98612"/>
              <a:chExt cx="11927677" cy="6902688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7294" y="98612"/>
                <a:ext cx="11927677" cy="6902688"/>
                <a:chOff x="27294" y="98612"/>
                <a:chExt cx="11927677" cy="6902688"/>
              </a:xfrm>
            </p:grpSpPr>
            <p:sp>
              <p:nvSpPr>
                <p:cNvPr id="2" name="Rounded Rectangle 1"/>
                <p:cNvSpPr/>
                <p:nvPr/>
              </p:nvSpPr>
              <p:spPr>
                <a:xfrm>
                  <a:off x="1733126" y="129988"/>
                  <a:ext cx="1048870" cy="55581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Study Protocol</a:t>
                  </a:r>
                </a:p>
              </p:txBody>
            </p:sp>
            <p:sp>
              <p:nvSpPr>
                <p:cNvPr id="3" name="Rounded Rectangle 2"/>
                <p:cNvSpPr/>
                <p:nvPr/>
              </p:nvSpPr>
              <p:spPr>
                <a:xfrm>
                  <a:off x="2210937" y="999564"/>
                  <a:ext cx="1095494" cy="55581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Fill NHS Template</a:t>
                  </a:r>
                </a:p>
              </p:txBody>
            </p:sp>
            <p:sp>
              <p:nvSpPr>
                <p:cNvPr id="4" name="Rounded Rectangle 3"/>
                <p:cNvSpPr/>
                <p:nvPr/>
              </p:nvSpPr>
              <p:spPr>
                <a:xfrm>
                  <a:off x="2781996" y="1787252"/>
                  <a:ext cx="1246094" cy="55581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PPI Group Review</a:t>
                  </a:r>
                </a:p>
              </p:txBody>
            </p:sp>
            <p:sp>
              <p:nvSpPr>
                <p:cNvPr id="5" name="Rounded Rectangle 4"/>
                <p:cNvSpPr/>
                <p:nvPr/>
              </p:nvSpPr>
              <p:spPr>
                <a:xfrm>
                  <a:off x="3306431" y="2656828"/>
                  <a:ext cx="1331260" cy="55581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Ethics Committee</a:t>
                  </a:r>
                </a:p>
              </p:txBody>
            </p:sp>
            <p:sp>
              <p:nvSpPr>
                <p:cNvPr id="7" name="Rounded Rectangle 6"/>
                <p:cNvSpPr/>
                <p:nvPr/>
              </p:nvSpPr>
              <p:spPr>
                <a:xfrm>
                  <a:off x="8427359" y="98612"/>
                  <a:ext cx="1048870" cy="55581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Study Protocol</a:t>
                  </a:r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8951794" y="968188"/>
                  <a:ext cx="1048870" cy="55581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Fill NHS form</a:t>
                  </a:r>
                </a:p>
              </p:txBody>
            </p:sp>
            <p:sp>
              <p:nvSpPr>
                <p:cNvPr id="9" name="Rounded Rectangle 8"/>
                <p:cNvSpPr/>
                <p:nvPr/>
              </p:nvSpPr>
              <p:spPr>
                <a:xfrm>
                  <a:off x="10099276" y="2707340"/>
                  <a:ext cx="1246094" cy="55581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PPI Group Review</a:t>
                  </a:r>
                </a:p>
              </p:txBody>
            </p:sp>
            <p:sp>
              <p:nvSpPr>
                <p:cNvPr id="10" name="Rounded Rectangle 9"/>
                <p:cNvSpPr/>
                <p:nvPr/>
              </p:nvSpPr>
              <p:spPr>
                <a:xfrm>
                  <a:off x="10623711" y="3576916"/>
                  <a:ext cx="1331260" cy="55581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Ethics Committee</a:t>
                  </a:r>
                </a:p>
              </p:txBody>
            </p:sp>
            <p:sp>
              <p:nvSpPr>
                <p:cNvPr id="15" name="Rounded Rectangle 14"/>
                <p:cNvSpPr/>
                <p:nvPr/>
              </p:nvSpPr>
              <p:spPr>
                <a:xfrm>
                  <a:off x="8951794" y="3576916"/>
                  <a:ext cx="1246094" cy="555812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Learning System</a:t>
                  </a:r>
                </a:p>
              </p:txBody>
            </p:sp>
            <p:sp>
              <p:nvSpPr>
                <p:cNvPr id="16" name="Rounded Rectangle 15"/>
                <p:cNvSpPr/>
                <p:nvPr/>
              </p:nvSpPr>
              <p:spPr>
                <a:xfrm>
                  <a:off x="9476229" y="1837764"/>
                  <a:ext cx="1344707" cy="555812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Automated Reviewer</a:t>
                  </a:r>
                </a:p>
              </p:txBody>
            </p:sp>
            <p:sp>
              <p:nvSpPr>
                <p:cNvPr id="17" name="Bent Arrow 16"/>
                <p:cNvSpPr/>
                <p:nvPr/>
              </p:nvSpPr>
              <p:spPr>
                <a:xfrm rot="5400000">
                  <a:off x="2737172" y="452718"/>
                  <a:ext cx="493059" cy="403412"/>
                </a:xfrm>
                <a:prstGeom prst="ben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Bent Arrow 17"/>
                <p:cNvSpPr/>
                <p:nvPr/>
              </p:nvSpPr>
              <p:spPr>
                <a:xfrm rot="5400000">
                  <a:off x="3261607" y="1264023"/>
                  <a:ext cx="493059" cy="403412"/>
                </a:xfrm>
                <a:prstGeom prst="ben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Bent Arrow 18"/>
                <p:cNvSpPr/>
                <p:nvPr/>
              </p:nvSpPr>
              <p:spPr>
                <a:xfrm rot="5400000">
                  <a:off x="3983266" y="2096533"/>
                  <a:ext cx="493059" cy="403412"/>
                </a:xfrm>
                <a:prstGeom prst="ben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Bent Arrow 19"/>
                <p:cNvSpPr/>
                <p:nvPr/>
              </p:nvSpPr>
              <p:spPr>
                <a:xfrm rot="5400000">
                  <a:off x="9431406" y="421342"/>
                  <a:ext cx="493059" cy="403412"/>
                </a:xfrm>
                <a:prstGeom prst="ben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Bent Arrow 20"/>
                <p:cNvSpPr/>
                <p:nvPr/>
              </p:nvSpPr>
              <p:spPr>
                <a:xfrm rot="5400000">
                  <a:off x="9951359" y="1232647"/>
                  <a:ext cx="493059" cy="403412"/>
                </a:xfrm>
                <a:prstGeom prst="ben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Bent Arrow 21"/>
                <p:cNvSpPr/>
                <p:nvPr/>
              </p:nvSpPr>
              <p:spPr>
                <a:xfrm rot="5400000">
                  <a:off x="10776112" y="2147045"/>
                  <a:ext cx="493059" cy="403412"/>
                </a:xfrm>
                <a:prstGeom prst="ben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Bent Arrow 22"/>
                <p:cNvSpPr/>
                <p:nvPr/>
              </p:nvSpPr>
              <p:spPr>
                <a:xfrm rot="5400000">
                  <a:off x="11300547" y="3061446"/>
                  <a:ext cx="493059" cy="403412"/>
                </a:xfrm>
                <a:prstGeom prst="ben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Bent Arrow 24"/>
                <p:cNvSpPr/>
                <p:nvPr/>
              </p:nvSpPr>
              <p:spPr>
                <a:xfrm rot="16200000" flipH="1">
                  <a:off x="9651041" y="3061446"/>
                  <a:ext cx="493059" cy="403412"/>
                </a:xfrm>
                <a:prstGeom prst="ben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2335808" y="4385948"/>
                  <a:ext cx="1617626" cy="2407360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Database</a:t>
                  </a:r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>
                <a:xfrm>
                  <a:off x="4437563" y="5175315"/>
                  <a:ext cx="1617626" cy="828626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Compare text with previous examples</a:t>
                  </a:r>
                </a:p>
              </p:txBody>
            </p:sp>
            <p:sp>
              <p:nvSpPr>
                <p:cNvPr id="29" name="Rounded Rectangle 28"/>
                <p:cNvSpPr/>
                <p:nvPr/>
              </p:nvSpPr>
              <p:spPr>
                <a:xfrm>
                  <a:off x="6539318" y="5311722"/>
                  <a:ext cx="1617626" cy="555812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Find sections that match</a:t>
                  </a:r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8641073" y="5311722"/>
                  <a:ext cx="1617626" cy="555812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smtClean="0"/>
                    <a:t>Give relevant comments</a:t>
                  </a:r>
                  <a:endParaRPr lang="en-GB" dirty="0"/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234053" y="6237496"/>
                  <a:ext cx="1617626" cy="555812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Participants’ suggestion</a:t>
                  </a:r>
                  <a:endParaRPr lang="en-GB" dirty="0"/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234053" y="4385948"/>
                  <a:ext cx="1617626" cy="555812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Initial text</a:t>
                  </a:r>
                </a:p>
              </p:txBody>
            </p:sp>
            <p:cxnSp>
              <p:nvCxnSpPr>
                <p:cNvPr id="33" name="Straight Arrow Connector 32"/>
                <p:cNvCxnSpPr>
                  <a:stCxn id="32" idx="3"/>
                  <a:endCxn id="27" idx="1"/>
                </p:cNvCxnSpPr>
                <p:nvPr/>
              </p:nvCxnSpPr>
              <p:spPr>
                <a:xfrm>
                  <a:off x="1851679" y="4663854"/>
                  <a:ext cx="484129" cy="925774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31" idx="3"/>
                  <a:endCxn id="27" idx="1"/>
                </p:cNvCxnSpPr>
                <p:nvPr/>
              </p:nvCxnSpPr>
              <p:spPr>
                <a:xfrm flipV="1">
                  <a:off x="1851679" y="5589628"/>
                  <a:ext cx="484129" cy="925774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>
                  <a:stCxn id="27" idx="3"/>
                  <a:endCxn id="28" idx="1"/>
                </p:cNvCxnSpPr>
                <p:nvPr/>
              </p:nvCxnSpPr>
              <p:spPr>
                <a:xfrm>
                  <a:off x="3953434" y="5589628"/>
                  <a:ext cx="484129" cy="0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>
                  <a:stCxn id="28" idx="3"/>
                  <a:endCxn id="29" idx="1"/>
                </p:cNvCxnSpPr>
                <p:nvPr/>
              </p:nvCxnSpPr>
              <p:spPr>
                <a:xfrm>
                  <a:off x="6055189" y="5589628"/>
                  <a:ext cx="484129" cy="0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>
                  <a:stCxn id="29" idx="3"/>
                  <a:endCxn id="30" idx="1"/>
                </p:cNvCxnSpPr>
                <p:nvPr/>
              </p:nvCxnSpPr>
              <p:spPr>
                <a:xfrm>
                  <a:off x="8156944" y="5589628"/>
                  <a:ext cx="484129" cy="0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Rounded Rectangle 38"/>
                <p:cNvSpPr/>
                <p:nvPr/>
              </p:nvSpPr>
              <p:spPr>
                <a:xfrm>
                  <a:off x="27294" y="4199962"/>
                  <a:ext cx="10372301" cy="2801338"/>
                </a:xfrm>
                <a:prstGeom prst="roundRect">
                  <a:avLst/>
                </a:prstGeom>
                <a:noFill/>
                <a:ln w="25400">
                  <a:solidFill>
                    <a:srgbClr val="C91BB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41" name="Straight Arrow Connector 40"/>
                <p:cNvCxnSpPr>
                  <a:stCxn id="16" idx="1"/>
                  <a:endCxn id="39" idx="0"/>
                </p:cNvCxnSpPr>
                <p:nvPr/>
              </p:nvCxnSpPr>
              <p:spPr>
                <a:xfrm flipH="1">
                  <a:off x="5213445" y="2115670"/>
                  <a:ext cx="4262784" cy="2084292"/>
                </a:xfrm>
                <a:prstGeom prst="straightConnector1">
                  <a:avLst/>
                </a:prstGeom>
                <a:ln w="38100">
                  <a:solidFill>
                    <a:srgbClr val="C91BB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TextBox 43"/>
                <p:cNvSpPr txBox="1"/>
                <p:nvPr/>
              </p:nvSpPr>
              <p:spPr>
                <a:xfrm>
                  <a:off x="5494616" y="4476513"/>
                  <a:ext cx="5581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CBR</a:t>
                  </a:r>
                </a:p>
              </p:txBody>
            </p:sp>
            <p:sp>
              <p:nvSpPr>
                <p:cNvPr id="46" name="Striped Right Arrow 45"/>
                <p:cNvSpPr/>
                <p:nvPr/>
              </p:nvSpPr>
              <p:spPr>
                <a:xfrm>
                  <a:off x="5213445" y="999564"/>
                  <a:ext cx="1678674" cy="1134033"/>
                </a:xfrm>
                <a:prstGeom prst="stripedRightArrow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000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99000"/>
                        <a:satMod val="120000"/>
                        <a:shade val="78000"/>
                      </a:schemeClr>
                    </a:gs>
                  </a:gsLst>
                  <a:lin ang="0" scaled="1"/>
                  <a:tileRect/>
                </a:gra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709684" y="1680883"/>
                  <a:ext cx="15613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Current Model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10148582" y="460076"/>
                  <a:ext cx="1787156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Proposed Model </a:t>
                  </a:r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6539318" y="4476513"/>
                <a:ext cx="2917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Retrieve, reuse, revise, retain</a:t>
                </a:r>
              </a:p>
            </p:txBody>
          </p:sp>
          <p:sp>
            <p:nvSpPr>
              <p:cNvPr id="51" name="Left Brace 50"/>
              <p:cNvSpPr/>
              <p:nvPr/>
            </p:nvSpPr>
            <p:spPr>
              <a:xfrm>
                <a:off x="6231831" y="4477980"/>
                <a:ext cx="130843" cy="369332"/>
              </a:xfrm>
              <a:prstGeom prst="leftBrac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5336275" y="4385948"/>
                <a:ext cx="4359589" cy="647869"/>
              </a:xfrm>
              <a:prstGeom prst="roundRect">
                <a:avLst/>
              </a:prstGeom>
              <a:noFill/>
              <a:ln w="25400"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3" name="Straight Arrow Connector 52"/>
              <p:cNvCxnSpPr>
                <a:stCxn id="15" idx="1"/>
                <a:endCxn id="52" idx="0"/>
              </p:cNvCxnSpPr>
              <p:nvPr/>
            </p:nvCxnSpPr>
            <p:spPr>
              <a:xfrm flipH="1">
                <a:off x="7516070" y="3854822"/>
                <a:ext cx="1435724" cy="53112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Up Arrow 56"/>
            <p:cNvSpPr/>
            <p:nvPr/>
          </p:nvSpPr>
          <p:spPr>
            <a:xfrm>
              <a:off x="9476230" y="2393575"/>
              <a:ext cx="219634" cy="119678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271378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371168" y="254747"/>
            <a:ext cx="1961868" cy="60277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New document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8543794" y="1483053"/>
            <a:ext cx="1961868" cy="602776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PPI Comments in the database</a:t>
            </a:r>
          </a:p>
        </p:txBody>
      </p:sp>
      <p:cxnSp>
        <p:nvCxnSpPr>
          <p:cNvPr id="4" name="Straight Arrow Connector 3"/>
          <p:cNvCxnSpPr>
            <a:stCxn id="2" idx="2"/>
            <a:endCxn id="3" idx="0"/>
          </p:cNvCxnSpPr>
          <p:nvPr/>
        </p:nvCxnSpPr>
        <p:spPr>
          <a:xfrm>
            <a:off x="6352102" y="857523"/>
            <a:ext cx="3172626" cy="62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2" idx="2"/>
            <a:endCxn id="6" idx="0"/>
          </p:cNvCxnSpPr>
          <p:nvPr/>
        </p:nvCxnSpPr>
        <p:spPr>
          <a:xfrm flipH="1">
            <a:off x="3179476" y="857523"/>
            <a:ext cx="3172626" cy="62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2198542" y="1483053"/>
            <a:ext cx="1961868" cy="602776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General knowledge model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138658" y="2711359"/>
            <a:ext cx="1132310" cy="60277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Method 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612616" y="2711359"/>
            <a:ext cx="1132310" cy="60277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Method 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086574" y="2711359"/>
            <a:ext cx="1132310" cy="60277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Method 3</a:t>
            </a:r>
          </a:p>
        </p:txBody>
      </p:sp>
      <p:cxnSp>
        <p:nvCxnSpPr>
          <p:cNvPr id="15" name="Straight Arrow Connector 14"/>
          <p:cNvCxnSpPr>
            <a:stCxn id="6" idx="2"/>
            <a:endCxn id="12" idx="0"/>
          </p:cNvCxnSpPr>
          <p:nvPr/>
        </p:nvCxnSpPr>
        <p:spPr>
          <a:xfrm flipH="1">
            <a:off x="3178771" y="2085829"/>
            <a:ext cx="705" cy="62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10" idx="0"/>
          </p:cNvCxnSpPr>
          <p:nvPr/>
        </p:nvCxnSpPr>
        <p:spPr>
          <a:xfrm flipH="1">
            <a:off x="1704813" y="2085829"/>
            <a:ext cx="1474663" cy="62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13" idx="0"/>
          </p:cNvCxnSpPr>
          <p:nvPr/>
        </p:nvCxnSpPr>
        <p:spPr>
          <a:xfrm>
            <a:off x="3179476" y="2085829"/>
            <a:ext cx="1473253" cy="62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5371168" y="4023811"/>
            <a:ext cx="1961868" cy="602776"/>
          </a:xfrm>
          <a:prstGeom prst="roundRect">
            <a:avLst/>
          </a:prstGeom>
          <a:solidFill>
            <a:srgbClr val="7030A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Suggestions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371168" y="5224814"/>
            <a:ext cx="1961868" cy="602776"/>
          </a:xfrm>
          <a:prstGeom prst="roundRect">
            <a:avLst/>
          </a:prstGeom>
          <a:solidFill>
            <a:srgbClr val="7030A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New modification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371168" y="6425817"/>
            <a:ext cx="1961868" cy="60277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Assessment of Success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987374" y="2374710"/>
            <a:ext cx="4383794" cy="1323833"/>
          </a:xfrm>
          <a:prstGeom prst="roundRect">
            <a:avLst/>
          </a:prstGeom>
          <a:noFill/>
          <a:ln w="25400">
            <a:solidFill>
              <a:srgbClr val="C91BB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Bent Arrow 23"/>
          <p:cNvSpPr/>
          <p:nvPr/>
        </p:nvSpPr>
        <p:spPr>
          <a:xfrm flipV="1">
            <a:off x="3271358" y="3880512"/>
            <a:ext cx="947135" cy="65509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flipH="1" flipV="1">
            <a:off x="8966578" y="2374708"/>
            <a:ext cx="799699" cy="216089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79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20" idx="2"/>
            <a:endCxn id="21" idx="0"/>
          </p:cNvCxnSpPr>
          <p:nvPr/>
        </p:nvCxnSpPr>
        <p:spPr>
          <a:xfrm>
            <a:off x="6352102" y="4626587"/>
            <a:ext cx="0" cy="59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2"/>
            <a:endCxn id="22" idx="0"/>
          </p:cNvCxnSpPr>
          <p:nvPr/>
        </p:nvCxnSpPr>
        <p:spPr>
          <a:xfrm>
            <a:off x="6352102" y="5827590"/>
            <a:ext cx="0" cy="59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200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/>
          <p:cNvGrpSpPr/>
          <p:nvPr/>
        </p:nvGrpSpPr>
        <p:grpSpPr>
          <a:xfrm>
            <a:off x="81389" y="2088107"/>
            <a:ext cx="12010531" cy="4212033"/>
            <a:chOff x="-109683" y="1810597"/>
            <a:chExt cx="14079487" cy="4489543"/>
          </a:xfrm>
        </p:grpSpPr>
        <p:sp>
          <p:nvSpPr>
            <p:cNvPr id="3" name="Rounded Rectangle 2"/>
            <p:cNvSpPr/>
            <p:nvPr/>
          </p:nvSpPr>
          <p:spPr>
            <a:xfrm>
              <a:off x="5143073" y="1810597"/>
              <a:ext cx="2267236" cy="901911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General knowledge model</a:t>
              </a:r>
            </a:p>
            <a:p>
              <a:pPr algn="ctr"/>
              <a:r>
                <a:rPr lang="en-GB" dirty="0"/>
                <a:t>(BASE)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954776" y="3695128"/>
              <a:ext cx="1961868" cy="602776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Sentiment analysis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287065" y="3695128"/>
              <a:ext cx="1961868" cy="602776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Legibility index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860813" y="3695128"/>
              <a:ext cx="1961868" cy="602776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Readability index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698765" y="3695128"/>
              <a:ext cx="1636315" cy="602776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Font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504550" y="4856887"/>
              <a:ext cx="1636315" cy="602776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Line spacing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2333489" y="3676354"/>
              <a:ext cx="1636315" cy="602776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Reading time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476308" y="4856887"/>
              <a:ext cx="1636315" cy="602776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Interest in the topics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252784" y="4856887"/>
              <a:ext cx="1924152" cy="602776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Understanding of the topics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109396" y="3695688"/>
              <a:ext cx="1961868" cy="602776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Layout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-109683" y="4856887"/>
              <a:ext cx="1636315" cy="602776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Polarity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117552" y="5697364"/>
              <a:ext cx="1636315" cy="602776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Emotional tone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1790541" y="4856887"/>
              <a:ext cx="1636315" cy="602776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Word count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1060655" y="5697364"/>
              <a:ext cx="1636315" cy="602776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Number of pages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309549" y="5697364"/>
              <a:ext cx="1961868" cy="602776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/>
                <a:t>Language</a:t>
              </a:r>
              <a:endParaRPr lang="en-GB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9019610" y="5697364"/>
              <a:ext cx="1913202" cy="602776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Flesch-Szigrist</a:t>
              </a:r>
              <a:r>
                <a:rPr lang="en-GB" dirty="0"/>
                <a:t> formula</a:t>
              </a:r>
            </a:p>
          </p:txBody>
        </p:sp>
        <p:cxnSp>
          <p:nvCxnSpPr>
            <p:cNvPr id="28" name="Straight Arrow Connector 27"/>
            <p:cNvCxnSpPr>
              <a:stCxn id="3" idx="2"/>
              <a:endCxn id="5" idx="0"/>
            </p:cNvCxnSpPr>
            <p:nvPr/>
          </p:nvCxnSpPr>
          <p:spPr>
            <a:xfrm flipH="1">
              <a:off x="1935711" y="2712508"/>
              <a:ext cx="4340980" cy="982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3" idx="2"/>
              <a:endCxn id="7" idx="0"/>
            </p:cNvCxnSpPr>
            <p:nvPr/>
          </p:nvCxnSpPr>
          <p:spPr>
            <a:xfrm flipH="1">
              <a:off x="6267999" y="2712508"/>
              <a:ext cx="8692" cy="982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3" idx="2"/>
              <a:endCxn id="8" idx="0"/>
            </p:cNvCxnSpPr>
            <p:nvPr/>
          </p:nvCxnSpPr>
          <p:spPr>
            <a:xfrm>
              <a:off x="6276692" y="2712508"/>
              <a:ext cx="4565056" cy="982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5" idx="2"/>
              <a:endCxn id="15" idx="0"/>
            </p:cNvCxnSpPr>
            <p:nvPr/>
          </p:nvCxnSpPr>
          <p:spPr>
            <a:xfrm flipH="1">
              <a:off x="708475" y="4297904"/>
              <a:ext cx="1227235" cy="5589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5" idx="2"/>
              <a:endCxn id="16" idx="0"/>
            </p:cNvCxnSpPr>
            <p:nvPr/>
          </p:nvCxnSpPr>
          <p:spPr>
            <a:xfrm>
              <a:off x="1935710" y="4297904"/>
              <a:ext cx="0" cy="1399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8" idx="2"/>
              <a:endCxn id="17" idx="0"/>
            </p:cNvCxnSpPr>
            <p:nvPr/>
          </p:nvCxnSpPr>
          <p:spPr>
            <a:xfrm>
              <a:off x="10841747" y="4297904"/>
              <a:ext cx="1766952" cy="5589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7" idx="2"/>
              <a:endCxn id="12" idx="0"/>
            </p:cNvCxnSpPr>
            <p:nvPr/>
          </p:nvCxnSpPr>
          <p:spPr>
            <a:xfrm>
              <a:off x="6267999" y="4297904"/>
              <a:ext cx="1026467" cy="5589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8" idx="2"/>
              <a:endCxn id="10" idx="0"/>
            </p:cNvCxnSpPr>
            <p:nvPr/>
          </p:nvCxnSpPr>
          <p:spPr>
            <a:xfrm flipH="1">
              <a:off x="9322708" y="4297904"/>
              <a:ext cx="1519039" cy="5589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8" idx="2"/>
              <a:endCxn id="21" idx="0"/>
            </p:cNvCxnSpPr>
            <p:nvPr/>
          </p:nvCxnSpPr>
          <p:spPr>
            <a:xfrm flipH="1">
              <a:off x="9976210" y="4297904"/>
              <a:ext cx="865537" cy="1399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8" idx="2"/>
              <a:endCxn id="18" idx="0"/>
            </p:cNvCxnSpPr>
            <p:nvPr/>
          </p:nvCxnSpPr>
          <p:spPr>
            <a:xfrm>
              <a:off x="10841747" y="4297904"/>
              <a:ext cx="1037066" cy="1399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8" idx="3"/>
              <a:endCxn id="11" idx="1"/>
            </p:cNvCxnSpPr>
            <p:nvPr/>
          </p:nvCxnSpPr>
          <p:spPr>
            <a:xfrm flipV="1">
              <a:off x="11822681" y="3977742"/>
              <a:ext cx="510808" cy="187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8" idx="1"/>
              <a:endCxn id="9" idx="3"/>
            </p:cNvCxnSpPr>
            <p:nvPr/>
          </p:nvCxnSpPr>
          <p:spPr>
            <a:xfrm flipH="1">
              <a:off x="9335080" y="3996516"/>
              <a:ext cx="5257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7" idx="2"/>
              <a:endCxn id="13" idx="0"/>
            </p:cNvCxnSpPr>
            <p:nvPr/>
          </p:nvCxnSpPr>
          <p:spPr>
            <a:xfrm flipH="1">
              <a:off x="5214860" y="4297904"/>
              <a:ext cx="1053139" cy="5589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7" idx="2"/>
              <a:endCxn id="19" idx="0"/>
            </p:cNvCxnSpPr>
            <p:nvPr/>
          </p:nvCxnSpPr>
          <p:spPr>
            <a:xfrm>
              <a:off x="6267999" y="4297904"/>
              <a:ext cx="22484" cy="1399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7" idx="1"/>
              <a:endCxn id="14" idx="3"/>
            </p:cNvCxnSpPr>
            <p:nvPr/>
          </p:nvCxnSpPr>
          <p:spPr>
            <a:xfrm flipH="1">
              <a:off x="5071264" y="3996516"/>
              <a:ext cx="215801" cy="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ounded Rectangle 58"/>
            <p:cNvSpPr/>
            <p:nvPr/>
          </p:nvSpPr>
          <p:spPr>
            <a:xfrm>
              <a:off x="2184797" y="4856887"/>
              <a:ext cx="1882162" cy="602776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Senti</a:t>
              </a:r>
              <a:r>
                <a:rPr lang="en-GB" dirty="0"/>
                <a:t>-strength index</a:t>
              </a:r>
            </a:p>
          </p:txBody>
        </p:sp>
        <p:cxnSp>
          <p:nvCxnSpPr>
            <p:cNvPr id="61" name="Straight Arrow Connector 60"/>
            <p:cNvCxnSpPr>
              <a:stCxn id="5" idx="2"/>
              <a:endCxn id="59" idx="0"/>
            </p:cNvCxnSpPr>
            <p:nvPr/>
          </p:nvCxnSpPr>
          <p:spPr>
            <a:xfrm>
              <a:off x="1935711" y="4297904"/>
              <a:ext cx="1190167" cy="5589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2286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/>
        </p:nvGrpSpPr>
        <p:grpSpPr>
          <a:xfrm>
            <a:off x="1442122" y="232014"/>
            <a:ext cx="9134902" cy="6378391"/>
            <a:chOff x="118280" y="122830"/>
            <a:chExt cx="9134902" cy="6378391"/>
          </a:xfrm>
        </p:grpSpPr>
        <p:grpSp>
          <p:nvGrpSpPr>
            <p:cNvPr id="77" name="Group 76"/>
            <p:cNvGrpSpPr/>
            <p:nvPr/>
          </p:nvGrpSpPr>
          <p:grpSpPr>
            <a:xfrm>
              <a:off x="118280" y="122830"/>
              <a:ext cx="7039970" cy="2072185"/>
              <a:chOff x="1455761" y="1023582"/>
              <a:chExt cx="7039970" cy="2072185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7690513" y="2645391"/>
                <a:ext cx="805218" cy="4503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Word</a:t>
                </a: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5554638" y="2645391"/>
                <a:ext cx="1160059" cy="4503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Sentence</a:t>
                </a: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1455761" y="2645391"/>
                <a:ext cx="1253320" cy="4503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Document</a:t>
                </a: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407389" y="2645391"/>
                <a:ext cx="1253320" cy="4503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Paragraph</a:t>
                </a: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5554637" y="1023582"/>
                <a:ext cx="1160060" cy="602776"/>
              </a:xfrm>
              <a:prstGeom prst="roundRect">
                <a:avLst/>
              </a:prstGeom>
              <a:ln>
                <a:solidFill>
                  <a:srgbClr val="70AD47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Similar Sections</a:t>
                </a:r>
              </a:p>
            </p:txBody>
          </p:sp>
          <p:cxnSp>
            <p:nvCxnSpPr>
              <p:cNvPr id="33" name="Straight Arrow Connector 32"/>
              <p:cNvCxnSpPr>
                <a:stCxn id="29" idx="3"/>
                <a:endCxn id="30" idx="1"/>
              </p:cNvCxnSpPr>
              <p:nvPr/>
            </p:nvCxnSpPr>
            <p:spPr>
              <a:xfrm>
                <a:off x="2709081" y="2870579"/>
                <a:ext cx="698308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30" idx="3"/>
                <a:endCxn id="28" idx="1"/>
              </p:cNvCxnSpPr>
              <p:nvPr/>
            </p:nvCxnSpPr>
            <p:spPr>
              <a:xfrm>
                <a:off x="4660709" y="2870579"/>
                <a:ext cx="893929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8" idx="3"/>
                <a:endCxn id="27" idx="1"/>
              </p:cNvCxnSpPr>
              <p:nvPr/>
            </p:nvCxnSpPr>
            <p:spPr>
              <a:xfrm>
                <a:off x="6714697" y="2870579"/>
                <a:ext cx="975816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29" idx="3"/>
                <a:endCxn id="31" idx="1"/>
              </p:cNvCxnSpPr>
              <p:nvPr/>
            </p:nvCxnSpPr>
            <p:spPr>
              <a:xfrm flipV="1">
                <a:off x="2709081" y="1324970"/>
                <a:ext cx="2845556" cy="154560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31" idx="2"/>
                <a:endCxn id="30" idx="0"/>
              </p:cNvCxnSpPr>
              <p:nvPr/>
            </p:nvCxnSpPr>
            <p:spPr>
              <a:xfrm flipH="1">
                <a:off x="4034049" y="1626358"/>
                <a:ext cx="2100618" cy="1019033"/>
              </a:xfrm>
              <a:prstGeom prst="straightConnector1">
                <a:avLst/>
              </a:prstGeom>
              <a:ln w="25400">
                <a:solidFill>
                  <a:srgbClr val="70AD4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31" idx="2"/>
                <a:endCxn id="28" idx="0"/>
              </p:cNvCxnSpPr>
              <p:nvPr/>
            </p:nvCxnSpPr>
            <p:spPr>
              <a:xfrm>
                <a:off x="6134667" y="1626358"/>
                <a:ext cx="1" cy="1019033"/>
              </a:xfrm>
              <a:prstGeom prst="straightConnector1">
                <a:avLst/>
              </a:prstGeom>
              <a:ln w="25400">
                <a:solidFill>
                  <a:srgbClr val="70AD4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31" idx="2"/>
                <a:endCxn id="27" idx="0"/>
              </p:cNvCxnSpPr>
              <p:nvPr/>
            </p:nvCxnSpPr>
            <p:spPr>
              <a:xfrm>
                <a:off x="6134667" y="1626358"/>
                <a:ext cx="1958455" cy="1019033"/>
              </a:xfrm>
              <a:prstGeom prst="straightConnector1">
                <a:avLst/>
              </a:prstGeom>
              <a:ln w="25400">
                <a:solidFill>
                  <a:srgbClr val="70AD4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/>
            <p:cNvSpPr txBox="1"/>
            <p:nvPr/>
          </p:nvSpPr>
          <p:spPr>
            <a:xfrm>
              <a:off x="5587756" y="370933"/>
              <a:ext cx="184076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Section Similarity </a:t>
              </a:r>
            </a:p>
            <a:p>
              <a:r>
                <a:rPr lang="en-GB" sz="1600" dirty="0"/>
                <a:t>based in how many </a:t>
              </a:r>
            </a:p>
            <a:p>
              <a:r>
                <a:rPr lang="en-GB" sz="1600" dirty="0"/>
                <a:t>words are shared</a:t>
              </a: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909848" y="3931693"/>
              <a:ext cx="1160060" cy="602776"/>
            </a:xfrm>
            <a:prstGeom prst="roundRect">
              <a:avLst/>
            </a:prstGeom>
            <a:ln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Similar Section</a:t>
              </a: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3323228" y="2912660"/>
              <a:ext cx="1160060" cy="602776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Solution 1</a:t>
              </a: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3323228" y="3931693"/>
              <a:ext cx="1160060" cy="602776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Solution 2</a:t>
              </a: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323228" y="4950726"/>
              <a:ext cx="1160060" cy="602776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Solution 3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168537" y="5854890"/>
              <a:ext cx="14694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Researcher </a:t>
              </a:r>
            </a:p>
            <a:p>
              <a:pPr algn="ctr"/>
              <a:r>
                <a:rPr lang="en-GB" dirty="0"/>
                <a:t>Modifications</a:t>
              </a: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5377216" y="2912660"/>
              <a:ext cx="1160060" cy="602776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Assessed effect 1</a:t>
              </a:r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5377216" y="3931693"/>
              <a:ext cx="1160060" cy="602776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Assessed effect 2</a:t>
              </a: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5382195" y="4950726"/>
              <a:ext cx="1160060" cy="602776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Assessed effect 3</a:t>
              </a: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7428515" y="2885363"/>
              <a:ext cx="1524416" cy="922361"/>
            </a:xfrm>
            <a:prstGeom prst="roundRect">
              <a:avLst/>
            </a:prstGeom>
            <a:solidFill>
              <a:srgbClr val="C91BB0"/>
            </a:solidFill>
            <a:ln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Further comments by PPI group</a:t>
              </a: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7428515" y="4603845"/>
              <a:ext cx="1524416" cy="922361"/>
            </a:xfrm>
            <a:prstGeom prst="roundRect">
              <a:avLst/>
            </a:prstGeom>
            <a:solidFill>
              <a:srgbClr val="C91BB0"/>
            </a:solidFill>
            <a:ln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Observed document’s effect in RCT</a:t>
              </a: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7158250" y="2710428"/>
              <a:ext cx="2094932" cy="3048927"/>
            </a:xfrm>
            <a:prstGeom prst="roundRect">
              <a:avLst/>
            </a:prstGeom>
            <a:noFill/>
            <a:ln w="25400">
              <a:solidFill>
                <a:srgbClr val="C91BB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2" name="Straight Arrow Connector 91"/>
            <p:cNvCxnSpPr>
              <a:stCxn id="79" idx="3"/>
              <a:endCxn id="80" idx="1"/>
            </p:cNvCxnSpPr>
            <p:nvPr/>
          </p:nvCxnSpPr>
          <p:spPr>
            <a:xfrm flipV="1">
              <a:off x="2069908" y="3214048"/>
              <a:ext cx="1253320" cy="1019033"/>
            </a:xfrm>
            <a:prstGeom prst="straightConnector1">
              <a:avLst/>
            </a:prstGeom>
            <a:ln w="25400">
              <a:solidFill>
                <a:srgbClr val="70AD4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79" idx="3"/>
              <a:endCxn id="82" idx="1"/>
            </p:cNvCxnSpPr>
            <p:nvPr/>
          </p:nvCxnSpPr>
          <p:spPr>
            <a:xfrm>
              <a:off x="2069908" y="4233081"/>
              <a:ext cx="1253320" cy="0"/>
            </a:xfrm>
            <a:prstGeom prst="straightConnector1">
              <a:avLst/>
            </a:prstGeom>
            <a:ln w="25400">
              <a:solidFill>
                <a:srgbClr val="70AD4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79" idx="3"/>
              <a:endCxn id="83" idx="1"/>
            </p:cNvCxnSpPr>
            <p:nvPr/>
          </p:nvCxnSpPr>
          <p:spPr>
            <a:xfrm>
              <a:off x="2069908" y="4233081"/>
              <a:ext cx="1253320" cy="1019033"/>
            </a:xfrm>
            <a:prstGeom prst="straightConnector1">
              <a:avLst/>
            </a:prstGeom>
            <a:ln w="25400">
              <a:solidFill>
                <a:srgbClr val="70AD4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80" idx="3"/>
              <a:endCxn id="85" idx="1"/>
            </p:cNvCxnSpPr>
            <p:nvPr/>
          </p:nvCxnSpPr>
          <p:spPr>
            <a:xfrm>
              <a:off x="4483288" y="3214048"/>
              <a:ext cx="893928" cy="0"/>
            </a:xfrm>
            <a:prstGeom prst="straightConnector1">
              <a:avLst/>
            </a:prstGeom>
            <a:ln w="2540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82" idx="3"/>
              <a:endCxn id="86" idx="1"/>
            </p:cNvCxnSpPr>
            <p:nvPr/>
          </p:nvCxnSpPr>
          <p:spPr>
            <a:xfrm>
              <a:off x="4483288" y="4233081"/>
              <a:ext cx="893928" cy="0"/>
            </a:xfrm>
            <a:prstGeom prst="straightConnector1">
              <a:avLst/>
            </a:prstGeom>
            <a:ln w="2540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83" idx="3"/>
              <a:endCxn id="87" idx="1"/>
            </p:cNvCxnSpPr>
            <p:nvPr/>
          </p:nvCxnSpPr>
          <p:spPr>
            <a:xfrm>
              <a:off x="4483288" y="5252114"/>
              <a:ext cx="898907" cy="0"/>
            </a:xfrm>
            <a:prstGeom prst="straightConnector1">
              <a:avLst/>
            </a:prstGeom>
            <a:ln w="2540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86" idx="3"/>
              <a:endCxn id="90" idx="1"/>
            </p:cNvCxnSpPr>
            <p:nvPr/>
          </p:nvCxnSpPr>
          <p:spPr>
            <a:xfrm>
              <a:off x="6537276" y="4233081"/>
              <a:ext cx="620974" cy="1811"/>
            </a:xfrm>
            <a:prstGeom prst="straightConnector1">
              <a:avLst/>
            </a:prstGeom>
            <a:ln w="25400">
              <a:solidFill>
                <a:srgbClr val="C91BB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Left Brace 105"/>
            <p:cNvSpPr/>
            <p:nvPr/>
          </p:nvSpPr>
          <p:spPr>
            <a:xfrm rot="16200000">
              <a:off x="3859873" y="5222711"/>
              <a:ext cx="86773" cy="1160060"/>
            </a:xfrm>
            <a:prstGeom prst="leftBrac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13427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415408" y="1001957"/>
            <a:ext cx="11732133" cy="4672378"/>
            <a:chOff x="415408" y="1001957"/>
            <a:chExt cx="11732133" cy="4672378"/>
          </a:xfrm>
        </p:grpSpPr>
        <p:sp>
          <p:nvSpPr>
            <p:cNvPr id="2" name="Rounded Rectangle 1"/>
            <p:cNvSpPr/>
            <p:nvPr/>
          </p:nvSpPr>
          <p:spPr>
            <a:xfrm>
              <a:off x="486765" y="2020990"/>
              <a:ext cx="1160060" cy="602776"/>
            </a:xfrm>
            <a:prstGeom prst="roundRect">
              <a:avLst/>
            </a:prstGeom>
            <a:ln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Identified Section</a:t>
              </a: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900145" y="1001957"/>
              <a:ext cx="1160060" cy="602776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Solution 1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900145" y="2020990"/>
              <a:ext cx="1160060" cy="602776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Solution 2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900145" y="3040023"/>
              <a:ext cx="1160060" cy="602776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Solution 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45454" y="3944187"/>
              <a:ext cx="146944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Previous</a:t>
              </a:r>
            </a:p>
            <a:p>
              <a:pPr algn="ctr"/>
              <a:r>
                <a:rPr lang="en-GB" dirty="0"/>
                <a:t>Researchers’ </a:t>
              </a:r>
            </a:p>
            <a:p>
              <a:pPr algn="ctr"/>
              <a:r>
                <a:rPr lang="en-GB" dirty="0"/>
                <a:t>Solutions</a:t>
              </a:r>
            </a:p>
          </p:txBody>
        </p:sp>
        <p:cxnSp>
          <p:nvCxnSpPr>
            <p:cNvPr id="13" name="Straight Arrow Connector 12"/>
            <p:cNvCxnSpPr>
              <a:stCxn id="2" idx="3"/>
              <a:endCxn id="3" idx="1"/>
            </p:cNvCxnSpPr>
            <p:nvPr/>
          </p:nvCxnSpPr>
          <p:spPr>
            <a:xfrm flipV="1">
              <a:off x="1646825" y="1303345"/>
              <a:ext cx="1253320" cy="1019033"/>
            </a:xfrm>
            <a:prstGeom prst="straightConnector1">
              <a:avLst/>
            </a:prstGeom>
            <a:ln w="25400">
              <a:solidFill>
                <a:srgbClr val="70AD4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" idx="3"/>
              <a:endCxn id="4" idx="1"/>
            </p:cNvCxnSpPr>
            <p:nvPr/>
          </p:nvCxnSpPr>
          <p:spPr>
            <a:xfrm>
              <a:off x="1646825" y="2322378"/>
              <a:ext cx="1253320" cy="0"/>
            </a:xfrm>
            <a:prstGeom prst="straightConnector1">
              <a:avLst/>
            </a:prstGeom>
            <a:ln w="25400">
              <a:solidFill>
                <a:srgbClr val="70AD4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2" idx="3"/>
              <a:endCxn id="5" idx="1"/>
            </p:cNvCxnSpPr>
            <p:nvPr/>
          </p:nvCxnSpPr>
          <p:spPr>
            <a:xfrm>
              <a:off x="1646825" y="2322378"/>
              <a:ext cx="1253320" cy="1019033"/>
            </a:xfrm>
            <a:prstGeom prst="straightConnector1">
              <a:avLst/>
            </a:prstGeom>
            <a:ln w="25400">
              <a:solidFill>
                <a:srgbClr val="70AD4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3" idx="3"/>
              <a:endCxn id="21" idx="1"/>
            </p:cNvCxnSpPr>
            <p:nvPr/>
          </p:nvCxnSpPr>
          <p:spPr>
            <a:xfrm>
              <a:off x="4060205" y="1303345"/>
              <a:ext cx="893927" cy="1019033"/>
            </a:xfrm>
            <a:prstGeom prst="straightConnector1">
              <a:avLst/>
            </a:prstGeom>
            <a:ln w="2540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" idx="3"/>
              <a:endCxn id="21" idx="1"/>
            </p:cNvCxnSpPr>
            <p:nvPr/>
          </p:nvCxnSpPr>
          <p:spPr>
            <a:xfrm>
              <a:off x="4060205" y="2322378"/>
              <a:ext cx="893927" cy="0"/>
            </a:xfrm>
            <a:prstGeom prst="straightConnector1">
              <a:avLst/>
            </a:prstGeom>
            <a:ln w="2540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21" idx="1"/>
            </p:cNvCxnSpPr>
            <p:nvPr/>
          </p:nvCxnSpPr>
          <p:spPr>
            <a:xfrm flipV="1">
              <a:off x="4060205" y="2322378"/>
              <a:ext cx="893927" cy="1019033"/>
            </a:xfrm>
            <a:prstGeom prst="straightConnector1">
              <a:avLst/>
            </a:prstGeom>
            <a:ln w="2540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Left Brace 19"/>
            <p:cNvSpPr/>
            <p:nvPr/>
          </p:nvSpPr>
          <p:spPr>
            <a:xfrm rot="16200000">
              <a:off x="3436790" y="3312008"/>
              <a:ext cx="86773" cy="1160060"/>
            </a:xfrm>
            <a:prstGeom prst="leftBrac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954132" y="2020990"/>
              <a:ext cx="1665029" cy="602776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Best perceived Solution [2]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8004388" y="2020990"/>
              <a:ext cx="1665029" cy="602776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New solution assessment</a:t>
              </a:r>
            </a:p>
          </p:txBody>
        </p:sp>
        <p:cxnSp>
          <p:nvCxnSpPr>
            <p:cNvPr id="30" name="Straight Arrow Connector 29"/>
            <p:cNvCxnSpPr>
              <a:stCxn id="21" idx="3"/>
              <a:endCxn id="28" idx="1"/>
            </p:cNvCxnSpPr>
            <p:nvPr/>
          </p:nvCxnSpPr>
          <p:spPr>
            <a:xfrm>
              <a:off x="6619161" y="2322378"/>
              <a:ext cx="1385227" cy="0"/>
            </a:xfrm>
            <a:prstGeom prst="straightConnector1">
              <a:avLst/>
            </a:prstGeom>
            <a:ln w="2540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/>
            <p:cNvSpPr/>
            <p:nvPr/>
          </p:nvSpPr>
          <p:spPr>
            <a:xfrm>
              <a:off x="5202067" y="4358167"/>
              <a:ext cx="1160060" cy="602776"/>
            </a:xfrm>
            <a:prstGeom prst="roundRect">
              <a:avLst/>
            </a:prstGeom>
            <a:ln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Identified Section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942156" y="3848651"/>
              <a:ext cx="1160060" cy="602776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Solution 2 [case]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6942156" y="4867684"/>
              <a:ext cx="1160060" cy="602776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New Solution</a:t>
              </a:r>
            </a:p>
          </p:txBody>
        </p:sp>
        <p:cxnSp>
          <p:nvCxnSpPr>
            <p:cNvPr id="34" name="Straight Arrow Connector 33"/>
            <p:cNvCxnSpPr>
              <a:stCxn id="31" idx="3"/>
              <a:endCxn id="32" idx="1"/>
            </p:cNvCxnSpPr>
            <p:nvPr/>
          </p:nvCxnSpPr>
          <p:spPr>
            <a:xfrm flipV="1">
              <a:off x="6362127" y="4150039"/>
              <a:ext cx="580029" cy="509516"/>
            </a:xfrm>
            <a:prstGeom prst="straightConnector1">
              <a:avLst/>
            </a:prstGeom>
            <a:ln w="25400">
              <a:solidFill>
                <a:srgbClr val="70AD4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1" idx="3"/>
              <a:endCxn id="33" idx="1"/>
            </p:cNvCxnSpPr>
            <p:nvPr/>
          </p:nvCxnSpPr>
          <p:spPr>
            <a:xfrm>
              <a:off x="6362127" y="4659555"/>
              <a:ext cx="580029" cy="509517"/>
            </a:xfrm>
            <a:prstGeom prst="straightConnector1">
              <a:avLst/>
            </a:prstGeom>
            <a:ln w="25400">
              <a:solidFill>
                <a:srgbClr val="70AD4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2" idx="2"/>
              <a:endCxn id="33" idx="0"/>
            </p:cNvCxnSpPr>
            <p:nvPr/>
          </p:nvCxnSpPr>
          <p:spPr>
            <a:xfrm>
              <a:off x="7522186" y="4451427"/>
              <a:ext cx="0" cy="416257"/>
            </a:xfrm>
            <a:prstGeom prst="straightConnector1">
              <a:avLst/>
            </a:prstGeom>
            <a:ln w="25400">
              <a:solidFill>
                <a:srgbClr val="70AD4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ounded Rectangle 43"/>
            <p:cNvSpPr/>
            <p:nvPr/>
          </p:nvSpPr>
          <p:spPr>
            <a:xfrm>
              <a:off x="10529234" y="3848484"/>
              <a:ext cx="1160060" cy="602776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Solution 2 [case]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0529234" y="4867517"/>
              <a:ext cx="1160060" cy="602776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New Solution</a:t>
              </a:r>
            </a:p>
          </p:txBody>
        </p:sp>
        <p:cxnSp>
          <p:nvCxnSpPr>
            <p:cNvPr id="46" name="Straight Arrow Connector 45"/>
            <p:cNvCxnSpPr>
              <a:stCxn id="44" idx="2"/>
              <a:endCxn id="45" idx="0"/>
            </p:cNvCxnSpPr>
            <p:nvPr/>
          </p:nvCxnSpPr>
          <p:spPr>
            <a:xfrm>
              <a:off x="11109264" y="4451260"/>
              <a:ext cx="0" cy="416257"/>
            </a:xfrm>
            <a:prstGeom prst="straightConnector1">
              <a:avLst/>
            </a:prstGeom>
            <a:ln w="25400">
              <a:solidFill>
                <a:srgbClr val="70AD4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ounded Rectangle 47"/>
            <p:cNvSpPr/>
            <p:nvPr/>
          </p:nvSpPr>
          <p:spPr>
            <a:xfrm>
              <a:off x="5108822" y="3739470"/>
              <a:ext cx="3202662" cy="1934865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10331361" y="3691955"/>
              <a:ext cx="1460312" cy="1934865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Straight Arrow Connector 50"/>
            <p:cNvCxnSpPr>
              <a:stCxn id="28" idx="2"/>
              <a:endCxn id="48" idx="0"/>
            </p:cNvCxnSpPr>
            <p:nvPr/>
          </p:nvCxnSpPr>
          <p:spPr>
            <a:xfrm flipH="1">
              <a:off x="6710153" y="2623766"/>
              <a:ext cx="2126750" cy="11157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8" idx="2"/>
              <a:endCxn id="49" idx="0"/>
            </p:cNvCxnSpPr>
            <p:nvPr/>
          </p:nvCxnSpPr>
          <p:spPr>
            <a:xfrm>
              <a:off x="8836903" y="2623766"/>
              <a:ext cx="2224614" cy="106818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059368" y="3005735"/>
              <a:ext cx="20322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New solution has </a:t>
              </a:r>
            </a:p>
            <a:p>
              <a:r>
                <a:rPr lang="en-GB" dirty="0"/>
                <a:t>better performance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0196429" y="2752365"/>
              <a:ext cx="19511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 New solution has </a:t>
              </a:r>
            </a:p>
            <a:p>
              <a:r>
                <a:rPr lang="en-GB" dirty="0"/>
                <a:t> poor performance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710153" y="2020990"/>
              <a:ext cx="12287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Researcher</a:t>
              </a:r>
            </a:p>
            <a:p>
              <a:r>
                <a:rPr lang="en-GB" dirty="0"/>
                <a:t>adapts the</a:t>
              </a:r>
            </a:p>
            <a:p>
              <a:r>
                <a:rPr lang="en-GB" dirty="0"/>
                <a:t>solution</a:t>
              </a: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415408" y="3040023"/>
              <a:ext cx="1302774" cy="602776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PPI Comments</a:t>
              </a:r>
            </a:p>
          </p:txBody>
        </p:sp>
        <p:cxnSp>
          <p:nvCxnSpPr>
            <p:cNvPr id="59" name="Straight Arrow Connector 58"/>
            <p:cNvCxnSpPr>
              <a:stCxn id="2" idx="2"/>
              <a:endCxn id="57" idx="0"/>
            </p:cNvCxnSpPr>
            <p:nvPr/>
          </p:nvCxnSpPr>
          <p:spPr>
            <a:xfrm>
              <a:off x="1066795" y="2623766"/>
              <a:ext cx="0" cy="416257"/>
            </a:xfrm>
            <a:prstGeom prst="straightConnector1">
              <a:avLst/>
            </a:prstGeom>
            <a:ln w="25400">
              <a:solidFill>
                <a:srgbClr val="70AD4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ounded Rectangle 59"/>
            <p:cNvSpPr/>
            <p:nvPr/>
          </p:nvSpPr>
          <p:spPr>
            <a:xfrm>
              <a:off x="8670035" y="4867517"/>
              <a:ext cx="1302774" cy="602776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New PPI Comments</a:t>
              </a:r>
            </a:p>
          </p:txBody>
        </p:sp>
        <p:cxnSp>
          <p:nvCxnSpPr>
            <p:cNvPr id="61" name="Straight Arrow Connector 60"/>
            <p:cNvCxnSpPr>
              <a:stCxn id="33" idx="3"/>
              <a:endCxn id="60" idx="1"/>
            </p:cNvCxnSpPr>
            <p:nvPr/>
          </p:nvCxnSpPr>
          <p:spPr>
            <a:xfrm flipV="1">
              <a:off x="8102216" y="5168905"/>
              <a:ext cx="567819" cy="167"/>
            </a:xfrm>
            <a:prstGeom prst="straightConnector1">
              <a:avLst/>
            </a:prstGeom>
            <a:ln w="25400">
              <a:solidFill>
                <a:srgbClr val="70AD4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45" idx="1"/>
              <a:endCxn id="60" idx="3"/>
            </p:cNvCxnSpPr>
            <p:nvPr/>
          </p:nvCxnSpPr>
          <p:spPr>
            <a:xfrm flipH="1">
              <a:off x="9972809" y="5168905"/>
              <a:ext cx="556425" cy="0"/>
            </a:xfrm>
            <a:prstGeom prst="straightConnector1">
              <a:avLst/>
            </a:prstGeom>
            <a:ln w="25400">
              <a:solidFill>
                <a:srgbClr val="70AD4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6991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539015" y="490451"/>
            <a:ext cx="9952522" cy="5082576"/>
            <a:chOff x="539015" y="490451"/>
            <a:chExt cx="9952522" cy="5082576"/>
          </a:xfrm>
        </p:grpSpPr>
        <p:sp>
          <p:nvSpPr>
            <p:cNvPr id="4" name="Rounded Rectangle 3"/>
            <p:cNvSpPr/>
            <p:nvPr/>
          </p:nvSpPr>
          <p:spPr>
            <a:xfrm>
              <a:off x="539015" y="490451"/>
              <a:ext cx="9952522" cy="508257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Database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318116" y="1612669"/>
              <a:ext cx="3923607" cy="313389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Set of all tokens in the system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547505" y="2959331"/>
              <a:ext cx="1097280" cy="3740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Sentence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758094" y="3392978"/>
              <a:ext cx="1097280" cy="3740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Sentence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021328" y="3826625"/>
              <a:ext cx="1097280" cy="3740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Sentence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407083" y="2435772"/>
              <a:ext cx="847898" cy="4336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Token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467744" y="3127115"/>
              <a:ext cx="847898" cy="4336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Token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302087" y="3127115"/>
              <a:ext cx="847898" cy="4336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Token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407083" y="3845473"/>
              <a:ext cx="847898" cy="4336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Token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976400" y="3951755"/>
              <a:ext cx="1163782" cy="3740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Paragraph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137113" y="4381936"/>
              <a:ext cx="1163782" cy="3740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Paragraph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92143" y="2703165"/>
              <a:ext cx="1318953" cy="349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Document</a:t>
              </a:r>
            </a:p>
          </p:txBody>
        </p:sp>
        <p:cxnSp>
          <p:nvCxnSpPr>
            <p:cNvPr id="21" name="Straight Arrow Connector 20"/>
            <p:cNvCxnSpPr>
              <a:stCxn id="7" idx="3"/>
              <a:endCxn id="11" idx="1"/>
            </p:cNvCxnSpPr>
            <p:nvPr/>
          </p:nvCxnSpPr>
          <p:spPr>
            <a:xfrm flipV="1">
              <a:off x="5644785" y="2652596"/>
              <a:ext cx="1762298" cy="493772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2" idx="1"/>
            </p:cNvCxnSpPr>
            <p:nvPr/>
          </p:nvCxnSpPr>
          <p:spPr>
            <a:xfrm flipV="1">
              <a:off x="5855374" y="3343939"/>
              <a:ext cx="612370" cy="236076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3"/>
              <a:endCxn id="12" idx="1"/>
            </p:cNvCxnSpPr>
            <p:nvPr/>
          </p:nvCxnSpPr>
          <p:spPr>
            <a:xfrm>
              <a:off x="5644785" y="3146368"/>
              <a:ext cx="822959" cy="197571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0" idx="3"/>
              <a:endCxn id="13" idx="1"/>
            </p:cNvCxnSpPr>
            <p:nvPr/>
          </p:nvCxnSpPr>
          <p:spPr>
            <a:xfrm flipV="1">
              <a:off x="6118608" y="3343939"/>
              <a:ext cx="2183479" cy="669723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9" idx="3"/>
            </p:cNvCxnSpPr>
            <p:nvPr/>
          </p:nvCxnSpPr>
          <p:spPr>
            <a:xfrm>
              <a:off x="5855374" y="3580015"/>
              <a:ext cx="1551709" cy="439116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0" idx="3"/>
              <a:endCxn id="14" idx="1"/>
            </p:cNvCxnSpPr>
            <p:nvPr/>
          </p:nvCxnSpPr>
          <p:spPr>
            <a:xfrm>
              <a:off x="6118608" y="4013662"/>
              <a:ext cx="1288475" cy="48635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5" idx="3"/>
              <a:endCxn id="7" idx="1"/>
            </p:cNvCxnSpPr>
            <p:nvPr/>
          </p:nvCxnSpPr>
          <p:spPr>
            <a:xfrm flipV="1">
              <a:off x="4140182" y="3146368"/>
              <a:ext cx="407323" cy="992424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6" idx="3"/>
              <a:endCxn id="9" idx="1"/>
            </p:cNvCxnSpPr>
            <p:nvPr/>
          </p:nvCxnSpPr>
          <p:spPr>
            <a:xfrm flipV="1">
              <a:off x="4300895" y="3580015"/>
              <a:ext cx="457199" cy="98895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6" idx="3"/>
              <a:endCxn id="10" idx="1"/>
            </p:cNvCxnSpPr>
            <p:nvPr/>
          </p:nvCxnSpPr>
          <p:spPr>
            <a:xfrm flipV="1">
              <a:off x="4300895" y="4013662"/>
              <a:ext cx="720433" cy="555311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9" idx="3"/>
              <a:endCxn id="7" idx="1"/>
            </p:cNvCxnSpPr>
            <p:nvPr/>
          </p:nvCxnSpPr>
          <p:spPr>
            <a:xfrm>
              <a:off x="2011096" y="2877733"/>
              <a:ext cx="2536409" cy="268635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9" idx="3"/>
              <a:endCxn id="9" idx="1"/>
            </p:cNvCxnSpPr>
            <p:nvPr/>
          </p:nvCxnSpPr>
          <p:spPr>
            <a:xfrm>
              <a:off x="2011096" y="2877733"/>
              <a:ext cx="2746998" cy="702282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9" idx="3"/>
              <a:endCxn id="10" idx="1"/>
            </p:cNvCxnSpPr>
            <p:nvPr/>
          </p:nvCxnSpPr>
          <p:spPr>
            <a:xfrm>
              <a:off x="2011096" y="2877733"/>
              <a:ext cx="3010232" cy="1135929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9" idx="3"/>
              <a:endCxn id="15" idx="1"/>
            </p:cNvCxnSpPr>
            <p:nvPr/>
          </p:nvCxnSpPr>
          <p:spPr>
            <a:xfrm>
              <a:off x="2011096" y="2877733"/>
              <a:ext cx="965304" cy="1261059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9" idx="3"/>
              <a:endCxn id="16" idx="1"/>
            </p:cNvCxnSpPr>
            <p:nvPr/>
          </p:nvCxnSpPr>
          <p:spPr>
            <a:xfrm>
              <a:off x="2011096" y="2877733"/>
              <a:ext cx="1126017" cy="169124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8613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22774</TotalTime>
  <Words>614</Words>
  <Application>Microsoft Office PowerPoint</Application>
  <PresentationFormat>Widescreen</PresentationFormat>
  <Paragraphs>243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Southampton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 Sanchez F.</dc:creator>
  <cp:lastModifiedBy>Santos Sanchez F.</cp:lastModifiedBy>
  <cp:revision>65</cp:revision>
  <dcterms:created xsi:type="dcterms:W3CDTF">2017-07-24T07:43:22Z</dcterms:created>
  <dcterms:modified xsi:type="dcterms:W3CDTF">2018-06-15T10:19:50Z</dcterms:modified>
</cp:coreProperties>
</file>