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5" r:id="rId5"/>
    <p:sldId id="266" r:id="rId6"/>
    <p:sldId id="267" r:id="rId7"/>
    <p:sldId id="270" r:id="rId8"/>
    <p:sldId id="268" r:id="rId9"/>
    <p:sldId id="271" r:id="rId10"/>
    <p:sldId id="269" r:id="rId11"/>
    <p:sldId id="272" r:id="rId12"/>
    <p:sldId id="273" r:id="rId13"/>
    <p:sldId id="274" r:id="rId14"/>
    <p:sldId id="263" r:id="rId15"/>
    <p:sldId id="264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6163" autoAdjust="0"/>
  </p:normalViewPr>
  <p:slideViewPr>
    <p:cSldViewPr>
      <p:cViewPr varScale="1">
        <p:scale>
          <a:sx n="69" d="100"/>
          <a:sy n="69" d="100"/>
        </p:scale>
        <p:origin x="84" y="16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ercom2000.wixsite.com/carp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Fernando Santos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ECS/FoM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October 01, 2017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Computer Assisted Reviewer for Patient &amp; Public Involvement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CARPI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25BC6-86E8-482D-A868-15A7C7EE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system will give the trialist suggestions based in previous insights from: </a:t>
            </a:r>
          </a:p>
          <a:p>
            <a:pPr lvl="1"/>
            <a:r>
              <a:rPr lang="en-GB" dirty="0"/>
              <a:t>Good writing literature</a:t>
            </a:r>
          </a:p>
          <a:p>
            <a:pPr lvl="1"/>
            <a:r>
              <a:rPr lang="en-GB" dirty="0"/>
              <a:t>The text analytics report </a:t>
            </a:r>
          </a:p>
          <a:p>
            <a:pPr lvl="1"/>
            <a:r>
              <a:rPr lang="en-GB" dirty="0"/>
              <a:t>The Previous PPI comments.</a:t>
            </a:r>
          </a:p>
          <a:p>
            <a:r>
              <a:rPr lang="en-GB" dirty="0"/>
              <a:t>Each insight has a relevance score which indicates how much impact it had in the quality of new leaflets, and a popularity score linked to the ratio of new leaflets the comment applies.</a:t>
            </a:r>
            <a:endParaRPr lang="es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A4EE68-1F12-4EA4-973F-3A81CBC5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581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652D78-DC43-43A7-B507-C2B67B02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Revise: Calculating the indexes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3BACA-1E74-41C5-9EDB-3677EA23BF78}"/>
              </a:ext>
            </a:extLst>
          </p:cNvPr>
          <p:cNvSpPr txBox="1"/>
          <p:nvPr/>
        </p:nvSpPr>
        <p:spPr>
          <a:xfrm>
            <a:off x="4798268" y="5373216"/>
            <a:ext cx="18261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2"/>
                </a:solidFill>
              </a:rPr>
              <a:t>Comments</a:t>
            </a:r>
            <a:endParaRPr lang="es-MX" sz="24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2D81F-4D32-442C-B4CE-02393BF5C06E}"/>
              </a:ext>
            </a:extLst>
          </p:cNvPr>
          <p:cNvSpPr txBox="1"/>
          <p:nvPr/>
        </p:nvSpPr>
        <p:spPr>
          <a:xfrm>
            <a:off x="1522414" y="2132856"/>
            <a:ext cx="13195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2"/>
                </a:solidFill>
              </a:rPr>
              <a:t>Leaflets</a:t>
            </a:r>
            <a:endParaRPr lang="es-MX" sz="24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2306E-2842-4626-B524-1A7E782FD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284662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F97B6-532C-45EC-BA7B-768E8973E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88" y="289044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3EFBD-1288-4DC7-9471-358E80BA4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70" y="371098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EBBD3-62C6-464F-87F7-250F4BBA4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267383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3E9B1F-DD9F-4BED-91FB-548102A58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43" y="346714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27106C-F0A7-45E7-B5D4-D530297E6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4437112"/>
            <a:ext cx="487680" cy="48768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F11973-8B57-40F2-BFDD-8A8BA5A224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4661324"/>
            <a:ext cx="487680" cy="487680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8FCD93-B518-4A62-B3FF-1BB237ADAB6C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3629764" y="2917678"/>
            <a:ext cx="1456536" cy="176327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EE50DA-8B92-4F6E-8D22-BE7F44F21BE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 flipV="1">
            <a:off x="3659423" y="3710988"/>
            <a:ext cx="1426877" cy="96996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882AAF-AA6F-42C0-901E-4D83975E4A05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 flipV="1">
            <a:off x="2426050" y="3954828"/>
            <a:ext cx="2660250" cy="72612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9CE582-7066-426B-BD42-C4F8B6260CEE}"/>
              </a:ext>
            </a:extLst>
          </p:cNvPr>
          <p:cNvSpPr txBox="1"/>
          <p:nvPr/>
        </p:nvSpPr>
        <p:spPr>
          <a:xfrm>
            <a:off x="5717996" y="2304220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relevance index is given by the </a:t>
            </a:r>
            <a:r>
              <a:rPr lang="en-GB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Wilconxon</a:t>
            </a: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signed rank value of the quality score given to the leaflets associated to the comment</a:t>
            </a:r>
            <a:endParaRPr lang="es-MX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FD42EE-A247-4A6E-A2F4-135B00565AA6}"/>
              </a:ext>
            </a:extLst>
          </p:cNvPr>
          <p:cNvSpPr txBox="1"/>
          <p:nvPr/>
        </p:nvSpPr>
        <p:spPr>
          <a:xfrm>
            <a:off x="7390557" y="4680952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Wilconxon</a:t>
            </a: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signed rank test is a non-parametric test that compares the sample median vs a hypothetical median </a:t>
            </a:r>
            <a:endParaRPr lang="es-MX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A86BC-1A6A-49BE-ACCD-67BA616B5F5A}"/>
              </a:ext>
            </a:extLst>
          </p:cNvPr>
          <p:cNvSpPr txBox="1"/>
          <p:nvPr/>
        </p:nvSpPr>
        <p:spPr>
          <a:xfrm>
            <a:off x="621804" y="5229200"/>
            <a:ext cx="396044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popularity score is given by the overall ratio in which the comment has been selected</a:t>
            </a:r>
            <a:endParaRPr lang="es-MX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3C56D1-87C7-48B3-8728-EB0E360A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help me create the system by joining via the Website </a:t>
            </a:r>
            <a:r>
              <a:rPr lang="es-MX" dirty="0">
                <a:hlinkClick r:id="rId2" tooltip="fercom2000.wixsite.com/carpi"/>
              </a:rPr>
              <a:t>fercom2000.wixsite.com/</a:t>
            </a:r>
            <a:r>
              <a:rPr lang="es-MX" dirty="0" err="1">
                <a:hlinkClick r:id="rId2" tooltip="fercom2000.wixsite.com/carpi"/>
              </a:rPr>
              <a:t>carpi</a:t>
            </a:r>
            <a:r>
              <a:rPr lang="en-GB" dirty="0"/>
              <a:t>, you only will have to comment and assess 4 leaflets.</a:t>
            </a:r>
          </a:p>
          <a:p>
            <a:r>
              <a:rPr lang="en-GB" dirty="0"/>
              <a:t>What are the objective of the first phase?</a:t>
            </a:r>
          </a:p>
          <a:p>
            <a:pPr lvl="1"/>
            <a:r>
              <a:rPr lang="en-GB" dirty="0"/>
              <a:t>Determine how many public reviewers are need</a:t>
            </a:r>
          </a:p>
          <a:p>
            <a:pPr lvl="1"/>
            <a:r>
              <a:rPr lang="en-GB" dirty="0"/>
              <a:t>What kind of topics are commonly commented</a:t>
            </a:r>
          </a:p>
          <a:p>
            <a:pPr lvl="1"/>
            <a:r>
              <a:rPr lang="en-GB" dirty="0"/>
              <a:t>What correlation exists between PPI comments, text analytics and leaflet quality.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05B27-F567-4750-8528-D163EA26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Phase: Creating the System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98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conclusion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Study</a:t>
            </a:r>
          </a:p>
          <a:p>
            <a:pPr lvl="1"/>
            <a:r>
              <a:rPr lang="en-US" dirty="0"/>
              <a:t>What we want to find?</a:t>
            </a:r>
          </a:p>
          <a:p>
            <a:pPr lvl="1"/>
            <a:r>
              <a:rPr lang="en-US" dirty="0"/>
              <a:t>How we will find it?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The Problem</a:t>
            </a:r>
          </a:p>
          <a:p>
            <a:r>
              <a:rPr lang="en-US" dirty="0"/>
              <a:t>The 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Clinical trials are essential for good health care</a:t>
            </a:r>
          </a:p>
          <a:p>
            <a:r>
              <a:rPr lang="en-GB" dirty="0"/>
              <a:t>Clinical trials are inherently dangerous to participants</a:t>
            </a:r>
          </a:p>
          <a:p>
            <a:r>
              <a:rPr lang="en-GB" dirty="0"/>
              <a:t> Many court battles were fought to achieve the right of the patient to be informed</a:t>
            </a:r>
          </a:p>
          <a:p>
            <a:r>
              <a:rPr lang="en-GB" dirty="0"/>
              <a:t>Is the current information good enough?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5997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Clinical trials help to identify the best medicines, procedures and techniques to treat our illness and diseases.</a:t>
            </a:r>
          </a:p>
          <a:p>
            <a:r>
              <a:rPr lang="en-GB" dirty="0"/>
              <a:t>They are essential in the creation of new drugs and the objective evaluation of treatments.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need clinical Trials?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35473" y="4038600"/>
            <a:ext cx="5047620" cy="2397570"/>
            <a:chOff x="659699" y="3933056"/>
            <a:chExt cx="5047620" cy="23975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9699" y="4509120"/>
              <a:ext cx="1184910" cy="1371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2171">
              <a:off x="3443004" y="3933056"/>
              <a:ext cx="542925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2171">
              <a:off x="3443003" y="4788941"/>
              <a:ext cx="542925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2171">
              <a:off x="3443001" y="5644826"/>
              <a:ext cx="542925" cy="68580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2583792" y="4221088"/>
              <a:ext cx="504056" cy="0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83792" y="5116209"/>
              <a:ext cx="504056" cy="0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598558" y="5972094"/>
              <a:ext cx="504056" cy="0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83792" y="4221088"/>
              <a:ext cx="0" cy="1766638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079736" y="5131841"/>
              <a:ext cx="504056" cy="0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390724" y="4131940"/>
              <a:ext cx="432048" cy="288032"/>
            </a:xfrm>
            <a:prstGeom prst="rightArrow">
              <a:avLst/>
            </a:prstGeom>
            <a:solidFill>
              <a:srgbClr val="00B0F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389133" y="4987825"/>
              <a:ext cx="432048" cy="288032"/>
            </a:xfrm>
            <a:prstGeom prst="rightArrow">
              <a:avLst/>
            </a:prstGeom>
            <a:solidFill>
              <a:srgbClr val="00B0F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389133" y="5828078"/>
              <a:ext cx="432048" cy="288032"/>
            </a:xfrm>
            <a:prstGeom prst="rightArrow">
              <a:avLst/>
            </a:prstGeom>
            <a:solidFill>
              <a:srgbClr val="00B0F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183350" y="3996494"/>
              <a:ext cx="504056" cy="449188"/>
              <a:chOff x="5302324" y="4131940"/>
              <a:chExt cx="504056" cy="449188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5302324" y="4131940"/>
                <a:ext cx="504056" cy="4491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446340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16645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183350" y="4879813"/>
              <a:ext cx="504056" cy="449188"/>
              <a:chOff x="5302324" y="4131940"/>
              <a:chExt cx="504056" cy="44918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302324" y="4131940"/>
                <a:ext cx="504056" cy="4491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446340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16645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Arc 28"/>
            <p:cNvSpPr/>
            <p:nvPr/>
          </p:nvSpPr>
          <p:spPr>
            <a:xfrm rot="9563748">
              <a:off x="5300313" y="4052945"/>
              <a:ext cx="407006" cy="305172"/>
            </a:xfrm>
            <a:prstGeom prst="arc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/>
            <p:cNvSpPr/>
            <p:nvPr/>
          </p:nvSpPr>
          <p:spPr>
            <a:xfrm rot="8295969">
              <a:off x="5334393" y="5018310"/>
              <a:ext cx="118227" cy="269681"/>
            </a:xfrm>
            <a:prstGeom prst="arc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161608" y="5730790"/>
              <a:ext cx="504056" cy="449188"/>
              <a:chOff x="5302324" y="4131940"/>
              <a:chExt cx="504056" cy="44918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302324" y="4131940"/>
                <a:ext cx="504056" cy="4491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6340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16645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Arc 34"/>
            <p:cNvSpPr/>
            <p:nvPr/>
          </p:nvSpPr>
          <p:spPr>
            <a:xfrm rot="7874738" flipH="1" flipV="1">
              <a:off x="5361004" y="6106989"/>
              <a:ext cx="199117" cy="237537"/>
            </a:xfrm>
            <a:prstGeom prst="arc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918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Clinical trials seek to evaluate the true effects of a drug, treatment or procedure. Thus, it is common to have a group of patients who are not given any treatment or a placebo.</a:t>
            </a:r>
          </a:p>
          <a:p>
            <a:r>
              <a:rPr lang="en-GB" dirty="0"/>
              <a:t>Patients that participate in clinical trials can incur in several risks:</a:t>
            </a:r>
          </a:p>
          <a:p>
            <a:pPr lvl="1"/>
            <a:r>
              <a:rPr lang="en-GB" dirty="0"/>
              <a:t>Obtain a suboptimal treatment</a:t>
            </a:r>
          </a:p>
          <a:p>
            <a:pPr lvl="1"/>
            <a:r>
              <a:rPr lang="en-GB" dirty="0"/>
              <a:t>Suffer from adverse effects</a:t>
            </a:r>
          </a:p>
          <a:p>
            <a:pPr lvl="1"/>
            <a:r>
              <a:rPr lang="en-GB" dirty="0"/>
              <a:t>Aggravate their situation for lack of treatment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they really dangerous?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3861048"/>
            <a:ext cx="7620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8508" y="4122086"/>
            <a:ext cx="761905" cy="84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56" y="4590657"/>
            <a:ext cx="1015873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the PPI groups having an impact on the leaflets quality?</a:t>
            </a:r>
          </a:p>
          <a:p>
            <a:pPr lvl="1"/>
            <a:r>
              <a:rPr lang="en-GB" dirty="0"/>
              <a:t>PPI groups are small, 3-7 people is common.</a:t>
            </a:r>
          </a:p>
          <a:p>
            <a:pPr lvl="1"/>
            <a:r>
              <a:rPr lang="en-GB" dirty="0"/>
              <a:t>Public involvement is expensive, £25 per Hr and £200 - £400 per session.</a:t>
            </a:r>
          </a:p>
          <a:p>
            <a:pPr lvl="1"/>
            <a:r>
              <a:rPr lang="en-GB" dirty="0"/>
              <a:t>PPI comments are not stored, the final leaflet quality is not commonly assessed.</a:t>
            </a:r>
          </a:p>
          <a:p>
            <a:pPr lvl="1"/>
            <a:r>
              <a:rPr lang="en-GB" dirty="0"/>
              <a:t>PPI officers believe PPI members should not be treated as participants in researching their impact on the leaflets quality.</a:t>
            </a:r>
          </a:p>
          <a:p>
            <a:pPr lvl="1"/>
            <a:r>
              <a:rPr lang="en-GB" dirty="0"/>
              <a:t>Many researchers have found that the language is too hard to understand and may not enable meaningful consent.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Problem: Is our information good enough?</a:t>
            </a:r>
          </a:p>
        </p:txBody>
      </p:sp>
    </p:spTree>
    <p:extLst>
      <p:ext uri="{BB962C8B-B14F-4D97-AF65-F5344CB8AC3E}">
        <p14:creationId xmlns:p14="http://schemas.microsoft.com/office/powerpoint/2010/main" val="36808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133600"/>
          </a:xfrm>
        </p:spPr>
        <p:txBody>
          <a:bodyPr/>
          <a:lstStyle/>
          <a:p>
            <a:r>
              <a:rPr lang="en-GB" dirty="0"/>
              <a:t>Store PPI comments in the database</a:t>
            </a:r>
          </a:p>
          <a:p>
            <a:r>
              <a:rPr lang="en-GB" dirty="0"/>
              <a:t>Characterize the leaflets with content analysis</a:t>
            </a:r>
          </a:p>
          <a:p>
            <a:r>
              <a:rPr lang="en-GB" dirty="0"/>
              <a:t>Employ the PPI comments to give suggestions to </a:t>
            </a:r>
            <a:r>
              <a:rPr lang="en-GB" dirty="0" err="1"/>
              <a:t>trialists</a:t>
            </a:r>
            <a:endParaRPr lang="en-GB" dirty="0"/>
          </a:p>
          <a:p>
            <a:r>
              <a:rPr lang="en-GB" dirty="0"/>
              <a:t>Measure the effect of each comment on leaflet quality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4" y="4725144"/>
            <a:ext cx="18533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RCT Leaflet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0196" y="4038600"/>
            <a:ext cx="27655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Characterize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4413" y="5104191"/>
            <a:ext cx="2576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4413" y="6179396"/>
            <a:ext cx="34195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Obtain PPI comments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0196" y="5661248"/>
            <a:ext cx="1664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PPI Group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3375806" y="4250966"/>
            <a:ext cx="774390" cy="68654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>
            <a:off x="3375806" y="4937510"/>
            <a:ext cx="774390" cy="93610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7" idx="1"/>
          </p:cNvCxnSpPr>
          <p:nvPr/>
        </p:nvCxnSpPr>
        <p:spPr>
          <a:xfrm flipV="1">
            <a:off x="5814434" y="5316557"/>
            <a:ext cx="279979" cy="55705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5814434" y="5873614"/>
            <a:ext cx="279979" cy="51814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70876" y="4616081"/>
            <a:ext cx="125386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CARPI</a:t>
            </a:r>
          </a:p>
          <a:p>
            <a:pPr algn="ctr"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6987705" y="4199004"/>
            <a:ext cx="3283171" cy="79564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8" idx="1"/>
          </p:cNvCxnSpPr>
          <p:nvPr/>
        </p:nvCxnSpPr>
        <p:spPr>
          <a:xfrm flipV="1">
            <a:off x="8670759" y="4994646"/>
            <a:ext cx="1600117" cy="32191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8" idx="1"/>
          </p:cNvCxnSpPr>
          <p:nvPr/>
        </p:nvCxnSpPr>
        <p:spPr>
          <a:xfrm flipV="1">
            <a:off x="9513939" y="4994646"/>
            <a:ext cx="756937" cy="139711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CARPI Working Cycle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062" y="2415138"/>
            <a:ext cx="12308534" cy="4322308"/>
            <a:chOff x="14062" y="2415138"/>
            <a:chExt cx="12308534" cy="4322308"/>
          </a:xfrm>
        </p:grpSpPr>
        <p:sp>
          <p:nvSpPr>
            <p:cNvPr id="4" name="TextBox 3"/>
            <p:cNvSpPr txBox="1"/>
            <p:nvPr/>
          </p:nvSpPr>
          <p:spPr>
            <a:xfrm>
              <a:off x="14062" y="3883231"/>
              <a:ext cx="1968809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New Leaflet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53495" y="3717032"/>
              <a:ext cx="1101584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CARPI</a:t>
              </a:r>
            </a:p>
            <a:p>
              <a:pPr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SYTEM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25703" y="2415138"/>
              <a:ext cx="2044773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Suggestions based in PPI Comments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5703" y="5018926"/>
              <a:ext cx="2620837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Suggestions based in literature insights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25703" y="3717032"/>
              <a:ext cx="352839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Leaflet Content Analysis report</a:t>
              </a:r>
            </a:p>
          </p:txBody>
        </p: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1982871" y="4095597"/>
              <a:ext cx="770624" cy="0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1"/>
            </p:cNvCxnSpPr>
            <p:nvPr/>
          </p:nvCxnSpPr>
          <p:spPr>
            <a:xfrm flipV="1">
              <a:off x="3855079" y="2959903"/>
              <a:ext cx="770624" cy="1135694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11" idx="1"/>
            </p:cNvCxnSpPr>
            <p:nvPr/>
          </p:nvCxnSpPr>
          <p:spPr>
            <a:xfrm>
              <a:off x="3855079" y="4095597"/>
              <a:ext cx="770624" cy="0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9" idx="1"/>
            </p:cNvCxnSpPr>
            <p:nvPr/>
          </p:nvCxnSpPr>
          <p:spPr>
            <a:xfrm>
              <a:off x="3855079" y="4095597"/>
              <a:ext cx="770624" cy="1468094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90556" y="3883231"/>
              <a:ext cx="203453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New Version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66820" y="3883231"/>
              <a:ext cx="166423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PPI Group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44639" y="4941168"/>
              <a:ext cx="185021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New Comments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846940" y="4941168"/>
              <a:ext cx="147565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Quality </a:t>
              </a:r>
              <a:r>
                <a:rPr lang="en-GB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Eval</a:t>
              </a:r>
              <a:endPara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6" idx="3"/>
              <a:endCxn id="24" idx="1"/>
            </p:cNvCxnSpPr>
            <p:nvPr/>
          </p:nvCxnSpPr>
          <p:spPr>
            <a:xfrm>
              <a:off x="6670476" y="2959903"/>
              <a:ext cx="720080" cy="1135694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945932" y="4095597"/>
              <a:ext cx="422894" cy="0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24" idx="1"/>
            </p:cNvCxnSpPr>
            <p:nvPr/>
          </p:nvCxnSpPr>
          <p:spPr>
            <a:xfrm flipV="1">
              <a:off x="6742484" y="4095597"/>
              <a:ext cx="648072" cy="1468093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4" idx="3"/>
              <a:endCxn id="25" idx="1"/>
            </p:cNvCxnSpPr>
            <p:nvPr/>
          </p:nvCxnSpPr>
          <p:spPr>
            <a:xfrm>
              <a:off x="9425087" y="4095597"/>
              <a:ext cx="341733" cy="0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5" idx="2"/>
              <a:endCxn id="26" idx="0"/>
            </p:cNvCxnSpPr>
            <p:nvPr/>
          </p:nvCxnSpPr>
          <p:spPr>
            <a:xfrm flipH="1">
              <a:off x="9769746" y="4307963"/>
              <a:ext cx="829193" cy="63320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5" idx="2"/>
              <a:endCxn id="27" idx="0"/>
            </p:cNvCxnSpPr>
            <p:nvPr/>
          </p:nvCxnSpPr>
          <p:spPr>
            <a:xfrm>
              <a:off x="10598939" y="4307963"/>
              <a:ext cx="985829" cy="63320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3344229" y="4408371"/>
              <a:ext cx="7430703" cy="2329075"/>
            </a:xfrm>
            <a:custGeom>
              <a:avLst/>
              <a:gdLst>
                <a:gd name="connsiteX0" fmla="*/ 0 w 7430703"/>
                <a:gd name="connsiteY0" fmla="*/ 0 h 2329075"/>
                <a:gd name="connsiteX1" fmla="*/ 1828800 w 7430703"/>
                <a:gd name="connsiteY1" fmla="*/ 2194560 h 2329075"/>
                <a:gd name="connsiteX2" fmla="*/ 7430703 w 7430703"/>
                <a:gd name="connsiteY2" fmla="*/ 1270534 h 232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0703" h="2329075">
                  <a:moveTo>
                    <a:pt x="0" y="0"/>
                  </a:moveTo>
                  <a:cubicBezTo>
                    <a:pt x="295174" y="991402"/>
                    <a:pt x="590349" y="1982804"/>
                    <a:pt x="1828800" y="2194560"/>
                  </a:cubicBezTo>
                  <a:cubicBezTo>
                    <a:pt x="3067251" y="2406316"/>
                    <a:pt x="7230177" y="2529839"/>
                    <a:pt x="7430703" y="1270534"/>
                  </a:cubicBezTo>
                </a:path>
              </a:pathLst>
            </a:custGeom>
            <a:noFill/>
            <a:ln w="25400">
              <a:solidFill>
                <a:srgbClr val="A0A9DA"/>
              </a:solidFill>
              <a:miter lim="800000"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9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56139" y="4972156"/>
            <a:ext cx="401769" cy="487680"/>
          </a:xfrm>
          <a:prstGeom prst="roundRect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7955012" y="5739590"/>
            <a:ext cx="1523776" cy="6840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366220" y="4603544"/>
            <a:ext cx="1245312" cy="836923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884040"/>
          </a:xfrm>
        </p:spPr>
        <p:txBody>
          <a:bodyPr/>
          <a:lstStyle/>
          <a:p>
            <a:r>
              <a:rPr lang="en-GB" dirty="0"/>
              <a:t>Each PPI comment will be associated to:</a:t>
            </a:r>
          </a:p>
          <a:p>
            <a:pPr lvl="1"/>
            <a:r>
              <a:rPr lang="en-GB" dirty="0"/>
              <a:t>Original text fragment</a:t>
            </a:r>
          </a:p>
          <a:p>
            <a:pPr lvl="1"/>
            <a:r>
              <a:rPr lang="en-GB" dirty="0"/>
              <a:t>Comment</a:t>
            </a:r>
          </a:p>
          <a:p>
            <a:pPr lvl="1"/>
            <a:r>
              <a:rPr lang="en-GB" dirty="0"/>
              <a:t>Leaflet statistics</a:t>
            </a:r>
          </a:p>
          <a:p>
            <a:pPr lvl="1"/>
            <a:r>
              <a:rPr lang="en-GB" dirty="0"/>
              <a:t>Quality statistics 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081" y="4515950"/>
            <a:ext cx="19688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Leaflet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020" y="5912230"/>
            <a:ext cx="125386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CARPI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96" y="3903322"/>
            <a:ext cx="373050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Original Text Fragments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 previous leaflets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1384" y="5523566"/>
            <a:ext cx="23920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Similar sections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9656" y="4874384"/>
            <a:ext cx="444063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PPI Comments linked to the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sections that are similar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55" y="4747123"/>
            <a:ext cx="487680" cy="487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45" y="4730918"/>
            <a:ext cx="487680" cy="487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32" y="4728316"/>
            <a:ext cx="487680" cy="4876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19" y="4747123"/>
            <a:ext cx="487680" cy="487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5" y="4972156"/>
            <a:ext cx="487680" cy="48768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4" idx="2"/>
            <a:endCxn id="5" idx="1"/>
          </p:cNvCxnSpPr>
          <p:nvPr/>
        </p:nvCxnSpPr>
        <p:spPr>
          <a:xfrm>
            <a:off x="1364485" y="5459836"/>
            <a:ext cx="1201535" cy="83095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13" idx="3"/>
          </p:cNvCxnSpPr>
          <p:nvPr/>
        </p:nvCxnSpPr>
        <p:spPr>
          <a:xfrm flipV="1">
            <a:off x="3192955" y="5317902"/>
            <a:ext cx="1355637" cy="59432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5821914"/>
            <a:ext cx="487680" cy="4876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668" y="5821914"/>
            <a:ext cx="487680" cy="4876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716" y="5821914"/>
            <a:ext cx="487680" cy="487680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7" idx="3"/>
            <a:endCxn id="19" idx="1"/>
          </p:cNvCxnSpPr>
          <p:nvPr/>
        </p:nvCxnSpPr>
        <p:spPr>
          <a:xfrm>
            <a:off x="6503385" y="5735932"/>
            <a:ext cx="1463235" cy="32982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602</Words>
  <Application>Microsoft Office PowerPoint</Application>
  <PresentationFormat>Custom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Student presentation</vt:lpstr>
      <vt:lpstr>CARPI</vt:lpstr>
      <vt:lpstr>Overview</vt:lpstr>
      <vt:lpstr>Background</vt:lpstr>
      <vt:lpstr>Why we need clinical Trials?</vt:lpstr>
      <vt:lpstr>Are they really dangerous?</vt:lpstr>
      <vt:lpstr>The Problem: Is our information good enough?</vt:lpstr>
      <vt:lpstr>My Solution</vt:lpstr>
      <vt:lpstr>CARPI Working Cycle</vt:lpstr>
      <vt:lpstr>Search method</vt:lpstr>
      <vt:lpstr>Revise</vt:lpstr>
      <vt:lpstr>Revise: Calculating the indexes</vt:lpstr>
      <vt:lpstr>First Phase: Creating the System</vt:lpstr>
      <vt:lpstr>Conclusion</vt:lpstr>
      <vt:lpstr>Questions &amp; Discussion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2017-10-03T10:57:47Z</dcterms:created>
  <dcterms:modified xsi:type="dcterms:W3CDTF">2019-06-23T12:01:25Z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