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65" r:id="rId5"/>
    <p:sldId id="266" r:id="rId6"/>
    <p:sldId id="267" r:id="rId7"/>
    <p:sldId id="270" r:id="rId8"/>
    <p:sldId id="268" r:id="rId9"/>
    <p:sldId id="271" r:id="rId10"/>
    <p:sldId id="269" r:id="rId11"/>
    <p:sldId id="272" r:id="rId12"/>
    <p:sldId id="273" r:id="rId13"/>
    <p:sldId id="274" r:id="rId14"/>
    <p:sldId id="263" r:id="rId15"/>
    <p:sldId id="264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A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163" autoAdjust="0"/>
  </p:normalViewPr>
  <p:slideViewPr>
    <p:cSldViewPr>
      <p:cViewPr varScale="1">
        <p:scale>
          <a:sx n="49" d="100"/>
          <a:sy n="49" d="100"/>
        </p:scale>
        <p:origin x="66" y="960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551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41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855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576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6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59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44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579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76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549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471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ercom2000.wixsite.com/carp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4413" y="609600"/>
            <a:ext cx="457199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Fernando Santos</a:t>
            </a:r>
          </a:p>
          <a:p>
            <a:pPr algn="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ECS/FoM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2412" y="609600"/>
            <a:ext cx="45719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October 01, 2017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Computer Assisted Reviewer for Patient &amp; Public Involvement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CARPI</a:t>
            </a:r>
          </a:p>
        </p:txBody>
      </p:sp>
    </p:spTree>
    <p:extLst>
      <p:ext uri="{BB962C8B-B14F-4D97-AF65-F5344CB8AC3E}">
        <p14:creationId xmlns:p14="http://schemas.microsoft.com/office/powerpoint/2010/main" val="5753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A25BC6-86E8-482D-A868-15A7C7EE6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system will give the trialist suggestions based in previous insights from: </a:t>
            </a:r>
          </a:p>
          <a:p>
            <a:pPr lvl="1"/>
            <a:r>
              <a:rPr lang="en-GB" dirty="0"/>
              <a:t>Good writing literature</a:t>
            </a:r>
          </a:p>
          <a:p>
            <a:pPr lvl="1"/>
            <a:r>
              <a:rPr lang="en-GB" dirty="0"/>
              <a:t>The text analytics report </a:t>
            </a:r>
          </a:p>
          <a:p>
            <a:pPr lvl="1"/>
            <a:r>
              <a:rPr lang="en-GB" dirty="0"/>
              <a:t>The Previous PPI comments.</a:t>
            </a:r>
          </a:p>
          <a:p>
            <a:r>
              <a:rPr lang="en-GB" dirty="0"/>
              <a:t>Each insight has a relevance score which indicates how much impact it had in the quality of new leaflets, and a popularity score linked to the ratio of new leaflets the comment applies.</a:t>
            </a:r>
            <a:endParaRPr lang="es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A4EE68-1F12-4EA4-973F-3A81CBC5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581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652D78-DC43-43A7-B507-C2B67B02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Revise: Calculating the indexes</a:t>
            </a:r>
            <a:endParaRPr lang="es-MX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3BACA-1E74-41C5-9EDB-3677EA23BF78}"/>
              </a:ext>
            </a:extLst>
          </p:cNvPr>
          <p:cNvSpPr txBox="1"/>
          <p:nvPr/>
        </p:nvSpPr>
        <p:spPr>
          <a:xfrm>
            <a:off x="4798268" y="5373216"/>
            <a:ext cx="182614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bg2"/>
                </a:solidFill>
              </a:rPr>
              <a:t>Comments</a:t>
            </a:r>
            <a:endParaRPr lang="es-MX" sz="2400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E2D81F-4D32-442C-B4CE-02393BF5C06E}"/>
              </a:ext>
            </a:extLst>
          </p:cNvPr>
          <p:cNvSpPr txBox="1"/>
          <p:nvPr/>
        </p:nvSpPr>
        <p:spPr>
          <a:xfrm>
            <a:off x="1522414" y="2132856"/>
            <a:ext cx="131959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bg2"/>
                </a:solidFill>
              </a:rPr>
              <a:t>Leaflets</a:t>
            </a:r>
            <a:endParaRPr lang="es-MX" sz="24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D2306E-2842-4626-B524-1A7E782FD8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2846628"/>
            <a:ext cx="487680" cy="487680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AF97B6-532C-45EC-BA7B-768E8973E5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388" y="2890448"/>
            <a:ext cx="487680" cy="487680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13EFBD-1288-4DC7-9471-358E80BA40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370" y="3710988"/>
            <a:ext cx="487680" cy="487680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0EBBD3-62C6-464F-87F7-250F4BBA4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84" y="2673838"/>
            <a:ext cx="487680" cy="487680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3E9B1F-DD9F-4BED-91FB-548102A589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43" y="3467148"/>
            <a:ext cx="487680" cy="487680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27106C-F0A7-45E7-B5D4-D530297E69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00" y="4437112"/>
            <a:ext cx="487680" cy="487680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F11973-8B57-40F2-BFDD-8A8BA5A224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3" y="4661324"/>
            <a:ext cx="487680" cy="487680"/>
          </a:xfrm>
          <a:prstGeom prst="rect">
            <a:avLst/>
          </a:prstGeom>
          <a:solidFill>
            <a:schemeClr val="accent1"/>
          </a:solidFill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58FCD93-B518-4A62-B3FF-1BB237ADAB6C}"/>
              </a:ext>
            </a:extLst>
          </p:cNvPr>
          <p:cNvCxnSpPr>
            <a:stCxn id="11" idx="1"/>
            <a:endCxn id="9" idx="3"/>
          </p:cNvCxnSpPr>
          <p:nvPr/>
        </p:nvCxnSpPr>
        <p:spPr>
          <a:xfrm flipH="1" flipV="1">
            <a:off x="3629764" y="2917678"/>
            <a:ext cx="1456536" cy="1763274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EE50DA-8B92-4F6E-8D22-BE7F44F21BE4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flipH="1" flipV="1">
            <a:off x="3659423" y="3710988"/>
            <a:ext cx="1426877" cy="969964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882AAF-AA6F-42C0-901E-4D83975E4A05}"/>
              </a:ext>
            </a:extLst>
          </p:cNvPr>
          <p:cNvCxnSpPr>
            <a:stCxn id="11" idx="1"/>
            <a:endCxn id="8" idx="3"/>
          </p:cNvCxnSpPr>
          <p:nvPr/>
        </p:nvCxnSpPr>
        <p:spPr>
          <a:xfrm flipH="1" flipV="1">
            <a:off x="2426050" y="3954828"/>
            <a:ext cx="2660250" cy="726124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9CE582-7066-426B-BD42-C4F8B6260CEE}"/>
              </a:ext>
            </a:extLst>
          </p:cNvPr>
          <p:cNvSpPr txBox="1"/>
          <p:nvPr/>
        </p:nvSpPr>
        <p:spPr>
          <a:xfrm>
            <a:off x="5717996" y="2304220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relevance index is given by the </a:t>
            </a:r>
            <a:r>
              <a:rPr lang="en-GB" sz="24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Wilconxon</a:t>
            </a: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signed rank value of the quality score given to the leaflets associated to the comment</a:t>
            </a:r>
            <a:endParaRPr lang="es-MX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FD42EE-A247-4A6E-A2F4-135B00565AA6}"/>
              </a:ext>
            </a:extLst>
          </p:cNvPr>
          <p:cNvSpPr txBox="1"/>
          <p:nvPr/>
        </p:nvSpPr>
        <p:spPr>
          <a:xfrm>
            <a:off x="7390557" y="4680952"/>
            <a:ext cx="4176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Wilconxon</a:t>
            </a: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signed rank test is a non-parametric test that compares the sample median vs a hypothetical median </a:t>
            </a:r>
            <a:endParaRPr lang="es-MX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9A86BC-1A6A-49BE-ACCD-67BA616B5F5A}"/>
              </a:ext>
            </a:extLst>
          </p:cNvPr>
          <p:cNvSpPr txBox="1"/>
          <p:nvPr/>
        </p:nvSpPr>
        <p:spPr>
          <a:xfrm>
            <a:off x="621804" y="5229200"/>
            <a:ext cx="396044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popularity score is given by the overall ratio in which the comment has been selected</a:t>
            </a:r>
            <a:endParaRPr lang="es-MX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26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3C56D1-87C7-48B3-8728-EB0E360AF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Please help me create the system by joining via the Website </a:t>
            </a:r>
            <a:r>
              <a:rPr lang="es-MX" dirty="0">
                <a:hlinkClick r:id="rId2" tooltip="fercom2000.wixsite.com/carpi"/>
              </a:rPr>
              <a:t>fercom2000.wixsite.com/</a:t>
            </a:r>
            <a:r>
              <a:rPr lang="es-MX" dirty="0" err="1">
                <a:hlinkClick r:id="rId2" tooltip="fercom2000.wixsite.com/carpi"/>
              </a:rPr>
              <a:t>carpi</a:t>
            </a:r>
            <a:r>
              <a:rPr lang="en-GB" dirty="0"/>
              <a:t>, you only will have to comment and assess 4 leaflets.</a:t>
            </a:r>
          </a:p>
          <a:p>
            <a:r>
              <a:rPr lang="en-GB" dirty="0"/>
              <a:t>What are the objective of the first phase?</a:t>
            </a:r>
          </a:p>
          <a:p>
            <a:pPr lvl="1"/>
            <a:r>
              <a:rPr lang="en-GB" dirty="0"/>
              <a:t>Determine how many public reviewers are need</a:t>
            </a:r>
          </a:p>
          <a:p>
            <a:pPr lvl="1"/>
            <a:r>
              <a:rPr lang="en-GB" dirty="0"/>
              <a:t>What kind of topics are commonly commented</a:t>
            </a:r>
          </a:p>
          <a:p>
            <a:pPr lvl="1"/>
            <a:r>
              <a:rPr lang="en-GB" dirty="0"/>
              <a:t>What correlation exists between PPI comments, text analytics and leaflet quality.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D05B27-F567-4750-8528-D163EA26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Phase: Creating the System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987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conclusion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&amp;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Study</a:t>
            </a:r>
          </a:p>
          <a:p>
            <a:pPr lvl="1"/>
            <a:r>
              <a:rPr lang="en-US" dirty="0"/>
              <a:t>What we want to find?</a:t>
            </a:r>
          </a:p>
          <a:p>
            <a:pPr lvl="1"/>
            <a:r>
              <a:rPr lang="en-US" dirty="0"/>
              <a:t>How we will find it?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  <a:p>
            <a:pPr lvl="1"/>
            <a:r>
              <a:rPr lang="en-US" dirty="0"/>
              <a:t>Background</a:t>
            </a:r>
          </a:p>
          <a:p>
            <a:pPr lvl="1"/>
            <a:r>
              <a:rPr lang="en-US" dirty="0"/>
              <a:t>The Problem</a:t>
            </a:r>
          </a:p>
          <a:p>
            <a:r>
              <a:rPr lang="en-US" dirty="0"/>
              <a:t>The Solution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Clinical trials are essential for good health care</a:t>
            </a:r>
          </a:p>
          <a:p>
            <a:r>
              <a:rPr lang="en-GB" dirty="0"/>
              <a:t>Clinical trials are inherently dangerous to participants</a:t>
            </a:r>
          </a:p>
          <a:p>
            <a:r>
              <a:rPr lang="en-GB" dirty="0"/>
              <a:t> Many court battles were fought to achieve the right of the patient to be informed</a:t>
            </a:r>
          </a:p>
          <a:p>
            <a:r>
              <a:rPr lang="en-GB" dirty="0"/>
              <a:t>Is the current information good enough?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59979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Clinical trials help to identify the best medicines, procedures and techniques to treat our illness and diseases.</a:t>
            </a:r>
          </a:p>
          <a:p>
            <a:r>
              <a:rPr lang="en-GB" dirty="0"/>
              <a:t>They are essential in the creation of new drugs and the objective evaluation of treatments.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we need clinical Trials?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35473" y="4038600"/>
            <a:ext cx="5047620" cy="2397570"/>
            <a:chOff x="659699" y="3933056"/>
            <a:chExt cx="5047620" cy="239757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9699" y="4509120"/>
              <a:ext cx="1184910" cy="13716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12171">
              <a:off x="3443004" y="3933056"/>
              <a:ext cx="542925" cy="6858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12171">
              <a:off x="3443003" y="4788941"/>
              <a:ext cx="542925" cy="6858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12171">
              <a:off x="3443001" y="5644826"/>
              <a:ext cx="542925" cy="685800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flipH="1">
              <a:off x="2583792" y="4221088"/>
              <a:ext cx="504056" cy="0"/>
            </a:xfrm>
            <a:prstGeom prst="line">
              <a:avLst/>
            </a:prstGeom>
            <a:ln w="25400"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583792" y="5116209"/>
              <a:ext cx="504056" cy="0"/>
            </a:xfrm>
            <a:prstGeom prst="line">
              <a:avLst/>
            </a:prstGeom>
            <a:ln w="25400"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2598558" y="5972094"/>
              <a:ext cx="504056" cy="0"/>
            </a:xfrm>
            <a:prstGeom prst="line">
              <a:avLst/>
            </a:prstGeom>
            <a:ln w="25400"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583792" y="4221088"/>
              <a:ext cx="0" cy="1766638"/>
            </a:xfrm>
            <a:prstGeom prst="line">
              <a:avLst/>
            </a:prstGeom>
            <a:ln w="25400"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2079736" y="5131841"/>
              <a:ext cx="504056" cy="0"/>
            </a:xfrm>
            <a:prstGeom prst="line">
              <a:avLst/>
            </a:prstGeom>
            <a:ln w="25400"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ight Arrow 15"/>
            <p:cNvSpPr/>
            <p:nvPr/>
          </p:nvSpPr>
          <p:spPr>
            <a:xfrm>
              <a:off x="4390724" y="4131940"/>
              <a:ext cx="432048" cy="288032"/>
            </a:xfrm>
            <a:prstGeom prst="rightArrow">
              <a:avLst/>
            </a:prstGeom>
            <a:solidFill>
              <a:srgbClr val="00B0F0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4389133" y="4987825"/>
              <a:ext cx="432048" cy="288032"/>
            </a:xfrm>
            <a:prstGeom prst="rightArrow">
              <a:avLst/>
            </a:prstGeom>
            <a:solidFill>
              <a:srgbClr val="00B0F0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4389133" y="5828078"/>
              <a:ext cx="432048" cy="288032"/>
            </a:xfrm>
            <a:prstGeom prst="rightArrow">
              <a:avLst/>
            </a:prstGeom>
            <a:solidFill>
              <a:srgbClr val="00B0F0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183350" y="3996494"/>
              <a:ext cx="504056" cy="449188"/>
              <a:chOff x="5302324" y="4131940"/>
              <a:chExt cx="504056" cy="449188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5302324" y="4131940"/>
                <a:ext cx="504056" cy="449188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446340" y="4221088"/>
                <a:ext cx="45719" cy="144016"/>
              </a:xfrm>
              <a:prstGeom prst="ellipse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616645" y="4221088"/>
                <a:ext cx="45719" cy="144016"/>
              </a:xfrm>
              <a:prstGeom prst="ellipse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5183350" y="4879813"/>
              <a:ext cx="504056" cy="449188"/>
              <a:chOff x="5302324" y="4131940"/>
              <a:chExt cx="504056" cy="449188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5302324" y="4131940"/>
                <a:ext cx="504056" cy="449188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446340" y="4221088"/>
                <a:ext cx="45719" cy="144016"/>
              </a:xfrm>
              <a:prstGeom prst="ellipse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616645" y="4221088"/>
                <a:ext cx="45719" cy="144016"/>
              </a:xfrm>
              <a:prstGeom prst="ellipse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9" name="Arc 28"/>
            <p:cNvSpPr/>
            <p:nvPr/>
          </p:nvSpPr>
          <p:spPr>
            <a:xfrm rot="9563748">
              <a:off x="5300313" y="4052945"/>
              <a:ext cx="407006" cy="305172"/>
            </a:xfrm>
            <a:prstGeom prst="arc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c 29"/>
            <p:cNvSpPr/>
            <p:nvPr/>
          </p:nvSpPr>
          <p:spPr>
            <a:xfrm rot="8295969">
              <a:off x="5334393" y="5018310"/>
              <a:ext cx="118227" cy="269681"/>
            </a:xfrm>
            <a:prstGeom prst="arc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5161608" y="5730790"/>
              <a:ext cx="504056" cy="449188"/>
              <a:chOff x="5302324" y="4131940"/>
              <a:chExt cx="504056" cy="449188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5302324" y="4131940"/>
                <a:ext cx="504056" cy="449188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6340" y="4221088"/>
                <a:ext cx="45719" cy="144016"/>
              </a:xfrm>
              <a:prstGeom prst="ellipse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16645" y="4221088"/>
                <a:ext cx="45719" cy="144016"/>
              </a:xfrm>
              <a:prstGeom prst="ellipse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5" name="Arc 34"/>
            <p:cNvSpPr/>
            <p:nvPr/>
          </p:nvSpPr>
          <p:spPr>
            <a:xfrm rot="7874738" flipH="1" flipV="1">
              <a:off x="5361004" y="6106989"/>
              <a:ext cx="199117" cy="237537"/>
            </a:xfrm>
            <a:prstGeom prst="arc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9180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Clinical trials seek to evaluate the true effects of a drug, treatment or procedure. Thus, it is common to have a group of patients who are not given any treatment or a placebo.</a:t>
            </a:r>
          </a:p>
          <a:p>
            <a:r>
              <a:rPr lang="en-GB" dirty="0"/>
              <a:t>Patients that participate in clinical trials can incur in several risks:</a:t>
            </a:r>
          </a:p>
          <a:p>
            <a:pPr lvl="1"/>
            <a:r>
              <a:rPr lang="en-GB" dirty="0"/>
              <a:t>Obtain a suboptimal treatment</a:t>
            </a:r>
          </a:p>
          <a:p>
            <a:pPr lvl="1"/>
            <a:r>
              <a:rPr lang="en-GB" dirty="0"/>
              <a:t>Suffer from adverse effects</a:t>
            </a:r>
          </a:p>
          <a:p>
            <a:pPr lvl="1"/>
            <a:r>
              <a:rPr lang="en-GB" dirty="0"/>
              <a:t>Aggravate their situation for lack of treatment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 they really dangerous?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404" y="3861048"/>
            <a:ext cx="7620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58508" y="4122086"/>
            <a:ext cx="761905" cy="849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556" y="4590657"/>
            <a:ext cx="1015873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9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Are the PPI groups having an impact on the leaflets quality?</a:t>
            </a:r>
          </a:p>
          <a:p>
            <a:pPr lvl="1"/>
            <a:r>
              <a:rPr lang="en-GB" dirty="0"/>
              <a:t>PPI groups are small, 3-7 people is common.</a:t>
            </a:r>
          </a:p>
          <a:p>
            <a:pPr lvl="1"/>
            <a:r>
              <a:rPr lang="en-GB" dirty="0"/>
              <a:t>Public involvement is expensive, £25 per Hr and £200 - £400 per session.</a:t>
            </a:r>
          </a:p>
          <a:p>
            <a:pPr lvl="1"/>
            <a:r>
              <a:rPr lang="en-GB" dirty="0"/>
              <a:t>PPI comments are not stored, the final leaflet quality is not commonly assessed.</a:t>
            </a:r>
          </a:p>
          <a:p>
            <a:pPr lvl="1"/>
            <a:r>
              <a:rPr lang="en-GB" dirty="0"/>
              <a:t>PPI officers believe PPI members should not be treated as participants in researching their impact on the leaflets quality.</a:t>
            </a:r>
          </a:p>
          <a:p>
            <a:pPr lvl="1"/>
            <a:r>
              <a:rPr lang="en-GB" dirty="0"/>
              <a:t>Many researchers have found that the language is too hard to understand and may not enable meaningful consent.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Problem: Is our information good enough?</a:t>
            </a:r>
          </a:p>
        </p:txBody>
      </p:sp>
    </p:spTree>
    <p:extLst>
      <p:ext uri="{BB962C8B-B14F-4D97-AF65-F5344CB8AC3E}">
        <p14:creationId xmlns:p14="http://schemas.microsoft.com/office/powerpoint/2010/main" val="368083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2133600"/>
          </a:xfrm>
        </p:spPr>
        <p:txBody>
          <a:bodyPr/>
          <a:lstStyle/>
          <a:p>
            <a:r>
              <a:rPr lang="en-GB" dirty="0"/>
              <a:t>Store PPI comments in the database</a:t>
            </a:r>
          </a:p>
          <a:p>
            <a:r>
              <a:rPr lang="en-GB" dirty="0"/>
              <a:t>Characterize the leaflets with content analysis</a:t>
            </a:r>
          </a:p>
          <a:p>
            <a:r>
              <a:rPr lang="en-GB" dirty="0"/>
              <a:t>Employ the PPI comments to give suggestions to </a:t>
            </a:r>
            <a:r>
              <a:rPr lang="en-GB" dirty="0" err="1"/>
              <a:t>trialists</a:t>
            </a:r>
            <a:endParaRPr lang="en-GB" dirty="0"/>
          </a:p>
          <a:p>
            <a:r>
              <a:rPr lang="en-GB" dirty="0"/>
              <a:t>Measure the effect of each comment on leaflet quality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2414" y="4725144"/>
            <a:ext cx="185339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RCT Leaflet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50196" y="4038600"/>
            <a:ext cx="27655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Characterize text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4413" y="5104191"/>
            <a:ext cx="257634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Evaluate 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4413" y="6179396"/>
            <a:ext cx="34195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Obtain PPI comments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0196" y="5661248"/>
            <a:ext cx="166423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PPI Group</a:t>
            </a:r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 flipV="1">
            <a:off x="3375806" y="4250966"/>
            <a:ext cx="774390" cy="68654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9" idx="1"/>
          </p:cNvCxnSpPr>
          <p:nvPr/>
        </p:nvCxnSpPr>
        <p:spPr>
          <a:xfrm>
            <a:off x="3375806" y="4937510"/>
            <a:ext cx="774390" cy="93610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7" idx="1"/>
          </p:cNvCxnSpPr>
          <p:nvPr/>
        </p:nvCxnSpPr>
        <p:spPr>
          <a:xfrm flipV="1">
            <a:off x="5814434" y="5316557"/>
            <a:ext cx="279979" cy="557057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8" idx="1"/>
          </p:cNvCxnSpPr>
          <p:nvPr/>
        </p:nvCxnSpPr>
        <p:spPr>
          <a:xfrm>
            <a:off x="5814434" y="5873614"/>
            <a:ext cx="279979" cy="518148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70876" y="4616081"/>
            <a:ext cx="1253869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CARPI</a:t>
            </a:r>
          </a:p>
          <a:p>
            <a:pPr algn="ctr">
              <a:lnSpc>
                <a:spcPct val="90000"/>
              </a:lnSpc>
            </a:pP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SYSTEM</a:t>
            </a:r>
          </a:p>
        </p:txBody>
      </p:sp>
      <p:cxnSp>
        <p:nvCxnSpPr>
          <p:cNvPr id="20" name="Straight Arrow Connector 19"/>
          <p:cNvCxnSpPr>
            <a:endCxn id="18" idx="1"/>
          </p:cNvCxnSpPr>
          <p:nvPr/>
        </p:nvCxnSpPr>
        <p:spPr>
          <a:xfrm>
            <a:off x="6987705" y="4199004"/>
            <a:ext cx="3283171" cy="795642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18" idx="1"/>
          </p:cNvCxnSpPr>
          <p:nvPr/>
        </p:nvCxnSpPr>
        <p:spPr>
          <a:xfrm flipV="1">
            <a:off x="8670759" y="4994646"/>
            <a:ext cx="1600117" cy="321911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18" idx="1"/>
          </p:cNvCxnSpPr>
          <p:nvPr/>
        </p:nvCxnSpPr>
        <p:spPr>
          <a:xfrm flipV="1">
            <a:off x="9513939" y="4994646"/>
            <a:ext cx="756937" cy="1397116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6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CARPI Working Cycle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62" y="3883231"/>
            <a:ext cx="196880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New Leaflet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53495" y="3717032"/>
            <a:ext cx="1101584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CARPI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SYTEM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5703" y="2415138"/>
            <a:ext cx="2044773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Suggestions based in PPI Comments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25703" y="5018926"/>
            <a:ext cx="2620837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Suggestions based in literature insights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25703" y="3717032"/>
            <a:ext cx="352839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Leaflet Content Analysis report</a:t>
            </a:r>
          </a:p>
        </p:txBody>
      </p: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>
            <a:off x="1982871" y="4095597"/>
            <a:ext cx="770624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 flipV="1">
            <a:off x="3855079" y="2959903"/>
            <a:ext cx="770624" cy="113569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11" idx="1"/>
          </p:cNvCxnSpPr>
          <p:nvPr/>
        </p:nvCxnSpPr>
        <p:spPr>
          <a:xfrm>
            <a:off x="3855079" y="4095597"/>
            <a:ext cx="770624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9" idx="1"/>
          </p:cNvCxnSpPr>
          <p:nvPr/>
        </p:nvCxnSpPr>
        <p:spPr>
          <a:xfrm>
            <a:off x="3855079" y="4095597"/>
            <a:ext cx="770624" cy="146809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90556" y="3883231"/>
            <a:ext cx="20345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New Version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766820" y="3883231"/>
            <a:ext cx="166423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PPI Group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844639" y="4941168"/>
            <a:ext cx="185021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New Comments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846940" y="4941168"/>
            <a:ext cx="147565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Quality </a:t>
            </a:r>
            <a:r>
              <a:rPr lang="en-GB" sz="24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Eval</a:t>
            </a:r>
            <a:endParaRPr lang="en-GB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7" name="Straight Arrow Connector 46"/>
          <p:cNvCxnSpPr>
            <a:stCxn id="6" idx="3"/>
            <a:endCxn id="24" idx="1"/>
          </p:cNvCxnSpPr>
          <p:nvPr/>
        </p:nvCxnSpPr>
        <p:spPr>
          <a:xfrm>
            <a:off x="6670476" y="2959903"/>
            <a:ext cx="720080" cy="113569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945932" y="4095597"/>
            <a:ext cx="422894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24" idx="1"/>
          </p:cNvCxnSpPr>
          <p:nvPr/>
        </p:nvCxnSpPr>
        <p:spPr>
          <a:xfrm flipV="1">
            <a:off x="6742484" y="4095597"/>
            <a:ext cx="648072" cy="1468093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4" idx="3"/>
            <a:endCxn id="25" idx="1"/>
          </p:cNvCxnSpPr>
          <p:nvPr/>
        </p:nvCxnSpPr>
        <p:spPr>
          <a:xfrm>
            <a:off x="9425087" y="4095597"/>
            <a:ext cx="341733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5" idx="2"/>
            <a:endCxn id="26" idx="0"/>
          </p:cNvCxnSpPr>
          <p:nvPr/>
        </p:nvCxnSpPr>
        <p:spPr>
          <a:xfrm flipH="1">
            <a:off x="9769746" y="4307963"/>
            <a:ext cx="829193" cy="633205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5" idx="2"/>
            <a:endCxn id="27" idx="0"/>
          </p:cNvCxnSpPr>
          <p:nvPr/>
        </p:nvCxnSpPr>
        <p:spPr>
          <a:xfrm>
            <a:off x="10598939" y="4307963"/>
            <a:ext cx="985829" cy="633205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65"/>
          <p:cNvSpPr/>
          <p:nvPr/>
        </p:nvSpPr>
        <p:spPr>
          <a:xfrm>
            <a:off x="3344229" y="4408371"/>
            <a:ext cx="7430703" cy="2329075"/>
          </a:xfrm>
          <a:custGeom>
            <a:avLst/>
            <a:gdLst>
              <a:gd name="connsiteX0" fmla="*/ 0 w 7430703"/>
              <a:gd name="connsiteY0" fmla="*/ 0 h 2329075"/>
              <a:gd name="connsiteX1" fmla="*/ 1828800 w 7430703"/>
              <a:gd name="connsiteY1" fmla="*/ 2194560 h 2329075"/>
              <a:gd name="connsiteX2" fmla="*/ 7430703 w 7430703"/>
              <a:gd name="connsiteY2" fmla="*/ 1270534 h 232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30703" h="2329075">
                <a:moveTo>
                  <a:pt x="0" y="0"/>
                </a:moveTo>
                <a:cubicBezTo>
                  <a:pt x="295174" y="991402"/>
                  <a:pt x="590349" y="1982804"/>
                  <a:pt x="1828800" y="2194560"/>
                </a:cubicBezTo>
                <a:cubicBezTo>
                  <a:pt x="3067251" y="2406316"/>
                  <a:pt x="7230177" y="2529839"/>
                  <a:pt x="7430703" y="1270534"/>
                </a:cubicBezTo>
              </a:path>
            </a:pathLst>
          </a:custGeom>
          <a:noFill/>
          <a:ln w="25400">
            <a:solidFill>
              <a:srgbClr val="A0A9DA"/>
            </a:solidFill>
            <a:miter lim="800000"/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99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1156139" y="4972156"/>
            <a:ext cx="401769" cy="487680"/>
          </a:xfrm>
          <a:prstGeom prst="roundRect">
            <a:avLst/>
          </a:prstGeom>
          <a:solidFill>
            <a:srgbClr val="00B05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ounded Rectangle 21"/>
          <p:cNvSpPr/>
          <p:nvPr/>
        </p:nvSpPr>
        <p:spPr>
          <a:xfrm>
            <a:off x="7955012" y="5739590"/>
            <a:ext cx="1523776" cy="68401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366220" y="4603544"/>
            <a:ext cx="1245312" cy="836923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1884040"/>
          </a:xfrm>
        </p:spPr>
        <p:txBody>
          <a:bodyPr/>
          <a:lstStyle/>
          <a:p>
            <a:r>
              <a:rPr lang="en-GB" dirty="0"/>
              <a:t>Each PPI comment will be associated to:</a:t>
            </a:r>
          </a:p>
          <a:p>
            <a:pPr lvl="1"/>
            <a:r>
              <a:rPr lang="en-GB" dirty="0"/>
              <a:t>Original text fragment</a:t>
            </a:r>
          </a:p>
          <a:p>
            <a:pPr lvl="1"/>
            <a:r>
              <a:rPr lang="en-GB" dirty="0"/>
              <a:t>Comment</a:t>
            </a:r>
          </a:p>
          <a:p>
            <a:pPr lvl="1"/>
            <a:r>
              <a:rPr lang="en-GB" dirty="0"/>
              <a:t>Leaflet statistics</a:t>
            </a:r>
          </a:p>
          <a:p>
            <a:pPr lvl="1"/>
            <a:r>
              <a:rPr lang="en-GB" dirty="0"/>
              <a:t>Quality statistics 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081" y="4515950"/>
            <a:ext cx="196880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New Leaflet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6020" y="5912230"/>
            <a:ext cx="1253869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CARPI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0196" y="3903322"/>
            <a:ext cx="3730508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Original Text Fragments 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from previous leaflets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1384" y="5523566"/>
            <a:ext cx="23920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Similar sections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29656" y="4874384"/>
            <a:ext cx="4440639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PPI Comments linked to the 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sections that are similar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355" y="4747123"/>
            <a:ext cx="487680" cy="4876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545" y="4730918"/>
            <a:ext cx="487680" cy="4876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532" y="4728316"/>
            <a:ext cx="487680" cy="4876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19" y="4747123"/>
            <a:ext cx="487680" cy="4876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45" y="4972156"/>
            <a:ext cx="487680" cy="487680"/>
          </a:xfrm>
          <a:prstGeom prst="rect">
            <a:avLst/>
          </a:prstGeom>
          <a:noFill/>
        </p:spPr>
      </p:pic>
      <p:cxnSp>
        <p:nvCxnSpPr>
          <p:cNvPr id="16" name="Straight Arrow Connector 15"/>
          <p:cNvCxnSpPr>
            <a:stCxn id="14" idx="2"/>
            <a:endCxn id="5" idx="1"/>
          </p:cNvCxnSpPr>
          <p:nvPr/>
        </p:nvCxnSpPr>
        <p:spPr>
          <a:xfrm>
            <a:off x="1364485" y="5459836"/>
            <a:ext cx="1201535" cy="830959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0"/>
            <a:endCxn id="13" idx="3"/>
          </p:cNvCxnSpPr>
          <p:nvPr/>
        </p:nvCxnSpPr>
        <p:spPr>
          <a:xfrm flipV="1">
            <a:off x="3192955" y="5317902"/>
            <a:ext cx="1355637" cy="594328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20" y="5821914"/>
            <a:ext cx="487680" cy="4876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668" y="5821914"/>
            <a:ext cx="487680" cy="48768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716" y="5821914"/>
            <a:ext cx="487680" cy="487680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stCxn id="7" idx="3"/>
            <a:endCxn id="19" idx="1"/>
          </p:cNvCxnSpPr>
          <p:nvPr/>
        </p:nvCxnSpPr>
        <p:spPr>
          <a:xfrm>
            <a:off x="6503385" y="5735932"/>
            <a:ext cx="1463235" cy="329822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81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udent presentation" id="{61936DD2-5F1E-4CE5-AB4B-725D35FC9179}" vid="{60FEA300-D151-4B21-9955-901AC34D046A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98950B5-7B6B-4C28-8458-CAB8EA4CB2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scientific report presentation</Template>
  <TotalTime>0</TotalTime>
  <Words>610</Words>
  <Application>Microsoft Office PowerPoint</Application>
  <PresentationFormat>Custom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Student presentation</vt:lpstr>
      <vt:lpstr>CARPI</vt:lpstr>
      <vt:lpstr>Overview</vt:lpstr>
      <vt:lpstr>Background</vt:lpstr>
      <vt:lpstr>Why we need clinical Trials?</vt:lpstr>
      <vt:lpstr>Are they really dangerous?</vt:lpstr>
      <vt:lpstr>The Problem: Is our information good enough?</vt:lpstr>
      <vt:lpstr>My Solution</vt:lpstr>
      <vt:lpstr>CARPI Working Cycle</vt:lpstr>
      <vt:lpstr>Search method</vt:lpstr>
      <vt:lpstr>Revise</vt:lpstr>
      <vt:lpstr>Revise: Calculating the indexes</vt:lpstr>
      <vt:lpstr>First Phase: Creating the System</vt:lpstr>
      <vt:lpstr>Conclusion</vt:lpstr>
      <vt:lpstr>Questions &amp; Discussion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2017-10-03T10:57:47Z</dcterms:created>
  <dcterms:modified xsi:type="dcterms:W3CDTF">2017-10-05T07:48:11Z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TC034605859991</vt:lpwstr>
  </property>
</Properties>
</file>