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6797675" cy="9926638"/>
  <p:defaultTextStyle>
    <a:defPPr>
      <a:defRPr lang="en-US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DF3E3-ABC3-4664-A3B3-BB7C83810F7E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62AED-B3D1-467C-849F-249B05F75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1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80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34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12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3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52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16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49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28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6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4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59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02154" y="1487129"/>
            <a:ext cx="1209947" cy="75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PIL I</a:t>
            </a:r>
            <a:endParaRPr lang="en-GB" sz="1463" dirty="0"/>
          </a:p>
        </p:txBody>
      </p:sp>
      <p:sp>
        <p:nvSpPr>
          <p:cNvPr id="7" name="Rounded Rectangle 6"/>
          <p:cNvSpPr/>
          <p:nvPr/>
        </p:nvSpPr>
        <p:spPr>
          <a:xfrm>
            <a:off x="3000109" y="1091214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Control (120)</a:t>
            </a:r>
            <a:endParaRPr lang="en-GB" sz="1463" dirty="0"/>
          </a:p>
        </p:txBody>
      </p:sp>
      <p:sp>
        <p:nvSpPr>
          <p:cNvPr id="9" name="Rounded Rectangle 8"/>
          <p:cNvSpPr/>
          <p:nvPr/>
        </p:nvSpPr>
        <p:spPr>
          <a:xfrm>
            <a:off x="3000109" y="1627758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Advice List (120)</a:t>
            </a:r>
            <a:endParaRPr lang="en-GB" sz="1463" dirty="0"/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 flipV="1">
            <a:off x="2112103" y="1327365"/>
            <a:ext cx="888008" cy="5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9" idx="1"/>
          </p:cNvCxnSpPr>
          <p:nvPr/>
        </p:nvCxnSpPr>
        <p:spPr>
          <a:xfrm flipV="1">
            <a:off x="2112103" y="1863910"/>
            <a:ext cx="888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</p:cNvCxnSpPr>
          <p:nvPr/>
        </p:nvCxnSpPr>
        <p:spPr>
          <a:xfrm>
            <a:off x="2112103" y="1863911"/>
            <a:ext cx="888008" cy="6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5321" y="1625217"/>
            <a:ext cx="956800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63" dirty="0"/>
              <a:t>12 </a:t>
            </a:r>
          </a:p>
          <a:p>
            <a:pPr algn="ctr"/>
            <a:r>
              <a:rPr lang="en-GB" sz="1463" dirty="0"/>
              <a:t>Sentences</a:t>
            </a:r>
            <a:endParaRPr lang="en-GB" sz="1463" dirty="0"/>
          </a:p>
        </p:txBody>
      </p:sp>
      <p:sp>
        <p:nvSpPr>
          <p:cNvPr id="17" name="Rounded Rectangle 16"/>
          <p:cNvSpPr/>
          <p:nvPr/>
        </p:nvSpPr>
        <p:spPr>
          <a:xfrm>
            <a:off x="3000109" y="2160975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Cloze Map (120)</a:t>
            </a:r>
            <a:endParaRPr lang="en-GB" sz="1463" dirty="0"/>
          </a:p>
        </p:txBody>
      </p:sp>
      <p:sp>
        <p:nvSpPr>
          <p:cNvPr id="31" name="Rounded Rectangle 30"/>
          <p:cNvSpPr/>
          <p:nvPr/>
        </p:nvSpPr>
        <p:spPr>
          <a:xfrm>
            <a:off x="902154" y="3256057"/>
            <a:ext cx="1209947" cy="75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PIL II</a:t>
            </a:r>
            <a:endParaRPr lang="en-GB" sz="1463" dirty="0"/>
          </a:p>
        </p:txBody>
      </p:sp>
      <p:sp>
        <p:nvSpPr>
          <p:cNvPr id="32" name="Rounded Rectangle 31"/>
          <p:cNvSpPr/>
          <p:nvPr/>
        </p:nvSpPr>
        <p:spPr>
          <a:xfrm>
            <a:off x="3000109" y="2868233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Control (120)</a:t>
            </a:r>
            <a:endParaRPr lang="en-GB" sz="1463" dirty="0"/>
          </a:p>
        </p:txBody>
      </p:sp>
      <p:sp>
        <p:nvSpPr>
          <p:cNvPr id="33" name="Rounded Rectangle 32"/>
          <p:cNvSpPr/>
          <p:nvPr/>
        </p:nvSpPr>
        <p:spPr>
          <a:xfrm>
            <a:off x="3000109" y="3396686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Advice List (120)</a:t>
            </a:r>
            <a:endParaRPr lang="en-GB" sz="1463" dirty="0"/>
          </a:p>
        </p:txBody>
      </p:sp>
      <p:cxnSp>
        <p:nvCxnSpPr>
          <p:cNvPr id="34" name="Straight Arrow Connector 33"/>
          <p:cNvCxnSpPr>
            <a:stCxn id="31" idx="3"/>
            <a:endCxn id="32" idx="1"/>
          </p:cNvCxnSpPr>
          <p:nvPr/>
        </p:nvCxnSpPr>
        <p:spPr>
          <a:xfrm flipV="1">
            <a:off x="2112103" y="3104386"/>
            <a:ext cx="888008" cy="52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  <a:endCxn id="33" idx="1"/>
          </p:cNvCxnSpPr>
          <p:nvPr/>
        </p:nvCxnSpPr>
        <p:spPr>
          <a:xfrm flipV="1">
            <a:off x="2112103" y="3632839"/>
            <a:ext cx="888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</p:cNvCxnSpPr>
          <p:nvPr/>
        </p:nvCxnSpPr>
        <p:spPr>
          <a:xfrm>
            <a:off x="2112103" y="3632840"/>
            <a:ext cx="888008" cy="6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5321" y="3394146"/>
            <a:ext cx="956800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63" dirty="0"/>
              <a:t>12 </a:t>
            </a:r>
          </a:p>
          <a:p>
            <a:pPr algn="ctr"/>
            <a:r>
              <a:rPr lang="en-GB" sz="1463" dirty="0"/>
              <a:t>Sentences</a:t>
            </a:r>
            <a:endParaRPr lang="en-GB" sz="1463" dirty="0"/>
          </a:p>
        </p:txBody>
      </p:sp>
      <p:sp>
        <p:nvSpPr>
          <p:cNvPr id="38" name="Rounded Rectangle 37"/>
          <p:cNvSpPr/>
          <p:nvPr/>
        </p:nvSpPr>
        <p:spPr>
          <a:xfrm>
            <a:off x="3000109" y="3929903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Cloze Map(120)</a:t>
            </a:r>
            <a:endParaRPr lang="en-GB" sz="1463" dirty="0"/>
          </a:p>
        </p:txBody>
      </p:sp>
      <p:sp>
        <p:nvSpPr>
          <p:cNvPr id="39" name="Rounded Rectangle 38"/>
          <p:cNvSpPr/>
          <p:nvPr/>
        </p:nvSpPr>
        <p:spPr>
          <a:xfrm>
            <a:off x="870547" y="5024986"/>
            <a:ext cx="1209947" cy="75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PIL III</a:t>
            </a:r>
            <a:endParaRPr lang="en-GB" sz="1463" dirty="0"/>
          </a:p>
        </p:txBody>
      </p:sp>
      <p:sp>
        <p:nvSpPr>
          <p:cNvPr id="40" name="Rounded Rectangle 39"/>
          <p:cNvSpPr/>
          <p:nvPr/>
        </p:nvSpPr>
        <p:spPr>
          <a:xfrm>
            <a:off x="2968502" y="4627977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Control (120)</a:t>
            </a:r>
            <a:endParaRPr lang="en-GB" sz="1463" dirty="0"/>
          </a:p>
        </p:txBody>
      </p:sp>
      <p:sp>
        <p:nvSpPr>
          <p:cNvPr id="41" name="Rounded Rectangle 40"/>
          <p:cNvSpPr/>
          <p:nvPr/>
        </p:nvSpPr>
        <p:spPr>
          <a:xfrm>
            <a:off x="2968502" y="5165615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Advice List (120)</a:t>
            </a:r>
            <a:endParaRPr lang="en-GB" sz="1463" dirty="0"/>
          </a:p>
        </p:txBody>
      </p: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 flipV="1">
            <a:off x="2080496" y="4864127"/>
            <a:ext cx="888008" cy="53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41" idx="1"/>
          </p:cNvCxnSpPr>
          <p:nvPr/>
        </p:nvCxnSpPr>
        <p:spPr>
          <a:xfrm flipV="1">
            <a:off x="2080496" y="5401767"/>
            <a:ext cx="888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</p:cNvCxnSpPr>
          <p:nvPr/>
        </p:nvCxnSpPr>
        <p:spPr>
          <a:xfrm>
            <a:off x="2080496" y="5401768"/>
            <a:ext cx="888008" cy="6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33714" y="5163075"/>
            <a:ext cx="956800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63" dirty="0"/>
              <a:t>12 </a:t>
            </a:r>
          </a:p>
          <a:p>
            <a:pPr algn="ctr"/>
            <a:r>
              <a:rPr lang="en-GB" sz="1463" dirty="0"/>
              <a:t>Sentences</a:t>
            </a:r>
            <a:endParaRPr lang="en-GB" sz="1463" dirty="0"/>
          </a:p>
        </p:txBody>
      </p:sp>
      <p:sp>
        <p:nvSpPr>
          <p:cNvPr id="46" name="Rounded Rectangle 45"/>
          <p:cNvSpPr/>
          <p:nvPr/>
        </p:nvSpPr>
        <p:spPr>
          <a:xfrm>
            <a:off x="2968502" y="5698832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Cloze Map (120)</a:t>
            </a:r>
            <a:endParaRPr lang="en-GB" sz="1463" dirty="0"/>
          </a:p>
        </p:txBody>
      </p:sp>
      <p:sp>
        <p:nvSpPr>
          <p:cNvPr id="50" name="Rounded Rectangle 49"/>
          <p:cNvSpPr/>
          <p:nvPr/>
        </p:nvSpPr>
        <p:spPr>
          <a:xfrm>
            <a:off x="4878717" y="1091212"/>
            <a:ext cx="1755000" cy="99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Omit 1</a:t>
            </a:r>
            <a:r>
              <a:rPr lang="en-GB" sz="1463" baseline="30000" dirty="0"/>
              <a:t>st</a:t>
            </a:r>
            <a:r>
              <a:rPr lang="en-GB" sz="1463" dirty="0"/>
              <a:t> Word</a:t>
            </a:r>
            <a:endParaRPr lang="en-GB" sz="1463" dirty="0"/>
          </a:p>
        </p:txBody>
      </p:sp>
      <p:sp>
        <p:nvSpPr>
          <p:cNvPr id="51" name="Rounded Rectangle 50"/>
          <p:cNvSpPr/>
          <p:nvPr/>
        </p:nvSpPr>
        <p:spPr>
          <a:xfrm>
            <a:off x="4878717" y="2458974"/>
            <a:ext cx="1755000" cy="99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Omit 2</a:t>
            </a:r>
            <a:r>
              <a:rPr lang="en-GB" sz="1463" baseline="30000" dirty="0"/>
              <a:t>nd</a:t>
            </a:r>
            <a:r>
              <a:rPr lang="en-GB" sz="1463" dirty="0"/>
              <a:t>  Word</a:t>
            </a:r>
            <a:endParaRPr lang="en-GB" sz="1463" dirty="0"/>
          </a:p>
        </p:txBody>
      </p:sp>
      <p:sp>
        <p:nvSpPr>
          <p:cNvPr id="52" name="Rounded Rectangle 51"/>
          <p:cNvSpPr/>
          <p:nvPr/>
        </p:nvSpPr>
        <p:spPr>
          <a:xfrm>
            <a:off x="4878717" y="3826737"/>
            <a:ext cx="1755000" cy="99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Omit 3</a:t>
            </a:r>
            <a:r>
              <a:rPr lang="en-GB" sz="1463" baseline="30000" dirty="0"/>
              <a:t>rd</a:t>
            </a:r>
            <a:r>
              <a:rPr lang="en-GB" sz="1463" dirty="0"/>
              <a:t>  Word</a:t>
            </a:r>
            <a:endParaRPr lang="en-GB" sz="1463" dirty="0"/>
          </a:p>
        </p:txBody>
      </p:sp>
      <p:sp>
        <p:nvSpPr>
          <p:cNvPr id="53" name="Rounded Rectangle 52"/>
          <p:cNvSpPr/>
          <p:nvPr/>
        </p:nvSpPr>
        <p:spPr>
          <a:xfrm>
            <a:off x="4878717" y="5176634"/>
            <a:ext cx="1755000" cy="99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Omit 4</a:t>
            </a:r>
            <a:r>
              <a:rPr lang="en-GB" sz="1463" baseline="30000" dirty="0"/>
              <a:t>th</a:t>
            </a:r>
            <a:r>
              <a:rPr lang="en-GB" sz="1463" dirty="0"/>
              <a:t>  Word</a:t>
            </a:r>
            <a:endParaRPr lang="en-GB" sz="1463" dirty="0"/>
          </a:p>
        </p:txBody>
      </p:sp>
      <p:cxnSp>
        <p:nvCxnSpPr>
          <p:cNvPr id="59" name="Straight Arrow Connector 58"/>
          <p:cNvCxnSpPr>
            <a:stCxn id="7" idx="3"/>
            <a:endCxn id="50" idx="1"/>
          </p:cNvCxnSpPr>
          <p:nvPr/>
        </p:nvCxnSpPr>
        <p:spPr>
          <a:xfrm>
            <a:off x="3994249" y="1327367"/>
            <a:ext cx="884470" cy="26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3"/>
            <a:endCxn id="51" idx="1"/>
          </p:cNvCxnSpPr>
          <p:nvPr/>
        </p:nvCxnSpPr>
        <p:spPr>
          <a:xfrm>
            <a:off x="3994249" y="1327365"/>
            <a:ext cx="884470" cy="162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3"/>
            <a:endCxn id="52" idx="1"/>
          </p:cNvCxnSpPr>
          <p:nvPr/>
        </p:nvCxnSpPr>
        <p:spPr>
          <a:xfrm>
            <a:off x="3994249" y="1327365"/>
            <a:ext cx="884470" cy="299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3"/>
            <a:endCxn id="53" idx="1"/>
          </p:cNvCxnSpPr>
          <p:nvPr/>
        </p:nvCxnSpPr>
        <p:spPr>
          <a:xfrm>
            <a:off x="3994249" y="1327365"/>
            <a:ext cx="884470" cy="434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3"/>
            <a:endCxn id="50" idx="1"/>
          </p:cNvCxnSpPr>
          <p:nvPr/>
        </p:nvCxnSpPr>
        <p:spPr>
          <a:xfrm flipV="1">
            <a:off x="3994249" y="1588462"/>
            <a:ext cx="884470" cy="27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3"/>
            <a:endCxn id="51" idx="1"/>
          </p:cNvCxnSpPr>
          <p:nvPr/>
        </p:nvCxnSpPr>
        <p:spPr>
          <a:xfrm>
            <a:off x="3994249" y="1863910"/>
            <a:ext cx="884470" cy="109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" idx="3"/>
            <a:endCxn id="52" idx="1"/>
          </p:cNvCxnSpPr>
          <p:nvPr/>
        </p:nvCxnSpPr>
        <p:spPr>
          <a:xfrm>
            <a:off x="3994249" y="1863910"/>
            <a:ext cx="884470" cy="246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3"/>
            <a:endCxn id="53" idx="1"/>
          </p:cNvCxnSpPr>
          <p:nvPr/>
        </p:nvCxnSpPr>
        <p:spPr>
          <a:xfrm>
            <a:off x="3994249" y="1863910"/>
            <a:ext cx="884470" cy="380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7" idx="3"/>
            <a:endCxn id="50" idx="1"/>
          </p:cNvCxnSpPr>
          <p:nvPr/>
        </p:nvCxnSpPr>
        <p:spPr>
          <a:xfrm flipV="1">
            <a:off x="3994249" y="1588464"/>
            <a:ext cx="884470" cy="80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7" idx="3"/>
            <a:endCxn id="51" idx="1"/>
          </p:cNvCxnSpPr>
          <p:nvPr/>
        </p:nvCxnSpPr>
        <p:spPr>
          <a:xfrm>
            <a:off x="3994249" y="2397125"/>
            <a:ext cx="884470" cy="55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  <a:endCxn id="52" idx="1"/>
          </p:cNvCxnSpPr>
          <p:nvPr/>
        </p:nvCxnSpPr>
        <p:spPr>
          <a:xfrm>
            <a:off x="3994249" y="2397125"/>
            <a:ext cx="884470" cy="192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7" idx="3"/>
            <a:endCxn id="53" idx="1"/>
          </p:cNvCxnSpPr>
          <p:nvPr/>
        </p:nvCxnSpPr>
        <p:spPr>
          <a:xfrm>
            <a:off x="3994249" y="2397125"/>
            <a:ext cx="884470" cy="327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2" idx="3"/>
            <a:endCxn id="50" idx="1"/>
          </p:cNvCxnSpPr>
          <p:nvPr/>
        </p:nvCxnSpPr>
        <p:spPr>
          <a:xfrm flipV="1">
            <a:off x="3994249" y="1588465"/>
            <a:ext cx="884470" cy="151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2" idx="3"/>
            <a:endCxn id="51" idx="1"/>
          </p:cNvCxnSpPr>
          <p:nvPr/>
        </p:nvCxnSpPr>
        <p:spPr>
          <a:xfrm flipV="1">
            <a:off x="3994249" y="2956224"/>
            <a:ext cx="884470" cy="14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2" idx="3"/>
            <a:endCxn id="52" idx="1"/>
          </p:cNvCxnSpPr>
          <p:nvPr/>
        </p:nvCxnSpPr>
        <p:spPr>
          <a:xfrm>
            <a:off x="3994249" y="3104384"/>
            <a:ext cx="884470" cy="121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2" idx="3"/>
            <a:endCxn id="53" idx="1"/>
          </p:cNvCxnSpPr>
          <p:nvPr/>
        </p:nvCxnSpPr>
        <p:spPr>
          <a:xfrm>
            <a:off x="3994249" y="3104384"/>
            <a:ext cx="884470" cy="256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3" idx="3"/>
            <a:endCxn id="50" idx="1"/>
          </p:cNvCxnSpPr>
          <p:nvPr/>
        </p:nvCxnSpPr>
        <p:spPr>
          <a:xfrm flipV="1">
            <a:off x="3994249" y="1588465"/>
            <a:ext cx="884470" cy="204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3" idx="3"/>
            <a:endCxn id="51" idx="1"/>
          </p:cNvCxnSpPr>
          <p:nvPr/>
        </p:nvCxnSpPr>
        <p:spPr>
          <a:xfrm flipV="1">
            <a:off x="3994249" y="2956224"/>
            <a:ext cx="884470" cy="67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3" idx="3"/>
            <a:endCxn id="52" idx="1"/>
          </p:cNvCxnSpPr>
          <p:nvPr/>
        </p:nvCxnSpPr>
        <p:spPr>
          <a:xfrm>
            <a:off x="3994249" y="3632837"/>
            <a:ext cx="884470" cy="69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3" idx="3"/>
            <a:endCxn id="53" idx="1"/>
          </p:cNvCxnSpPr>
          <p:nvPr/>
        </p:nvCxnSpPr>
        <p:spPr>
          <a:xfrm>
            <a:off x="3994249" y="3632837"/>
            <a:ext cx="884470" cy="204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8" idx="3"/>
            <a:endCxn id="50" idx="1"/>
          </p:cNvCxnSpPr>
          <p:nvPr/>
        </p:nvCxnSpPr>
        <p:spPr>
          <a:xfrm flipV="1">
            <a:off x="3994249" y="1588463"/>
            <a:ext cx="884470" cy="257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8" idx="3"/>
            <a:endCxn id="51" idx="1"/>
          </p:cNvCxnSpPr>
          <p:nvPr/>
        </p:nvCxnSpPr>
        <p:spPr>
          <a:xfrm flipV="1">
            <a:off x="3994249" y="2956226"/>
            <a:ext cx="884470" cy="120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8" idx="3"/>
            <a:endCxn id="52" idx="1"/>
          </p:cNvCxnSpPr>
          <p:nvPr/>
        </p:nvCxnSpPr>
        <p:spPr>
          <a:xfrm>
            <a:off x="3994249" y="4166056"/>
            <a:ext cx="884470" cy="15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8" idx="3"/>
            <a:endCxn id="53" idx="1"/>
          </p:cNvCxnSpPr>
          <p:nvPr/>
        </p:nvCxnSpPr>
        <p:spPr>
          <a:xfrm>
            <a:off x="3994249" y="4166056"/>
            <a:ext cx="884470" cy="150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0" idx="3"/>
            <a:endCxn id="50" idx="1"/>
          </p:cNvCxnSpPr>
          <p:nvPr/>
        </p:nvCxnSpPr>
        <p:spPr>
          <a:xfrm flipV="1">
            <a:off x="3962639" y="1588465"/>
            <a:ext cx="916078" cy="327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40" idx="3"/>
            <a:endCxn id="51" idx="1"/>
          </p:cNvCxnSpPr>
          <p:nvPr/>
        </p:nvCxnSpPr>
        <p:spPr>
          <a:xfrm flipV="1">
            <a:off x="3962639" y="2956224"/>
            <a:ext cx="916078" cy="190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0" idx="3"/>
            <a:endCxn id="52" idx="1"/>
          </p:cNvCxnSpPr>
          <p:nvPr/>
        </p:nvCxnSpPr>
        <p:spPr>
          <a:xfrm flipV="1">
            <a:off x="3962639" y="4323987"/>
            <a:ext cx="916078" cy="54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0" idx="3"/>
            <a:endCxn id="53" idx="1"/>
          </p:cNvCxnSpPr>
          <p:nvPr/>
        </p:nvCxnSpPr>
        <p:spPr>
          <a:xfrm>
            <a:off x="3962639" y="4864127"/>
            <a:ext cx="916078" cy="80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1" idx="3"/>
            <a:endCxn id="50" idx="1"/>
          </p:cNvCxnSpPr>
          <p:nvPr/>
        </p:nvCxnSpPr>
        <p:spPr>
          <a:xfrm flipV="1">
            <a:off x="3962639" y="1588462"/>
            <a:ext cx="916078" cy="381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1" idx="3"/>
            <a:endCxn id="51" idx="1"/>
          </p:cNvCxnSpPr>
          <p:nvPr/>
        </p:nvCxnSpPr>
        <p:spPr>
          <a:xfrm flipV="1">
            <a:off x="3962639" y="2956226"/>
            <a:ext cx="916078" cy="244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1" idx="3"/>
            <a:endCxn id="52" idx="1"/>
          </p:cNvCxnSpPr>
          <p:nvPr/>
        </p:nvCxnSpPr>
        <p:spPr>
          <a:xfrm flipV="1">
            <a:off x="3962639" y="4323989"/>
            <a:ext cx="916078" cy="107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1" idx="3"/>
            <a:endCxn id="53" idx="1"/>
          </p:cNvCxnSpPr>
          <p:nvPr/>
        </p:nvCxnSpPr>
        <p:spPr>
          <a:xfrm>
            <a:off x="3962639" y="5401768"/>
            <a:ext cx="916078" cy="27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6" idx="3"/>
            <a:endCxn id="50" idx="1"/>
          </p:cNvCxnSpPr>
          <p:nvPr/>
        </p:nvCxnSpPr>
        <p:spPr>
          <a:xfrm flipV="1">
            <a:off x="3962639" y="1588464"/>
            <a:ext cx="916078" cy="434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46" idx="3"/>
            <a:endCxn id="51" idx="1"/>
          </p:cNvCxnSpPr>
          <p:nvPr/>
        </p:nvCxnSpPr>
        <p:spPr>
          <a:xfrm flipV="1">
            <a:off x="3962639" y="2956224"/>
            <a:ext cx="916078" cy="297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46" idx="3"/>
            <a:endCxn id="52" idx="1"/>
          </p:cNvCxnSpPr>
          <p:nvPr/>
        </p:nvCxnSpPr>
        <p:spPr>
          <a:xfrm flipV="1">
            <a:off x="3962639" y="4323987"/>
            <a:ext cx="916078" cy="161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6" idx="3"/>
            <a:endCxn id="53" idx="1"/>
          </p:cNvCxnSpPr>
          <p:nvPr/>
        </p:nvCxnSpPr>
        <p:spPr>
          <a:xfrm flipV="1">
            <a:off x="3962639" y="5673884"/>
            <a:ext cx="916078" cy="26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7" idx="3"/>
          </p:cNvCxnSpPr>
          <p:nvPr/>
        </p:nvCxnSpPr>
        <p:spPr>
          <a:xfrm flipH="1">
            <a:off x="3994249" y="1943862"/>
            <a:ext cx="884470" cy="45326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38" idx="3"/>
          </p:cNvCxnSpPr>
          <p:nvPr/>
        </p:nvCxnSpPr>
        <p:spPr>
          <a:xfrm flipH="1">
            <a:off x="3994249" y="1957604"/>
            <a:ext cx="884470" cy="22084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46" idx="3"/>
          </p:cNvCxnSpPr>
          <p:nvPr/>
        </p:nvCxnSpPr>
        <p:spPr>
          <a:xfrm flipH="1">
            <a:off x="3962639" y="1918913"/>
            <a:ext cx="916078" cy="401606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3994249" y="2397125"/>
            <a:ext cx="884470" cy="9434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38" idx="3"/>
          </p:cNvCxnSpPr>
          <p:nvPr/>
        </p:nvCxnSpPr>
        <p:spPr>
          <a:xfrm flipH="1">
            <a:off x="3994249" y="3353794"/>
            <a:ext cx="884470" cy="8122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46" idx="3"/>
          </p:cNvCxnSpPr>
          <p:nvPr/>
        </p:nvCxnSpPr>
        <p:spPr>
          <a:xfrm flipH="1">
            <a:off x="3962639" y="3371738"/>
            <a:ext cx="916078" cy="25632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7" idx="3"/>
          </p:cNvCxnSpPr>
          <p:nvPr/>
        </p:nvCxnSpPr>
        <p:spPr>
          <a:xfrm flipH="1" flipV="1">
            <a:off x="3994249" y="2397127"/>
            <a:ext cx="884470" cy="23001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38" idx="3"/>
          </p:cNvCxnSpPr>
          <p:nvPr/>
        </p:nvCxnSpPr>
        <p:spPr>
          <a:xfrm flipH="1" flipV="1">
            <a:off x="3994249" y="4166056"/>
            <a:ext cx="884470" cy="5520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6" idx="3"/>
          </p:cNvCxnSpPr>
          <p:nvPr/>
        </p:nvCxnSpPr>
        <p:spPr>
          <a:xfrm flipH="1">
            <a:off x="3962639" y="4752254"/>
            <a:ext cx="916078" cy="118272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46" idx="3"/>
          </p:cNvCxnSpPr>
          <p:nvPr/>
        </p:nvCxnSpPr>
        <p:spPr>
          <a:xfrm flipH="1" flipV="1">
            <a:off x="3962639" y="5934984"/>
            <a:ext cx="916078" cy="7821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38" idx="3"/>
          </p:cNvCxnSpPr>
          <p:nvPr/>
        </p:nvCxnSpPr>
        <p:spPr>
          <a:xfrm flipH="1" flipV="1">
            <a:off x="3994249" y="4166054"/>
            <a:ext cx="884470" cy="18471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17" idx="3"/>
          </p:cNvCxnSpPr>
          <p:nvPr/>
        </p:nvCxnSpPr>
        <p:spPr>
          <a:xfrm flipH="1" flipV="1">
            <a:off x="3994249" y="2397125"/>
            <a:ext cx="924086" cy="36321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423410" y="642938"/>
            <a:ext cx="57150" cy="5572125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7028356" y="642938"/>
            <a:ext cx="57150" cy="5572125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709160" y="597216"/>
            <a:ext cx="1980607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dirty="0"/>
              <a:t>Reading Skill Validation </a:t>
            </a:r>
          </a:p>
          <a:p>
            <a:pPr algn="ctr"/>
            <a:r>
              <a:rPr lang="en-GB" sz="1463" dirty="0"/>
              <a:t>(Cloze Procedure)</a:t>
            </a:r>
            <a:endParaRPr lang="en-GB" sz="1463" dirty="0"/>
          </a:p>
        </p:txBody>
      </p:sp>
    </p:spTree>
    <p:extLst>
      <p:ext uri="{BB962C8B-B14F-4D97-AF65-F5344CB8AC3E}">
        <p14:creationId xmlns:p14="http://schemas.microsoft.com/office/powerpoint/2010/main" val="332044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8958" y="716952"/>
            <a:ext cx="742950" cy="392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3 PILS</a:t>
            </a:r>
            <a:endParaRPr lang="en-GB" sz="1463" dirty="0"/>
          </a:p>
        </p:txBody>
      </p:sp>
      <p:sp>
        <p:nvSpPr>
          <p:cNvPr id="5" name="Rounded Rectangle 4"/>
          <p:cNvSpPr/>
          <p:nvPr/>
        </p:nvSpPr>
        <p:spPr>
          <a:xfrm>
            <a:off x="217300" y="1401527"/>
            <a:ext cx="1146265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Sentences &gt;15worsds</a:t>
            </a:r>
            <a:endParaRPr lang="en-GB" sz="1463" dirty="0"/>
          </a:p>
        </p:txBody>
      </p:sp>
      <p:sp>
        <p:nvSpPr>
          <p:cNvPr id="6" name="Rounded Rectangle 5"/>
          <p:cNvSpPr/>
          <p:nvPr/>
        </p:nvSpPr>
        <p:spPr>
          <a:xfrm>
            <a:off x="2092521" y="2165151"/>
            <a:ext cx="1528355" cy="206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9</a:t>
            </a:r>
            <a:r>
              <a:rPr lang="en-GB" sz="1463" dirty="0"/>
              <a:t> Sentences per leaflet: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3 difficulty levels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3 sentences per level</a:t>
            </a:r>
            <a:endParaRPr lang="en-GB" sz="1138" dirty="0"/>
          </a:p>
        </p:txBody>
      </p:sp>
      <p:sp>
        <p:nvSpPr>
          <p:cNvPr id="7" name="Rounded Rectangle 6"/>
          <p:cNvSpPr/>
          <p:nvPr/>
        </p:nvSpPr>
        <p:spPr>
          <a:xfrm>
            <a:off x="217300" y="2327842"/>
            <a:ext cx="1146265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Relevant Sentences:</a:t>
            </a:r>
          </a:p>
          <a:p>
            <a:pPr algn="ctr"/>
            <a:r>
              <a:rPr lang="en-GB" sz="975" dirty="0"/>
              <a:t>EQIP Category</a:t>
            </a:r>
            <a:endParaRPr lang="en-GB" sz="1463" dirty="0"/>
          </a:p>
        </p:txBody>
      </p:sp>
      <p:sp>
        <p:nvSpPr>
          <p:cNvPr id="8" name="Rounded Rectangle 7"/>
          <p:cNvSpPr/>
          <p:nvPr/>
        </p:nvSpPr>
        <p:spPr>
          <a:xfrm>
            <a:off x="217300" y="3254157"/>
            <a:ext cx="1146265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Readability Score Agreement</a:t>
            </a:r>
            <a:endParaRPr lang="en-GB" sz="1463" dirty="0"/>
          </a:p>
        </p:txBody>
      </p:sp>
      <p:sp>
        <p:nvSpPr>
          <p:cNvPr id="10" name="Rounded Rectangle 9"/>
          <p:cNvSpPr/>
          <p:nvPr/>
        </p:nvSpPr>
        <p:spPr>
          <a:xfrm>
            <a:off x="4035250" y="1724686"/>
            <a:ext cx="1146265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Group 1:</a:t>
            </a:r>
          </a:p>
          <a:p>
            <a:pPr algn="ctr"/>
            <a:r>
              <a:rPr lang="en-GB" sz="1463" dirty="0"/>
              <a:t>No Support</a:t>
            </a:r>
            <a:endParaRPr lang="en-GB" sz="1463" dirty="0"/>
          </a:p>
        </p:txBody>
      </p:sp>
      <p:sp>
        <p:nvSpPr>
          <p:cNvPr id="11" name="Rounded Rectangle 10"/>
          <p:cNvSpPr/>
          <p:nvPr/>
        </p:nvSpPr>
        <p:spPr>
          <a:xfrm>
            <a:off x="4035250" y="2828498"/>
            <a:ext cx="1146265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Group 2:</a:t>
            </a:r>
          </a:p>
          <a:p>
            <a:pPr algn="ctr"/>
            <a:r>
              <a:rPr lang="en-GB" sz="1463" dirty="0"/>
              <a:t>Tip List</a:t>
            </a:r>
            <a:endParaRPr lang="en-GB" sz="1463" dirty="0"/>
          </a:p>
        </p:txBody>
      </p:sp>
      <p:sp>
        <p:nvSpPr>
          <p:cNvPr id="12" name="Rounded Rectangle 11"/>
          <p:cNvSpPr/>
          <p:nvPr/>
        </p:nvSpPr>
        <p:spPr>
          <a:xfrm>
            <a:off x="4035250" y="4080900"/>
            <a:ext cx="1146265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Group 3:</a:t>
            </a:r>
          </a:p>
          <a:p>
            <a:pPr algn="ctr"/>
            <a:r>
              <a:rPr lang="en-GB" sz="1463" dirty="0"/>
              <a:t>Cloze Map</a:t>
            </a:r>
            <a:endParaRPr lang="en-GB" sz="1463" dirty="0"/>
          </a:p>
        </p:txBody>
      </p:sp>
      <p:sp>
        <p:nvSpPr>
          <p:cNvPr id="13" name="Rounded Rectangle 12"/>
          <p:cNvSpPr/>
          <p:nvPr/>
        </p:nvSpPr>
        <p:spPr>
          <a:xfrm>
            <a:off x="5821532" y="3566004"/>
            <a:ext cx="1781312" cy="251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Task2 – Revise 3 sentences (1 of 6 possible orders)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Easy/Medium/Hard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Easy/Hard/Medium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Medium/Easy/Hard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Medium/Hard/Easy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Hard/Easy/Medium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Hard/Medium/Easy</a:t>
            </a:r>
            <a:endParaRPr lang="en-GB" sz="1138" dirty="0"/>
          </a:p>
          <a:p>
            <a:r>
              <a:rPr lang="en-GB" sz="1138" dirty="0"/>
              <a:t>To calculate learning &amp; fatigue effects</a:t>
            </a:r>
            <a:endParaRPr lang="en-GB" sz="1138" dirty="0"/>
          </a:p>
        </p:txBody>
      </p:sp>
      <p:sp>
        <p:nvSpPr>
          <p:cNvPr id="14" name="Rounded Rectangle 13"/>
          <p:cNvSpPr/>
          <p:nvPr/>
        </p:nvSpPr>
        <p:spPr>
          <a:xfrm>
            <a:off x="5821532" y="721145"/>
            <a:ext cx="1781312" cy="2653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Task1 – Complete 3 sentences(1 of 5 possible variations)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Replacing 1</a:t>
            </a:r>
            <a:r>
              <a:rPr lang="en-GB" sz="1138" baseline="30000" dirty="0"/>
              <a:t>st</a:t>
            </a:r>
            <a:r>
              <a:rPr lang="en-GB" sz="1138" dirty="0"/>
              <a:t>,5</a:t>
            </a:r>
            <a:r>
              <a:rPr lang="en-GB" sz="1138" baseline="30000" dirty="0"/>
              <a:t>th</a:t>
            </a:r>
            <a:r>
              <a:rPr lang="en-GB" sz="1138" dirty="0"/>
              <a:t> ...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Replacing 2</a:t>
            </a:r>
            <a:r>
              <a:rPr lang="en-GB" sz="1138" baseline="30000" dirty="0"/>
              <a:t>nd</a:t>
            </a:r>
            <a:r>
              <a:rPr lang="en-GB" sz="1138" dirty="0"/>
              <a:t>,6</a:t>
            </a:r>
            <a:r>
              <a:rPr lang="en-GB" sz="1138" baseline="30000" dirty="0"/>
              <a:t>th</a:t>
            </a:r>
            <a:r>
              <a:rPr lang="en-GB" sz="1138" dirty="0"/>
              <a:t>...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Replacing 3</a:t>
            </a:r>
            <a:r>
              <a:rPr lang="en-GB" sz="1138" baseline="30000" dirty="0"/>
              <a:t>rd</a:t>
            </a:r>
            <a:r>
              <a:rPr lang="en-GB" sz="1138" dirty="0"/>
              <a:t>,7</a:t>
            </a:r>
            <a:r>
              <a:rPr lang="en-GB" sz="1138" baseline="30000" dirty="0"/>
              <a:t>th</a:t>
            </a:r>
            <a:r>
              <a:rPr lang="en-GB" sz="1138" dirty="0"/>
              <a:t>...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Replacing 4</a:t>
            </a:r>
            <a:r>
              <a:rPr lang="en-GB" sz="1138" baseline="30000" dirty="0"/>
              <a:t>th</a:t>
            </a:r>
            <a:r>
              <a:rPr lang="en-GB" sz="1138" dirty="0"/>
              <a:t>,8</a:t>
            </a:r>
            <a:r>
              <a:rPr lang="en-GB" sz="1138" baseline="30000" dirty="0"/>
              <a:t>th</a:t>
            </a:r>
            <a:r>
              <a:rPr lang="en-GB" sz="1138" dirty="0"/>
              <a:t>...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Replacing 9</a:t>
            </a:r>
            <a:r>
              <a:rPr lang="en-GB" sz="1138" baseline="30000" dirty="0"/>
              <a:t>th</a:t>
            </a:r>
            <a:r>
              <a:rPr lang="en-GB" sz="1138" dirty="0"/>
              <a:t>,14</a:t>
            </a:r>
            <a:r>
              <a:rPr lang="en-GB" sz="1138" baseline="30000" dirty="0"/>
              <a:t>th</a:t>
            </a:r>
            <a:r>
              <a:rPr lang="en-GB" sz="1138" dirty="0"/>
              <a:t>...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endParaRPr lang="en-GB" sz="1138" dirty="0"/>
          </a:p>
          <a:p>
            <a:r>
              <a:rPr lang="en-GB" sz="1138" dirty="0"/>
              <a:t>To create a full Cloze Map for the 3</a:t>
            </a:r>
            <a:r>
              <a:rPr lang="en-GB" sz="1138" baseline="30000" dirty="0"/>
              <a:t>rd</a:t>
            </a:r>
            <a:r>
              <a:rPr lang="en-GB" sz="1138" dirty="0"/>
              <a:t> Group &amp; validate the reviser reading skill.</a:t>
            </a:r>
            <a:endParaRPr lang="en-GB" sz="1138" dirty="0"/>
          </a:p>
        </p:txBody>
      </p:sp>
      <p:sp>
        <p:nvSpPr>
          <p:cNvPr id="15" name="Rounded Rectangle 14"/>
          <p:cNvSpPr/>
          <p:nvPr/>
        </p:nvSpPr>
        <p:spPr>
          <a:xfrm>
            <a:off x="8047884" y="721144"/>
            <a:ext cx="1701709" cy="2653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Analyse: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Learning &amp; fatigue effects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Technique effect on readability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Correlation: task time vs difficulty level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Demographic effect on readability</a:t>
            </a:r>
          </a:p>
          <a:p>
            <a:pPr marL="278606" indent="-278606">
              <a:buFont typeface="+mj-lt"/>
              <a:buAutoNum type="arabicPeriod"/>
            </a:pPr>
            <a:endParaRPr lang="en-GB" sz="1138" dirty="0"/>
          </a:p>
        </p:txBody>
      </p:sp>
      <p:sp>
        <p:nvSpPr>
          <p:cNvPr id="17" name="Rounded Rectangle 16"/>
          <p:cNvSpPr/>
          <p:nvPr/>
        </p:nvSpPr>
        <p:spPr>
          <a:xfrm>
            <a:off x="8000641" y="3566001"/>
            <a:ext cx="1748951" cy="251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Analyse: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Assessment of reviser reading skill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Learning &amp; fatigue effects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Cloze viability to identify jargon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Correlation: task time vs difficulty level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Demographic effect on readability</a:t>
            </a:r>
          </a:p>
          <a:p>
            <a:pPr marL="278606" indent="-278606">
              <a:buFont typeface="+mj-lt"/>
              <a:buAutoNum type="arabicPeriod"/>
            </a:pPr>
            <a:endParaRPr lang="en-GB" sz="1138" dirty="0"/>
          </a:p>
        </p:txBody>
      </p: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790433" y="1109654"/>
            <a:ext cx="0" cy="291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790433" y="2144477"/>
            <a:ext cx="0" cy="183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8" idx="0"/>
          </p:cNvCxnSpPr>
          <p:nvPr/>
        </p:nvCxnSpPr>
        <p:spPr>
          <a:xfrm>
            <a:off x="790433" y="3070792"/>
            <a:ext cx="0" cy="183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  <a:endCxn id="17" idx="1"/>
          </p:cNvCxnSpPr>
          <p:nvPr/>
        </p:nvCxnSpPr>
        <p:spPr>
          <a:xfrm flipV="1">
            <a:off x="7602847" y="4825386"/>
            <a:ext cx="39779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15" idx="1"/>
          </p:cNvCxnSpPr>
          <p:nvPr/>
        </p:nvCxnSpPr>
        <p:spPr>
          <a:xfrm flipV="1">
            <a:off x="7602845" y="2047841"/>
            <a:ext cx="44503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6" idx="1"/>
          </p:cNvCxnSpPr>
          <p:nvPr/>
        </p:nvCxnSpPr>
        <p:spPr>
          <a:xfrm flipV="1">
            <a:off x="1363567" y="3199974"/>
            <a:ext cx="728956" cy="425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10" idx="1"/>
          </p:cNvCxnSpPr>
          <p:nvPr/>
        </p:nvCxnSpPr>
        <p:spPr>
          <a:xfrm flipV="1">
            <a:off x="3620876" y="2096163"/>
            <a:ext cx="414373" cy="1103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" idx="3"/>
            <a:endCxn id="11" idx="1"/>
          </p:cNvCxnSpPr>
          <p:nvPr/>
        </p:nvCxnSpPr>
        <p:spPr>
          <a:xfrm>
            <a:off x="3620876" y="3199973"/>
            <a:ext cx="4143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3"/>
            <a:endCxn id="12" idx="1"/>
          </p:cNvCxnSpPr>
          <p:nvPr/>
        </p:nvCxnSpPr>
        <p:spPr>
          <a:xfrm>
            <a:off x="3620876" y="3199973"/>
            <a:ext cx="414373" cy="1252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4" idx="1"/>
          </p:cNvCxnSpPr>
          <p:nvPr/>
        </p:nvCxnSpPr>
        <p:spPr>
          <a:xfrm flipV="1">
            <a:off x="5181515" y="2047841"/>
            <a:ext cx="640018" cy="126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4" idx="1"/>
          </p:cNvCxnSpPr>
          <p:nvPr/>
        </p:nvCxnSpPr>
        <p:spPr>
          <a:xfrm flipV="1">
            <a:off x="5181515" y="2047839"/>
            <a:ext cx="640018" cy="1230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2" idx="3"/>
            <a:endCxn id="14" idx="1"/>
          </p:cNvCxnSpPr>
          <p:nvPr/>
        </p:nvCxnSpPr>
        <p:spPr>
          <a:xfrm flipV="1">
            <a:off x="5181515" y="2047840"/>
            <a:ext cx="640018" cy="2404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743330" y="642938"/>
            <a:ext cx="4084468" cy="55004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463" dirty="0"/>
              <a:t>EXPT 1</a:t>
            </a:r>
            <a:endParaRPr lang="en-GB" sz="1463" dirty="0"/>
          </a:p>
        </p:txBody>
      </p:sp>
      <p:sp>
        <p:nvSpPr>
          <p:cNvPr id="88" name="Rectangle 87"/>
          <p:cNvSpPr/>
          <p:nvPr/>
        </p:nvSpPr>
        <p:spPr>
          <a:xfrm>
            <a:off x="3421478" y="5413461"/>
            <a:ext cx="1519274" cy="7299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463" dirty="0"/>
              <a:t>EXPT2</a:t>
            </a:r>
            <a:endParaRPr lang="en-GB" sz="1463" dirty="0"/>
          </a:p>
        </p:txBody>
      </p:sp>
      <p:cxnSp>
        <p:nvCxnSpPr>
          <p:cNvPr id="90" name="Straight Arrow Connector 89"/>
          <p:cNvCxnSpPr>
            <a:stCxn id="87" idx="1"/>
            <a:endCxn id="88" idx="3"/>
          </p:cNvCxnSpPr>
          <p:nvPr/>
        </p:nvCxnSpPr>
        <p:spPr>
          <a:xfrm flipH="1">
            <a:off x="4940755" y="3393179"/>
            <a:ext cx="802575" cy="2385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4" idx="2"/>
            <a:endCxn id="13" idx="0"/>
          </p:cNvCxnSpPr>
          <p:nvPr/>
        </p:nvCxnSpPr>
        <p:spPr>
          <a:xfrm>
            <a:off x="6712188" y="3374536"/>
            <a:ext cx="0" cy="191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3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04569" y="1900580"/>
            <a:ext cx="1146265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Output: </a:t>
            </a:r>
            <a:r>
              <a:rPr lang="en-GB" sz="975" dirty="0"/>
              <a:t>Revised Sentences (3x9x9)</a:t>
            </a:r>
            <a:endParaRPr lang="en-GB" sz="1625" dirty="0"/>
          </a:p>
        </p:txBody>
      </p:sp>
      <p:sp>
        <p:nvSpPr>
          <p:cNvPr id="5" name="Rounded Rectangle 4"/>
          <p:cNvSpPr/>
          <p:nvPr/>
        </p:nvSpPr>
        <p:spPr>
          <a:xfrm>
            <a:off x="1618064" y="2979680"/>
            <a:ext cx="1528355" cy="206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 err="1"/>
              <a:t>Expt</a:t>
            </a:r>
            <a:r>
              <a:rPr lang="en-GB" sz="1463" dirty="0"/>
              <a:t> 2:</a:t>
            </a:r>
          </a:p>
          <a:p>
            <a:r>
              <a:rPr lang="en-GB" sz="1138" dirty="0"/>
              <a:t>_________________</a:t>
            </a:r>
          </a:p>
          <a:p>
            <a:r>
              <a:rPr lang="en-GB" sz="1138" dirty="0"/>
              <a:t>Select 6 proposed revisions for each sentence: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975" dirty="0"/>
              <a:t>3 Lowest readability score.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975" dirty="0"/>
              <a:t>3 Random revisions</a:t>
            </a:r>
            <a:endParaRPr lang="en-GB" sz="975" dirty="0"/>
          </a:p>
        </p:txBody>
      </p:sp>
      <p:sp>
        <p:nvSpPr>
          <p:cNvPr id="6" name="Rounded Rectangle 5"/>
          <p:cNvSpPr/>
          <p:nvPr/>
        </p:nvSpPr>
        <p:spPr>
          <a:xfrm>
            <a:off x="3531673" y="2979680"/>
            <a:ext cx="1528355" cy="206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Ask PIL Authors to rate the revisions: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Completeness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Tone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Readability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Importance</a:t>
            </a:r>
            <a:endParaRPr lang="en-GB" sz="1138" dirty="0"/>
          </a:p>
        </p:txBody>
      </p:sp>
      <p:sp>
        <p:nvSpPr>
          <p:cNvPr id="7" name="Rounded Rectangle 6"/>
          <p:cNvSpPr/>
          <p:nvPr/>
        </p:nvSpPr>
        <p:spPr>
          <a:xfrm>
            <a:off x="5615515" y="2687806"/>
            <a:ext cx="1701709" cy="2653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Analyse: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Which method gives the best support to PIL revisers?</a:t>
            </a:r>
            <a:endParaRPr lang="en-GB" sz="1138" dirty="0"/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For which kind of sentences is crowdsourcing revisions useful?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How to select PIL revisers?</a:t>
            </a:r>
            <a:endParaRPr lang="en-GB" sz="1138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146421" y="4014501"/>
            <a:ext cx="385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377702" y="2643530"/>
            <a:ext cx="4540" cy="33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5060028" y="4014502"/>
            <a:ext cx="555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8065" y="955415"/>
            <a:ext cx="1519274" cy="7299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463" dirty="0"/>
              <a:t>EXPT1</a:t>
            </a:r>
            <a:endParaRPr lang="en-GB" sz="1463" dirty="0"/>
          </a:p>
        </p:txBody>
      </p:sp>
      <p:cxnSp>
        <p:nvCxnSpPr>
          <p:cNvPr id="19" name="Straight Arrow Connector 18"/>
          <p:cNvCxnSpPr>
            <a:stCxn id="11" idx="2"/>
            <a:endCxn id="4" idx="0"/>
          </p:cNvCxnSpPr>
          <p:nvPr/>
        </p:nvCxnSpPr>
        <p:spPr>
          <a:xfrm>
            <a:off x="2377702" y="1685373"/>
            <a:ext cx="0" cy="21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0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604837"/>
            <a:ext cx="95535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1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60592</TotalTime>
  <Words>296</Words>
  <Application>Microsoft Office PowerPoint</Application>
  <PresentationFormat>A4 Paper (210x297 mm)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 Sanchez F.</dc:creator>
  <cp:lastModifiedBy>Santos Sanchez F.</cp:lastModifiedBy>
  <cp:revision>21</cp:revision>
  <cp:lastPrinted>2019-08-02T12:42:29Z</cp:lastPrinted>
  <dcterms:created xsi:type="dcterms:W3CDTF">2019-07-09T12:51:36Z</dcterms:created>
  <dcterms:modified xsi:type="dcterms:W3CDTF">2020-01-12T17:56:32Z</dcterms:modified>
</cp:coreProperties>
</file>