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84" r:id="rId5"/>
    <p:sldId id="285" r:id="rId6"/>
    <p:sldId id="286" r:id="rId7"/>
    <p:sldId id="283" r:id="rId8"/>
  </p:sldIdLst>
  <p:sldSz cx="9144000" cy="6858000" type="screen4x3"/>
  <p:notesSz cx="9926638" cy="6797675"/>
  <p:custDataLst>
    <p:tags r:id="rId11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pos="2880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att J.C." initials="WJ" lastIdx="11" clrIdx="0">
    <p:extLst>
      <p:ext uri="{19B8F6BF-5375-455C-9EA6-DF929625EA0E}">
        <p15:presenceInfo xmlns:p15="http://schemas.microsoft.com/office/powerpoint/2012/main" userId="S-1-5-21-2015846570-11164191-355810188-463340" providerId="AD"/>
      </p:ext>
    </p:extLst>
  </p:cmAuthor>
  <p:cmAuthor id="2" name="Santos Sanchez F." initials="SSF" lastIdx="3" clrIdx="1">
    <p:extLst>
      <p:ext uri="{19B8F6BF-5375-455C-9EA6-DF929625EA0E}">
        <p15:presenceInfo xmlns:p15="http://schemas.microsoft.com/office/powerpoint/2012/main" userId="Santos Sanchez F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8D5CA"/>
    <a:srgbClr val="FCEECC"/>
    <a:srgbClr val="EAEBEC"/>
    <a:srgbClr val="BFC4C5"/>
    <a:srgbClr val="F2F1ED"/>
    <a:srgbClr val="E5E3DB"/>
    <a:srgbClr val="337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799"/>
        <p:guide orient="horz" pos="4088"/>
        <p:guide orient="horz" pos="1071"/>
        <p:guide orient="horz" pos="2840"/>
        <p:guide pos="2880"/>
        <p:guide pos="226"/>
        <p:guide pos="5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06:27:31.492" idx="1">
    <p:pos x="1857" y="1072"/>
    <p:text>Need to mention text analytics somewhere. Also, feedbaxk is doen by individual PPI members, not by a group working together.</p:text>
    <p:extLst>
      <p:ext uri="{C676402C-5697-4E1C-873F-D02D1690AC5C}">
        <p15:threadingInfo xmlns:p15="http://schemas.microsoft.com/office/powerpoint/2012/main" timeZoneBias="-60"/>
      </p:ext>
    </p:extLst>
  </p:cm>
  <p:cm authorId="2" dt="2018-04-12T17:14:20.280" idx="1">
    <p:pos x="1857" y="1185"/>
    <p:text>I found several google articles relating to group feedback which appear to correlate with my previous team experiences in UK. Should I use reviews instead?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04BCE-6D8A-49EE-A9BD-511823FE8D6C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AD180-9E04-40BB-AFBF-452DC300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92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D1AA704-7710-4FB3-852C-887C90C7FC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E7C0B20-982B-4700-A175-2BD9E09B87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9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76A4669-27FF-412E-A45E-B5BAB0C3E3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CD7FAF8-1489-4ACE-9AFE-E046DE679F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5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0E4381A-AAC8-4023-9F8F-FC48EF4C2C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1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BF175D9-1E4A-4009-954C-F0C43C18D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9" y="6456611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D420C20-95A5-45A2-BED0-5EA09854564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FFA1097D-FD55-4076-8A8A-FD81F8B4AD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1032196-B3C8-4A36-AC40-0D4D668667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anose="05000000000000000000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grpSp>
        <p:nvGrpSpPr>
          <p:cNvPr id="29351" name="Group 1703">
            <a:extLst>
              <a:ext uri="{FF2B5EF4-FFF2-40B4-BE49-F238E27FC236}">
                <a16:creationId xmlns:a16="http://schemas.microsoft.com/office/drawing/2014/main" id="{FAF05986-035A-4066-9B32-5C86072EAB1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29352" name="Freeform 1704">
              <a:extLst>
                <a:ext uri="{FF2B5EF4-FFF2-40B4-BE49-F238E27FC236}">
                  <a16:creationId xmlns:a16="http://schemas.microsoft.com/office/drawing/2014/main" id="{3A810C49-F0B1-4AD7-89F9-3304B8F2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3" name="Freeform 1705">
              <a:extLst>
                <a:ext uri="{FF2B5EF4-FFF2-40B4-BE49-F238E27FC236}">
                  <a16:creationId xmlns:a16="http://schemas.microsoft.com/office/drawing/2014/main" id="{D07B1F48-CDFD-4290-8D68-D51FA0EF0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3110"/>
              <a:ext cx="281" cy="310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6 h 310"/>
                <a:gd name="T16" fmla="*/ 281 w 281"/>
                <a:gd name="T17" fmla="*/ 174 h 310"/>
                <a:gd name="T18" fmla="*/ 272 w 281"/>
                <a:gd name="T19" fmla="*/ 210 h 310"/>
                <a:gd name="T20" fmla="*/ 264 w 281"/>
                <a:gd name="T21" fmla="*/ 230 h 310"/>
                <a:gd name="T22" fmla="*/ 241 w 281"/>
                <a:gd name="T23" fmla="*/ 262 h 310"/>
                <a:gd name="T24" fmla="*/ 213 w 281"/>
                <a:gd name="T25" fmla="*/ 290 h 310"/>
                <a:gd name="T26" fmla="*/ 196 w 281"/>
                <a:gd name="T27" fmla="*/ 299 h 310"/>
                <a:gd name="T28" fmla="*/ 159 w 281"/>
                <a:gd name="T29" fmla="*/ 310 h 310"/>
                <a:gd name="T30" fmla="*/ 139 w 281"/>
                <a:gd name="T31" fmla="*/ 310 h 310"/>
                <a:gd name="T32" fmla="*/ 93 w 281"/>
                <a:gd name="T33" fmla="*/ 304 h 310"/>
                <a:gd name="T34" fmla="*/ 65 w 281"/>
                <a:gd name="T35" fmla="*/ 293 h 310"/>
                <a:gd name="T36" fmla="*/ 45 w 281"/>
                <a:gd name="T37" fmla="*/ 273 h 310"/>
                <a:gd name="T38" fmla="*/ 34 w 281"/>
                <a:gd name="T39" fmla="*/ 264 h 310"/>
                <a:gd name="T40" fmla="*/ 8 w 281"/>
                <a:gd name="T41" fmla="*/ 213 h 310"/>
                <a:gd name="T42" fmla="*/ 0 w 281"/>
                <a:gd name="T43" fmla="*/ 156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59 h 310"/>
                <a:gd name="T72" fmla="*/ 65 w 281"/>
                <a:gd name="T73" fmla="*/ 210 h 310"/>
                <a:gd name="T74" fmla="*/ 82 w 281"/>
                <a:gd name="T75" fmla="*/ 250 h 310"/>
                <a:gd name="T76" fmla="*/ 96 w 281"/>
                <a:gd name="T77" fmla="*/ 267 h 310"/>
                <a:gd name="T78" fmla="*/ 128 w 281"/>
                <a:gd name="T79" fmla="*/ 284 h 310"/>
                <a:gd name="T80" fmla="*/ 145 w 281"/>
                <a:gd name="T81" fmla="*/ 284 h 310"/>
                <a:gd name="T82" fmla="*/ 179 w 281"/>
                <a:gd name="T83" fmla="*/ 273 h 310"/>
                <a:gd name="T84" fmla="*/ 204 w 281"/>
                <a:gd name="T85" fmla="*/ 245 h 310"/>
                <a:gd name="T86" fmla="*/ 213 w 281"/>
                <a:gd name="T87" fmla="*/ 225 h 310"/>
                <a:gd name="T88" fmla="*/ 224 w 281"/>
                <a:gd name="T89" fmla="*/ 179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4" name="Freeform 1706">
              <a:extLst>
                <a:ext uri="{FF2B5EF4-FFF2-40B4-BE49-F238E27FC236}">
                  <a16:creationId xmlns:a16="http://schemas.microsoft.com/office/drawing/2014/main" id="{EDA705F5-E6A0-440A-B712-326BF3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059"/>
              <a:ext cx="182" cy="361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67 h 361"/>
                <a:gd name="T12" fmla="*/ 83 w 182"/>
                <a:gd name="T13" fmla="*/ 267 h 361"/>
                <a:gd name="T14" fmla="*/ 83 w 182"/>
                <a:gd name="T15" fmla="*/ 284 h 361"/>
                <a:gd name="T16" fmla="*/ 86 w 182"/>
                <a:gd name="T17" fmla="*/ 296 h 361"/>
                <a:gd name="T18" fmla="*/ 91 w 182"/>
                <a:gd name="T19" fmla="*/ 307 h 361"/>
                <a:gd name="T20" fmla="*/ 97 w 182"/>
                <a:gd name="T21" fmla="*/ 318 h 361"/>
                <a:gd name="T22" fmla="*/ 105 w 182"/>
                <a:gd name="T23" fmla="*/ 324 h 361"/>
                <a:gd name="T24" fmla="*/ 117 w 182"/>
                <a:gd name="T25" fmla="*/ 330 h 361"/>
                <a:gd name="T26" fmla="*/ 128 w 182"/>
                <a:gd name="T27" fmla="*/ 333 h 361"/>
                <a:gd name="T28" fmla="*/ 142 w 182"/>
                <a:gd name="T29" fmla="*/ 335 h 361"/>
                <a:gd name="T30" fmla="*/ 142 w 182"/>
                <a:gd name="T31" fmla="*/ 335 h 361"/>
                <a:gd name="T32" fmla="*/ 157 w 182"/>
                <a:gd name="T33" fmla="*/ 333 h 361"/>
                <a:gd name="T34" fmla="*/ 165 w 182"/>
                <a:gd name="T35" fmla="*/ 330 h 361"/>
                <a:gd name="T36" fmla="*/ 165 w 182"/>
                <a:gd name="T37" fmla="*/ 330 h 361"/>
                <a:gd name="T38" fmla="*/ 182 w 182"/>
                <a:gd name="T39" fmla="*/ 318 h 361"/>
                <a:gd name="T40" fmla="*/ 182 w 182"/>
                <a:gd name="T41" fmla="*/ 318 h 361"/>
                <a:gd name="T42" fmla="*/ 182 w 182"/>
                <a:gd name="T43" fmla="*/ 324 h 361"/>
                <a:gd name="T44" fmla="*/ 179 w 182"/>
                <a:gd name="T45" fmla="*/ 333 h 361"/>
                <a:gd name="T46" fmla="*/ 162 w 182"/>
                <a:gd name="T47" fmla="*/ 347 h 361"/>
                <a:gd name="T48" fmla="*/ 162 w 182"/>
                <a:gd name="T49" fmla="*/ 347 h 361"/>
                <a:gd name="T50" fmla="*/ 154 w 182"/>
                <a:gd name="T51" fmla="*/ 352 h 361"/>
                <a:gd name="T52" fmla="*/ 142 w 182"/>
                <a:gd name="T53" fmla="*/ 358 h 361"/>
                <a:gd name="T54" fmla="*/ 131 w 182"/>
                <a:gd name="T55" fmla="*/ 361 h 361"/>
                <a:gd name="T56" fmla="*/ 117 w 182"/>
                <a:gd name="T57" fmla="*/ 361 h 361"/>
                <a:gd name="T58" fmla="*/ 117 w 182"/>
                <a:gd name="T59" fmla="*/ 361 h 361"/>
                <a:gd name="T60" fmla="*/ 100 w 182"/>
                <a:gd name="T61" fmla="*/ 361 h 361"/>
                <a:gd name="T62" fmla="*/ 83 w 182"/>
                <a:gd name="T63" fmla="*/ 355 h 361"/>
                <a:gd name="T64" fmla="*/ 66 w 182"/>
                <a:gd name="T65" fmla="*/ 347 h 361"/>
                <a:gd name="T66" fmla="*/ 54 w 182"/>
                <a:gd name="T67" fmla="*/ 335 h 361"/>
                <a:gd name="T68" fmla="*/ 54 w 182"/>
                <a:gd name="T69" fmla="*/ 335 h 361"/>
                <a:gd name="T70" fmla="*/ 43 w 182"/>
                <a:gd name="T71" fmla="*/ 324 h 361"/>
                <a:gd name="T72" fmla="*/ 34 w 182"/>
                <a:gd name="T73" fmla="*/ 307 h 361"/>
                <a:gd name="T74" fmla="*/ 29 w 182"/>
                <a:gd name="T75" fmla="*/ 290 h 361"/>
                <a:gd name="T76" fmla="*/ 29 w 182"/>
                <a:gd name="T77" fmla="*/ 267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5" name="Freeform 1707">
              <a:extLst>
                <a:ext uri="{FF2B5EF4-FFF2-40B4-BE49-F238E27FC236}">
                  <a16:creationId xmlns:a16="http://schemas.microsoft.com/office/drawing/2014/main" id="{BFB1A841-4B3C-4112-9896-1749456C3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6" name="Freeform 1708">
              <a:extLst>
                <a:ext uri="{FF2B5EF4-FFF2-40B4-BE49-F238E27FC236}">
                  <a16:creationId xmlns:a16="http://schemas.microsoft.com/office/drawing/2014/main" id="{32726992-A3C7-4B50-9F6D-CDB6E2C0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3110"/>
              <a:ext cx="475" cy="304"/>
            </a:xfrm>
            <a:custGeom>
              <a:avLst/>
              <a:gdLst>
                <a:gd name="T0" fmla="*/ 364 w 475"/>
                <a:gd name="T1" fmla="*/ 0 h 304"/>
                <a:gd name="T2" fmla="*/ 398 w 475"/>
                <a:gd name="T3" fmla="*/ 6 h 304"/>
                <a:gd name="T4" fmla="*/ 429 w 475"/>
                <a:gd name="T5" fmla="*/ 23 h 304"/>
                <a:gd name="T6" fmla="*/ 444 w 475"/>
                <a:gd name="T7" fmla="*/ 37 h 304"/>
                <a:gd name="T8" fmla="*/ 458 w 475"/>
                <a:gd name="T9" fmla="*/ 68 h 304"/>
                <a:gd name="T10" fmla="*/ 458 w 475"/>
                <a:gd name="T11" fmla="*/ 282 h 304"/>
                <a:gd name="T12" fmla="*/ 461 w 475"/>
                <a:gd name="T13" fmla="*/ 287 h 304"/>
                <a:gd name="T14" fmla="*/ 463 w 475"/>
                <a:gd name="T15" fmla="*/ 293 h 304"/>
                <a:gd name="T16" fmla="*/ 387 w 475"/>
                <a:gd name="T17" fmla="*/ 304 h 304"/>
                <a:gd name="T18" fmla="*/ 392 w 475"/>
                <a:gd name="T19" fmla="*/ 299 h 304"/>
                <a:gd name="T20" fmla="*/ 404 w 475"/>
                <a:gd name="T21" fmla="*/ 287 h 304"/>
                <a:gd name="T22" fmla="*/ 404 w 475"/>
                <a:gd name="T23" fmla="*/ 108 h 304"/>
                <a:gd name="T24" fmla="*/ 404 w 475"/>
                <a:gd name="T25" fmla="*/ 91 h 304"/>
                <a:gd name="T26" fmla="*/ 395 w 475"/>
                <a:gd name="T27" fmla="*/ 66 h 304"/>
                <a:gd name="T28" fmla="*/ 387 w 475"/>
                <a:gd name="T29" fmla="*/ 57 h 304"/>
                <a:gd name="T30" fmla="*/ 367 w 475"/>
                <a:gd name="T31" fmla="*/ 43 h 304"/>
                <a:gd name="T32" fmla="*/ 336 w 475"/>
                <a:gd name="T33" fmla="*/ 37 h 304"/>
                <a:gd name="T34" fmla="*/ 316 w 475"/>
                <a:gd name="T35" fmla="*/ 40 h 304"/>
                <a:gd name="T36" fmla="*/ 282 w 475"/>
                <a:gd name="T37" fmla="*/ 60 h 304"/>
                <a:gd name="T38" fmla="*/ 267 w 475"/>
                <a:gd name="T39" fmla="*/ 77 h 304"/>
                <a:gd name="T40" fmla="*/ 267 w 475"/>
                <a:gd name="T41" fmla="*/ 282 h 304"/>
                <a:gd name="T42" fmla="*/ 270 w 475"/>
                <a:gd name="T43" fmla="*/ 287 h 304"/>
                <a:gd name="T44" fmla="*/ 273 w 475"/>
                <a:gd name="T45" fmla="*/ 293 h 304"/>
                <a:gd name="T46" fmla="*/ 194 w 475"/>
                <a:gd name="T47" fmla="*/ 304 h 304"/>
                <a:gd name="T48" fmla="*/ 202 w 475"/>
                <a:gd name="T49" fmla="*/ 299 h 304"/>
                <a:gd name="T50" fmla="*/ 211 w 475"/>
                <a:gd name="T51" fmla="*/ 287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2 h 304"/>
                <a:gd name="T70" fmla="*/ 83 w 475"/>
                <a:gd name="T71" fmla="*/ 293 h 304"/>
                <a:gd name="T72" fmla="*/ 97 w 475"/>
                <a:gd name="T73" fmla="*/ 304 h 304"/>
                <a:gd name="T74" fmla="*/ 6 w 475"/>
                <a:gd name="T75" fmla="*/ 304 h 304"/>
                <a:gd name="T76" fmla="*/ 20 w 475"/>
                <a:gd name="T77" fmla="*/ 293 h 304"/>
                <a:gd name="T78" fmla="*/ 23 w 475"/>
                <a:gd name="T79" fmla="*/ 282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9 w 475"/>
                <a:gd name="T103" fmla="*/ 23 h 304"/>
                <a:gd name="T104" fmla="*/ 256 w 475"/>
                <a:gd name="T105" fmla="*/ 43 h 304"/>
                <a:gd name="T106" fmla="*/ 262 w 475"/>
                <a:gd name="T107" fmla="*/ 57 h 304"/>
                <a:gd name="T108" fmla="*/ 307 w 475"/>
                <a:gd name="T109" fmla="*/ 17 h 304"/>
                <a:gd name="T110" fmla="*/ 321 w 475"/>
                <a:gd name="T111" fmla="*/ 9 h 304"/>
                <a:gd name="T112" fmla="*/ 350 w 475"/>
                <a:gd name="T113" fmla="*/ 0 h 304"/>
                <a:gd name="T114" fmla="*/ 364 w 475"/>
                <a:gd name="T1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7" name="Freeform 1709">
              <a:extLst>
                <a:ext uri="{FF2B5EF4-FFF2-40B4-BE49-F238E27FC236}">
                  <a16:creationId xmlns:a16="http://schemas.microsoft.com/office/drawing/2014/main" id="{07689485-FC07-40F5-A37A-E73111F7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059"/>
              <a:ext cx="184" cy="361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67 h 361"/>
                <a:gd name="T12" fmla="*/ 82 w 184"/>
                <a:gd name="T13" fmla="*/ 267 h 361"/>
                <a:gd name="T14" fmla="*/ 85 w 184"/>
                <a:gd name="T15" fmla="*/ 284 h 361"/>
                <a:gd name="T16" fmla="*/ 88 w 184"/>
                <a:gd name="T17" fmla="*/ 296 h 361"/>
                <a:gd name="T18" fmla="*/ 91 w 184"/>
                <a:gd name="T19" fmla="*/ 307 h 361"/>
                <a:gd name="T20" fmla="*/ 99 w 184"/>
                <a:gd name="T21" fmla="*/ 318 h 361"/>
                <a:gd name="T22" fmla="*/ 105 w 184"/>
                <a:gd name="T23" fmla="*/ 324 h 361"/>
                <a:gd name="T24" fmla="*/ 116 w 184"/>
                <a:gd name="T25" fmla="*/ 330 h 361"/>
                <a:gd name="T26" fmla="*/ 128 w 184"/>
                <a:gd name="T27" fmla="*/ 333 h 361"/>
                <a:gd name="T28" fmla="*/ 142 w 184"/>
                <a:gd name="T29" fmla="*/ 335 h 361"/>
                <a:gd name="T30" fmla="*/ 142 w 184"/>
                <a:gd name="T31" fmla="*/ 335 h 361"/>
                <a:gd name="T32" fmla="*/ 156 w 184"/>
                <a:gd name="T33" fmla="*/ 333 h 361"/>
                <a:gd name="T34" fmla="*/ 165 w 184"/>
                <a:gd name="T35" fmla="*/ 330 h 361"/>
                <a:gd name="T36" fmla="*/ 165 w 184"/>
                <a:gd name="T37" fmla="*/ 330 h 361"/>
                <a:gd name="T38" fmla="*/ 184 w 184"/>
                <a:gd name="T39" fmla="*/ 318 h 361"/>
                <a:gd name="T40" fmla="*/ 184 w 184"/>
                <a:gd name="T41" fmla="*/ 318 h 361"/>
                <a:gd name="T42" fmla="*/ 182 w 184"/>
                <a:gd name="T43" fmla="*/ 324 h 361"/>
                <a:gd name="T44" fmla="*/ 179 w 184"/>
                <a:gd name="T45" fmla="*/ 333 h 361"/>
                <a:gd name="T46" fmla="*/ 162 w 184"/>
                <a:gd name="T47" fmla="*/ 347 h 361"/>
                <a:gd name="T48" fmla="*/ 162 w 184"/>
                <a:gd name="T49" fmla="*/ 347 h 361"/>
                <a:gd name="T50" fmla="*/ 153 w 184"/>
                <a:gd name="T51" fmla="*/ 352 h 361"/>
                <a:gd name="T52" fmla="*/ 142 w 184"/>
                <a:gd name="T53" fmla="*/ 358 h 361"/>
                <a:gd name="T54" fmla="*/ 130 w 184"/>
                <a:gd name="T55" fmla="*/ 361 h 361"/>
                <a:gd name="T56" fmla="*/ 119 w 184"/>
                <a:gd name="T57" fmla="*/ 361 h 361"/>
                <a:gd name="T58" fmla="*/ 119 w 184"/>
                <a:gd name="T59" fmla="*/ 361 h 361"/>
                <a:gd name="T60" fmla="*/ 99 w 184"/>
                <a:gd name="T61" fmla="*/ 361 h 361"/>
                <a:gd name="T62" fmla="*/ 82 w 184"/>
                <a:gd name="T63" fmla="*/ 355 h 361"/>
                <a:gd name="T64" fmla="*/ 65 w 184"/>
                <a:gd name="T65" fmla="*/ 347 h 361"/>
                <a:gd name="T66" fmla="*/ 54 w 184"/>
                <a:gd name="T67" fmla="*/ 335 h 361"/>
                <a:gd name="T68" fmla="*/ 54 w 184"/>
                <a:gd name="T69" fmla="*/ 335 h 361"/>
                <a:gd name="T70" fmla="*/ 42 w 184"/>
                <a:gd name="T71" fmla="*/ 324 h 361"/>
                <a:gd name="T72" fmla="*/ 34 w 184"/>
                <a:gd name="T73" fmla="*/ 307 h 361"/>
                <a:gd name="T74" fmla="*/ 31 w 184"/>
                <a:gd name="T75" fmla="*/ 290 h 361"/>
                <a:gd name="T76" fmla="*/ 28 w 184"/>
                <a:gd name="T77" fmla="*/ 267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8" name="Freeform 1710">
              <a:extLst>
                <a:ext uri="{FF2B5EF4-FFF2-40B4-BE49-F238E27FC236}">
                  <a16:creationId xmlns:a16="http://schemas.microsoft.com/office/drawing/2014/main" id="{6153F1E9-2E60-4BEF-AD3A-4CFB69DAE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" y="3110"/>
              <a:ext cx="284" cy="310"/>
            </a:xfrm>
            <a:custGeom>
              <a:avLst/>
              <a:gdLst>
                <a:gd name="T0" fmla="*/ 144 w 284"/>
                <a:gd name="T1" fmla="*/ 0 h 310"/>
                <a:gd name="T2" fmla="*/ 184 w 284"/>
                <a:gd name="T3" fmla="*/ 6 h 310"/>
                <a:gd name="T4" fmla="*/ 221 w 284"/>
                <a:gd name="T5" fmla="*/ 23 h 310"/>
                <a:gd name="T6" fmla="*/ 235 w 284"/>
                <a:gd name="T7" fmla="*/ 34 h 310"/>
                <a:gd name="T8" fmla="*/ 261 w 284"/>
                <a:gd name="T9" fmla="*/ 63 h 310"/>
                <a:gd name="T10" fmla="*/ 269 w 284"/>
                <a:gd name="T11" fmla="*/ 80 h 310"/>
                <a:gd name="T12" fmla="*/ 281 w 284"/>
                <a:gd name="T13" fmla="*/ 117 h 310"/>
                <a:gd name="T14" fmla="*/ 284 w 284"/>
                <a:gd name="T15" fmla="*/ 156 h 310"/>
                <a:gd name="T16" fmla="*/ 284 w 284"/>
                <a:gd name="T17" fmla="*/ 174 h 310"/>
                <a:gd name="T18" fmla="*/ 272 w 284"/>
                <a:gd name="T19" fmla="*/ 210 h 310"/>
                <a:gd name="T20" fmla="*/ 267 w 284"/>
                <a:gd name="T21" fmla="*/ 230 h 310"/>
                <a:gd name="T22" fmla="*/ 244 w 284"/>
                <a:gd name="T23" fmla="*/ 262 h 310"/>
                <a:gd name="T24" fmla="*/ 215 w 284"/>
                <a:gd name="T25" fmla="*/ 290 h 310"/>
                <a:gd name="T26" fmla="*/ 198 w 284"/>
                <a:gd name="T27" fmla="*/ 299 h 310"/>
                <a:gd name="T28" fmla="*/ 161 w 284"/>
                <a:gd name="T29" fmla="*/ 310 h 310"/>
                <a:gd name="T30" fmla="*/ 142 w 284"/>
                <a:gd name="T31" fmla="*/ 310 h 310"/>
                <a:gd name="T32" fmla="*/ 93 w 284"/>
                <a:gd name="T33" fmla="*/ 304 h 310"/>
                <a:gd name="T34" fmla="*/ 68 w 284"/>
                <a:gd name="T35" fmla="*/ 293 h 310"/>
                <a:gd name="T36" fmla="*/ 45 w 284"/>
                <a:gd name="T37" fmla="*/ 273 h 310"/>
                <a:gd name="T38" fmla="*/ 36 w 284"/>
                <a:gd name="T39" fmla="*/ 264 h 310"/>
                <a:gd name="T40" fmla="*/ 11 w 284"/>
                <a:gd name="T41" fmla="*/ 213 h 310"/>
                <a:gd name="T42" fmla="*/ 0 w 284"/>
                <a:gd name="T43" fmla="*/ 156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5 w 284"/>
                <a:gd name="T55" fmla="*/ 12 h 310"/>
                <a:gd name="T56" fmla="*/ 122 w 284"/>
                <a:gd name="T57" fmla="*/ 0 h 310"/>
                <a:gd name="T58" fmla="*/ 144 w 284"/>
                <a:gd name="T59" fmla="*/ 0 h 310"/>
                <a:gd name="T60" fmla="*/ 139 w 284"/>
                <a:gd name="T61" fmla="*/ 23 h 310"/>
                <a:gd name="T62" fmla="*/ 102 w 284"/>
                <a:gd name="T63" fmla="*/ 34 h 310"/>
                <a:gd name="T64" fmla="*/ 76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59 h 310"/>
                <a:gd name="T72" fmla="*/ 68 w 284"/>
                <a:gd name="T73" fmla="*/ 210 h 310"/>
                <a:gd name="T74" fmla="*/ 85 w 284"/>
                <a:gd name="T75" fmla="*/ 250 h 310"/>
                <a:gd name="T76" fmla="*/ 96 w 284"/>
                <a:gd name="T77" fmla="*/ 267 h 310"/>
                <a:gd name="T78" fmla="*/ 127 w 284"/>
                <a:gd name="T79" fmla="*/ 284 h 310"/>
                <a:gd name="T80" fmla="*/ 147 w 284"/>
                <a:gd name="T81" fmla="*/ 284 h 310"/>
                <a:gd name="T82" fmla="*/ 181 w 284"/>
                <a:gd name="T83" fmla="*/ 273 h 310"/>
                <a:gd name="T84" fmla="*/ 207 w 284"/>
                <a:gd name="T85" fmla="*/ 245 h 310"/>
                <a:gd name="T86" fmla="*/ 215 w 284"/>
                <a:gd name="T87" fmla="*/ 225 h 310"/>
                <a:gd name="T88" fmla="*/ 224 w 284"/>
                <a:gd name="T89" fmla="*/ 179 h 310"/>
                <a:gd name="T90" fmla="*/ 224 w 284"/>
                <a:gd name="T91" fmla="*/ 151 h 310"/>
                <a:gd name="T92" fmla="*/ 213 w 284"/>
                <a:gd name="T93" fmla="*/ 85 h 310"/>
                <a:gd name="T94" fmla="*/ 201 w 284"/>
                <a:gd name="T95" fmla="*/ 60 h 310"/>
                <a:gd name="T96" fmla="*/ 184 w 284"/>
                <a:gd name="T97" fmla="*/ 40 h 310"/>
                <a:gd name="T98" fmla="*/ 164 w 284"/>
                <a:gd name="T99" fmla="*/ 29 h 310"/>
                <a:gd name="T100" fmla="*/ 139 w 284"/>
                <a:gd name="T101" fmla="*/ 2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9" name="Freeform 1711">
              <a:extLst>
                <a:ext uri="{FF2B5EF4-FFF2-40B4-BE49-F238E27FC236}">
                  <a16:creationId xmlns:a16="http://schemas.microsoft.com/office/drawing/2014/main" id="{80D40D38-9560-4341-B265-E3A221CA7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3110"/>
              <a:ext cx="284" cy="304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2 h 304"/>
                <a:gd name="T14" fmla="*/ 270 w 284"/>
                <a:gd name="T15" fmla="*/ 293 h 304"/>
                <a:gd name="T16" fmla="*/ 284 w 284"/>
                <a:gd name="T17" fmla="*/ 304 h 304"/>
                <a:gd name="T18" fmla="*/ 196 w 284"/>
                <a:gd name="T19" fmla="*/ 304 h 304"/>
                <a:gd name="T20" fmla="*/ 207 w 284"/>
                <a:gd name="T21" fmla="*/ 293 h 304"/>
                <a:gd name="T22" fmla="*/ 213 w 284"/>
                <a:gd name="T23" fmla="*/ 282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2 h 304"/>
                <a:gd name="T42" fmla="*/ 82 w 284"/>
                <a:gd name="T43" fmla="*/ 293 h 304"/>
                <a:gd name="T44" fmla="*/ 97 w 284"/>
                <a:gd name="T45" fmla="*/ 304 h 304"/>
                <a:gd name="T46" fmla="*/ 6 w 284"/>
                <a:gd name="T47" fmla="*/ 304 h 304"/>
                <a:gd name="T48" fmla="*/ 17 w 284"/>
                <a:gd name="T49" fmla="*/ 293 h 304"/>
                <a:gd name="T50" fmla="*/ 23 w 284"/>
                <a:gd name="T51" fmla="*/ 282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0" name="Freeform 1712">
              <a:extLst>
                <a:ext uri="{FF2B5EF4-FFF2-40B4-BE49-F238E27FC236}">
                  <a16:creationId xmlns:a16="http://schemas.microsoft.com/office/drawing/2014/main" id="{65674265-D220-4B2D-9059-7DCD9871C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3110"/>
              <a:ext cx="293" cy="452"/>
            </a:xfrm>
            <a:custGeom>
              <a:avLst/>
              <a:gdLst>
                <a:gd name="T0" fmla="*/ 281 w 293"/>
                <a:gd name="T1" fmla="*/ 85 h 452"/>
                <a:gd name="T2" fmla="*/ 250 w 293"/>
                <a:gd name="T3" fmla="*/ 37 h 452"/>
                <a:gd name="T4" fmla="*/ 230 w 293"/>
                <a:gd name="T5" fmla="*/ 20 h 452"/>
                <a:gd name="T6" fmla="*/ 210 w 293"/>
                <a:gd name="T7" fmla="*/ 9 h 452"/>
                <a:gd name="T8" fmla="*/ 165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6 h 452"/>
                <a:gd name="T24" fmla="*/ 20 w 293"/>
                <a:gd name="T25" fmla="*/ 435 h 452"/>
                <a:gd name="T26" fmla="*/ 11 w 293"/>
                <a:gd name="T27" fmla="*/ 449 h 452"/>
                <a:gd name="T28" fmla="*/ 94 w 293"/>
                <a:gd name="T29" fmla="*/ 452 h 452"/>
                <a:gd name="T30" fmla="*/ 88 w 293"/>
                <a:gd name="T31" fmla="*/ 449 h 452"/>
                <a:gd name="T32" fmla="*/ 80 w 293"/>
                <a:gd name="T33" fmla="*/ 435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9 w 293"/>
                <a:gd name="T43" fmla="*/ 37 h 452"/>
                <a:gd name="T44" fmla="*/ 190 w 293"/>
                <a:gd name="T45" fmla="*/ 51 h 452"/>
                <a:gd name="T46" fmla="*/ 205 w 293"/>
                <a:gd name="T47" fmla="*/ 63 h 452"/>
                <a:gd name="T48" fmla="*/ 224 w 293"/>
                <a:gd name="T49" fmla="*/ 100 h 452"/>
                <a:gd name="T50" fmla="*/ 230 w 293"/>
                <a:gd name="T51" fmla="*/ 156 h 452"/>
                <a:gd name="T52" fmla="*/ 230 w 293"/>
                <a:gd name="T53" fmla="*/ 185 h 452"/>
                <a:gd name="T54" fmla="*/ 216 w 293"/>
                <a:gd name="T55" fmla="*/ 233 h 452"/>
                <a:gd name="T56" fmla="*/ 205 w 293"/>
                <a:gd name="T57" fmla="*/ 250 h 452"/>
                <a:gd name="T58" fmla="*/ 176 w 293"/>
                <a:gd name="T59" fmla="*/ 276 h 452"/>
                <a:gd name="T60" fmla="*/ 136 w 293"/>
                <a:gd name="T61" fmla="*/ 284 h 452"/>
                <a:gd name="T62" fmla="*/ 122 w 293"/>
                <a:gd name="T63" fmla="*/ 284 h 452"/>
                <a:gd name="T64" fmla="*/ 99 w 293"/>
                <a:gd name="T65" fmla="*/ 276 h 452"/>
                <a:gd name="T66" fmla="*/ 102 w 293"/>
                <a:gd name="T67" fmla="*/ 304 h 452"/>
                <a:gd name="T68" fmla="*/ 122 w 293"/>
                <a:gd name="T69" fmla="*/ 310 h 452"/>
                <a:gd name="T70" fmla="*/ 145 w 293"/>
                <a:gd name="T71" fmla="*/ 310 h 452"/>
                <a:gd name="T72" fmla="*/ 190 w 293"/>
                <a:gd name="T73" fmla="*/ 304 h 452"/>
                <a:gd name="T74" fmla="*/ 219 w 293"/>
                <a:gd name="T75" fmla="*/ 290 h 452"/>
                <a:gd name="T76" fmla="*/ 241 w 293"/>
                <a:gd name="T77" fmla="*/ 273 h 452"/>
                <a:gd name="T78" fmla="*/ 253 w 293"/>
                <a:gd name="T79" fmla="*/ 262 h 452"/>
                <a:gd name="T80" fmla="*/ 281 w 293"/>
                <a:gd name="T81" fmla="*/ 210 h 452"/>
                <a:gd name="T82" fmla="*/ 293 w 293"/>
                <a:gd name="T83" fmla="*/ 154 h 452"/>
                <a:gd name="T84" fmla="*/ 290 w 293"/>
                <a:gd name="T85" fmla="*/ 117 h 452"/>
                <a:gd name="T86" fmla="*/ 281 w 293"/>
                <a:gd name="T87" fmla="*/ 8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1" name="Freeform 1713">
              <a:extLst>
                <a:ext uri="{FF2B5EF4-FFF2-40B4-BE49-F238E27FC236}">
                  <a16:creationId xmlns:a16="http://schemas.microsoft.com/office/drawing/2014/main" id="{C8225FA7-5A9E-41E5-A357-88D63F6E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110"/>
              <a:ext cx="208" cy="310"/>
            </a:xfrm>
            <a:custGeom>
              <a:avLst/>
              <a:gdLst>
                <a:gd name="T0" fmla="*/ 182 w 208"/>
                <a:gd name="T1" fmla="*/ 264 h 310"/>
                <a:gd name="T2" fmla="*/ 182 w 208"/>
                <a:gd name="T3" fmla="*/ 264 h 310"/>
                <a:gd name="T4" fmla="*/ 165 w 208"/>
                <a:gd name="T5" fmla="*/ 270 h 310"/>
                <a:gd name="T6" fmla="*/ 145 w 208"/>
                <a:gd name="T7" fmla="*/ 273 h 310"/>
                <a:gd name="T8" fmla="*/ 145 w 208"/>
                <a:gd name="T9" fmla="*/ 273 h 310"/>
                <a:gd name="T10" fmla="*/ 131 w 208"/>
                <a:gd name="T11" fmla="*/ 273 h 310"/>
                <a:gd name="T12" fmla="*/ 120 w 208"/>
                <a:gd name="T13" fmla="*/ 267 h 310"/>
                <a:gd name="T14" fmla="*/ 108 w 208"/>
                <a:gd name="T15" fmla="*/ 262 h 310"/>
                <a:gd name="T16" fmla="*/ 100 w 208"/>
                <a:gd name="T17" fmla="*/ 250 h 310"/>
                <a:gd name="T18" fmla="*/ 100 w 208"/>
                <a:gd name="T19" fmla="*/ 250 h 310"/>
                <a:gd name="T20" fmla="*/ 91 w 208"/>
                <a:gd name="T21" fmla="*/ 239 h 310"/>
                <a:gd name="T22" fmla="*/ 83 w 208"/>
                <a:gd name="T23" fmla="*/ 225 h 310"/>
                <a:gd name="T24" fmla="*/ 80 w 208"/>
                <a:gd name="T25" fmla="*/ 208 h 310"/>
                <a:gd name="T26" fmla="*/ 80 w 208"/>
                <a:gd name="T27" fmla="*/ 191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1 h 310"/>
                <a:gd name="T44" fmla="*/ 23 w 208"/>
                <a:gd name="T45" fmla="*/ 191 h 310"/>
                <a:gd name="T46" fmla="*/ 26 w 208"/>
                <a:gd name="T47" fmla="*/ 219 h 310"/>
                <a:gd name="T48" fmla="*/ 32 w 208"/>
                <a:gd name="T49" fmla="*/ 245 h 310"/>
                <a:gd name="T50" fmla="*/ 40 w 208"/>
                <a:gd name="T51" fmla="*/ 264 h 310"/>
                <a:gd name="T52" fmla="*/ 54 w 208"/>
                <a:gd name="T53" fmla="*/ 282 h 310"/>
                <a:gd name="T54" fmla="*/ 54 w 208"/>
                <a:gd name="T55" fmla="*/ 282 h 310"/>
                <a:gd name="T56" fmla="*/ 71 w 208"/>
                <a:gd name="T57" fmla="*/ 296 h 310"/>
                <a:gd name="T58" fmla="*/ 85 w 208"/>
                <a:gd name="T59" fmla="*/ 304 h 310"/>
                <a:gd name="T60" fmla="*/ 103 w 208"/>
                <a:gd name="T61" fmla="*/ 310 h 310"/>
                <a:gd name="T62" fmla="*/ 122 w 208"/>
                <a:gd name="T63" fmla="*/ 310 h 310"/>
                <a:gd name="T64" fmla="*/ 122 w 208"/>
                <a:gd name="T65" fmla="*/ 310 h 310"/>
                <a:gd name="T66" fmla="*/ 142 w 208"/>
                <a:gd name="T67" fmla="*/ 310 h 310"/>
                <a:gd name="T68" fmla="*/ 162 w 208"/>
                <a:gd name="T69" fmla="*/ 304 h 310"/>
                <a:gd name="T70" fmla="*/ 179 w 208"/>
                <a:gd name="T71" fmla="*/ 296 h 310"/>
                <a:gd name="T72" fmla="*/ 196 w 208"/>
                <a:gd name="T73" fmla="*/ 282 h 310"/>
                <a:gd name="T74" fmla="*/ 208 w 208"/>
                <a:gd name="T75" fmla="*/ 245 h 310"/>
                <a:gd name="T76" fmla="*/ 208 w 208"/>
                <a:gd name="T77" fmla="*/ 245 h 310"/>
                <a:gd name="T78" fmla="*/ 196 w 208"/>
                <a:gd name="T79" fmla="*/ 256 h 310"/>
                <a:gd name="T80" fmla="*/ 182 w 208"/>
                <a:gd name="T81" fmla="*/ 264 h 310"/>
                <a:gd name="T82" fmla="*/ 182 w 208"/>
                <a:gd name="T83" fmla="*/ 2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2" name="Freeform 1714">
              <a:extLst>
                <a:ext uri="{FF2B5EF4-FFF2-40B4-BE49-F238E27FC236}">
                  <a16:creationId xmlns:a16="http://schemas.microsoft.com/office/drawing/2014/main" id="{5AFE70BD-D9A4-4EF4-B888-0368E538D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110"/>
              <a:ext cx="105" cy="310"/>
            </a:xfrm>
            <a:custGeom>
              <a:avLst/>
              <a:gdLst>
                <a:gd name="T0" fmla="*/ 79 w 105"/>
                <a:gd name="T1" fmla="*/ 253 h 310"/>
                <a:gd name="T2" fmla="*/ 79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39 h 310"/>
                <a:gd name="T20" fmla="*/ 25 w 105"/>
                <a:gd name="T21" fmla="*/ 264 h 310"/>
                <a:gd name="T22" fmla="*/ 25 w 105"/>
                <a:gd name="T23" fmla="*/ 264 h 310"/>
                <a:gd name="T24" fmla="*/ 25 w 105"/>
                <a:gd name="T25" fmla="*/ 264 h 310"/>
                <a:gd name="T26" fmla="*/ 25 w 105"/>
                <a:gd name="T27" fmla="*/ 264 h 310"/>
                <a:gd name="T28" fmla="*/ 25 w 105"/>
                <a:gd name="T29" fmla="*/ 282 h 310"/>
                <a:gd name="T30" fmla="*/ 31 w 105"/>
                <a:gd name="T31" fmla="*/ 293 h 310"/>
                <a:gd name="T32" fmla="*/ 31 w 105"/>
                <a:gd name="T33" fmla="*/ 293 h 310"/>
                <a:gd name="T34" fmla="*/ 37 w 105"/>
                <a:gd name="T35" fmla="*/ 301 h 310"/>
                <a:gd name="T36" fmla="*/ 48 w 105"/>
                <a:gd name="T37" fmla="*/ 310 h 310"/>
                <a:gd name="T38" fmla="*/ 105 w 105"/>
                <a:gd name="T39" fmla="*/ 290 h 310"/>
                <a:gd name="T40" fmla="*/ 105 w 105"/>
                <a:gd name="T41" fmla="*/ 290 h 310"/>
                <a:gd name="T42" fmla="*/ 93 w 105"/>
                <a:gd name="T43" fmla="*/ 287 h 310"/>
                <a:gd name="T44" fmla="*/ 85 w 105"/>
                <a:gd name="T45" fmla="*/ 279 h 310"/>
                <a:gd name="T46" fmla="*/ 79 w 105"/>
                <a:gd name="T47" fmla="*/ 267 h 310"/>
                <a:gd name="T48" fmla="*/ 79 w 105"/>
                <a:gd name="T49" fmla="*/ 253 h 310"/>
                <a:gd name="T50" fmla="*/ 79 w 105"/>
                <a:gd name="T51" fmla="*/ 25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3" name="Freeform 1715">
              <a:extLst>
                <a:ext uri="{FF2B5EF4-FFF2-40B4-BE49-F238E27FC236}">
                  <a16:creationId xmlns:a16="http://schemas.microsoft.com/office/drawing/2014/main" id="{2CADAF2C-042D-4A2A-AD6C-528A8650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3110"/>
              <a:ext cx="250" cy="310"/>
            </a:xfrm>
            <a:custGeom>
              <a:avLst/>
              <a:gdLst>
                <a:gd name="T0" fmla="*/ 233 w 250"/>
                <a:gd name="T1" fmla="*/ 279 h 310"/>
                <a:gd name="T2" fmla="*/ 230 w 250"/>
                <a:gd name="T3" fmla="*/ 259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59 h 310"/>
                <a:gd name="T52" fmla="*/ 23 w 250"/>
                <a:gd name="T53" fmla="*/ 174 h 310"/>
                <a:gd name="T54" fmla="*/ 3 w 250"/>
                <a:gd name="T55" fmla="*/ 210 h 310"/>
                <a:gd name="T56" fmla="*/ 0 w 250"/>
                <a:gd name="T57" fmla="*/ 233 h 310"/>
                <a:gd name="T58" fmla="*/ 6 w 250"/>
                <a:gd name="T59" fmla="*/ 259 h 310"/>
                <a:gd name="T60" fmla="*/ 20 w 250"/>
                <a:gd name="T61" fmla="*/ 284 h 310"/>
                <a:gd name="T62" fmla="*/ 32 w 250"/>
                <a:gd name="T63" fmla="*/ 296 h 310"/>
                <a:gd name="T64" fmla="*/ 60 w 250"/>
                <a:gd name="T65" fmla="*/ 310 h 310"/>
                <a:gd name="T66" fmla="*/ 77 w 250"/>
                <a:gd name="T67" fmla="*/ 310 h 310"/>
                <a:gd name="T68" fmla="*/ 120 w 250"/>
                <a:gd name="T69" fmla="*/ 304 h 310"/>
                <a:gd name="T70" fmla="*/ 159 w 250"/>
                <a:gd name="T71" fmla="*/ 279 h 310"/>
                <a:gd name="T72" fmla="*/ 171 w 250"/>
                <a:gd name="T73" fmla="*/ 247 h 310"/>
                <a:gd name="T74" fmla="*/ 139 w 250"/>
                <a:gd name="T75" fmla="*/ 267 h 310"/>
                <a:gd name="T76" fmla="*/ 103 w 250"/>
                <a:gd name="T77" fmla="*/ 273 h 310"/>
                <a:gd name="T78" fmla="*/ 94 w 250"/>
                <a:gd name="T79" fmla="*/ 273 h 310"/>
                <a:gd name="T80" fmla="*/ 74 w 250"/>
                <a:gd name="T81" fmla="*/ 267 h 310"/>
                <a:gd name="T82" fmla="*/ 68 w 250"/>
                <a:gd name="T83" fmla="*/ 259 h 310"/>
                <a:gd name="T84" fmla="*/ 57 w 250"/>
                <a:gd name="T85" fmla="*/ 242 h 310"/>
                <a:gd name="T86" fmla="*/ 54 w 250"/>
                <a:gd name="T87" fmla="*/ 222 h 310"/>
                <a:gd name="T88" fmla="*/ 54 w 250"/>
                <a:gd name="T89" fmla="*/ 210 h 310"/>
                <a:gd name="T90" fmla="*/ 63 w 250"/>
                <a:gd name="T91" fmla="*/ 193 h 310"/>
                <a:gd name="T92" fmla="*/ 68 w 250"/>
                <a:gd name="T93" fmla="*/ 185 h 310"/>
                <a:gd name="T94" fmla="*/ 108 w 250"/>
                <a:gd name="T95" fmla="*/ 162 h 310"/>
                <a:gd name="T96" fmla="*/ 154 w 250"/>
                <a:gd name="T97" fmla="*/ 148 h 310"/>
                <a:gd name="T98" fmla="*/ 176 w 250"/>
                <a:gd name="T99" fmla="*/ 242 h 310"/>
                <a:gd name="T100" fmla="*/ 176 w 250"/>
                <a:gd name="T101" fmla="*/ 262 h 310"/>
                <a:gd name="T102" fmla="*/ 179 w 250"/>
                <a:gd name="T103" fmla="*/ 282 h 310"/>
                <a:gd name="T104" fmla="*/ 182 w 250"/>
                <a:gd name="T105" fmla="*/ 293 h 310"/>
                <a:gd name="T106" fmla="*/ 199 w 250"/>
                <a:gd name="T107" fmla="*/ 310 h 310"/>
                <a:gd name="T108" fmla="*/ 250 w 250"/>
                <a:gd name="T109" fmla="*/ 290 h 310"/>
                <a:gd name="T110" fmla="*/ 233 w 250"/>
                <a:gd name="T111" fmla="*/ 2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4" name="Freeform 1716">
              <a:extLst>
                <a:ext uri="{FF2B5EF4-FFF2-40B4-BE49-F238E27FC236}">
                  <a16:creationId xmlns:a16="http://schemas.microsoft.com/office/drawing/2014/main" id="{53D09258-31E5-4422-8093-7ACBE5264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866"/>
              <a:ext cx="136" cy="170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6 h 170"/>
                <a:gd name="T4" fmla="*/ 31 w 136"/>
                <a:gd name="T5" fmla="*/ 116 h 170"/>
                <a:gd name="T6" fmla="*/ 34 w 136"/>
                <a:gd name="T7" fmla="*/ 131 h 170"/>
                <a:gd name="T8" fmla="*/ 40 w 136"/>
                <a:gd name="T9" fmla="*/ 142 h 170"/>
                <a:gd name="T10" fmla="*/ 46 w 136"/>
                <a:gd name="T11" fmla="*/ 150 h 170"/>
                <a:gd name="T12" fmla="*/ 51 w 136"/>
                <a:gd name="T13" fmla="*/ 153 h 170"/>
                <a:gd name="T14" fmla="*/ 63 w 136"/>
                <a:gd name="T15" fmla="*/ 156 h 170"/>
                <a:gd name="T16" fmla="*/ 74 w 136"/>
                <a:gd name="T17" fmla="*/ 159 h 170"/>
                <a:gd name="T18" fmla="*/ 74 w 136"/>
                <a:gd name="T19" fmla="*/ 159 h 170"/>
                <a:gd name="T20" fmla="*/ 85 w 136"/>
                <a:gd name="T21" fmla="*/ 159 h 170"/>
                <a:gd name="T22" fmla="*/ 94 w 136"/>
                <a:gd name="T23" fmla="*/ 156 h 170"/>
                <a:gd name="T24" fmla="*/ 102 w 136"/>
                <a:gd name="T25" fmla="*/ 150 h 170"/>
                <a:gd name="T26" fmla="*/ 108 w 136"/>
                <a:gd name="T27" fmla="*/ 145 h 170"/>
                <a:gd name="T28" fmla="*/ 111 w 136"/>
                <a:gd name="T29" fmla="*/ 139 h 170"/>
                <a:gd name="T30" fmla="*/ 114 w 136"/>
                <a:gd name="T31" fmla="*/ 131 h 170"/>
                <a:gd name="T32" fmla="*/ 117 w 136"/>
                <a:gd name="T33" fmla="*/ 116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4 h 170"/>
                <a:gd name="T52" fmla="*/ 128 w 136"/>
                <a:gd name="T53" fmla="*/ 114 h 170"/>
                <a:gd name="T54" fmla="*/ 128 w 136"/>
                <a:gd name="T55" fmla="*/ 128 h 170"/>
                <a:gd name="T56" fmla="*/ 125 w 136"/>
                <a:gd name="T57" fmla="*/ 139 h 170"/>
                <a:gd name="T58" fmla="*/ 119 w 136"/>
                <a:gd name="T59" fmla="*/ 150 h 170"/>
                <a:gd name="T60" fmla="*/ 111 w 136"/>
                <a:gd name="T61" fmla="*/ 156 h 170"/>
                <a:gd name="T62" fmla="*/ 102 w 136"/>
                <a:gd name="T63" fmla="*/ 162 h 170"/>
                <a:gd name="T64" fmla="*/ 94 w 136"/>
                <a:gd name="T65" fmla="*/ 167 h 170"/>
                <a:gd name="T66" fmla="*/ 71 w 136"/>
                <a:gd name="T67" fmla="*/ 170 h 170"/>
                <a:gd name="T68" fmla="*/ 71 w 136"/>
                <a:gd name="T69" fmla="*/ 170 h 170"/>
                <a:gd name="T70" fmla="*/ 51 w 136"/>
                <a:gd name="T71" fmla="*/ 167 h 170"/>
                <a:gd name="T72" fmla="*/ 40 w 136"/>
                <a:gd name="T73" fmla="*/ 165 h 170"/>
                <a:gd name="T74" fmla="*/ 31 w 136"/>
                <a:gd name="T75" fmla="*/ 159 h 170"/>
                <a:gd name="T76" fmla="*/ 20 w 136"/>
                <a:gd name="T77" fmla="*/ 150 h 170"/>
                <a:gd name="T78" fmla="*/ 14 w 136"/>
                <a:gd name="T79" fmla="*/ 142 h 170"/>
                <a:gd name="T80" fmla="*/ 9 w 136"/>
                <a:gd name="T81" fmla="*/ 128 h 170"/>
                <a:gd name="T82" fmla="*/ 9 w 136"/>
                <a:gd name="T83" fmla="*/ 114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5" name="Freeform 1717">
              <a:extLst>
                <a:ext uri="{FF2B5EF4-FFF2-40B4-BE49-F238E27FC236}">
                  <a16:creationId xmlns:a16="http://schemas.microsoft.com/office/drawing/2014/main" id="{6F620B54-3E48-4FBD-98CB-887BB3B17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866"/>
              <a:ext cx="153" cy="173"/>
            </a:xfrm>
            <a:custGeom>
              <a:avLst/>
              <a:gdLst>
                <a:gd name="T0" fmla="*/ 133 w 153"/>
                <a:gd name="T1" fmla="*/ 11 h 173"/>
                <a:gd name="T2" fmla="*/ 133 w 153"/>
                <a:gd name="T3" fmla="*/ 11 h 173"/>
                <a:gd name="T4" fmla="*/ 133 w 153"/>
                <a:gd name="T5" fmla="*/ 3 h 173"/>
                <a:gd name="T6" fmla="*/ 127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7 w 153"/>
                <a:gd name="T13" fmla="*/ 3 h 173"/>
                <a:gd name="T14" fmla="*/ 147 w 153"/>
                <a:gd name="T15" fmla="*/ 11 h 173"/>
                <a:gd name="T16" fmla="*/ 147 w 153"/>
                <a:gd name="T17" fmla="*/ 173 h 173"/>
                <a:gd name="T18" fmla="*/ 147 w 153"/>
                <a:gd name="T19" fmla="*/ 173 h 173"/>
                <a:gd name="T20" fmla="*/ 88 w 153"/>
                <a:gd name="T21" fmla="*/ 99 h 173"/>
                <a:gd name="T22" fmla="*/ 28 w 153"/>
                <a:gd name="T23" fmla="*/ 25 h 173"/>
                <a:gd name="T24" fmla="*/ 28 w 153"/>
                <a:gd name="T25" fmla="*/ 156 h 173"/>
                <a:gd name="T26" fmla="*/ 28 w 153"/>
                <a:gd name="T27" fmla="*/ 156 h 173"/>
                <a:gd name="T28" fmla="*/ 31 w 153"/>
                <a:gd name="T29" fmla="*/ 165 h 173"/>
                <a:gd name="T30" fmla="*/ 34 w 153"/>
                <a:gd name="T31" fmla="*/ 167 h 173"/>
                <a:gd name="T32" fmla="*/ 8 w 153"/>
                <a:gd name="T33" fmla="*/ 167 h 173"/>
                <a:gd name="T34" fmla="*/ 8 w 153"/>
                <a:gd name="T35" fmla="*/ 167 h 173"/>
                <a:gd name="T36" fmla="*/ 14 w 153"/>
                <a:gd name="T37" fmla="*/ 165 h 173"/>
                <a:gd name="T38" fmla="*/ 14 w 153"/>
                <a:gd name="T39" fmla="*/ 156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3 w 153"/>
                <a:gd name="T57" fmla="*/ 119 h 173"/>
                <a:gd name="T58" fmla="*/ 133 w 153"/>
                <a:gd name="T59" fmla="*/ 11 h 173"/>
                <a:gd name="T60" fmla="*/ 133 w 153"/>
                <a:gd name="T61" fmla="*/ 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6" name="Freeform 1718">
              <a:extLst>
                <a:ext uri="{FF2B5EF4-FFF2-40B4-BE49-F238E27FC236}">
                  <a16:creationId xmlns:a16="http://schemas.microsoft.com/office/drawing/2014/main" id="{A018D86B-F10B-4E4B-A6E1-9482352E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1 w 37"/>
                <a:gd name="T5" fmla="*/ 3 h 167"/>
                <a:gd name="T6" fmla="*/ 28 w 37"/>
                <a:gd name="T7" fmla="*/ 11 h 167"/>
                <a:gd name="T8" fmla="*/ 28 w 37"/>
                <a:gd name="T9" fmla="*/ 156 h 167"/>
                <a:gd name="T10" fmla="*/ 28 w 37"/>
                <a:gd name="T11" fmla="*/ 156 h 167"/>
                <a:gd name="T12" fmla="*/ 31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7" name="Freeform 1719">
              <a:extLst>
                <a:ext uri="{FF2B5EF4-FFF2-40B4-BE49-F238E27FC236}">
                  <a16:creationId xmlns:a16="http://schemas.microsoft.com/office/drawing/2014/main" id="{C5F1CB65-7F02-4528-A8E3-753581555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2866"/>
              <a:ext cx="153" cy="173"/>
            </a:xfrm>
            <a:custGeom>
              <a:avLst/>
              <a:gdLst>
                <a:gd name="T0" fmla="*/ 131 w 153"/>
                <a:gd name="T1" fmla="*/ 11 h 173"/>
                <a:gd name="T2" fmla="*/ 131 w 153"/>
                <a:gd name="T3" fmla="*/ 11 h 173"/>
                <a:gd name="T4" fmla="*/ 131 w 153"/>
                <a:gd name="T5" fmla="*/ 3 h 173"/>
                <a:gd name="T6" fmla="*/ 125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8 w 153"/>
                <a:gd name="T13" fmla="*/ 6 h 173"/>
                <a:gd name="T14" fmla="*/ 142 w 153"/>
                <a:gd name="T15" fmla="*/ 11 h 173"/>
                <a:gd name="T16" fmla="*/ 142 w 153"/>
                <a:gd name="T17" fmla="*/ 11 h 173"/>
                <a:gd name="T18" fmla="*/ 82 w 153"/>
                <a:gd name="T19" fmla="*/ 173 h 173"/>
                <a:gd name="T20" fmla="*/ 82 w 153"/>
                <a:gd name="T21" fmla="*/ 173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5 w 153"/>
                <a:gd name="T43" fmla="*/ 128 h 173"/>
                <a:gd name="T44" fmla="*/ 85 w 153"/>
                <a:gd name="T45" fmla="*/ 128 h 173"/>
                <a:gd name="T46" fmla="*/ 131 w 153"/>
                <a:gd name="T47" fmla="*/ 11 h 173"/>
                <a:gd name="T48" fmla="*/ 131 w 153"/>
                <a:gd name="T49" fmla="*/ 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85" y="128"/>
                  </a:lnTo>
                  <a:lnTo>
                    <a:pt x="131" y="11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8" name="Freeform 1720">
              <a:extLst>
                <a:ext uri="{FF2B5EF4-FFF2-40B4-BE49-F238E27FC236}">
                  <a16:creationId xmlns:a16="http://schemas.microsoft.com/office/drawing/2014/main" id="{75E4DC35-4A5F-4250-A369-B9B4D28E9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866"/>
              <a:ext cx="105" cy="167"/>
            </a:xfrm>
            <a:custGeom>
              <a:avLst/>
              <a:gdLst>
                <a:gd name="T0" fmla="*/ 94 w 105"/>
                <a:gd name="T1" fmla="*/ 23 h 167"/>
                <a:gd name="T2" fmla="*/ 94 w 105"/>
                <a:gd name="T3" fmla="*/ 23 h 167"/>
                <a:gd name="T4" fmla="*/ 85 w 105"/>
                <a:gd name="T5" fmla="*/ 14 h 167"/>
                <a:gd name="T6" fmla="*/ 74 w 105"/>
                <a:gd name="T7" fmla="*/ 11 h 167"/>
                <a:gd name="T8" fmla="*/ 74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71 w 105"/>
                <a:gd name="T15" fmla="*/ 68 h 167"/>
                <a:gd name="T16" fmla="*/ 71 w 105"/>
                <a:gd name="T17" fmla="*/ 68 h 167"/>
                <a:gd name="T18" fmla="*/ 76 w 105"/>
                <a:gd name="T19" fmla="*/ 65 h 167"/>
                <a:gd name="T20" fmla="*/ 79 w 105"/>
                <a:gd name="T21" fmla="*/ 62 h 167"/>
                <a:gd name="T22" fmla="*/ 79 w 105"/>
                <a:gd name="T23" fmla="*/ 88 h 167"/>
                <a:gd name="T24" fmla="*/ 79 w 105"/>
                <a:gd name="T25" fmla="*/ 88 h 167"/>
                <a:gd name="T26" fmla="*/ 76 w 105"/>
                <a:gd name="T27" fmla="*/ 82 h 167"/>
                <a:gd name="T28" fmla="*/ 71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9 w 105"/>
                <a:gd name="T37" fmla="*/ 156 h 167"/>
                <a:gd name="T38" fmla="*/ 59 w 105"/>
                <a:gd name="T39" fmla="*/ 156 h 167"/>
                <a:gd name="T40" fmla="*/ 76 w 105"/>
                <a:gd name="T41" fmla="*/ 156 h 167"/>
                <a:gd name="T42" fmla="*/ 88 w 105"/>
                <a:gd name="T43" fmla="*/ 153 h 167"/>
                <a:gd name="T44" fmla="*/ 96 w 105"/>
                <a:gd name="T45" fmla="*/ 148 h 167"/>
                <a:gd name="T46" fmla="*/ 105 w 105"/>
                <a:gd name="T47" fmla="*/ 139 h 167"/>
                <a:gd name="T48" fmla="*/ 99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4 w 105"/>
                <a:gd name="T67" fmla="*/ 0 h 167"/>
                <a:gd name="T68" fmla="*/ 94 w 105"/>
                <a:gd name="T69" fmla="*/ 23 h 167"/>
                <a:gd name="T70" fmla="*/ 94 w 105"/>
                <a:gd name="T71" fmla="*/ 2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9" name="Freeform 1721">
              <a:extLst>
                <a:ext uri="{FF2B5EF4-FFF2-40B4-BE49-F238E27FC236}">
                  <a16:creationId xmlns:a16="http://schemas.microsoft.com/office/drawing/2014/main" id="{3F570001-E12B-48C6-B1A1-AEE9D99C9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" y="2866"/>
              <a:ext cx="145" cy="167"/>
            </a:xfrm>
            <a:custGeom>
              <a:avLst/>
              <a:gdLst>
                <a:gd name="T0" fmla="*/ 68 w 145"/>
                <a:gd name="T1" fmla="*/ 82 h 167"/>
                <a:gd name="T2" fmla="*/ 85 w 145"/>
                <a:gd name="T3" fmla="*/ 91 h 167"/>
                <a:gd name="T4" fmla="*/ 94 w 145"/>
                <a:gd name="T5" fmla="*/ 102 h 167"/>
                <a:gd name="T6" fmla="*/ 120 w 145"/>
                <a:gd name="T7" fmla="*/ 145 h 167"/>
                <a:gd name="T8" fmla="*/ 131 w 145"/>
                <a:gd name="T9" fmla="*/ 159 h 167"/>
                <a:gd name="T10" fmla="*/ 145 w 145"/>
                <a:gd name="T11" fmla="*/ 167 h 167"/>
                <a:gd name="T12" fmla="*/ 120 w 145"/>
                <a:gd name="T13" fmla="*/ 167 h 167"/>
                <a:gd name="T14" fmla="*/ 108 w 145"/>
                <a:gd name="T15" fmla="*/ 165 h 167"/>
                <a:gd name="T16" fmla="*/ 100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88 w 145"/>
                <a:gd name="T41" fmla="*/ 8 h 167"/>
                <a:gd name="T42" fmla="*/ 103 w 145"/>
                <a:gd name="T43" fmla="*/ 20 h 167"/>
                <a:gd name="T44" fmla="*/ 108 w 145"/>
                <a:gd name="T45" fmla="*/ 40 h 167"/>
                <a:gd name="T46" fmla="*/ 108 w 145"/>
                <a:gd name="T47" fmla="*/ 51 h 167"/>
                <a:gd name="T48" fmla="*/ 100 w 145"/>
                <a:gd name="T49" fmla="*/ 65 h 167"/>
                <a:gd name="T50" fmla="*/ 83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77 w 145"/>
                <a:gd name="T61" fmla="*/ 65 h 167"/>
                <a:gd name="T62" fmla="*/ 83 w 145"/>
                <a:gd name="T63" fmla="*/ 51 h 167"/>
                <a:gd name="T64" fmla="*/ 83 w 145"/>
                <a:gd name="T65" fmla="*/ 42 h 167"/>
                <a:gd name="T66" fmla="*/ 77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32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32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0" name="Freeform 1722">
              <a:extLst>
                <a:ext uri="{FF2B5EF4-FFF2-40B4-BE49-F238E27FC236}">
                  <a16:creationId xmlns:a16="http://schemas.microsoft.com/office/drawing/2014/main" id="{B7D0709C-FBD7-4895-B5E8-68952E216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863"/>
              <a:ext cx="102" cy="173"/>
            </a:xfrm>
            <a:custGeom>
              <a:avLst/>
              <a:gdLst>
                <a:gd name="T0" fmla="*/ 102 w 102"/>
                <a:gd name="T1" fmla="*/ 122 h 173"/>
                <a:gd name="T2" fmla="*/ 97 w 102"/>
                <a:gd name="T3" fmla="*/ 142 h 173"/>
                <a:gd name="T4" fmla="*/ 85 w 102"/>
                <a:gd name="T5" fmla="*/ 159 h 173"/>
                <a:gd name="T6" fmla="*/ 68 w 102"/>
                <a:gd name="T7" fmla="*/ 170 h 173"/>
                <a:gd name="T8" fmla="*/ 48 w 102"/>
                <a:gd name="T9" fmla="*/ 173 h 173"/>
                <a:gd name="T10" fmla="*/ 34 w 102"/>
                <a:gd name="T11" fmla="*/ 170 h 173"/>
                <a:gd name="T12" fmla="*/ 3 w 102"/>
                <a:gd name="T13" fmla="*/ 159 h 173"/>
                <a:gd name="T14" fmla="*/ 0 w 102"/>
                <a:gd name="T15" fmla="*/ 122 h 173"/>
                <a:gd name="T16" fmla="*/ 14 w 102"/>
                <a:gd name="T17" fmla="*/ 148 h 173"/>
                <a:gd name="T18" fmla="*/ 37 w 102"/>
                <a:gd name="T19" fmla="*/ 162 h 173"/>
                <a:gd name="T20" fmla="*/ 46 w 102"/>
                <a:gd name="T21" fmla="*/ 162 h 173"/>
                <a:gd name="T22" fmla="*/ 63 w 102"/>
                <a:gd name="T23" fmla="*/ 159 h 173"/>
                <a:gd name="T24" fmla="*/ 74 w 102"/>
                <a:gd name="T25" fmla="*/ 151 h 173"/>
                <a:gd name="T26" fmla="*/ 80 w 102"/>
                <a:gd name="T27" fmla="*/ 131 h 173"/>
                <a:gd name="T28" fmla="*/ 80 w 102"/>
                <a:gd name="T29" fmla="*/ 122 h 173"/>
                <a:gd name="T30" fmla="*/ 68 w 102"/>
                <a:gd name="T31" fmla="*/ 105 h 173"/>
                <a:gd name="T32" fmla="*/ 37 w 102"/>
                <a:gd name="T33" fmla="*/ 88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4 w 102"/>
                <a:gd name="T45" fmla="*/ 0 h 173"/>
                <a:gd name="T46" fmla="*/ 71 w 102"/>
                <a:gd name="T47" fmla="*/ 3 h 173"/>
                <a:gd name="T48" fmla="*/ 88 w 102"/>
                <a:gd name="T49" fmla="*/ 9 h 173"/>
                <a:gd name="T50" fmla="*/ 91 w 102"/>
                <a:gd name="T51" fmla="*/ 43 h 173"/>
                <a:gd name="T52" fmla="*/ 77 w 102"/>
                <a:gd name="T53" fmla="*/ 23 h 173"/>
                <a:gd name="T54" fmla="*/ 57 w 102"/>
                <a:gd name="T55" fmla="*/ 11 h 173"/>
                <a:gd name="T56" fmla="*/ 48 w 102"/>
                <a:gd name="T57" fmla="*/ 11 h 173"/>
                <a:gd name="T58" fmla="*/ 29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40 w 102"/>
                <a:gd name="T65" fmla="*/ 63 h 173"/>
                <a:gd name="T66" fmla="*/ 57 w 102"/>
                <a:gd name="T67" fmla="*/ 68 h 173"/>
                <a:gd name="T68" fmla="*/ 88 w 102"/>
                <a:gd name="T69" fmla="*/ 88 h 173"/>
                <a:gd name="T70" fmla="*/ 100 w 102"/>
                <a:gd name="T71" fmla="*/ 102 h 173"/>
                <a:gd name="T72" fmla="*/ 102 w 102"/>
                <a:gd name="T73" fmla="*/ 12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1" name="Freeform 1723">
              <a:extLst>
                <a:ext uri="{FF2B5EF4-FFF2-40B4-BE49-F238E27FC236}">
                  <a16:creationId xmlns:a16="http://schemas.microsoft.com/office/drawing/2014/main" id="{640C5D9F-7733-4524-8298-B3E70A78F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2 w 37"/>
                <a:gd name="T5" fmla="*/ 3 h 167"/>
                <a:gd name="T6" fmla="*/ 29 w 37"/>
                <a:gd name="T7" fmla="*/ 11 h 167"/>
                <a:gd name="T8" fmla="*/ 29 w 37"/>
                <a:gd name="T9" fmla="*/ 156 h 167"/>
                <a:gd name="T10" fmla="*/ 29 w 37"/>
                <a:gd name="T11" fmla="*/ 156 h 167"/>
                <a:gd name="T12" fmla="*/ 32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2" name="Freeform 1724">
              <a:extLst>
                <a:ext uri="{FF2B5EF4-FFF2-40B4-BE49-F238E27FC236}">
                  <a16:creationId xmlns:a16="http://schemas.microsoft.com/office/drawing/2014/main" id="{0435A5A2-27D9-4E98-A7A9-F8D48465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866"/>
              <a:ext cx="130" cy="167"/>
            </a:xfrm>
            <a:custGeom>
              <a:avLst/>
              <a:gdLst>
                <a:gd name="T0" fmla="*/ 79 w 130"/>
                <a:gd name="T1" fmla="*/ 11 h 167"/>
                <a:gd name="T2" fmla="*/ 79 w 130"/>
                <a:gd name="T3" fmla="*/ 156 h 167"/>
                <a:gd name="T4" fmla="*/ 79 w 130"/>
                <a:gd name="T5" fmla="*/ 156 h 167"/>
                <a:gd name="T6" fmla="*/ 79 w 130"/>
                <a:gd name="T7" fmla="*/ 165 h 167"/>
                <a:gd name="T8" fmla="*/ 85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0 w 130"/>
                <a:gd name="T35" fmla="*/ 0 h 167"/>
                <a:gd name="T36" fmla="*/ 130 w 130"/>
                <a:gd name="T37" fmla="*/ 23 h 167"/>
                <a:gd name="T38" fmla="*/ 130 w 130"/>
                <a:gd name="T39" fmla="*/ 23 h 167"/>
                <a:gd name="T40" fmla="*/ 128 w 130"/>
                <a:gd name="T41" fmla="*/ 17 h 167"/>
                <a:gd name="T42" fmla="*/ 119 w 130"/>
                <a:gd name="T43" fmla="*/ 14 h 167"/>
                <a:gd name="T44" fmla="*/ 119 w 130"/>
                <a:gd name="T45" fmla="*/ 14 h 167"/>
                <a:gd name="T46" fmla="*/ 79 w 130"/>
                <a:gd name="T47" fmla="*/ 11 h 167"/>
                <a:gd name="T48" fmla="*/ 79 w 130"/>
                <a:gd name="T49" fmla="*/ 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79" y="11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3" name="Freeform 1725">
              <a:extLst>
                <a:ext uri="{FF2B5EF4-FFF2-40B4-BE49-F238E27FC236}">
                  <a16:creationId xmlns:a16="http://schemas.microsoft.com/office/drawing/2014/main" id="{8D089137-B789-4AC5-9DEF-66629921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866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4" name="Freeform 1726">
              <a:extLst>
                <a:ext uri="{FF2B5EF4-FFF2-40B4-BE49-F238E27FC236}">
                  <a16:creationId xmlns:a16="http://schemas.microsoft.com/office/drawing/2014/main" id="{10BA9A37-17F2-4184-9F91-F450B70CF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" y="2863"/>
              <a:ext cx="156" cy="173"/>
            </a:xfrm>
            <a:custGeom>
              <a:avLst/>
              <a:gdLst>
                <a:gd name="T0" fmla="*/ 77 w 156"/>
                <a:gd name="T1" fmla="*/ 173 h 173"/>
                <a:gd name="T2" fmla="*/ 48 w 156"/>
                <a:gd name="T3" fmla="*/ 165 h 173"/>
                <a:gd name="T4" fmla="*/ 23 w 156"/>
                <a:gd name="T5" fmla="*/ 148 h 173"/>
                <a:gd name="T6" fmla="*/ 6 w 156"/>
                <a:gd name="T7" fmla="*/ 119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82 w 156"/>
                <a:gd name="T19" fmla="*/ 0 h 173"/>
                <a:gd name="T20" fmla="*/ 108 w 156"/>
                <a:gd name="T21" fmla="*/ 6 h 173"/>
                <a:gd name="T22" fmla="*/ 133 w 156"/>
                <a:gd name="T23" fmla="*/ 23 h 173"/>
                <a:gd name="T24" fmla="*/ 150 w 156"/>
                <a:gd name="T25" fmla="*/ 51 h 173"/>
                <a:gd name="T26" fmla="*/ 156 w 156"/>
                <a:gd name="T27" fmla="*/ 88 h 173"/>
                <a:gd name="T28" fmla="*/ 156 w 156"/>
                <a:gd name="T29" fmla="*/ 108 h 173"/>
                <a:gd name="T30" fmla="*/ 142 w 156"/>
                <a:gd name="T31" fmla="*/ 139 h 173"/>
                <a:gd name="T32" fmla="*/ 119 w 156"/>
                <a:gd name="T33" fmla="*/ 162 h 173"/>
                <a:gd name="T34" fmla="*/ 91 w 156"/>
                <a:gd name="T35" fmla="*/ 173 h 173"/>
                <a:gd name="T36" fmla="*/ 77 w 156"/>
                <a:gd name="T37" fmla="*/ 173 h 173"/>
                <a:gd name="T38" fmla="*/ 25 w 156"/>
                <a:gd name="T39" fmla="*/ 82 h 173"/>
                <a:gd name="T40" fmla="*/ 31 w 156"/>
                <a:gd name="T41" fmla="*/ 119 h 173"/>
                <a:gd name="T42" fmla="*/ 43 w 156"/>
                <a:gd name="T43" fmla="*/ 142 h 173"/>
                <a:gd name="T44" fmla="*/ 60 w 156"/>
                <a:gd name="T45" fmla="*/ 156 h 173"/>
                <a:gd name="T46" fmla="*/ 79 w 156"/>
                <a:gd name="T47" fmla="*/ 162 h 173"/>
                <a:gd name="T48" fmla="*/ 91 w 156"/>
                <a:gd name="T49" fmla="*/ 159 h 173"/>
                <a:gd name="T50" fmla="*/ 111 w 156"/>
                <a:gd name="T51" fmla="*/ 151 h 173"/>
                <a:gd name="T52" fmla="*/ 122 w 156"/>
                <a:gd name="T53" fmla="*/ 131 h 173"/>
                <a:gd name="T54" fmla="*/ 131 w 156"/>
                <a:gd name="T55" fmla="*/ 105 h 173"/>
                <a:gd name="T56" fmla="*/ 131 w 156"/>
                <a:gd name="T57" fmla="*/ 88 h 173"/>
                <a:gd name="T58" fmla="*/ 128 w 156"/>
                <a:gd name="T59" fmla="*/ 57 h 173"/>
                <a:gd name="T60" fmla="*/ 116 w 156"/>
                <a:gd name="T61" fmla="*/ 31 h 173"/>
                <a:gd name="T62" fmla="*/ 102 w 156"/>
                <a:gd name="T63" fmla="*/ 17 h 173"/>
                <a:gd name="T64" fmla="*/ 79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5" name="Freeform 1727">
              <a:extLst>
                <a:ext uri="{FF2B5EF4-FFF2-40B4-BE49-F238E27FC236}">
                  <a16:creationId xmlns:a16="http://schemas.microsoft.com/office/drawing/2014/main" id="{7F579A9C-3597-4A74-AFE4-D0A40BA8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866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FA16-4D47-4649-986C-C261DEF8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60AE9-39B8-40B8-BAC8-6B7BD056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803E-1177-4998-BBA6-7567D105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E480-C90B-40E7-A71E-3E1714F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9C19-18F7-4071-B09E-CC59E8E6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9C37E-129E-421F-BB59-5C4E3514CDC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F9ED6-680F-4C8D-B84D-888C95EC8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5AD92-E888-44C4-B621-50CCE66E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4968-BA3E-480A-9AAE-78E2F652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FF19-8264-4559-A9D7-0CD3B30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0DEF-00AD-4154-9DE3-99A037F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F721-3A07-454E-94BB-AA0DD3E073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9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BD2F-F282-48E0-AA11-DFE2EEC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0908-AACD-41AA-BF93-ED5D7B58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3414-C9F5-41EA-A385-24CD4279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02CE-DA14-47EF-885D-00F9F03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1FCC-90D6-4EC4-A9E9-26BD476C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C01CA-3953-4CB0-B584-2F7765B82B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3705-728F-4274-AB7A-21D5CFA8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B162-EBEE-4A01-AA2A-02341B48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A2AF-418D-463A-A239-962CB21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D2CF-2E1D-43A8-AB06-39F65031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B70E-52DA-4DA0-B32E-20281D44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07146-8562-4F42-A083-4FB6EB28D1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03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DF99-D470-4693-8BEB-0863D524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4AC2-E7C7-4380-A0CE-37CA179C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9A34-97BB-43BB-B83D-57571F80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0903-0A36-4D6B-8125-9958A9EC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E8AA-269C-47B3-990B-5DCAC4E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32A6-306D-4EC1-B341-165E279C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BF5FC-772D-4221-92B7-A6BA5FA14B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7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B766-313C-45D5-AA63-2C9312D1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1096-2929-45C9-9312-9205C5D4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967A-5FE1-41EE-B491-1DBFD9A9C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218CD-FE2B-423A-934A-37B5CC633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4284F-CBFC-410E-A21A-40981284B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BD5A5-354C-4A73-B2A1-8F7A82F5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71F83-A4C6-4C8E-833F-5413418C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067E5-1564-4CA1-815D-E2DFB10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FAFD0-82E9-4DCF-8903-0BFE1DB793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0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E5F-F26B-4ABB-9BAC-87944C15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65F8C-6F75-4DF0-B2DD-95226824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27D8F-9C47-43BD-99ED-16A21522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30EDC-9A07-4195-AF60-36A9CD5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61E09-E6A7-4600-B099-A107816D68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84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A1B7D-7BF4-4707-8431-9323F1E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9D7CB-1A26-4727-A982-62AB2FBB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1308-DAC6-4442-A144-7971B006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A3F16-E05D-4CAB-9D65-DCED0066DE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624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9335-15A5-4EA3-8E7D-BF293191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50B-12FC-423C-ABF3-C37B9AAE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DB8DF-928A-4B33-853D-496242EE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70F7-208F-4A3E-B071-166FDA79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7D71-3E37-4268-9E5A-4D6005A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A8828-9C52-4767-9AC0-3A3CB4F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121F5-9B71-49C8-B07B-BA3809DBC5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49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5A7F-D294-4FC4-A9BE-18C0C576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F09F3-6CC8-43C8-A4EB-9AC5142F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80DFC-C2E3-4398-B403-78A49772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74E4-E3EC-45BC-AD59-3BFA819A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303D-CF6E-43D8-B3A4-94009679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FE15F-9050-43A8-B3AE-3BF7897C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D226B-D5DB-4B55-A344-43367A5FAF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91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337D9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69C4C4A-6B57-4E38-814B-125E7CDF2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E619236-AC53-48DB-8B5D-47D219C5E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E9F714-D7BB-405F-85DE-9B8D16F555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2880DE6-DDD2-4724-86FA-E3E2CCEA9A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BBED02A-7B55-44C3-A961-8A0606BCBF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A9A42E6-269E-4DF3-825C-EEE55391ECB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9pPr>
    </p:titleStyle>
    <p:bodyStyle>
      <a:lvl1pPr marL="271463" indent="-271463" algn="l" rtl="0" fontAlgn="base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B97F83-351E-4496-8B8F-43EDB775B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775" y="1340768"/>
            <a:ext cx="8426450" cy="1873250"/>
          </a:xfrm>
        </p:spPr>
        <p:txBody>
          <a:bodyPr/>
          <a:lstStyle/>
          <a:p>
            <a:r>
              <a:rPr lang="en-US" altLang="en-US" sz="4100" dirty="0"/>
              <a:t>The use of text analytics to measure Quality Perception and Patient Understanding of Patient Information </a:t>
            </a:r>
            <a:r>
              <a:rPr lang="en-US" altLang="en-US" sz="4100" dirty="0" smtClean="0"/>
              <a:t>Leaflets</a:t>
            </a:r>
            <a:endParaRPr lang="en-US" altLang="en-US" sz="41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BF30F2-9DF8-4F80-B8DD-7972EB4A57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Fernando Santos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fss1g15@soton.ac.uk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ECS/</a:t>
            </a:r>
            <a:r>
              <a:rPr lang="en-GB" altLang="en-US" sz="2800" dirty="0" err="1"/>
              <a:t>FoM</a:t>
            </a:r>
            <a:endParaRPr lang="en-GB" altLang="en-US" sz="2800" dirty="0"/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Supervisors:</a:t>
            </a:r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Prof Jeremy Wyatt, Prof  </a:t>
            </a:r>
            <a:r>
              <a:rPr lang="en-GB" altLang="en-US" sz="2800" dirty="0" err="1"/>
              <a:t>Thanassis</a:t>
            </a:r>
            <a:r>
              <a:rPr lang="en-GB" altLang="en-US" sz="2800" dirty="0"/>
              <a:t> </a:t>
            </a:r>
            <a:r>
              <a:rPr lang="en-GB" altLang="en-US" sz="2800" dirty="0" err="1"/>
              <a:t>Tiropanis</a:t>
            </a:r>
            <a:endParaRPr lang="en-GB" alt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4E5-B2E8-4340-A2CC-DEAF9FAC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D2E7-611E-4F4F-AED0-89EC6FC7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objective </a:t>
            </a:r>
            <a:r>
              <a:rPr lang="en-GB" dirty="0"/>
              <a:t>is to determine if </a:t>
            </a:r>
            <a:r>
              <a:rPr lang="en-GB" dirty="0" smtClean="0"/>
              <a:t>text analytics </a:t>
            </a:r>
            <a:r>
              <a:rPr lang="en-GB" dirty="0"/>
              <a:t>techniques </a:t>
            </a:r>
            <a:r>
              <a:rPr lang="en-GB" dirty="0" smtClean="0"/>
              <a:t>currently employed in the analysis of Web text can </a:t>
            </a:r>
            <a:r>
              <a:rPr lang="en-GB" dirty="0"/>
              <a:t>be used to improve Public </a:t>
            </a:r>
            <a:r>
              <a:rPr lang="en-GB" dirty="0" smtClean="0"/>
              <a:t>reviews of </a:t>
            </a:r>
            <a:r>
              <a:rPr lang="en-GB" dirty="0"/>
              <a:t>Patient Information Leaflets (PILs) for Randomised Controlled Trials (RCTs).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D181B-B294-46D1-A9B2-BC9E073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47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7380-DE77-408A-9D84-A25B204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8ECC-1141-48A7-8893-988CC3B4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want </a:t>
            </a:r>
            <a:r>
              <a:rPr lang="en-GB" dirty="0" smtClean="0"/>
              <a:t>to improve </a:t>
            </a:r>
            <a:r>
              <a:rPr lang="en-GB" dirty="0"/>
              <a:t>trial </a:t>
            </a:r>
            <a:r>
              <a:rPr lang="en-GB" dirty="0" smtClean="0"/>
              <a:t>recruitment, by: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Improving patient </a:t>
            </a:r>
            <a:r>
              <a:rPr lang="en-GB" dirty="0"/>
              <a:t>understanding of </a:t>
            </a:r>
            <a:r>
              <a:rPr lang="en-GB" dirty="0" smtClean="0"/>
              <a:t>essential trial features from patient information leaflets (PILs)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Capturing </a:t>
            </a:r>
            <a:r>
              <a:rPr lang="en-GB" dirty="0"/>
              <a:t>the knowledge generated by PPI groups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Helping </a:t>
            </a:r>
            <a:r>
              <a:rPr lang="en-GB" dirty="0"/>
              <a:t>Principal Investigators (PIs) identify problems in their PILs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B27B-E6FF-491C-A303-F27D8B3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07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7380-DE77-408A-9D84-A25B204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</a:t>
            </a:r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8ECC-1141-48A7-8893-988CC3B4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</a:t>
            </a:r>
            <a:r>
              <a:rPr lang="en-GB" dirty="0" smtClean="0"/>
              <a:t>have found the following items during our research: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PILs greatly vary from other common informational text (news articles).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PILs have an skewed emotive spectrum, can have more positive sentiment than most news (Hello Magazine!).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Only comments given to specific sections appear to be significantly associated to the readers understanding or perception of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To determine the PIL capacity to inform essential </a:t>
            </a:r>
            <a:r>
              <a:rPr lang="en-GB" sz="2000" dirty="0"/>
              <a:t>features of the </a:t>
            </a:r>
            <a:r>
              <a:rPr lang="en-GB" sz="2000" dirty="0" smtClean="0"/>
              <a:t>trial is necessary to observe more aspects than just general comments or subjective quality grades.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B27B-E6FF-491C-A303-F27D8B3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04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next study aims to:</a:t>
            </a:r>
          </a:p>
          <a:p>
            <a:r>
              <a:rPr lang="en-GB" dirty="0" smtClean="0"/>
              <a:t>Quantify the effect adding structured reports based on Web analytic techniques to the PPI feedback on PILs has on the final readability of the PIL.</a:t>
            </a:r>
          </a:p>
          <a:p>
            <a:pPr lvl="1"/>
            <a:r>
              <a:rPr lang="en-GB" dirty="0"/>
              <a:t>Content </a:t>
            </a:r>
            <a:r>
              <a:rPr lang="en-GB" dirty="0" smtClean="0"/>
              <a:t>analysis</a:t>
            </a:r>
          </a:p>
          <a:p>
            <a:pPr lvl="2"/>
            <a:r>
              <a:rPr lang="en-GB" dirty="0"/>
              <a:t>Sentiment </a:t>
            </a:r>
            <a:r>
              <a:rPr lang="en-GB" dirty="0" smtClean="0"/>
              <a:t>analysis</a:t>
            </a:r>
          </a:p>
          <a:p>
            <a:pPr lvl="2"/>
            <a:r>
              <a:rPr lang="en-GB" dirty="0" smtClean="0"/>
              <a:t>Quantitative metrics report</a:t>
            </a:r>
          </a:p>
          <a:p>
            <a:pPr lvl="1"/>
            <a:r>
              <a:rPr lang="en-GB" dirty="0" smtClean="0"/>
              <a:t>Knowledge database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65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platform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954250"/>
            <a:ext cx="8426450" cy="3994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56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3841-5B2F-4E10-99B9-E6A1DE6D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C587-E848-49B4-A5D4-9D529164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Only </a:t>
            </a:r>
            <a:r>
              <a:rPr lang="en-US" sz="2400" dirty="0" smtClean="0"/>
              <a:t>42% </a:t>
            </a:r>
            <a:r>
              <a:rPr lang="en-US" sz="2400" dirty="0"/>
              <a:t>of participants gave comments about specific sections of the leaflets</a:t>
            </a:r>
          </a:p>
          <a:p>
            <a:r>
              <a:rPr lang="en-US" sz="2400" dirty="0"/>
              <a:t>There was no significant association between the number of general comments and the subjective quality grades or the percentage of correct answers (EQIP score).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leaflet’s </a:t>
            </a:r>
            <a:r>
              <a:rPr lang="en-US" sz="2400" dirty="0"/>
              <a:t>capacity to inform </a:t>
            </a:r>
            <a:r>
              <a:rPr lang="en-US" sz="2400" dirty="0" smtClean="0"/>
              <a:t>participants cannot </a:t>
            </a:r>
            <a:r>
              <a:rPr lang="en-US" sz="2400" dirty="0"/>
              <a:t>be determined by purely taking into account general comments or subjective quality grade – use specific comments and EQIP score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sz="2000" dirty="0"/>
              <a:t>Fernando Santos Sanchez, fss1g15@soton.ac.uk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0F48-5EE5-4895-A753-62814E8C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747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0"/>
  <p:tag name="CORRECTPOINTVALUE" val="1"/>
  <p:tag name="FIBDISPLAYRESULTS" val="True"/>
  <p:tag name="SHOWBARVISIBLE" val="True"/>
  <p:tag name="COUNTDOWNSECONDS" val="10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  <p:tag name="INCLUDESESSION" val="True"/>
  <p:tag name="ADVANCEDSETTINGSVIEW" val="True"/>
  <p:tag name="CHARTCOLOR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UoSnew3">
  <a:themeElements>
    <a:clrScheme name="UoSnew3 2">
      <a:dk1>
        <a:srgbClr val="A4AEB5"/>
      </a:dk1>
      <a:lt1>
        <a:srgbClr val="FFFFFF"/>
      </a:lt1>
      <a:dk2>
        <a:srgbClr val="005C84"/>
      </a:dk2>
      <a:lt2>
        <a:srgbClr val="CCE5E9"/>
      </a:lt2>
      <a:accent1>
        <a:srgbClr val="F0AB00"/>
      </a:accent1>
      <a:accent2>
        <a:srgbClr val="0098C3"/>
      </a:accent2>
      <a:accent3>
        <a:srgbClr val="AAB5C2"/>
      </a:accent3>
      <a:accent4>
        <a:srgbClr val="DADADA"/>
      </a:accent4>
      <a:accent5>
        <a:srgbClr val="F6D2AA"/>
      </a:accent5>
      <a:accent6>
        <a:srgbClr val="0089B0"/>
      </a:accent6>
      <a:hlink>
        <a:srgbClr val="CCE5E9"/>
      </a:hlink>
      <a:folHlink>
        <a:srgbClr val="E1D9DF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UoSnew3 1">
        <a:dk1>
          <a:srgbClr val="A4AEB5"/>
        </a:dk1>
        <a:lt1>
          <a:srgbClr val="FFFFFF"/>
        </a:lt1>
        <a:dk2>
          <a:srgbClr val="005C84"/>
        </a:dk2>
        <a:lt2>
          <a:srgbClr val="CCE5E9"/>
        </a:lt2>
        <a:accent1>
          <a:srgbClr val="FCEECC"/>
        </a:accent1>
        <a:accent2>
          <a:srgbClr val="F8DAD0"/>
        </a:accent2>
        <a:accent3>
          <a:srgbClr val="AAB5C2"/>
        </a:accent3>
        <a:accent4>
          <a:srgbClr val="DADADA"/>
        </a:accent4>
        <a:accent5>
          <a:srgbClr val="FDF5E2"/>
        </a:accent5>
        <a:accent6>
          <a:srgbClr val="E1C5BC"/>
        </a:accent6>
        <a:hlink>
          <a:srgbClr val="CCE5E9"/>
        </a:hlink>
        <a:folHlink>
          <a:srgbClr val="E1D9D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new3 2">
        <a:dk1>
          <a:srgbClr val="A4AEB5"/>
        </a:dk1>
        <a:lt1>
          <a:srgbClr val="FFFFFF"/>
        </a:lt1>
        <a:dk2>
          <a:srgbClr val="005C84"/>
        </a:dk2>
        <a:lt2>
          <a:srgbClr val="CCE5E9"/>
        </a:lt2>
        <a:accent1>
          <a:srgbClr val="F0AB00"/>
        </a:accent1>
        <a:accent2>
          <a:srgbClr val="0098C3"/>
        </a:accent2>
        <a:accent3>
          <a:srgbClr val="AAB5C2"/>
        </a:accent3>
        <a:accent4>
          <a:srgbClr val="DADADA"/>
        </a:accent4>
        <a:accent5>
          <a:srgbClr val="F6D2AA"/>
        </a:accent5>
        <a:accent6>
          <a:srgbClr val="0089B0"/>
        </a:accent6>
        <a:hlink>
          <a:srgbClr val="CCE5E9"/>
        </a:hlink>
        <a:folHlink>
          <a:srgbClr val="E1D9D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UoSnew3</Template>
  <TotalTime>16537</TotalTime>
  <Words>324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Lucida Sans</vt:lpstr>
      <vt:lpstr>Symbol</vt:lpstr>
      <vt:lpstr>Wingdings</vt:lpstr>
      <vt:lpstr>UoSnew3</vt:lpstr>
      <vt:lpstr>The use of text analytics to measure Quality Perception and Patient Understanding of Patient Information Leaflets</vt:lpstr>
      <vt:lpstr>Research objective</vt:lpstr>
      <vt:lpstr>Research motivation</vt:lpstr>
      <vt:lpstr>Research findings</vt:lpstr>
      <vt:lpstr>Research aims</vt:lpstr>
      <vt:lpstr>Web platform</vt:lpstr>
      <vt:lpstr>Conclusions</vt:lpstr>
    </vt:vector>
  </TitlesOfParts>
  <Company>Science Learning Centre South East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Santos Sanchez F.</cp:lastModifiedBy>
  <cp:revision>74</cp:revision>
  <cp:lastPrinted>2018-03-29T11:48:28Z</cp:lastPrinted>
  <dcterms:created xsi:type="dcterms:W3CDTF">2008-04-22T13:46:56Z</dcterms:created>
  <dcterms:modified xsi:type="dcterms:W3CDTF">2018-06-04T17:45:00Z</dcterms:modified>
</cp:coreProperties>
</file>