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43"/>
  </p:notesMasterIdLst>
  <p:handoutMasterIdLst>
    <p:handoutMasterId r:id="rId44"/>
  </p:handoutMasterIdLst>
  <p:sldIdLst>
    <p:sldId id="282" r:id="rId5"/>
    <p:sldId id="313" r:id="rId6"/>
    <p:sldId id="324" r:id="rId7"/>
    <p:sldId id="325" r:id="rId8"/>
    <p:sldId id="330" r:id="rId9"/>
    <p:sldId id="329" r:id="rId10"/>
    <p:sldId id="331" r:id="rId11"/>
    <p:sldId id="332" r:id="rId12"/>
    <p:sldId id="333" r:id="rId13"/>
    <p:sldId id="326" r:id="rId14"/>
    <p:sldId id="328" r:id="rId15"/>
    <p:sldId id="327" r:id="rId16"/>
    <p:sldId id="323" r:id="rId17"/>
    <p:sldId id="322" r:id="rId18"/>
    <p:sldId id="297" r:id="rId19"/>
    <p:sldId id="311" r:id="rId20"/>
    <p:sldId id="314" r:id="rId21"/>
    <p:sldId id="315" r:id="rId22"/>
    <p:sldId id="316" r:id="rId23"/>
    <p:sldId id="317" r:id="rId24"/>
    <p:sldId id="318" r:id="rId25"/>
    <p:sldId id="319" r:id="rId26"/>
    <p:sldId id="320" r:id="rId27"/>
    <p:sldId id="321" r:id="rId28"/>
    <p:sldId id="312" r:id="rId29"/>
    <p:sldId id="310" r:id="rId30"/>
    <p:sldId id="298" r:id="rId31"/>
    <p:sldId id="299" r:id="rId32"/>
    <p:sldId id="300" r:id="rId33"/>
    <p:sldId id="308" r:id="rId34"/>
    <p:sldId id="309" r:id="rId35"/>
    <p:sldId id="301" r:id="rId36"/>
    <p:sldId id="307" r:id="rId37"/>
    <p:sldId id="302" r:id="rId38"/>
    <p:sldId id="303" r:id="rId39"/>
    <p:sldId id="304" r:id="rId40"/>
    <p:sldId id="306"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3" d="100"/>
          <a:sy n="73" d="100"/>
        </p:scale>
        <p:origin x="618"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2019/06/27</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2019/06/27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5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835916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7988182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9505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endParaRPr lang="en-Z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90104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18508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10811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266389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355218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3777195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196941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84777649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85944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none"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3" name="Content Placeholder 2"/>
          <p:cNvSpPr>
            <a:spLocks noGrp="1"/>
          </p:cNvSpPr>
          <p:nvPr>
            <p:ph sz="quarter" idx="19"/>
          </p:nvPr>
        </p:nvSpPr>
        <p:spPr>
          <a:xfrm>
            <a:off x="5638800" y="29718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43542"/>
            <a:ext cx="2140676" cy="473290"/>
          </a:xfrm>
          <a:prstGeom prst="rect">
            <a:avLst/>
          </a:prstGeom>
          <a:solidFill>
            <a:schemeClr val="bg1"/>
          </a:solidFill>
        </p:spPr>
      </p:pic>
    </p:spTree>
    <p:extLst>
      <p:ext uri="{BB962C8B-B14F-4D97-AF65-F5344CB8AC3E}">
        <p14:creationId xmlns:p14="http://schemas.microsoft.com/office/powerpoint/2010/main" val="370724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cap="none" baseline="0">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9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468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dirty="0" smtClean="0"/>
              <a:t>Click to edit Master title style</a:t>
            </a:r>
            <a:endParaRPr lang="en-US" dirty="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00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4350-ECC1-424B-A0CF-1910BB7BC15B}" type="datetimeFigureOut">
              <a:rPr lang="en-GB" smtClean="0"/>
              <a:t>27/06/2019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47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smtClean="0"/>
              <a:t>Click to edit Master title style</a:t>
            </a:r>
            <a:endParaRPr lang="en-US"/>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02147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377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65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1A4350-ECC1-424B-A0CF-1910BB7BC15B}" type="datetimeFigureOut">
              <a:rPr lang="en-GB" smtClean="0"/>
              <a:t>27/06/2019</a:t>
            </a:fld>
            <a:endParaRPr lang="en-GB"/>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5962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1A4350-ECC1-424B-A0CF-1910BB7BC15B}" type="datetimeFigureOut">
              <a:rPr lang="en-GB" smtClean="0"/>
              <a:t>27/06/2019</a:t>
            </a:fld>
            <a:endParaRPr lang="en-GB"/>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420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4350-ECC1-424B-A0CF-1910BB7BC15B}" type="datetimeFigureOut">
              <a:rPr lang="en-GB" smtClean="0"/>
              <a:t>27/06/2019</a:t>
            </a:fld>
            <a:endParaRPr lang="en-GB"/>
          </a:p>
        </p:txBody>
      </p:sp>
      <p:sp>
        <p:nvSpPr>
          <p:cNvPr id="3" name="Footer Placeholder 2"/>
          <p:cNvSpPr>
            <a:spLocks noGrp="1"/>
          </p:cNvSpPr>
          <p:nvPr>
            <p:ph type="ftr" sz="quarter" idx="11"/>
          </p:nvPr>
        </p:nvSpPr>
        <p:spPr/>
        <p:txBody>
          <a:bodyPr/>
          <a:lstStyle/>
          <a:p>
            <a:r>
              <a:rPr lang="en-ZA" smtClean="0"/>
              <a:t>Add a footer</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47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4528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27/06/2019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0313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4350-ECC1-424B-A0CF-1910BB7BC15B}" type="datetimeFigureOut">
              <a:rPr lang="en-GB" smtClean="0"/>
              <a:t>27/06/2019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Add a footer</a:t>
            </a:r>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extBox 8">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10" name="Rectangle 9">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5103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62" r:id="rId22"/>
    <p:sldLayoutId id="2147483650" r:id="rId23"/>
    <p:sldLayoutId id="2147483656" r:id="rId24"/>
    <p:sldLayoutId id="2147483657" r:id="rId25"/>
    <p:sldLayoutId id="2147483666" r:id="rId26"/>
    <p:sldLayoutId id="2147483668" r:id="rId27"/>
    <p:sldLayoutId id="2147483669" r:id="rId28"/>
    <p:sldLayoutId id="2147483670" r:id="rId29"/>
    <p:sldLayoutId id="2147483671" r:id="rId30"/>
    <p:sldLayoutId id="2147483672"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hyperlink" Target="http://www.hra-decisiontools.org.uk/consent/principles-general.html" TargetMode="Externa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3" r="33"/>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normAutofit/>
          </a:bodyPr>
          <a:lstStyle/>
          <a:p>
            <a:r>
              <a:rPr lang="en-ZA" sz="3900" cap="none" dirty="0" smtClean="0"/>
              <a:t>A Web Platform for Public Involvement:</a:t>
            </a:r>
            <a:br>
              <a:rPr lang="en-ZA" sz="3900" cap="none" dirty="0" smtClean="0"/>
            </a:br>
            <a:r>
              <a:rPr lang="en-ZA" sz="2800" dirty="0" smtClean="0"/>
              <a:t>Reviewing Patient Information Leaflets for Clinical Trials in the UK</a:t>
            </a:r>
            <a:endParaRPr lang="en-ZA" sz="3900" cap="none"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smtClean="0"/>
              <a:t>By Fernando Santos</a:t>
            </a:r>
            <a:endParaRPr lang="en-ZA" dirty="0"/>
          </a:p>
        </p:txBody>
      </p:sp>
      <p:sp>
        <p:nvSpPr>
          <p:cNvPr id="16" name="TextBox 15">
            <a:extLst>
              <a:ext uri="{FF2B5EF4-FFF2-40B4-BE49-F238E27FC236}">
                <a16:creationId xmlns:a16="http://schemas.microsoft.com/office/drawing/2014/main" id="{E2F2BFDF-E9F2-4569-A9F2-E1FFCB7FB82D}"/>
              </a:ext>
            </a:extLst>
          </p:cNvPr>
          <p:cNvSpPr txBox="1"/>
          <p:nvPr/>
        </p:nvSpPr>
        <p:spPr>
          <a:xfrm>
            <a:off x="4297681" y="3758756"/>
            <a:ext cx="2787560" cy="395424"/>
          </a:xfrm>
          <a:prstGeom prst="rect">
            <a:avLst/>
          </a:prstGeom>
          <a:noFill/>
        </p:spPr>
        <p:txBody>
          <a:bodyPr wrap="square" lIns="0" tIns="36000" rIns="0" bIns="0" rtlCol="0">
            <a:spAutoFit/>
          </a:bodyPr>
          <a:lstStyle/>
          <a:p>
            <a:pPr algn="r">
              <a:lnSpc>
                <a:spcPts val="1400"/>
              </a:lnSpc>
            </a:pPr>
            <a:r>
              <a:rPr lang="en-ZA" sz="1600" b="1" spc="-100" baseline="0" dirty="0" smtClean="0">
                <a:solidFill>
                  <a:schemeClr val="tx1">
                    <a:lumMod val="50000"/>
                    <a:lumOff val="50000"/>
                  </a:schemeClr>
                </a:solidFill>
                <a:latin typeface="Corbel" panose="020B0503020204020204" pitchFamily="34" charset="0"/>
              </a:rPr>
              <a:t>Supervisors: Prof Thanassis Tiropanis</a:t>
            </a:r>
          </a:p>
          <a:p>
            <a:pPr algn="r">
              <a:lnSpc>
                <a:spcPts val="1400"/>
              </a:lnSpc>
            </a:pPr>
            <a:r>
              <a:rPr lang="en-ZA" sz="1600" b="1" spc="-100" dirty="0" smtClean="0">
                <a:solidFill>
                  <a:schemeClr val="tx1">
                    <a:lumMod val="50000"/>
                    <a:lumOff val="50000"/>
                  </a:schemeClr>
                </a:solidFill>
                <a:latin typeface="Corbel" panose="020B0503020204020204" pitchFamily="34" charset="0"/>
              </a:rPr>
              <a:t>Prof Jeremy Wyatt</a:t>
            </a:r>
            <a:endParaRPr lang="en-ZA" sz="1600" b="1" spc="-100" baseline="0" dirty="0">
              <a:solidFill>
                <a:schemeClr val="tx1"/>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561553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Sentence Revisions (ARI 10.5)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9" y="1050590"/>
            <a:ext cx="10020200"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if you are in Group A your samples will be Analysed for many different viruses using the rapid test which takes about 1 hour.</a:t>
            </a:r>
          </a:p>
        </p:txBody>
      </p:sp>
      <p:graphicFrame>
        <p:nvGraphicFramePr>
          <p:cNvPr id="4" name="Table 3"/>
          <p:cNvGraphicFramePr>
            <a:graphicFrameLocks noGrp="1"/>
          </p:cNvGraphicFramePr>
          <p:nvPr>
            <p:extLst/>
          </p:nvPr>
        </p:nvGraphicFramePr>
        <p:xfrm>
          <a:off x="815438" y="1674741"/>
          <a:ext cx="11150139" cy="4542790"/>
        </p:xfrm>
        <a:graphic>
          <a:graphicData uri="http://schemas.openxmlformats.org/drawingml/2006/table">
            <a:tbl>
              <a:tblPr firstRow="1" bandRow="1">
                <a:tableStyleId>{073A0DAA-6AF3-43AB-8588-CEC1D06C72B9}</a:tableStyleId>
              </a:tblPr>
              <a:tblGrid>
                <a:gridCol w="5036722">
                  <a:extLst>
                    <a:ext uri="{9D8B030D-6E8A-4147-A177-3AD203B41FA5}">
                      <a16:colId xmlns:a16="http://schemas.microsoft.com/office/drawing/2014/main" val="3822261994"/>
                    </a:ext>
                  </a:extLst>
                </a:gridCol>
                <a:gridCol w="587829">
                  <a:extLst>
                    <a:ext uri="{9D8B030D-6E8A-4147-A177-3AD203B41FA5}">
                      <a16:colId xmlns:a16="http://schemas.microsoft.com/office/drawing/2014/main" val="1896833106"/>
                    </a:ext>
                  </a:extLst>
                </a:gridCol>
                <a:gridCol w="4950822">
                  <a:extLst>
                    <a:ext uri="{9D8B030D-6E8A-4147-A177-3AD203B41FA5}">
                      <a16:colId xmlns:a16="http://schemas.microsoft.com/office/drawing/2014/main" val="1235664988"/>
                    </a:ext>
                  </a:extLst>
                </a:gridCol>
                <a:gridCol w="574766">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If you are in Group A your test will be conducted within an hour.</a:t>
                      </a:r>
                    </a:p>
                  </a:txBody>
                  <a:tcPr marL="9525" marR="9525" marT="9525" marB="0" anchor="ctr"/>
                </a:tc>
                <a:tc>
                  <a:txBody>
                    <a:bodyPr/>
                    <a:lstStyle/>
                    <a:p>
                      <a:pPr algn="ctr" fontAlgn="b"/>
                      <a:r>
                        <a:rPr lang="en-GB" sz="1800" b="0" i="0" u="none" strike="noStrike" dirty="0">
                          <a:effectLst/>
                          <a:latin typeface="+mn-lt"/>
                        </a:rPr>
                        <a:t>2.7</a:t>
                      </a:r>
                    </a:p>
                  </a:txBody>
                  <a:tcPr marL="9525" marR="9525" marT="9525" marB="0" anchor="ctr"/>
                </a:tc>
                <a:tc>
                  <a:txBody>
                    <a:bodyPr/>
                    <a:lstStyle/>
                    <a:p>
                      <a:pPr algn="l" fontAlgn="b"/>
                      <a:r>
                        <a:rPr lang="en-GB" sz="1800" b="0" i="0" u="none" strike="noStrike" dirty="0">
                          <a:effectLst/>
                          <a:latin typeface="+mn-lt"/>
                        </a:rPr>
                        <a:t>If you are in Group A, a 1 hour test will check for viruses in your samples.</a:t>
                      </a:r>
                    </a:p>
                  </a:txBody>
                  <a:tcPr marL="9525" marR="9525" marT="9525" marB="0" anchor="ctr"/>
                </a:tc>
                <a:tc>
                  <a:txBody>
                    <a:bodyPr/>
                    <a:lstStyle/>
                    <a:p>
                      <a:pPr algn="ctr" fontAlgn="b"/>
                      <a:r>
                        <a:rPr lang="en-GB" sz="1800" b="0" i="0" u="none" strike="noStrike" dirty="0">
                          <a:effectLst/>
                          <a:latin typeface="+mn-lt"/>
                        </a:rPr>
                        <a:t>3.3</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If you are in Group A, your samples will be analysed during a 1-hour long test.</a:t>
                      </a:r>
                    </a:p>
                  </a:txBody>
                  <a:tcPr marL="9525" marR="9525" marT="9525" marB="0" anchor="ctr"/>
                </a:tc>
                <a:tc>
                  <a:txBody>
                    <a:bodyPr/>
                    <a:lstStyle/>
                    <a:p>
                      <a:pPr algn="ctr" fontAlgn="b"/>
                      <a:r>
                        <a:rPr lang="en-GB" sz="1800" b="0" i="0" u="none" strike="noStrike" dirty="0">
                          <a:effectLst/>
                          <a:latin typeface="+mn-lt"/>
                        </a:rPr>
                        <a:t>4.2</a:t>
                      </a:r>
                    </a:p>
                  </a:txBody>
                  <a:tcPr marL="9525" marR="9525" marT="9525" marB="0" anchor="ctr"/>
                </a:tc>
                <a:tc>
                  <a:txBody>
                    <a:bodyPr/>
                    <a:lstStyle/>
                    <a:p>
                      <a:pPr algn="l" fontAlgn="b"/>
                      <a:r>
                        <a:rPr lang="en-GB" sz="1800" b="0" i="0" u="none" strike="noStrike">
                          <a:effectLst/>
                          <a:latin typeface="+mn-lt"/>
                        </a:rPr>
                        <a:t>Samples from those in Group A will be analysed for viruses within an hour using the rapid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dirty="0">
                          <a:effectLst/>
                          <a:latin typeface="+mn-lt"/>
                        </a:rPr>
                        <a:t>Being in group A means you will be tested for different virus which would take about an hour </a:t>
                      </a:r>
                    </a:p>
                  </a:txBody>
                  <a:tcPr marL="9525" marR="9525" marT="9525" marB="0" anchor="ctr"/>
                </a:tc>
                <a:tc>
                  <a:txBody>
                    <a:bodyPr/>
                    <a:lstStyle/>
                    <a:p>
                      <a:pPr algn="ctr" fontAlgn="b"/>
                      <a:r>
                        <a:rPr lang="en-GB" sz="1800" b="0" i="0" u="none" strike="noStrike" dirty="0">
                          <a:effectLst/>
                          <a:latin typeface="+mn-lt"/>
                        </a:rPr>
                        <a:t>7.2</a:t>
                      </a:r>
                    </a:p>
                  </a:txBody>
                  <a:tcPr marL="9525" marR="9525" marT="9525" marB="0" anchor="ctr"/>
                </a:tc>
                <a:tc>
                  <a:txBody>
                    <a:bodyPr/>
                    <a:lstStyle/>
                    <a:p>
                      <a:pPr algn="l" fontAlgn="b"/>
                      <a:r>
                        <a:rPr lang="en-GB" sz="1800" b="0" i="0" u="none" strike="noStrike" dirty="0">
                          <a:effectLst/>
                          <a:latin typeface="+mn-lt"/>
                        </a:rPr>
                        <a:t>If you are in Group A your samples will be checked for different viruses using a test which takes about an hour.</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dirty="0">
                          <a:effectLst/>
                          <a:latin typeface="+mn-lt"/>
                        </a:rPr>
                        <a:t>For group A members, samples will be check for </a:t>
                      </a:r>
                      <a:r>
                        <a:rPr lang="en-GB" sz="1800" b="0" i="0" u="none" strike="noStrike" dirty="0" smtClean="0">
                          <a:effectLst/>
                          <a:latin typeface="+mn-lt"/>
                        </a:rPr>
                        <a:t>different </a:t>
                      </a:r>
                      <a:r>
                        <a:rPr lang="en-GB" sz="1800" b="0" i="0" u="none" strike="noStrike" dirty="0">
                          <a:effectLst/>
                          <a:latin typeface="+mn-lt"/>
                        </a:rPr>
                        <a:t>viruses by rapid 1 hour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tc>
                  <a:txBody>
                    <a:bodyPr/>
                    <a:lstStyle/>
                    <a:p>
                      <a:pPr algn="l" fontAlgn="b"/>
                      <a:r>
                        <a:rPr lang="en-GB" sz="1800" b="0" i="0" u="none" strike="noStrike" dirty="0">
                          <a:effectLst/>
                          <a:latin typeface="+mn-lt"/>
                        </a:rPr>
                        <a:t>Samples from Group A will be analysed using rapid tests, this takes approximately an hour. </a:t>
                      </a:r>
                    </a:p>
                  </a:txBody>
                  <a:tcPr marL="9525" marR="9525" marT="9525" marB="0" anchor="ctr"/>
                </a:tc>
                <a:tc>
                  <a:txBody>
                    <a:bodyPr/>
                    <a:lstStyle/>
                    <a:p>
                      <a:pPr algn="ctr" fontAlgn="b"/>
                      <a:r>
                        <a:rPr lang="en-GB" sz="1800" b="0" i="0" u="none" strike="noStrike" dirty="0">
                          <a:effectLst/>
                          <a:latin typeface="+mn-lt"/>
                        </a:rPr>
                        <a:t>9.3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dirty="0">
                          <a:effectLst/>
                          <a:latin typeface="+mn-lt"/>
                        </a:rPr>
                        <a:t>If you are in Group your samples will be tested for a number of viruses using a quick test that will take only an hour. </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tc>
                  <a:txBody>
                    <a:bodyPr/>
                    <a:lstStyle/>
                    <a:p>
                      <a:pPr algn="l" fontAlgn="b"/>
                      <a:r>
                        <a:rPr lang="en-GB" sz="1800" b="0" i="0" u="none" strike="noStrike" dirty="0">
                          <a:effectLst/>
                          <a:latin typeface="+mn-lt"/>
                        </a:rPr>
                        <a:t>Group A samples are analysed for viruses using the rapid test which takes approximately 1 hour.</a:t>
                      </a:r>
                    </a:p>
                  </a:txBody>
                  <a:tcPr marL="9525" marR="9525" marT="9525" marB="0" anchor="ctr"/>
                </a:tc>
                <a:tc>
                  <a:txBody>
                    <a:bodyPr/>
                    <a:lstStyle/>
                    <a:p>
                      <a:pPr algn="ctr" fontAlgn="b"/>
                      <a:r>
                        <a:rPr lang="en-GB" sz="1800" b="0" i="0" u="none" strike="noStrike" dirty="0">
                          <a:effectLst/>
                          <a:latin typeface="+mn-lt"/>
                        </a:rPr>
                        <a:t>10.6</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dirty="0">
                          <a:effectLst/>
                          <a:latin typeface="+mn-lt"/>
                        </a:rPr>
                        <a:t>Those who are in Group A will be tested for different viruses using the rapid test which will take around one hour.</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3900777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sentences with ARI scores above 10:</a:t>
            </a:r>
          </a:p>
          <a:p>
            <a:pPr lvl="1"/>
            <a:r>
              <a:rPr lang="en-GB" dirty="0" smtClean="0"/>
              <a:t>Percentage of sentences that are too hard to understand: 29/78= 37.2%</a:t>
            </a:r>
          </a:p>
          <a:p>
            <a:pPr lvl="1"/>
            <a:r>
              <a:rPr lang="en-GB" dirty="0" smtClean="0"/>
              <a:t>Min ARI Score: 10.3</a:t>
            </a:r>
          </a:p>
          <a:p>
            <a:pPr lvl="1"/>
            <a:r>
              <a:rPr lang="en-GB" dirty="0" smtClean="0"/>
              <a:t>Max ARI Score: 37.7</a:t>
            </a:r>
          </a:p>
          <a:p>
            <a:pPr lvl="1"/>
            <a:r>
              <a:rPr lang="en-GB" dirty="0" err="1" smtClean="0"/>
              <a:t>Avg</a:t>
            </a:r>
            <a:r>
              <a:rPr lang="en-GB" dirty="0" smtClean="0"/>
              <a:t> ARI Score: 16.9</a:t>
            </a:r>
          </a:p>
          <a:p>
            <a:pPr lvl="1"/>
            <a:r>
              <a:rPr lang="en-GB" dirty="0" err="1" smtClean="0"/>
              <a:t>Std</a:t>
            </a:r>
            <a:r>
              <a:rPr lang="en-GB" dirty="0" smtClean="0"/>
              <a:t> Dev: 5.7</a:t>
            </a:r>
          </a:p>
          <a:p>
            <a:pPr lvl="1"/>
            <a:r>
              <a:rPr lang="en-GB" dirty="0" smtClean="0"/>
              <a:t>Quartiles: 13, 16,19</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nvPr>
        </p:nvGraphicFramePr>
        <p:xfrm>
          <a:off x="5162731" y="3600026"/>
          <a:ext cx="3279140" cy="2225040"/>
        </p:xfrm>
        <a:graphic>
          <a:graphicData uri="http://schemas.openxmlformats.org/drawingml/2006/table">
            <a:tbl>
              <a:tblPr firstRow="1" bandRow="1">
                <a:tableStyleId>{073A0DAA-6AF3-43AB-8588-CEC1D06C72B9}</a:tableStyleId>
              </a:tblPr>
              <a:tblGrid>
                <a:gridCol w="1192349">
                  <a:extLst>
                    <a:ext uri="{9D8B030D-6E8A-4147-A177-3AD203B41FA5}">
                      <a16:colId xmlns:a16="http://schemas.microsoft.com/office/drawing/2014/main" val="2761334862"/>
                    </a:ext>
                  </a:extLst>
                </a:gridCol>
                <a:gridCol w="2086791">
                  <a:extLst>
                    <a:ext uri="{9D8B030D-6E8A-4147-A177-3AD203B41FA5}">
                      <a16:colId xmlns:a16="http://schemas.microsoft.com/office/drawing/2014/main" val="3610439760"/>
                    </a:ext>
                  </a:extLst>
                </a:gridCol>
              </a:tblGrid>
              <a:tr h="370840">
                <a:tc>
                  <a:txBody>
                    <a:bodyPr/>
                    <a:lstStyle/>
                    <a:p>
                      <a:r>
                        <a:rPr lang="en-GB" dirty="0" smtClean="0"/>
                        <a:t>ARI Score</a:t>
                      </a:r>
                      <a:endParaRPr lang="en-GB" dirty="0"/>
                    </a:p>
                  </a:txBody>
                  <a:tcPr/>
                </a:tc>
                <a:tc>
                  <a:txBody>
                    <a:bodyPr/>
                    <a:lstStyle/>
                    <a:p>
                      <a:r>
                        <a:rPr lang="en-GB" dirty="0" smtClean="0"/>
                        <a:t>Grade level</a:t>
                      </a:r>
                      <a:endParaRPr lang="en-GB" dirty="0"/>
                    </a:p>
                  </a:txBody>
                  <a:tcPr/>
                </a:tc>
                <a:extLst>
                  <a:ext uri="{0D108BD9-81ED-4DB2-BD59-A6C34878D82A}">
                    <a16:rowId xmlns:a16="http://schemas.microsoft.com/office/drawing/2014/main" val="3872375206"/>
                  </a:ext>
                </a:extLst>
              </a:tr>
              <a:tr h="370840">
                <a:tc>
                  <a:txBody>
                    <a:bodyPr/>
                    <a:lstStyle/>
                    <a:p>
                      <a:r>
                        <a:rPr lang="en-GB" dirty="0" smtClean="0"/>
                        <a:t>10</a:t>
                      </a:r>
                      <a:endParaRPr lang="en-GB" dirty="0"/>
                    </a:p>
                  </a:txBody>
                  <a:tcPr/>
                </a:tc>
                <a:tc>
                  <a:txBody>
                    <a:bodyPr/>
                    <a:lstStyle/>
                    <a:p>
                      <a:r>
                        <a:rPr lang="en-GB" dirty="0" smtClean="0"/>
                        <a:t>15-16 years old</a:t>
                      </a:r>
                      <a:endParaRPr lang="en-GB" dirty="0"/>
                    </a:p>
                  </a:txBody>
                  <a:tcPr/>
                </a:tc>
                <a:extLst>
                  <a:ext uri="{0D108BD9-81ED-4DB2-BD59-A6C34878D82A}">
                    <a16:rowId xmlns:a16="http://schemas.microsoft.com/office/drawing/2014/main" val="4067782040"/>
                  </a:ext>
                </a:extLst>
              </a:tr>
              <a:tr h="370840">
                <a:tc>
                  <a:txBody>
                    <a:bodyPr/>
                    <a:lstStyle/>
                    <a:p>
                      <a:r>
                        <a:rPr lang="en-GB" dirty="0" smtClean="0"/>
                        <a:t>11</a:t>
                      </a:r>
                      <a:endParaRPr lang="en-GB" dirty="0"/>
                    </a:p>
                  </a:txBody>
                  <a:tcPr/>
                </a:tc>
                <a:tc>
                  <a:txBody>
                    <a:bodyPr/>
                    <a:lstStyle/>
                    <a:p>
                      <a:r>
                        <a:rPr lang="en-GB" dirty="0" smtClean="0"/>
                        <a:t>16-17 years old</a:t>
                      </a:r>
                      <a:endParaRPr lang="en-GB" dirty="0"/>
                    </a:p>
                  </a:txBody>
                  <a:tcPr/>
                </a:tc>
                <a:extLst>
                  <a:ext uri="{0D108BD9-81ED-4DB2-BD59-A6C34878D82A}">
                    <a16:rowId xmlns:a16="http://schemas.microsoft.com/office/drawing/2014/main" val="227779390"/>
                  </a:ext>
                </a:extLst>
              </a:tr>
              <a:tr h="370840">
                <a:tc>
                  <a:txBody>
                    <a:bodyPr/>
                    <a:lstStyle/>
                    <a:p>
                      <a:r>
                        <a:rPr lang="en-GB" dirty="0" smtClean="0"/>
                        <a:t>12</a:t>
                      </a:r>
                      <a:endParaRPr lang="en-GB" dirty="0"/>
                    </a:p>
                  </a:txBody>
                  <a:tcPr/>
                </a:tc>
                <a:tc>
                  <a:txBody>
                    <a:bodyPr/>
                    <a:lstStyle/>
                    <a:p>
                      <a:r>
                        <a:rPr lang="en-GB" dirty="0" smtClean="0"/>
                        <a:t>17-18 years old</a:t>
                      </a:r>
                      <a:endParaRPr lang="en-GB" dirty="0"/>
                    </a:p>
                  </a:txBody>
                  <a:tcPr/>
                </a:tc>
                <a:extLst>
                  <a:ext uri="{0D108BD9-81ED-4DB2-BD59-A6C34878D82A}">
                    <a16:rowId xmlns:a16="http://schemas.microsoft.com/office/drawing/2014/main" val="2690071661"/>
                  </a:ext>
                </a:extLst>
              </a:tr>
              <a:tr h="370840">
                <a:tc>
                  <a:txBody>
                    <a:bodyPr/>
                    <a:lstStyle/>
                    <a:p>
                      <a:r>
                        <a:rPr lang="en-GB" dirty="0" smtClean="0"/>
                        <a:t>13</a:t>
                      </a:r>
                      <a:endParaRPr lang="en-GB" dirty="0"/>
                    </a:p>
                  </a:txBody>
                  <a:tcPr/>
                </a:tc>
                <a:tc>
                  <a:txBody>
                    <a:bodyPr/>
                    <a:lstStyle/>
                    <a:p>
                      <a:r>
                        <a:rPr lang="en-GB" dirty="0" smtClean="0"/>
                        <a:t>College Student</a:t>
                      </a:r>
                      <a:endParaRPr lang="en-GB" dirty="0"/>
                    </a:p>
                  </a:txBody>
                  <a:tcPr/>
                </a:tc>
                <a:extLst>
                  <a:ext uri="{0D108BD9-81ED-4DB2-BD59-A6C34878D82A}">
                    <a16:rowId xmlns:a16="http://schemas.microsoft.com/office/drawing/2014/main" val="53126126"/>
                  </a:ext>
                </a:extLst>
              </a:tr>
              <a:tr h="370840">
                <a:tc>
                  <a:txBody>
                    <a:bodyPr/>
                    <a:lstStyle/>
                    <a:p>
                      <a:r>
                        <a:rPr lang="en-GB" dirty="0" smtClean="0"/>
                        <a:t>14</a:t>
                      </a:r>
                      <a:endParaRPr lang="en-GB" dirty="0"/>
                    </a:p>
                  </a:txBody>
                  <a:tcPr/>
                </a:tc>
                <a:tc>
                  <a:txBody>
                    <a:bodyPr/>
                    <a:lstStyle/>
                    <a:p>
                      <a:r>
                        <a:rPr lang="en-GB" dirty="0" smtClean="0"/>
                        <a:t>Professor</a:t>
                      </a:r>
                      <a:endParaRPr lang="en-GB" dirty="0"/>
                    </a:p>
                  </a:txBody>
                  <a:tcPr/>
                </a:tc>
                <a:extLst>
                  <a:ext uri="{0D108BD9-81ED-4DB2-BD59-A6C34878D82A}">
                    <a16:rowId xmlns:a16="http://schemas.microsoft.com/office/drawing/2014/main" val="1246214161"/>
                  </a:ext>
                </a:extLst>
              </a:tr>
            </a:tbl>
          </a:graphicData>
        </a:graphic>
      </p:graphicFrame>
    </p:spTree>
    <p:extLst>
      <p:ext uri="{BB962C8B-B14F-4D97-AF65-F5344CB8AC3E}">
        <p14:creationId xmlns:p14="http://schemas.microsoft.com/office/powerpoint/2010/main" val="180678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Problem</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PILs need to be able to support the patient decision making process, thus it is necessary that they are understandable by all patients.</a:t>
            </a:r>
          </a:p>
          <a:p>
            <a:r>
              <a:rPr lang="en-GB" dirty="0" smtClean="0"/>
              <a:t>Employing quantitative metrics and text analytics is easy to identify sentences that may be too hard to understand by the patients but they do not give advice on how to correct the issues.</a:t>
            </a:r>
          </a:p>
          <a:p>
            <a:r>
              <a:rPr lang="en-GB" dirty="0" smtClean="0"/>
              <a:t>Employing Patient and Public Involvement group can be too expensive (up-to £20 per hour per person)</a:t>
            </a:r>
            <a:r>
              <a:rPr lang="en-GB" dirty="0"/>
              <a:t> or time consuming</a:t>
            </a:r>
            <a:r>
              <a:rPr lang="en-GB" dirty="0" smtClean="0"/>
              <a:t> for pragmatic trials. </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Current Patient Information Leaflets (PILs) are hard to understand for patients and public audiences.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821554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Methodology</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sentences were selected from the FLUPOC PIL based on the ARI values for each of the quartiles for sentences with ARI scores above 10.</a:t>
            </a:r>
          </a:p>
          <a:p>
            <a:r>
              <a:rPr lang="en-GB" dirty="0" smtClean="0"/>
              <a:t>Two groups of 9 workers were recruited to revise the 4 sentences via crowdsourcing. The first group will act as a control group, the second group will receive an 11-item list with tips on how to revise the sentences.</a:t>
            </a:r>
          </a:p>
          <a:p>
            <a:r>
              <a:rPr lang="en-GB" dirty="0" smtClean="0"/>
              <a:t>Before revising the sentences the revisers were asked to fill-in missing words based on the Cloze procedure to increase the feedback quality.</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employed Amazon Mechanical Turk to recruit people to help revise 4 sentences from the FLUPOC PIL.</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489043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were:</a:t>
            </a:r>
          </a:p>
          <a:p>
            <a:pPr lvl="1"/>
            <a:r>
              <a:rPr lang="en-GB" dirty="0" smtClean="0"/>
              <a:t>Sentences: 78</a:t>
            </a:r>
          </a:p>
          <a:p>
            <a:pPr lvl="1"/>
            <a:r>
              <a:rPr lang="en-GB" dirty="0" smtClean="0"/>
              <a:t>Words: 1,644</a:t>
            </a:r>
          </a:p>
          <a:p>
            <a:pPr lvl="1"/>
            <a:r>
              <a:rPr lang="en-GB" dirty="0" smtClean="0"/>
              <a:t>Characters: 7,751</a:t>
            </a:r>
          </a:p>
          <a:p>
            <a:pPr lvl="1"/>
            <a:r>
              <a:rPr lang="en-GB" dirty="0" smtClean="0"/>
              <a:t>Complex Words: 235</a:t>
            </a:r>
          </a:p>
          <a:p>
            <a:pPr lvl="1"/>
            <a:r>
              <a:rPr lang="en-GB" b="1" dirty="0" smtClean="0"/>
              <a:t>ARI score: </a:t>
            </a:r>
            <a:r>
              <a:rPr lang="en-GB" b="1" dirty="0"/>
              <a:t>11.315 (Eleventh </a:t>
            </a:r>
            <a:r>
              <a:rPr lang="en-GB" b="1" dirty="0" smtClean="0"/>
              <a:t>grade)</a:t>
            </a:r>
          </a:p>
          <a:p>
            <a:pPr lvl="1"/>
            <a:r>
              <a:rPr lang="en-GB" dirty="0" smtClean="0"/>
              <a:t>Gunning-Fog index: 14 (College Sophomore)</a:t>
            </a:r>
          </a:p>
          <a:p>
            <a:pPr lvl="1"/>
            <a:r>
              <a:rPr lang="en-GB" dirty="0" smtClean="0"/>
              <a:t>Flesch-Kincaid grade: 11.17 (Fairly difficult to Read)</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845950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sentences with ARI scores above 10:</a:t>
            </a:r>
          </a:p>
          <a:p>
            <a:pPr lvl="1"/>
            <a:r>
              <a:rPr lang="en-GB" dirty="0" smtClean="0"/>
              <a:t>Percentage of sentences that are too hard to understand: 29/78= 37.2%</a:t>
            </a:r>
          </a:p>
          <a:p>
            <a:pPr lvl="1"/>
            <a:r>
              <a:rPr lang="en-GB" dirty="0" smtClean="0"/>
              <a:t>Min ARI Score: 10.3</a:t>
            </a:r>
          </a:p>
          <a:p>
            <a:pPr lvl="1"/>
            <a:r>
              <a:rPr lang="en-GB" dirty="0" smtClean="0"/>
              <a:t>Max ARI Score: 37.7</a:t>
            </a:r>
          </a:p>
          <a:p>
            <a:pPr lvl="1"/>
            <a:r>
              <a:rPr lang="en-GB" dirty="0" err="1" smtClean="0"/>
              <a:t>Avg</a:t>
            </a:r>
            <a:r>
              <a:rPr lang="en-GB" dirty="0" smtClean="0"/>
              <a:t> ARI Score: 16.9</a:t>
            </a:r>
          </a:p>
          <a:p>
            <a:pPr lvl="1"/>
            <a:r>
              <a:rPr lang="en-GB" dirty="0" err="1" smtClean="0"/>
              <a:t>Std</a:t>
            </a:r>
            <a:r>
              <a:rPr lang="en-GB" dirty="0" smtClean="0"/>
              <a:t> Dev: 5.7</a:t>
            </a:r>
          </a:p>
          <a:p>
            <a:pPr lvl="1"/>
            <a:r>
              <a:rPr lang="en-GB" dirty="0" smtClean="0"/>
              <a:t>Quartiles: 13, 16,19</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800356700"/>
              </p:ext>
            </p:extLst>
          </p:nvPr>
        </p:nvGraphicFramePr>
        <p:xfrm>
          <a:off x="5162731" y="3600026"/>
          <a:ext cx="3279140" cy="2225040"/>
        </p:xfrm>
        <a:graphic>
          <a:graphicData uri="http://schemas.openxmlformats.org/drawingml/2006/table">
            <a:tbl>
              <a:tblPr firstRow="1" bandRow="1">
                <a:tableStyleId>{073A0DAA-6AF3-43AB-8588-CEC1D06C72B9}</a:tableStyleId>
              </a:tblPr>
              <a:tblGrid>
                <a:gridCol w="1192349">
                  <a:extLst>
                    <a:ext uri="{9D8B030D-6E8A-4147-A177-3AD203B41FA5}">
                      <a16:colId xmlns:a16="http://schemas.microsoft.com/office/drawing/2014/main" val="2761334862"/>
                    </a:ext>
                  </a:extLst>
                </a:gridCol>
                <a:gridCol w="2086791">
                  <a:extLst>
                    <a:ext uri="{9D8B030D-6E8A-4147-A177-3AD203B41FA5}">
                      <a16:colId xmlns:a16="http://schemas.microsoft.com/office/drawing/2014/main" val="3610439760"/>
                    </a:ext>
                  </a:extLst>
                </a:gridCol>
              </a:tblGrid>
              <a:tr h="370840">
                <a:tc>
                  <a:txBody>
                    <a:bodyPr/>
                    <a:lstStyle/>
                    <a:p>
                      <a:r>
                        <a:rPr lang="en-GB" dirty="0" smtClean="0"/>
                        <a:t>ARI Score</a:t>
                      </a:r>
                      <a:endParaRPr lang="en-GB" dirty="0"/>
                    </a:p>
                  </a:txBody>
                  <a:tcPr/>
                </a:tc>
                <a:tc>
                  <a:txBody>
                    <a:bodyPr/>
                    <a:lstStyle/>
                    <a:p>
                      <a:r>
                        <a:rPr lang="en-GB" dirty="0" smtClean="0"/>
                        <a:t>Grade level</a:t>
                      </a:r>
                      <a:endParaRPr lang="en-GB" dirty="0"/>
                    </a:p>
                  </a:txBody>
                  <a:tcPr/>
                </a:tc>
                <a:extLst>
                  <a:ext uri="{0D108BD9-81ED-4DB2-BD59-A6C34878D82A}">
                    <a16:rowId xmlns:a16="http://schemas.microsoft.com/office/drawing/2014/main" val="3872375206"/>
                  </a:ext>
                </a:extLst>
              </a:tr>
              <a:tr h="370840">
                <a:tc>
                  <a:txBody>
                    <a:bodyPr/>
                    <a:lstStyle/>
                    <a:p>
                      <a:r>
                        <a:rPr lang="en-GB" dirty="0" smtClean="0"/>
                        <a:t>10</a:t>
                      </a:r>
                      <a:endParaRPr lang="en-GB" dirty="0"/>
                    </a:p>
                  </a:txBody>
                  <a:tcPr/>
                </a:tc>
                <a:tc>
                  <a:txBody>
                    <a:bodyPr/>
                    <a:lstStyle/>
                    <a:p>
                      <a:r>
                        <a:rPr lang="en-GB" dirty="0" smtClean="0"/>
                        <a:t>15-16 years old</a:t>
                      </a:r>
                      <a:endParaRPr lang="en-GB" dirty="0"/>
                    </a:p>
                  </a:txBody>
                  <a:tcPr/>
                </a:tc>
                <a:extLst>
                  <a:ext uri="{0D108BD9-81ED-4DB2-BD59-A6C34878D82A}">
                    <a16:rowId xmlns:a16="http://schemas.microsoft.com/office/drawing/2014/main" val="4067782040"/>
                  </a:ext>
                </a:extLst>
              </a:tr>
              <a:tr h="370840">
                <a:tc>
                  <a:txBody>
                    <a:bodyPr/>
                    <a:lstStyle/>
                    <a:p>
                      <a:r>
                        <a:rPr lang="en-GB" dirty="0" smtClean="0"/>
                        <a:t>11</a:t>
                      </a:r>
                      <a:endParaRPr lang="en-GB" dirty="0"/>
                    </a:p>
                  </a:txBody>
                  <a:tcPr/>
                </a:tc>
                <a:tc>
                  <a:txBody>
                    <a:bodyPr/>
                    <a:lstStyle/>
                    <a:p>
                      <a:r>
                        <a:rPr lang="en-GB" dirty="0" smtClean="0"/>
                        <a:t>16-17 years old</a:t>
                      </a:r>
                      <a:endParaRPr lang="en-GB" dirty="0"/>
                    </a:p>
                  </a:txBody>
                  <a:tcPr/>
                </a:tc>
                <a:extLst>
                  <a:ext uri="{0D108BD9-81ED-4DB2-BD59-A6C34878D82A}">
                    <a16:rowId xmlns:a16="http://schemas.microsoft.com/office/drawing/2014/main" val="227779390"/>
                  </a:ext>
                </a:extLst>
              </a:tr>
              <a:tr h="370840">
                <a:tc>
                  <a:txBody>
                    <a:bodyPr/>
                    <a:lstStyle/>
                    <a:p>
                      <a:r>
                        <a:rPr lang="en-GB" dirty="0" smtClean="0"/>
                        <a:t>12</a:t>
                      </a:r>
                      <a:endParaRPr lang="en-GB" dirty="0"/>
                    </a:p>
                  </a:txBody>
                  <a:tcPr/>
                </a:tc>
                <a:tc>
                  <a:txBody>
                    <a:bodyPr/>
                    <a:lstStyle/>
                    <a:p>
                      <a:r>
                        <a:rPr lang="en-GB" dirty="0" smtClean="0"/>
                        <a:t>17-18 years old</a:t>
                      </a:r>
                      <a:endParaRPr lang="en-GB" dirty="0"/>
                    </a:p>
                  </a:txBody>
                  <a:tcPr/>
                </a:tc>
                <a:extLst>
                  <a:ext uri="{0D108BD9-81ED-4DB2-BD59-A6C34878D82A}">
                    <a16:rowId xmlns:a16="http://schemas.microsoft.com/office/drawing/2014/main" val="2690071661"/>
                  </a:ext>
                </a:extLst>
              </a:tr>
              <a:tr h="370840">
                <a:tc>
                  <a:txBody>
                    <a:bodyPr/>
                    <a:lstStyle/>
                    <a:p>
                      <a:r>
                        <a:rPr lang="en-GB" dirty="0" smtClean="0"/>
                        <a:t>13</a:t>
                      </a:r>
                      <a:endParaRPr lang="en-GB" dirty="0"/>
                    </a:p>
                  </a:txBody>
                  <a:tcPr/>
                </a:tc>
                <a:tc>
                  <a:txBody>
                    <a:bodyPr/>
                    <a:lstStyle/>
                    <a:p>
                      <a:r>
                        <a:rPr lang="en-GB" dirty="0" smtClean="0"/>
                        <a:t>College Student</a:t>
                      </a:r>
                      <a:endParaRPr lang="en-GB" dirty="0"/>
                    </a:p>
                  </a:txBody>
                  <a:tcPr/>
                </a:tc>
                <a:extLst>
                  <a:ext uri="{0D108BD9-81ED-4DB2-BD59-A6C34878D82A}">
                    <a16:rowId xmlns:a16="http://schemas.microsoft.com/office/drawing/2014/main" val="53126126"/>
                  </a:ext>
                </a:extLst>
              </a:tr>
              <a:tr h="370840">
                <a:tc>
                  <a:txBody>
                    <a:bodyPr/>
                    <a:lstStyle/>
                    <a:p>
                      <a:r>
                        <a:rPr lang="en-GB" dirty="0" smtClean="0"/>
                        <a:t>14</a:t>
                      </a:r>
                      <a:endParaRPr lang="en-GB" dirty="0"/>
                    </a:p>
                  </a:txBody>
                  <a:tcPr/>
                </a:tc>
                <a:tc>
                  <a:txBody>
                    <a:bodyPr/>
                    <a:lstStyle/>
                    <a:p>
                      <a:r>
                        <a:rPr lang="en-GB" dirty="0" smtClean="0"/>
                        <a:t>Professor</a:t>
                      </a:r>
                      <a:endParaRPr lang="en-GB" dirty="0"/>
                    </a:p>
                  </a:txBody>
                  <a:tcPr/>
                </a:tc>
                <a:extLst>
                  <a:ext uri="{0D108BD9-81ED-4DB2-BD59-A6C34878D82A}">
                    <a16:rowId xmlns:a16="http://schemas.microsoft.com/office/drawing/2014/main" val="1246214161"/>
                  </a:ext>
                </a:extLst>
              </a:tr>
            </a:tbl>
          </a:graphicData>
        </a:graphic>
      </p:graphicFrame>
    </p:spTree>
    <p:extLst>
      <p:ext uri="{BB962C8B-B14F-4D97-AF65-F5344CB8AC3E}">
        <p14:creationId xmlns:p14="http://schemas.microsoft.com/office/powerpoint/2010/main" val="3365149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received 60 revisions in total. We approved 23 revisions from G1 and 20 from G2. The percentage of revisers who submitted valid revisions was 66% for group 1 and 62% for group 2. In average revisers in groups 1 and 2 submitted 3.8 revisions (</a:t>
            </a:r>
            <a:r>
              <a:rPr lang="en-GB" dirty="0" err="1" smtClean="0">
                <a:solidFill>
                  <a:srgbClr val="014067"/>
                </a:solidFill>
                <a:latin typeface="Calibri" panose="020F0502020204030204"/>
              </a:rPr>
              <a:t>std</a:t>
            </a:r>
            <a:r>
              <a:rPr lang="en-GB" dirty="0" smtClean="0">
                <a:solidFill>
                  <a:srgbClr val="014067"/>
                </a:solidFill>
                <a:latin typeface="Calibri" panose="020F0502020204030204"/>
              </a:rPr>
              <a:t> dev 0.4) and 4 revisions respectively.</a:t>
            </a:r>
            <a:endParaRPr lang="en-GB" dirty="0">
              <a:solidFill>
                <a:srgbClr val="014067"/>
              </a:solidFill>
              <a:latin typeface="Calibri" panose="020F0502020204030204"/>
            </a:endParaRPr>
          </a:p>
        </p:txBody>
      </p:sp>
      <p:graphicFrame>
        <p:nvGraphicFramePr>
          <p:cNvPr id="7" name="Table 6"/>
          <p:cNvGraphicFramePr>
            <a:graphicFrameLocks noGrp="1"/>
          </p:cNvGraphicFramePr>
          <p:nvPr>
            <p:extLst>
              <p:ext uri="{D42A27DB-BD31-4B8C-83A1-F6EECF244321}">
                <p14:modId xmlns:p14="http://schemas.microsoft.com/office/powerpoint/2010/main" val="1593816528"/>
              </p:ext>
            </p:extLst>
          </p:nvPr>
        </p:nvGraphicFramePr>
        <p:xfrm>
          <a:off x="815439" y="3227035"/>
          <a:ext cx="10020200" cy="1854200"/>
        </p:xfrm>
        <a:graphic>
          <a:graphicData uri="http://schemas.openxmlformats.org/drawingml/2006/table">
            <a:tbl>
              <a:tblPr firstRow="1" bandRow="1">
                <a:tableStyleId>{073A0DAA-6AF3-43AB-8588-CEC1D06C72B9}</a:tableStyleId>
              </a:tblPr>
              <a:tblGrid>
                <a:gridCol w="1252525">
                  <a:extLst>
                    <a:ext uri="{9D8B030D-6E8A-4147-A177-3AD203B41FA5}">
                      <a16:colId xmlns:a16="http://schemas.microsoft.com/office/drawing/2014/main" val="3502574220"/>
                    </a:ext>
                  </a:extLst>
                </a:gridCol>
                <a:gridCol w="1252525">
                  <a:extLst>
                    <a:ext uri="{9D8B030D-6E8A-4147-A177-3AD203B41FA5}">
                      <a16:colId xmlns:a16="http://schemas.microsoft.com/office/drawing/2014/main" val="3087855763"/>
                    </a:ext>
                  </a:extLst>
                </a:gridCol>
                <a:gridCol w="1252525">
                  <a:extLst>
                    <a:ext uri="{9D8B030D-6E8A-4147-A177-3AD203B41FA5}">
                      <a16:colId xmlns:a16="http://schemas.microsoft.com/office/drawing/2014/main" val="1830347188"/>
                    </a:ext>
                  </a:extLst>
                </a:gridCol>
                <a:gridCol w="1252525">
                  <a:extLst>
                    <a:ext uri="{9D8B030D-6E8A-4147-A177-3AD203B41FA5}">
                      <a16:colId xmlns:a16="http://schemas.microsoft.com/office/drawing/2014/main" val="537517746"/>
                    </a:ext>
                  </a:extLst>
                </a:gridCol>
                <a:gridCol w="1252525">
                  <a:extLst>
                    <a:ext uri="{9D8B030D-6E8A-4147-A177-3AD203B41FA5}">
                      <a16:colId xmlns:a16="http://schemas.microsoft.com/office/drawing/2014/main" val="3946575992"/>
                    </a:ext>
                  </a:extLst>
                </a:gridCol>
                <a:gridCol w="1252525">
                  <a:extLst>
                    <a:ext uri="{9D8B030D-6E8A-4147-A177-3AD203B41FA5}">
                      <a16:colId xmlns:a16="http://schemas.microsoft.com/office/drawing/2014/main" val="2791783408"/>
                    </a:ext>
                  </a:extLst>
                </a:gridCol>
                <a:gridCol w="1252525">
                  <a:extLst>
                    <a:ext uri="{9D8B030D-6E8A-4147-A177-3AD203B41FA5}">
                      <a16:colId xmlns:a16="http://schemas.microsoft.com/office/drawing/2014/main" val="1919372142"/>
                    </a:ext>
                  </a:extLst>
                </a:gridCol>
                <a:gridCol w="1252525">
                  <a:extLst>
                    <a:ext uri="{9D8B030D-6E8A-4147-A177-3AD203B41FA5}">
                      <a16:colId xmlns:a16="http://schemas.microsoft.com/office/drawing/2014/main" val="1206917385"/>
                    </a:ext>
                  </a:extLst>
                </a:gridCol>
              </a:tblGrid>
              <a:tr h="370840">
                <a:tc>
                  <a:txBody>
                    <a:bodyPr/>
                    <a:lstStyle/>
                    <a:p>
                      <a:r>
                        <a:rPr lang="en-GB" dirty="0" smtClean="0"/>
                        <a:t>Sentence</a:t>
                      </a:r>
                      <a:endParaRPr lang="en-GB" dirty="0"/>
                    </a:p>
                  </a:txBody>
                  <a:tcPr/>
                </a:tc>
                <a:tc>
                  <a:txBody>
                    <a:bodyPr/>
                    <a:lstStyle/>
                    <a:p>
                      <a:r>
                        <a:rPr lang="en-GB" dirty="0" smtClean="0"/>
                        <a:t>ARI Score</a:t>
                      </a:r>
                      <a:endParaRPr lang="en-GB" dirty="0"/>
                    </a:p>
                  </a:txBody>
                  <a:tcPr/>
                </a:tc>
                <a:tc>
                  <a:txBody>
                    <a:bodyPr/>
                    <a:lstStyle/>
                    <a:p>
                      <a:r>
                        <a:rPr lang="en-GB" dirty="0" smtClean="0"/>
                        <a:t>G1 </a:t>
                      </a:r>
                      <a:r>
                        <a:rPr lang="en-GB" dirty="0" err="1" smtClean="0"/>
                        <a:t>Avg</a:t>
                      </a:r>
                      <a:r>
                        <a:rPr lang="en-GB" dirty="0" smtClean="0"/>
                        <a:t> ARI</a:t>
                      </a:r>
                      <a:endParaRPr lang="en-GB" dirty="0"/>
                    </a:p>
                  </a:txBody>
                  <a:tcPr/>
                </a:tc>
                <a:tc>
                  <a:txBody>
                    <a:bodyPr/>
                    <a:lstStyle/>
                    <a:p>
                      <a:r>
                        <a:rPr lang="en-GB" dirty="0" smtClean="0"/>
                        <a:t>Percentage</a:t>
                      </a:r>
                      <a:endParaRPr lang="en-GB" dirty="0"/>
                    </a:p>
                  </a:txBody>
                  <a:tcPr/>
                </a:tc>
                <a:tc>
                  <a:txBody>
                    <a:bodyPr/>
                    <a:lstStyle/>
                    <a:p>
                      <a:r>
                        <a:rPr lang="en-GB" dirty="0" smtClean="0"/>
                        <a:t>G1 </a:t>
                      </a:r>
                      <a:r>
                        <a:rPr lang="en-GB" dirty="0" err="1" smtClean="0"/>
                        <a:t>Std</a:t>
                      </a:r>
                      <a:r>
                        <a:rPr lang="en-GB" dirty="0" smtClean="0"/>
                        <a:t> Dev</a:t>
                      </a:r>
                      <a:endParaRPr lang="en-GB" dirty="0"/>
                    </a:p>
                  </a:txBody>
                  <a:tcPr/>
                </a:tc>
                <a:tc>
                  <a:txBody>
                    <a:bodyPr/>
                    <a:lstStyle/>
                    <a:p>
                      <a:r>
                        <a:rPr lang="en-GB" dirty="0" smtClean="0"/>
                        <a:t>G2 </a:t>
                      </a:r>
                      <a:r>
                        <a:rPr lang="en-GB" dirty="0" err="1" smtClean="0"/>
                        <a:t>Avg</a:t>
                      </a:r>
                      <a:r>
                        <a:rPr lang="en-GB" dirty="0" smtClean="0"/>
                        <a:t> ARI</a:t>
                      </a:r>
                      <a:endParaRPr lang="en-GB" dirty="0"/>
                    </a:p>
                  </a:txBody>
                  <a:tcPr/>
                </a:tc>
                <a:tc>
                  <a:txBody>
                    <a:bodyPr/>
                    <a:lstStyle/>
                    <a:p>
                      <a:r>
                        <a:rPr lang="en-GB" dirty="0" smtClean="0"/>
                        <a:t>G2 </a:t>
                      </a:r>
                      <a:r>
                        <a:rPr lang="en-GB" dirty="0" err="1" smtClean="0"/>
                        <a:t>Std</a:t>
                      </a:r>
                      <a:r>
                        <a:rPr lang="en-GB" baseline="0" dirty="0" smtClean="0"/>
                        <a:t> Dev</a:t>
                      </a:r>
                      <a:endParaRPr lang="en-GB" dirty="0"/>
                    </a:p>
                  </a:txBody>
                  <a:tcPr/>
                </a:tc>
                <a:tc>
                  <a:txBody>
                    <a:bodyPr/>
                    <a:lstStyle/>
                    <a:p>
                      <a:r>
                        <a:rPr lang="en-GB" dirty="0" smtClean="0"/>
                        <a:t>Percentage</a:t>
                      </a:r>
                      <a:endParaRPr lang="en-GB" dirty="0"/>
                    </a:p>
                  </a:txBody>
                  <a:tcPr/>
                </a:tc>
                <a:extLst>
                  <a:ext uri="{0D108BD9-81ED-4DB2-BD59-A6C34878D82A}">
                    <a16:rowId xmlns:a16="http://schemas.microsoft.com/office/drawing/2014/main" val="1951115045"/>
                  </a:ext>
                </a:extLst>
              </a:tr>
              <a:tr h="370840">
                <a:tc>
                  <a:txBody>
                    <a:bodyPr/>
                    <a:lstStyle/>
                    <a:p>
                      <a:r>
                        <a:rPr lang="en-GB" dirty="0" smtClean="0"/>
                        <a:t>1</a:t>
                      </a:r>
                      <a:endParaRPr lang="en-GB" dirty="0"/>
                    </a:p>
                  </a:txBody>
                  <a:tcPr/>
                </a:tc>
                <a:tc>
                  <a:txBody>
                    <a:bodyPr/>
                    <a:lstStyle/>
                    <a:p>
                      <a:r>
                        <a:rPr lang="en-GB" dirty="0" smtClean="0"/>
                        <a:t>10.5</a:t>
                      </a:r>
                      <a:endParaRPr lang="en-GB" dirty="0"/>
                    </a:p>
                  </a:txBody>
                  <a:tcPr/>
                </a:tc>
                <a:tc>
                  <a:txBody>
                    <a:bodyPr/>
                    <a:lstStyle/>
                    <a:p>
                      <a:r>
                        <a:rPr lang="en-GB" dirty="0" smtClean="0"/>
                        <a:t>6.7</a:t>
                      </a:r>
                      <a:endParaRPr lang="en-GB" dirty="0"/>
                    </a:p>
                  </a:txBody>
                  <a:tcPr/>
                </a:tc>
                <a:tc>
                  <a:txBody>
                    <a:bodyPr/>
                    <a:lstStyle/>
                    <a:p>
                      <a:r>
                        <a:rPr lang="en-GB" dirty="0" smtClean="0"/>
                        <a:t>37%</a:t>
                      </a:r>
                      <a:endParaRPr lang="en-GB" dirty="0"/>
                    </a:p>
                  </a:txBody>
                  <a:tcPr/>
                </a:tc>
                <a:tc>
                  <a:txBody>
                    <a:bodyPr/>
                    <a:lstStyle/>
                    <a:p>
                      <a:r>
                        <a:rPr lang="en-GB" dirty="0" smtClean="0"/>
                        <a:t>2.7</a:t>
                      </a:r>
                      <a:endParaRPr lang="en-GB" dirty="0"/>
                    </a:p>
                  </a:txBody>
                  <a:tcPr/>
                </a:tc>
                <a:tc>
                  <a:txBody>
                    <a:bodyPr/>
                    <a:lstStyle/>
                    <a:p>
                      <a:r>
                        <a:rPr lang="en-GB" dirty="0" smtClean="0"/>
                        <a:t>8.0</a:t>
                      </a:r>
                      <a:endParaRPr lang="en-GB" dirty="0"/>
                    </a:p>
                  </a:txBody>
                  <a:tcPr/>
                </a:tc>
                <a:tc>
                  <a:txBody>
                    <a:bodyPr/>
                    <a:lstStyle/>
                    <a:p>
                      <a:r>
                        <a:rPr lang="en-GB" dirty="0" smtClean="0"/>
                        <a:t>2.8</a:t>
                      </a:r>
                      <a:endParaRPr lang="en-GB" dirty="0"/>
                    </a:p>
                  </a:txBody>
                  <a:tcPr/>
                </a:tc>
                <a:tc>
                  <a:txBody>
                    <a:bodyPr/>
                    <a:lstStyle/>
                    <a:p>
                      <a:r>
                        <a:rPr lang="en-GB" dirty="0" smtClean="0"/>
                        <a:t>25%</a:t>
                      </a:r>
                      <a:endParaRPr lang="en-GB" dirty="0"/>
                    </a:p>
                  </a:txBody>
                  <a:tcPr/>
                </a:tc>
                <a:extLst>
                  <a:ext uri="{0D108BD9-81ED-4DB2-BD59-A6C34878D82A}">
                    <a16:rowId xmlns:a16="http://schemas.microsoft.com/office/drawing/2014/main" val="550174085"/>
                  </a:ext>
                </a:extLst>
              </a:tr>
              <a:tr h="370840">
                <a:tc>
                  <a:txBody>
                    <a:bodyPr/>
                    <a:lstStyle/>
                    <a:p>
                      <a:r>
                        <a:rPr lang="en-GB" dirty="0" smtClean="0"/>
                        <a:t>2</a:t>
                      </a:r>
                      <a:endParaRPr lang="en-GB" dirty="0"/>
                    </a:p>
                  </a:txBody>
                  <a:tcPr/>
                </a:tc>
                <a:tc>
                  <a:txBody>
                    <a:bodyPr/>
                    <a:lstStyle/>
                    <a:p>
                      <a:r>
                        <a:rPr lang="en-GB" dirty="0" smtClean="0"/>
                        <a:t>13.3</a:t>
                      </a:r>
                      <a:endParaRPr lang="en-GB" dirty="0"/>
                    </a:p>
                  </a:txBody>
                  <a:tcPr/>
                </a:tc>
                <a:tc>
                  <a:txBody>
                    <a:bodyPr/>
                    <a:lstStyle/>
                    <a:p>
                      <a:r>
                        <a:rPr lang="en-GB" dirty="0" smtClean="0"/>
                        <a:t>10.9</a:t>
                      </a:r>
                      <a:endParaRPr lang="en-GB" dirty="0"/>
                    </a:p>
                  </a:txBody>
                  <a:tcPr/>
                </a:tc>
                <a:tc>
                  <a:txBody>
                    <a:bodyPr/>
                    <a:lstStyle/>
                    <a:p>
                      <a:r>
                        <a:rPr lang="en-GB" dirty="0" smtClean="0"/>
                        <a:t>18%</a:t>
                      </a:r>
                      <a:endParaRPr lang="en-GB" dirty="0"/>
                    </a:p>
                  </a:txBody>
                  <a:tcPr/>
                </a:tc>
                <a:tc>
                  <a:txBody>
                    <a:bodyPr/>
                    <a:lstStyle/>
                    <a:p>
                      <a:r>
                        <a:rPr lang="en-GB" dirty="0" smtClean="0"/>
                        <a:t>3.2</a:t>
                      </a:r>
                      <a:endParaRPr lang="en-GB" dirty="0"/>
                    </a:p>
                  </a:txBody>
                  <a:tcPr/>
                </a:tc>
                <a:tc>
                  <a:txBody>
                    <a:bodyPr/>
                    <a:lstStyle/>
                    <a:p>
                      <a:r>
                        <a:rPr lang="en-GB" dirty="0" smtClean="0"/>
                        <a:t>9.4</a:t>
                      </a:r>
                      <a:endParaRPr lang="en-GB" dirty="0"/>
                    </a:p>
                  </a:txBody>
                  <a:tcPr/>
                </a:tc>
                <a:tc>
                  <a:txBody>
                    <a:bodyPr/>
                    <a:lstStyle/>
                    <a:p>
                      <a:r>
                        <a:rPr lang="en-GB" dirty="0" smtClean="0"/>
                        <a:t>3.0</a:t>
                      </a:r>
                      <a:endParaRPr lang="en-GB" dirty="0"/>
                    </a:p>
                  </a:txBody>
                  <a:tcPr/>
                </a:tc>
                <a:tc>
                  <a:txBody>
                    <a:bodyPr/>
                    <a:lstStyle/>
                    <a:p>
                      <a:r>
                        <a:rPr lang="en-GB" dirty="0" smtClean="0"/>
                        <a:t>30%</a:t>
                      </a:r>
                      <a:endParaRPr lang="en-GB" dirty="0"/>
                    </a:p>
                  </a:txBody>
                  <a:tcPr/>
                </a:tc>
                <a:extLst>
                  <a:ext uri="{0D108BD9-81ED-4DB2-BD59-A6C34878D82A}">
                    <a16:rowId xmlns:a16="http://schemas.microsoft.com/office/drawing/2014/main" val="2431006892"/>
                  </a:ext>
                </a:extLst>
              </a:tr>
              <a:tr h="370840">
                <a:tc>
                  <a:txBody>
                    <a:bodyPr/>
                    <a:lstStyle/>
                    <a:p>
                      <a:r>
                        <a:rPr lang="en-GB" dirty="0" smtClean="0"/>
                        <a:t>3</a:t>
                      </a:r>
                      <a:endParaRPr lang="en-GB" dirty="0"/>
                    </a:p>
                  </a:txBody>
                  <a:tcPr/>
                </a:tc>
                <a:tc>
                  <a:txBody>
                    <a:bodyPr/>
                    <a:lstStyle/>
                    <a:p>
                      <a:r>
                        <a:rPr lang="en-GB" dirty="0" smtClean="0"/>
                        <a:t>16.7</a:t>
                      </a:r>
                      <a:endParaRPr lang="en-GB" dirty="0"/>
                    </a:p>
                  </a:txBody>
                  <a:tcPr/>
                </a:tc>
                <a:tc>
                  <a:txBody>
                    <a:bodyPr/>
                    <a:lstStyle/>
                    <a:p>
                      <a:r>
                        <a:rPr lang="en-GB" dirty="0" smtClean="0"/>
                        <a:t>9.3</a:t>
                      </a:r>
                      <a:endParaRPr lang="en-GB" dirty="0"/>
                    </a:p>
                  </a:txBody>
                  <a:tcPr/>
                </a:tc>
                <a:tc>
                  <a:txBody>
                    <a:bodyPr/>
                    <a:lstStyle/>
                    <a:p>
                      <a:r>
                        <a:rPr lang="en-GB" dirty="0" smtClean="0"/>
                        <a:t>44%</a:t>
                      </a:r>
                      <a:endParaRPr lang="en-GB" dirty="0"/>
                    </a:p>
                  </a:txBody>
                  <a:tcPr/>
                </a:tc>
                <a:tc>
                  <a:txBody>
                    <a:bodyPr/>
                    <a:lstStyle/>
                    <a:p>
                      <a:r>
                        <a:rPr lang="en-GB" dirty="0" smtClean="0"/>
                        <a:t>5.0</a:t>
                      </a:r>
                      <a:endParaRPr lang="en-GB" dirty="0"/>
                    </a:p>
                  </a:txBody>
                  <a:tcPr/>
                </a:tc>
                <a:tc>
                  <a:txBody>
                    <a:bodyPr/>
                    <a:lstStyle/>
                    <a:p>
                      <a:r>
                        <a:rPr lang="en-GB" dirty="0" smtClean="0"/>
                        <a:t>9.5</a:t>
                      </a:r>
                      <a:endParaRPr lang="en-GB" dirty="0"/>
                    </a:p>
                  </a:txBody>
                  <a:tcPr/>
                </a:tc>
                <a:tc>
                  <a:txBody>
                    <a:bodyPr/>
                    <a:lstStyle/>
                    <a:p>
                      <a:r>
                        <a:rPr lang="en-GB" dirty="0" smtClean="0"/>
                        <a:t>4.2</a:t>
                      </a:r>
                      <a:endParaRPr lang="en-GB" dirty="0"/>
                    </a:p>
                  </a:txBody>
                  <a:tcPr/>
                </a:tc>
                <a:tc>
                  <a:txBody>
                    <a:bodyPr/>
                    <a:lstStyle/>
                    <a:p>
                      <a:r>
                        <a:rPr lang="en-GB" dirty="0" smtClean="0"/>
                        <a:t>43%</a:t>
                      </a:r>
                      <a:endParaRPr lang="en-GB" dirty="0"/>
                    </a:p>
                  </a:txBody>
                  <a:tcPr/>
                </a:tc>
                <a:extLst>
                  <a:ext uri="{0D108BD9-81ED-4DB2-BD59-A6C34878D82A}">
                    <a16:rowId xmlns:a16="http://schemas.microsoft.com/office/drawing/2014/main" val="1911381884"/>
                  </a:ext>
                </a:extLst>
              </a:tr>
              <a:tr h="370840">
                <a:tc>
                  <a:txBody>
                    <a:bodyPr/>
                    <a:lstStyle/>
                    <a:p>
                      <a:r>
                        <a:rPr lang="en-GB" dirty="0" smtClean="0"/>
                        <a:t>4</a:t>
                      </a:r>
                      <a:endParaRPr lang="en-GB" dirty="0"/>
                    </a:p>
                  </a:txBody>
                  <a:tcPr/>
                </a:tc>
                <a:tc>
                  <a:txBody>
                    <a:bodyPr/>
                    <a:lstStyle/>
                    <a:p>
                      <a:r>
                        <a:rPr lang="en-GB" dirty="0" smtClean="0"/>
                        <a:t>19.5</a:t>
                      </a:r>
                      <a:endParaRPr lang="en-GB" dirty="0"/>
                    </a:p>
                  </a:txBody>
                  <a:tcPr/>
                </a:tc>
                <a:tc>
                  <a:txBody>
                    <a:bodyPr/>
                    <a:lstStyle/>
                    <a:p>
                      <a:r>
                        <a:rPr lang="en-GB" dirty="0" smtClean="0"/>
                        <a:t>13.2</a:t>
                      </a:r>
                      <a:endParaRPr lang="en-GB" dirty="0"/>
                    </a:p>
                  </a:txBody>
                  <a:tcPr/>
                </a:tc>
                <a:tc>
                  <a:txBody>
                    <a:bodyPr/>
                    <a:lstStyle/>
                    <a:p>
                      <a:r>
                        <a:rPr lang="en-GB" dirty="0" smtClean="0"/>
                        <a:t>32%</a:t>
                      </a:r>
                      <a:endParaRPr lang="en-GB" dirty="0"/>
                    </a:p>
                  </a:txBody>
                  <a:tcPr/>
                </a:tc>
                <a:tc>
                  <a:txBody>
                    <a:bodyPr/>
                    <a:lstStyle/>
                    <a:p>
                      <a:r>
                        <a:rPr lang="en-GB" dirty="0" smtClean="0"/>
                        <a:t>1.6</a:t>
                      </a:r>
                      <a:endParaRPr lang="en-GB" dirty="0"/>
                    </a:p>
                  </a:txBody>
                  <a:tcPr/>
                </a:tc>
                <a:tc>
                  <a:txBody>
                    <a:bodyPr/>
                    <a:lstStyle/>
                    <a:p>
                      <a:r>
                        <a:rPr lang="en-GB" dirty="0" smtClean="0"/>
                        <a:t>14.4</a:t>
                      </a:r>
                      <a:endParaRPr lang="en-GB" dirty="0"/>
                    </a:p>
                  </a:txBody>
                  <a:tcPr/>
                </a:tc>
                <a:tc>
                  <a:txBody>
                    <a:bodyPr/>
                    <a:lstStyle/>
                    <a:p>
                      <a:r>
                        <a:rPr lang="en-GB" dirty="0" smtClean="0"/>
                        <a:t>4.1</a:t>
                      </a:r>
                      <a:endParaRPr lang="en-GB" dirty="0"/>
                    </a:p>
                  </a:txBody>
                  <a:tcPr/>
                </a:tc>
                <a:tc>
                  <a:txBody>
                    <a:bodyPr/>
                    <a:lstStyle/>
                    <a:p>
                      <a:r>
                        <a:rPr lang="en-GB" dirty="0" smtClean="0"/>
                        <a:t>26%</a:t>
                      </a:r>
                      <a:endParaRPr lang="en-GB" dirty="0"/>
                    </a:p>
                  </a:txBody>
                  <a:tcPr/>
                </a:tc>
                <a:extLst>
                  <a:ext uri="{0D108BD9-81ED-4DB2-BD59-A6C34878D82A}">
                    <a16:rowId xmlns:a16="http://schemas.microsoft.com/office/drawing/2014/main" val="31702083"/>
                  </a:ext>
                </a:extLst>
              </a:tr>
            </a:tbl>
          </a:graphicData>
        </a:graphic>
      </p:graphicFrame>
    </p:spTree>
    <p:extLst>
      <p:ext uri="{BB962C8B-B14F-4D97-AF65-F5344CB8AC3E}">
        <p14:creationId xmlns:p14="http://schemas.microsoft.com/office/powerpoint/2010/main" val="34290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Sentence Revisions (ARI 10.5)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9" y="1050590"/>
            <a:ext cx="10020200"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if you are in Group A your samples will be Analysed for many different viruses using the rapid test which takes about 1 hour.</a:t>
            </a:r>
          </a:p>
        </p:txBody>
      </p:sp>
      <p:graphicFrame>
        <p:nvGraphicFramePr>
          <p:cNvPr id="4" name="Table 3"/>
          <p:cNvGraphicFramePr>
            <a:graphicFrameLocks noGrp="1"/>
          </p:cNvGraphicFramePr>
          <p:nvPr>
            <p:extLst>
              <p:ext uri="{D42A27DB-BD31-4B8C-83A1-F6EECF244321}">
                <p14:modId xmlns:p14="http://schemas.microsoft.com/office/powerpoint/2010/main" val="3557152129"/>
              </p:ext>
            </p:extLst>
          </p:nvPr>
        </p:nvGraphicFramePr>
        <p:xfrm>
          <a:off x="815438" y="1674741"/>
          <a:ext cx="11150139" cy="4542790"/>
        </p:xfrm>
        <a:graphic>
          <a:graphicData uri="http://schemas.openxmlformats.org/drawingml/2006/table">
            <a:tbl>
              <a:tblPr firstRow="1" bandRow="1">
                <a:tableStyleId>{073A0DAA-6AF3-43AB-8588-CEC1D06C72B9}</a:tableStyleId>
              </a:tblPr>
              <a:tblGrid>
                <a:gridCol w="5036722">
                  <a:extLst>
                    <a:ext uri="{9D8B030D-6E8A-4147-A177-3AD203B41FA5}">
                      <a16:colId xmlns:a16="http://schemas.microsoft.com/office/drawing/2014/main" val="3822261994"/>
                    </a:ext>
                  </a:extLst>
                </a:gridCol>
                <a:gridCol w="587829">
                  <a:extLst>
                    <a:ext uri="{9D8B030D-6E8A-4147-A177-3AD203B41FA5}">
                      <a16:colId xmlns:a16="http://schemas.microsoft.com/office/drawing/2014/main" val="1896833106"/>
                    </a:ext>
                  </a:extLst>
                </a:gridCol>
                <a:gridCol w="4950822">
                  <a:extLst>
                    <a:ext uri="{9D8B030D-6E8A-4147-A177-3AD203B41FA5}">
                      <a16:colId xmlns:a16="http://schemas.microsoft.com/office/drawing/2014/main" val="1235664988"/>
                    </a:ext>
                  </a:extLst>
                </a:gridCol>
                <a:gridCol w="574766">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If you are in Group A your test will be conducted within an hour.</a:t>
                      </a:r>
                    </a:p>
                  </a:txBody>
                  <a:tcPr marL="9525" marR="9525" marT="9525" marB="0" anchor="ctr"/>
                </a:tc>
                <a:tc>
                  <a:txBody>
                    <a:bodyPr/>
                    <a:lstStyle/>
                    <a:p>
                      <a:pPr algn="ctr" fontAlgn="b"/>
                      <a:r>
                        <a:rPr lang="en-GB" sz="1800" b="0" i="0" u="none" strike="noStrike" dirty="0">
                          <a:effectLst/>
                          <a:latin typeface="+mn-lt"/>
                        </a:rPr>
                        <a:t>2.7</a:t>
                      </a:r>
                    </a:p>
                  </a:txBody>
                  <a:tcPr marL="9525" marR="9525" marT="9525" marB="0" anchor="ctr"/>
                </a:tc>
                <a:tc>
                  <a:txBody>
                    <a:bodyPr/>
                    <a:lstStyle/>
                    <a:p>
                      <a:pPr algn="l" fontAlgn="b"/>
                      <a:r>
                        <a:rPr lang="en-GB" sz="1800" b="0" i="0" u="none" strike="noStrike" dirty="0">
                          <a:effectLst/>
                          <a:latin typeface="+mn-lt"/>
                        </a:rPr>
                        <a:t>If you are in Group A, a 1 hour test will check for viruses in your samples.</a:t>
                      </a:r>
                    </a:p>
                  </a:txBody>
                  <a:tcPr marL="9525" marR="9525" marT="9525" marB="0" anchor="ctr"/>
                </a:tc>
                <a:tc>
                  <a:txBody>
                    <a:bodyPr/>
                    <a:lstStyle/>
                    <a:p>
                      <a:pPr algn="ctr" fontAlgn="b"/>
                      <a:r>
                        <a:rPr lang="en-GB" sz="1800" b="0" i="0" u="none" strike="noStrike" dirty="0">
                          <a:effectLst/>
                          <a:latin typeface="+mn-lt"/>
                        </a:rPr>
                        <a:t>3.3</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If you are in Group A, your samples will be analysed during a 1-hour long test.</a:t>
                      </a:r>
                    </a:p>
                  </a:txBody>
                  <a:tcPr marL="9525" marR="9525" marT="9525" marB="0" anchor="ctr"/>
                </a:tc>
                <a:tc>
                  <a:txBody>
                    <a:bodyPr/>
                    <a:lstStyle/>
                    <a:p>
                      <a:pPr algn="ctr" fontAlgn="b"/>
                      <a:r>
                        <a:rPr lang="en-GB" sz="1800" b="0" i="0" u="none" strike="noStrike" dirty="0">
                          <a:effectLst/>
                          <a:latin typeface="+mn-lt"/>
                        </a:rPr>
                        <a:t>4.2</a:t>
                      </a:r>
                    </a:p>
                  </a:txBody>
                  <a:tcPr marL="9525" marR="9525" marT="9525" marB="0" anchor="ctr"/>
                </a:tc>
                <a:tc>
                  <a:txBody>
                    <a:bodyPr/>
                    <a:lstStyle/>
                    <a:p>
                      <a:pPr algn="l" fontAlgn="b"/>
                      <a:r>
                        <a:rPr lang="en-GB" sz="1800" b="0" i="0" u="none" strike="noStrike">
                          <a:effectLst/>
                          <a:latin typeface="+mn-lt"/>
                        </a:rPr>
                        <a:t>Samples from those in Group A will be analysed for viruses within an hour using the rapid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dirty="0">
                          <a:effectLst/>
                          <a:latin typeface="+mn-lt"/>
                        </a:rPr>
                        <a:t>Being in group A means you will be tested for different virus which would take about an hour </a:t>
                      </a:r>
                    </a:p>
                  </a:txBody>
                  <a:tcPr marL="9525" marR="9525" marT="9525" marB="0" anchor="ctr"/>
                </a:tc>
                <a:tc>
                  <a:txBody>
                    <a:bodyPr/>
                    <a:lstStyle/>
                    <a:p>
                      <a:pPr algn="ctr" fontAlgn="b"/>
                      <a:r>
                        <a:rPr lang="en-GB" sz="1800" b="0" i="0" u="none" strike="noStrike" dirty="0">
                          <a:effectLst/>
                          <a:latin typeface="+mn-lt"/>
                        </a:rPr>
                        <a:t>7.2</a:t>
                      </a:r>
                    </a:p>
                  </a:txBody>
                  <a:tcPr marL="9525" marR="9525" marT="9525" marB="0" anchor="ctr"/>
                </a:tc>
                <a:tc>
                  <a:txBody>
                    <a:bodyPr/>
                    <a:lstStyle/>
                    <a:p>
                      <a:pPr algn="l" fontAlgn="b"/>
                      <a:r>
                        <a:rPr lang="en-GB" sz="1800" b="0" i="0" u="none" strike="noStrike" dirty="0">
                          <a:effectLst/>
                          <a:latin typeface="+mn-lt"/>
                        </a:rPr>
                        <a:t>If you are in Group A your samples will be checked for different viruses using a test which takes about an hour.</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dirty="0">
                          <a:effectLst/>
                          <a:latin typeface="+mn-lt"/>
                        </a:rPr>
                        <a:t>For group A members, samples will be check for </a:t>
                      </a:r>
                      <a:r>
                        <a:rPr lang="en-GB" sz="1800" b="0" i="0" u="none" strike="noStrike" dirty="0" smtClean="0">
                          <a:effectLst/>
                          <a:latin typeface="+mn-lt"/>
                        </a:rPr>
                        <a:t>different </a:t>
                      </a:r>
                      <a:r>
                        <a:rPr lang="en-GB" sz="1800" b="0" i="0" u="none" strike="noStrike" dirty="0">
                          <a:effectLst/>
                          <a:latin typeface="+mn-lt"/>
                        </a:rPr>
                        <a:t>viruses by rapid 1 hour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tc>
                  <a:txBody>
                    <a:bodyPr/>
                    <a:lstStyle/>
                    <a:p>
                      <a:pPr algn="l" fontAlgn="b"/>
                      <a:r>
                        <a:rPr lang="en-GB" sz="1800" b="0" i="0" u="none" strike="noStrike" dirty="0">
                          <a:effectLst/>
                          <a:latin typeface="+mn-lt"/>
                        </a:rPr>
                        <a:t>Samples from Group A will be analysed using rapid tests, this takes approximately an hour. </a:t>
                      </a:r>
                    </a:p>
                  </a:txBody>
                  <a:tcPr marL="9525" marR="9525" marT="9525" marB="0" anchor="ctr"/>
                </a:tc>
                <a:tc>
                  <a:txBody>
                    <a:bodyPr/>
                    <a:lstStyle/>
                    <a:p>
                      <a:pPr algn="ctr" fontAlgn="b"/>
                      <a:r>
                        <a:rPr lang="en-GB" sz="1800" b="0" i="0" u="none" strike="noStrike" dirty="0">
                          <a:effectLst/>
                          <a:latin typeface="+mn-lt"/>
                        </a:rPr>
                        <a:t>9.3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dirty="0">
                          <a:effectLst/>
                          <a:latin typeface="+mn-lt"/>
                        </a:rPr>
                        <a:t>If you are in Group your samples will be tested for a number of viruses using a quick test that will take only an hour. </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tc>
                  <a:txBody>
                    <a:bodyPr/>
                    <a:lstStyle/>
                    <a:p>
                      <a:pPr algn="l" fontAlgn="b"/>
                      <a:r>
                        <a:rPr lang="en-GB" sz="1800" b="0" i="0" u="none" strike="noStrike" dirty="0">
                          <a:effectLst/>
                          <a:latin typeface="+mn-lt"/>
                        </a:rPr>
                        <a:t>Group A samples are analysed for viruses using the rapid test which takes approximately 1 hour.</a:t>
                      </a:r>
                    </a:p>
                  </a:txBody>
                  <a:tcPr marL="9525" marR="9525" marT="9525" marB="0" anchor="ctr"/>
                </a:tc>
                <a:tc>
                  <a:txBody>
                    <a:bodyPr/>
                    <a:lstStyle/>
                    <a:p>
                      <a:pPr algn="ctr" fontAlgn="b"/>
                      <a:r>
                        <a:rPr lang="en-GB" sz="1800" b="0" i="0" u="none" strike="noStrike" dirty="0">
                          <a:effectLst/>
                          <a:latin typeface="+mn-lt"/>
                        </a:rPr>
                        <a:t>10.6</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dirty="0">
                          <a:effectLst/>
                          <a:latin typeface="+mn-lt"/>
                        </a:rPr>
                        <a:t>Those who are in Group A will be tested for different viruses using the rapid test which will take around one hour.</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288835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Second Sentence Revisions (ARI 13.3)</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44138" y="1050590"/>
            <a:ext cx="11547565"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clinical team looking after you may wish to test you for respiratory viruses and if they do this will be using standard laboratory testing</a:t>
            </a:r>
          </a:p>
          <a:p>
            <a:pPr lvl="0"/>
            <a:r>
              <a:rPr lang="en-GB" dirty="0" smtClean="0">
                <a:solidFill>
                  <a:srgbClr val="014067"/>
                </a:solidFill>
              </a:rPr>
              <a:t>.</a:t>
            </a:r>
            <a:endParaRPr lang="en-GB" dirty="0">
              <a:solidFill>
                <a:srgbClr val="01406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83911460"/>
              </p:ext>
            </p:extLst>
          </p:nvPr>
        </p:nvGraphicFramePr>
        <p:xfrm>
          <a:off x="444138" y="1687804"/>
          <a:ext cx="11547566" cy="4542790"/>
        </p:xfrm>
        <a:graphic>
          <a:graphicData uri="http://schemas.openxmlformats.org/drawingml/2006/table">
            <a:tbl>
              <a:tblPr firstRow="1" bandRow="1">
                <a:tableStyleId>{073A0DAA-6AF3-43AB-8588-CEC1D06C72B9}</a:tableStyleId>
              </a:tblPr>
              <a:tblGrid>
                <a:gridCol w="5734593">
                  <a:extLst>
                    <a:ext uri="{9D8B030D-6E8A-4147-A177-3AD203B41FA5}">
                      <a16:colId xmlns:a16="http://schemas.microsoft.com/office/drawing/2014/main" val="3822261994"/>
                    </a:ext>
                  </a:extLst>
                </a:gridCol>
                <a:gridCol w="600892">
                  <a:extLst>
                    <a:ext uri="{9D8B030D-6E8A-4147-A177-3AD203B41FA5}">
                      <a16:colId xmlns:a16="http://schemas.microsoft.com/office/drawing/2014/main" val="1896833106"/>
                    </a:ext>
                  </a:extLst>
                </a:gridCol>
                <a:gridCol w="4650378">
                  <a:extLst>
                    <a:ext uri="{9D8B030D-6E8A-4147-A177-3AD203B41FA5}">
                      <a16:colId xmlns:a16="http://schemas.microsoft.com/office/drawing/2014/main" val="1235664988"/>
                    </a:ext>
                  </a:extLst>
                </a:gridCol>
                <a:gridCol w="561703">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staff taking care of you may want to examine you for and breathing problems. If they do they will use standard testing.</a:t>
                      </a:r>
                    </a:p>
                  </a:txBody>
                  <a:tcPr marL="9525" marR="9525" marT="9525" marB="0" anchor="ctr"/>
                </a:tc>
                <a:tc>
                  <a:txBody>
                    <a:bodyPr/>
                    <a:lstStyle/>
                    <a:p>
                      <a:pPr algn="ctr" fontAlgn="b"/>
                      <a:r>
                        <a:rPr lang="en-GB" sz="1800" b="0" i="0" u="none" strike="noStrike" dirty="0">
                          <a:effectLst/>
                          <a:latin typeface="+mn-lt"/>
                        </a:rPr>
                        <a:t>4.6</a:t>
                      </a:r>
                    </a:p>
                  </a:txBody>
                  <a:tcPr marL="9525" marR="9525" marT="9525" marB="0" anchor="ctr"/>
                </a:tc>
                <a:tc>
                  <a:txBody>
                    <a:bodyPr/>
                    <a:lstStyle/>
                    <a:p>
                      <a:pPr algn="l" fontAlgn="b"/>
                      <a:r>
                        <a:rPr lang="en-GB" sz="1800" b="0" i="0" u="none" strike="noStrike" dirty="0">
                          <a:effectLst/>
                          <a:latin typeface="+mn-lt"/>
                        </a:rPr>
                        <a:t>The team looking after you may want to test you for respiratory viruses. If so, this will use standard laboratory testing.</a:t>
                      </a:r>
                    </a:p>
                  </a:txBody>
                  <a:tcPr marL="9525" marR="9525" marT="9525" marB="0" anchor="ctr"/>
                </a:tc>
                <a:tc>
                  <a:txBody>
                    <a:bodyPr/>
                    <a:lstStyle/>
                    <a:p>
                      <a:pPr algn="ctr" fontAlgn="b"/>
                      <a:r>
                        <a:rPr lang="en-GB" sz="1800" b="0" i="0" u="none" strike="noStrike" dirty="0">
                          <a:effectLst/>
                          <a:latin typeface="+mn-lt"/>
                        </a:rPr>
                        <a:t>6.0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Your clinical team could check you by laboratory test for respiratory viruses</a:t>
                      </a:r>
                    </a:p>
                  </a:txBody>
                  <a:tcPr marL="9525" marR="9525" marT="9525" marB="0" anchor="ctr"/>
                </a:tc>
                <a:tc>
                  <a:txBody>
                    <a:bodyPr/>
                    <a:lstStyle/>
                    <a:p>
                      <a:pPr algn="ctr" fontAlgn="b"/>
                      <a:r>
                        <a:rPr lang="en-GB" sz="1800" b="0" i="0" u="none" strike="noStrike" dirty="0">
                          <a:effectLst/>
                          <a:latin typeface="+mn-lt"/>
                        </a:rPr>
                        <a:t>10.5</a:t>
                      </a:r>
                    </a:p>
                  </a:txBody>
                  <a:tcPr marL="9525" marR="9525" marT="9525" marB="0" anchor="ctr"/>
                </a:tc>
                <a:tc>
                  <a:txBody>
                    <a:bodyPr/>
                    <a:lstStyle/>
                    <a:p>
                      <a:pPr algn="l" fontAlgn="b"/>
                      <a:r>
                        <a:rPr lang="en-GB" sz="1800" b="0" i="0" u="none" strike="noStrike">
                          <a:effectLst/>
                          <a:latin typeface="+mn-lt"/>
                        </a:rPr>
                        <a:t>The clinical team may run lab tests to check if you have respiratory viruses.</a:t>
                      </a:r>
                    </a:p>
                  </a:txBody>
                  <a:tcPr marL="9525" marR="9525" marT="9525" marB="0" anchor="ctr"/>
                </a:tc>
                <a:tc>
                  <a:txBody>
                    <a:bodyPr/>
                    <a:lstStyle/>
                    <a:p>
                      <a:pPr algn="ctr" fontAlgn="b"/>
                      <a:r>
                        <a:rPr lang="en-GB" sz="1800" b="0" i="0" u="none" strike="noStrike" dirty="0">
                          <a:effectLst/>
                          <a:latin typeface="+mn-lt"/>
                        </a:rPr>
                        <a:t>6.8</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team that are looking after you will use standard laboratory testing if they wish to test you to see if you have any respiratory viruses.</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Your clinical team may wish to use standard testing to check for respiratory viruses</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The doctors taking care of you want to conduct respiratory viruses test to you using standard laboratory testing.</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a:effectLst/>
                          <a:latin typeface="+mn-lt"/>
                        </a:rPr>
                        <a:t>The clinical team may wish to test you for respiratory viruses using standard laboratory testing.</a:t>
                      </a:r>
                    </a:p>
                  </a:txBody>
                  <a:tcPr marL="9525" marR="9525" marT="9525" marB="0" anchor="ctr"/>
                </a:tc>
                <a:tc>
                  <a:txBody>
                    <a:bodyPr/>
                    <a:lstStyle/>
                    <a:p>
                      <a:pPr algn="ctr" fontAlgn="b"/>
                      <a:r>
                        <a:rPr lang="en-GB" sz="1800" b="0" i="0" u="none" strike="noStrike" dirty="0">
                          <a:effectLst/>
                          <a:latin typeface="+mn-lt"/>
                        </a:rPr>
                        <a:t>11.8</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You might be tested for respiratory viruses by the clinical team using standard laboratory testing </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Subjects may be tested for respiratory viruses which is done using standard laboratory testing.</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The clinical team might check you for respiratory viruses using standard laboratory tests.</a:t>
                      </a:r>
                    </a:p>
                  </a:txBody>
                  <a:tcPr marL="9525" marR="9525" marT="9525" marB="0" anchor="ctr"/>
                </a:tc>
                <a:tc>
                  <a:txBody>
                    <a:bodyPr/>
                    <a:lstStyle/>
                    <a:p>
                      <a:pPr algn="ctr" fontAlgn="b"/>
                      <a:r>
                        <a:rPr lang="en-GB" sz="1800" b="0" i="0" u="none" strike="noStrike" dirty="0">
                          <a:effectLst/>
                          <a:latin typeface="+mn-lt"/>
                        </a:rPr>
                        <a:t>13.0</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789948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Problem</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PILs need to be able to support the patient decision making process, thus it is necessary that they are understandable by all patients</a:t>
            </a:r>
            <a:r>
              <a:rPr lang="en-GB" dirty="0"/>
              <a:t>.</a:t>
            </a:r>
          </a:p>
          <a:p>
            <a:r>
              <a:rPr lang="en-GB" dirty="0"/>
              <a:t>Employing Patient and Public Involvement group can be too expensive (up-to £20 per hour per person) or time consuming for pragmatic and low-risk trials. </a:t>
            </a:r>
            <a:endParaRPr lang="en-GB" dirty="0" smtClean="0"/>
          </a:p>
          <a:p>
            <a:r>
              <a:rPr lang="en-GB" dirty="0" smtClean="0"/>
              <a:t>Employing quantitative metrics and text analytics makes easy to identify sentences that may be too hard to understand by the patients, but not to give advice on how to correct the issues.</a:t>
            </a: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Current Patient Information Leaflets (PILs) are hard to understand for patients and public audiences.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2579013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Third Sentence Revisions (ARI 16.7)</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248195" y="1050590"/>
            <a:ext cx="1171738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For both Groups A and B you have the right to decline all or any of these further research samples, should you wish, and this will not affect you being part of this study or the care you receive.</a:t>
            </a:r>
          </a:p>
          <a:p>
            <a:pPr lvl="0"/>
            <a:endParaRPr lang="en-GB" dirty="0">
              <a:solidFill>
                <a:srgbClr val="01406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55882257"/>
              </p:ext>
            </p:extLst>
          </p:nvPr>
        </p:nvGraphicFramePr>
        <p:xfrm>
          <a:off x="222068" y="1922938"/>
          <a:ext cx="11943805" cy="4904105"/>
        </p:xfrm>
        <a:graphic>
          <a:graphicData uri="http://schemas.openxmlformats.org/drawingml/2006/table">
            <a:tbl>
              <a:tblPr firstRow="1" bandRow="1">
                <a:tableStyleId>{073A0DAA-6AF3-43AB-8588-CEC1D06C72B9}</a:tableStyleId>
              </a:tblPr>
              <a:tblGrid>
                <a:gridCol w="5299480">
                  <a:extLst>
                    <a:ext uri="{9D8B030D-6E8A-4147-A177-3AD203B41FA5}">
                      <a16:colId xmlns:a16="http://schemas.microsoft.com/office/drawing/2014/main" val="3822261994"/>
                    </a:ext>
                  </a:extLst>
                </a:gridCol>
                <a:gridCol w="665764">
                  <a:extLst>
                    <a:ext uri="{9D8B030D-6E8A-4147-A177-3AD203B41FA5}">
                      <a16:colId xmlns:a16="http://schemas.microsoft.com/office/drawing/2014/main" val="1896833106"/>
                    </a:ext>
                  </a:extLst>
                </a:gridCol>
                <a:gridCol w="5362883">
                  <a:extLst>
                    <a:ext uri="{9D8B030D-6E8A-4147-A177-3AD203B41FA5}">
                      <a16:colId xmlns:a16="http://schemas.microsoft.com/office/drawing/2014/main" val="1235664988"/>
                    </a:ext>
                  </a:extLst>
                </a:gridCol>
                <a:gridCol w="61567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For both groups A and B you can opt out at any time. This will not affect your participation in the study or further care.</a:t>
                      </a:r>
                    </a:p>
                  </a:txBody>
                  <a:tcPr marL="9525" marR="9525" marT="9525" marB="0" anchor="ctr"/>
                </a:tc>
                <a:tc>
                  <a:txBody>
                    <a:bodyPr/>
                    <a:lstStyle/>
                    <a:p>
                      <a:pPr algn="ctr" fontAlgn="b"/>
                      <a:r>
                        <a:rPr lang="en-GB" sz="1800" b="0" i="0" u="none" strike="noStrike" dirty="0">
                          <a:effectLst/>
                          <a:latin typeface="+mn-lt"/>
                        </a:rPr>
                        <a:t>2.9</a:t>
                      </a:r>
                    </a:p>
                  </a:txBody>
                  <a:tcPr marL="9525" marR="9525" marT="9525" marB="0" anchor="ctr"/>
                </a:tc>
                <a:tc>
                  <a:txBody>
                    <a:bodyPr/>
                    <a:lstStyle/>
                    <a:p>
                      <a:pPr algn="l" fontAlgn="b"/>
                      <a:r>
                        <a:rPr lang="en-GB" sz="1800" b="0" i="0" u="none" strike="noStrike" dirty="0">
                          <a:effectLst/>
                          <a:latin typeface="+mn-lt"/>
                        </a:rPr>
                        <a:t>If you are in Group A or B, you may choose not to provide further research samples. This will not affect the care you receive now or remove you from this study.</a:t>
                      </a:r>
                    </a:p>
                  </a:txBody>
                  <a:tcPr marL="9525" marR="9525" marT="9525" marB="0" anchor="ctr"/>
                </a:tc>
                <a:tc>
                  <a:txBody>
                    <a:bodyPr/>
                    <a:lstStyle/>
                    <a:p>
                      <a:pPr algn="ctr" fontAlgn="b"/>
                      <a:r>
                        <a:rPr lang="en-GB" sz="1800" b="0" i="0" u="none" strike="noStrike" dirty="0">
                          <a:effectLst/>
                          <a:latin typeface="+mn-lt"/>
                        </a:rPr>
                        <a:t>5.1</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Both groups have the right to decline samples being taken from them if they choose. It won't change your participation in the study.</a:t>
                      </a:r>
                    </a:p>
                  </a:txBody>
                  <a:tcPr marL="9525" marR="9525" marT="9525" marB="0" anchor="ctr"/>
                </a:tc>
                <a:tc>
                  <a:txBody>
                    <a:bodyPr/>
                    <a:lstStyle/>
                    <a:p>
                      <a:pPr algn="ctr" fontAlgn="b"/>
                      <a:r>
                        <a:rPr lang="en-GB" sz="1800" b="0" i="0" u="none" strike="noStrike" dirty="0">
                          <a:effectLst/>
                          <a:latin typeface="+mn-lt"/>
                        </a:rPr>
                        <a:t>5.6</a:t>
                      </a:r>
                    </a:p>
                  </a:txBody>
                  <a:tcPr marL="9525" marR="9525" marT="9525" marB="0" anchor="ctr"/>
                </a:tc>
                <a:tc>
                  <a:txBody>
                    <a:bodyPr/>
                    <a:lstStyle/>
                    <a:p>
                      <a:pPr algn="l" fontAlgn="b"/>
                      <a:r>
                        <a:rPr lang="en-GB" sz="1800" b="0" i="0" u="none" strike="noStrike" dirty="0">
                          <a:effectLst/>
                          <a:latin typeface="+mn-lt"/>
                        </a:rPr>
                        <a:t>Groups A and B have the right to decline all or any of these further research samples. This will not affect your part in this study or the care you receive.</a:t>
                      </a:r>
                    </a:p>
                  </a:txBody>
                  <a:tcPr marL="9525" marR="9525" marT="9525" marB="0" anchor="ctr"/>
                </a:tc>
                <a:tc>
                  <a:txBody>
                    <a:bodyPr/>
                    <a:lstStyle/>
                    <a:p>
                      <a:pPr algn="ctr" fontAlgn="b"/>
                      <a:r>
                        <a:rPr lang="en-GB" sz="1800" b="0" i="0" u="none" strike="noStrike" dirty="0">
                          <a:effectLst/>
                          <a:latin typeface="+mn-lt"/>
                        </a:rPr>
                        <a:t>5.2</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choice of either rejecting all or some of the research samples will not affect your participation in the study</a:t>
                      </a:r>
                    </a:p>
                  </a:txBody>
                  <a:tcPr marL="9525" marR="9525" marT="9525" marB="0" anchor="ctr"/>
                </a:tc>
                <a:tc>
                  <a:txBody>
                    <a:bodyPr/>
                    <a:lstStyle/>
                    <a:p>
                      <a:pPr algn="ctr" fontAlgn="b"/>
                      <a:r>
                        <a:rPr lang="en-GB" sz="1800" b="0" i="0" u="none" strike="noStrike" dirty="0">
                          <a:effectLst/>
                          <a:latin typeface="+mn-lt"/>
                        </a:rPr>
                        <a:t>10.9</a:t>
                      </a:r>
                    </a:p>
                  </a:txBody>
                  <a:tcPr marL="9525" marR="9525" marT="9525" marB="0" anchor="ctr"/>
                </a:tc>
                <a:tc>
                  <a:txBody>
                    <a:bodyPr/>
                    <a:lstStyle/>
                    <a:p>
                      <a:pPr algn="l" fontAlgn="b"/>
                      <a:r>
                        <a:rPr lang="en-GB" sz="1800" b="0" i="0" u="none" strike="noStrike" dirty="0">
                          <a:effectLst/>
                          <a:latin typeface="+mn-lt"/>
                        </a:rPr>
                        <a:t>All participants have a right to decline all samples without affecting care or leaving the study</a:t>
                      </a:r>
                    </a:p>
                  </a:txBody>
                  <a:tcPr marL="9525" marR="9525" marT="9525" marB="0" anchor="ctr"/>
                </a:tc>
                <a:tc>
                  <a:txBody>
                    <a:bodyPr/>
                    <a:lstStyle/>
                    <a:p>
                      <a:pPr algn="ctr" fontAlgn="b"/>
                      <a:r>
                        <a:rPr lang="en-GB" sz="1800" b="0" i="0" u="none" strike="noStrike" dirty="0">
                          <a:effectLst/>
                          <a:latin typeface="+mn-lt"/>
                        </a:rPr>
                        <a:t>10.4</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Group A and B have the right to refuse any further research samples, and this will not affect this study or any care they have received.</a:t>
                      </a:r>
                    </a:p>
                  </a:txBody>
                  <a:tcPr marL="9525" marR="9525" marT="9525" marB="0" anchor="ctr"/>
                </a:tc>
                <a:tc>
                  <a:txBody>
                    <a:bodyPr/>
                    <a:lstStyle/>
                    <a:p>
                      <a:pPr algn="ctr" fontAlgn="b"/>
                      <a:r>
                        <a:rPr lang="en-GB" sz="1800" b="0" i="0" u="none" strike="noStrike" dirty="0">
                          <a:effectLst/>
                          <a:latin typeface="+mn-lt"/>
                        </a:rPr>
                        <a:t>11.3</a:t>
                      </a:r>
                    </a:p>
                  </a:txBody>
                  <a:tcPr marL="9525" marR="9525" marT="9525" marB="0" anchor="ctr"/>
                </a:tc>
                <a:tc>
                  <a:txBody>
                    <a:bodyPr/>
                    <a:lstStyle/>
                    <a:p>
                      <a:pPr algn="l" fontAlgn="b"/>
                      <a:r>
                        <a:rPr lang="en-GB" sz="1800" b="0" i="0" u="none" strike="noStrike" dirty="0">
                          <a:effectLst/>
                          <a:latin typeface="+mn-lt"/>
                        </a:rPr>
                        <a:t>The treatment you receive and your place in the trial will not be affected by refusing further research samples, should you wish to decline any.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Should you wish, you will have the right to not take part in any of the research samples and withdrawing will not affect your part in this study or prevent you from receiving care.</a:t>
                      </a:r>
                    </a:p>
                  </a:txBody>
                  <a:tcPr marL="9525" marR="9525" marT="9525" marB="0" anchor="ctr"/>
                </a:tc>
                <a:tc>
                  <a:txBody>
                    <a:bodyPr/>
                    <a:lstStyle/>
                    <a:p>
                      <a:pPr algn="ctr" fontAlgn="b"/>
                      <a:r>
                        <a:rPr lang="en-GB" sz="1800" b="0" i="0" u="none" strike="noStrike" dirty="0">
                          <a:effectLst/>
                          <a:latin typeface="+mn-lt"/>
                        </a:rPr>
                        <a:t>15.7</a:t>
                      </a:r>
                    </a:p>
                  </a:txBody>
                  <a:tcPr marL="9525" marR="9525" marT="9525" marB="0" anchor="ctr"/>
                </a:tc>
                <a:tc>
                  <a:txBody>
                    <a:bodyPr/>
                    <a:lstStyle/>
                    <a:p>
                      <a:pPr algn="l" fontAlgn="b"/>
                      <a:r>
                        <a:rPr lang="en-GB" sz="1800" b="0" i="0" u="none" strike="noStrike" dirty="0">
                          <a:effectLst/>
                          <a:latin typeface="+mn-lt"/>
                        </a:rPr>
                        <a:t>For both groups, you have the right to decline any further research samples if you wish to, and this will not affect your involvement in the study, or your care.</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extLst>
                  <a:ext uri="{0D108BD9-81ED-4DB2-BD59-A6C34878D82A}">
                    <a16:rowId xmlns:a16="http://schemas.microsoft.com/office/drawing/2014/main" val="913029656"/>
                  </a:ext>
                </a:extLst>
              </a:tr>
              <a:tr h="370840">
                <a:tc>
                  <a:txBody>
                    <a:bodyPr/>
                    <a:lstStyle/>
                    <a:p>
                      <a:pPr algn="l" fontAlgn="b"/>
                      <a:endParaRPr lang="en-GB" sz="1800" b="0" i="0" u="none" strike="noStrike" dirty="0">
                        <a:effectLst/>
                        <a:latin typeface="+mn-lt"/>
                      </a:endParaRPr>
                    </a:p>
                  </a:txBody>
                  <a:tcPr marL="9525" marR="9525" marT="9525" marB="0" anchor="b"/>
                </a:tc>
                <a:tc>
                  <a:txBody>
                    <a:bodyPr/>
                    <a:lstStyle/>
                    <a:p>
                      <a:pPr algn="r" fontAlgn="b"/>
                      <a:endParaRPr lang="en-GB" sz="1800" b="0" i="0" u="none" strike="noStrike" dirty="0">
                        <a:effectLst/>
                        <a:latin typeface="+mn-lt"/>
                      </a:endParaRPr>
                    </a:p>
                  </a:txBody>
                  <a:tcPr marL="9525" marR="9525" marT="9525" marB="0" anchor="b"/>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3345523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32000" y="1050590"/>
            <a:ext cx="11572766"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12583812"/>
              </p:ext>
            </p:extLst>
          </p:nvPr>
        </p:nvGraphicFramePr>
        <p:xfrm>
          <a:off x="432000" y="2092757"/>
          <a:ext cx="11572766" cy="3700780"/>
        </p:xfrm>
        <a:graphic>
          <a:graphicData uri="http://schemas.openxmlformats.org/drawingml/2006/table">
            <a:tbl>
              <a:tblPr firstRow="1" bandRow="1">
                <a:tableStyleId>{073A0DAA-6AF3-43AB-8588-CEC1D06C72B9}</a:tableStyleId>
              </a:tblPr>
              <a:tblGrid>
                <a:gridCol w="4166126">
                  <a:extLst>
                    <a:ext uri="{9D8B030D-6E8A-4147-A177-3AD203B41FA5}">
                      <a16:colId xmlns:a16="http://schemas.microsoft.com/office/drawing/2014/main" val="3822261994"/>
                    </a:ext>
                  </a:extLst>
                </a:gridCol>
                <a:gridCol w="640080">
                  <a:extLst>
                    <a:ext uri="{9D8B030D-6E8A-4147-A177-3AD203B41FA5}">
                      <a16:colId xmlns:a16="http://schemas.microsoft.com/office/drawing/2014/main" val="1896833106"/>
                    </a:ext>
                  </a:extLst>
                </a:gridCol>
                <a:gridCol w="6172098">
                  <a:extLst>
                    <a:ext uri="{9D8B030D-6E8A-4147-A177-3AD203B41FA5}">
                      <a16:colId xmlns:a16="http://schemas.microsoft.com/office/drawing/2014/main" val="1235664988"/>
                    </a:ext>
                  </a:extLst>
                </a:gridCol>
                <a:gridCol w="594462">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collected are stored without any personal information and are only used in this research.</a:t>
                      </a:r>
                    </a:p>
                  </a:txBody>
                  <a:tcPr marL="9525" marR="9525" marT="9525" marB="0" anchor="ctr"/>
                </a:tc>
                <a:tc>
                  <a:txBody>
                    <a:bodyPr/>
                    <a:lstStyle/>
                    <a:p>
                      <a:pPr algn="ctr" fontAlgn="b"/>
                      <a:r>
                        <a:rPr lang="en-GB" sz="1800" b="0" i="0" u="none" strike="noStrike" dirty="0">
                          <a:effectLst/>
                          <a:latin typeface="+mn-lt"/>
                        </a:rPr>
                        <a:t>11.6</a:t>
                      </a:r>
                    </a:p>
                  </a:txBody>
                  <a:tcPr marL="9525" marR="9525" marT="9525" marB="0" anchor="ctr"/>
                </a:tc>
                <a:tc>
                  <a:txBody>
                    <a:bodyPr/>
                    <a:lstStyle/>
                    <a:p>
                      <a:pPr algn="l" fontAlgn="b"/>
                      <a:r>
                        <a:rPr lang="en-GB" sz="1800" b="0" i="0" u="none" strike="noStrike" dirty="0">
                          <a:effectLst/>
                          <a:latin typeface="+mn-lt"/>
                        </a:rPr>
                        <a:t>Samples are stored confidentially and no personal data will be listed on them. They will only be used in further ethically approved studies as directed by the chief investigator of this trial. </a:t>
                      </a:r>
                    </a:p>
                  </a:txBody>
                  <a:tcPr marL="9525" marR="9525" marT="9525" marB="0" anchor="ctr"/>
                </a:tc>
                <a:tc>
                  <a:txBody>
                    <a:bodyPr/>
                    <a:lstStyle/>
                    <a:p>
                      <a:pPr algn="ctr" fontAlgn="b"/>
                      <a:r>
                        <a:rPr lang="en-GB" sz="1800" b="0" i="0" u="none" strike="noStrike" dirty="0">
                          <a:effectLst/>
                          <a:latin typeface="+mn-lt"/>
                        </a:rPr>
                        <a:t>10.0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All samples of this study are stored without identity details on it, and also under care and </a:t>
                      </a:r>
                      <a:r>
                        <a:rPr lang="en-GB" sz="1800" b="0" i="0" u="none" strike="noStrike" dirty="0" smtClean="0">
                          <a:effectLst/>
                          <a:latin typeface="+mn-lt"/>
                        </a:rPr>
                        <a:t>surveyed </a:t>
                      </a:r>
                      <a:r>
                        <a:rPr lang="en-GB" sz="1800" b="0" i="0" u="none" strike="noStrike" dirty="0">
                          <a:effectLst/>
                          <a:latin typeface="+mn-lt"/>
                        </a:rPr>
                        <a:t>by chief investigator.</a:t>
                      </a:r>
                    </a:p>
                  </a:txBody>
                  <a:tcPr marL="9525" marR="9525" marT="9525" marB="0" anchor="ctr"/>
                </a:tc>
                <a:tc>
                  <a:txBody>
                    <a:bodyPr/>
                    <a:lstStyle/>
                    <a:p>
                      <a:pPr algn="ctr" fontAlgn="b"/>
                      <a:r>
                        <a:rPr lang="en-GB" sz="1800" b="0" i="0" u="none" strike="noStrike" dirty="0">
                          <a:effectLst/>
                          <a:latin typeface="+mn-lt"/>
                        </a:rPr>
                        <a:t>11.9</a:t>
                      </a:r>
                    </a:p>
                  </a:txBody>
                  <a:tcPr marL="9525" marR="9525" marT="9525" marB="0" anchor="ctr"/>
                </a:tc>
                <a:tc>
                  <a:txBody>
                    <a:bodyPr/>
                    <a:lstStyle/>
                    <a:p>
                      <a:pPr algn="l" fontAlgn="b"/>
                      <a:r>
                        <a:rPr lang="en-GB" sz="1800" b="0" i="0" u="none" strike="noStrike" dirty="0">
                          <a:effectLst/>
                          <a:latin typeface="+mn-lt"/>
                        </a:rPr>
                        <a:t>Samples collected during the study are stored with no personal details on them. They are only used further in ethically approved research under the direction of the chief investigator.</a:t>
                      </a:r>
                    </a:p>
                  </a:txBody>
                  <a:tcPr marL="9525" marR="9525" marT="9525" marB="0" anchor="ctr"/>
                </a:tc>
                <a:tc>
                  <a:txBody>
                    <a:bodyPr/>
                    <a:lstStyle/>
                    <a:p>
                      <a:pPr algn="ctr" fontAlgn="b"/>
                      <a:r>
                        <a:rPr lang="en-GB" sz="1800" b="0" i="0" u="none" strike="noStrike" dirty="0">
                          <a:effectLst/>
                          <a:latin typeface="+mn-lt"/>
                        </a:rPr>
                        <a:t>10.8</a:t>
                      </a:r>
                    </a:p>
                  </a:txBody>
                  <a:tcPr marL="9525" marR="9525" marT="9525" marB="0" anchor="ctr"/>
                </a:tc>
                <a:extLst>
                  <a:ext uri="{0D108BD9-81ED-4DB2-BD59-A6C34878D82A}">
                    <a16:rowId xmlns:a16="http://schemas.microsoft.com/office/drawing/2014/main" val="3033983356"/>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Samples will be kept without personal detail and used only at the direction of the chief investigator for ethically approved research</a:t>
                      </a:r>
                    </a:p>
                  </a:txBody>
                  <a:tcPr marL="9525" marR="9525" marT="9525" marB="0" anchor="ctr"/>
                </a:tc>
                <a:tc>
                  <a:txBody>
                    <a:bodyPr/>
                    <a:lstStyle/>
                    <a:p>
                      <a:pPr algn="ctr" fontAlgn="b"/>
                      <a:r>
                        <a:rPr lang="en-GB" sz="1800" b="0" i="0" u="none" strike="noStrike" dirty="0">
                          <a:effectLst/>
                          <a:latin typeface="+mn-lt"/>
                        </a:rPr>
                        <a:t>14.4</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The samples we collect in this study may be used in further ethically approved research, under the chief investigator's direction, but your personal details will not be stored with them.</a:t>
                      </a:r>
                    </a:p>
                  </a:txBody>
                  <a:tcPr marL="9525" marR="9525" marT="9525" marB="0" anchor="ctr"/>
                </a:tc>
                <a:tc>
                  <a:txBody>
                    <a:bodyPr/>
                    <a:lstStyle/>
                    <a:p>
                      <a:pPr algn="ctr" fontAlgn="b"/>
                      <a:r>
                        <a:rPr lang="en-GB" sz="1800" b="0" i="0" u="none" strike="noStrike" dirty="0">
                          <a:effectLst/>
                          <a:latin typeface="+mn-lt"/>
                        </a:rPr>
                        <a:t>17.3</a:t>
                      </a:r>
                    </a:p>
                  </a:txBody>
                  <a:tcPr marL="9525" marR="9525" marT="9525" marB="0" anchor="ctr"/>
                </a:tc>
                <a:extLst>
                  <a:ext uri="{0D108BD9-81ED-4DB2-BD59-A6C34878D82A}">
                    <a16:rowId xmlns:a16="http://schemas.microsoft.com/office/drawing/2014/main" val="3688626507"/>
                  </a:ext>
                </a:extLst>
              </a:tr>
            </a:tbl>
          </a:graphicData>
        </a:graphic>
      </p:graphicFrame>
    </p:spTree>
    <p:extLst>
      <p:ext uri="{BB962C8B-B14F-4D97-AF65-F5344CB8AC3E}">
        <p14:creationId xmlns:p14="http://schemas.microsoft.com/office/powerpoint/2010/main" val="1872449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8" y="1050590"/>
            <a:ext cx="1053836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92957553"/>
              </p:ext>
            </p:extLst>
          </p:nvPr>
        </p:nvGraphicFramePr>
        <p:xfrm>
          <a:off x="815438" y="2092757"/>
          <a:ext cx="10020200" cy="3965575"/>
        </p:xfrm>
        <a:graphic>
          <a:graphicData uri="http://schemas.openxmlformats.org/drawingml/2006/table">
            <a:tbl>
              <a:tblPr firstRow="1" bandRow="1">
                <a:tableStyleId>{073A0DAA-6AF3-43AB-8588-CEC1D06C72B9}</a:tableStyleId>
              </a:tblPr>
              <a:tblGrid>
                <a:gridCol w="4419502">
                  <a:extLst>
                    <a:ext uri="{9D8B030D-6E8A-4147-A177-3AD203B41FA5}">
                      <a16:colId xmlns:a16="http://schemas.microsoft.com/office/drawing/2014/main" val="3822261994"/>
                    </a:ext>
                  </a:extLst>
                </a:gridCol>
                <a:gridCol w="590598">
                  <a:extLst>
                    <a:ext uri="{9D8B030D-6E8A-4147-A177-3AD203B41FA5}">
                      <a16:colId xmlns:a16="http://schemas.microsoft.com/office/drawing/2014/main" val="1896833106"/>
                    </a:ext>
                  </a:extLst>
                </a:gridCol>
                <a:gridCol w="4438602">
                  <a:extLst>
                    <a:ext uri="{9D8B030D-6E8A-4147-A177-3AD203B41FA5}">
                      <a16:colId xmlns:a16="http://schemas.microsoft.com/office/drawing/2014/main" val="1235664988"/>
                    </a:ext>
                  </a:extLst>
                </a:gridCol>
                <a:gridCol w="57149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err="1"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will that are taken will only be used for respectful research and they will not contain any information that points to yourself.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tc>
                  <a:txBody>
                    <a:bodyPr/>
                    <a:lstStyle/>
                    <a:p>
                      <a:pPr algn="l" fontAlgn="b"/>
                      <a:r>
                        <a:rPr lang="en-GB" sz="1800" b="0" i="0" u="none" strike="noStrike">
                          <a:effectLst/>
                          <a:latin typeface="+mn-lt"/>
                        </a:rPr>
                        <a:t>Samples collected during the study are stored without any personal details attached, and are only used in further ethically approved research, under direction of this study's chief investigator.</a:t>
                      </a:r>
                    </a:p>
                  </a:txBody>
                  <a:tcPr marL="9525" marR="9525" marT="9525" marB="0" anchor="ctr"/>
                </a:tc>
                <a:tc>
                  <a:txBody>
                    <a:bodyPr/>
                    <a:lstStyle/>
                    <a:p>
                      <a:pPr algn="ctr" fontAlgn="b"/>
                      <a:r>
                        <a:rPr lang="en-GB" sz="1800" b="0" i="0" u="none" strike="noStrike" dirty="0">
                          <a:effectLst/>
                          <a:latin typeface="+mn-lt"/>
                        </a:rPr>
                        <a:t>19.5</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The samples collected are only going to be used in further approved research based on the direction of the leading investigator of this study.</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tc>
                  <a:txBody>
                    <a:bodyPr/>
                    <a:lstStyle/>
                    <a:p>
                      <a:pPr algn="l" fontAlgn="b"/>
                      <a:endParaRPr lang="en-GB" sz="1800" b="0" i="0" u="none" strike="noStrike" dirty="0">
                        <a:effectLst/>
                        <a:latin typeface="+mn-lt"/>
                      </a:endParaRPr>
                    </a:p>
                  </a:txBody>
                  <a:tcPr marL="9525" marR="9525" marT="9525" marB="0" anchor="ctr"/>
                </a:tc>
                <a:tc>
                  <a:txBody>
                    <a:bodyPr/>
                    <a:lstStyle/>
                    <a:p>
                      <a:pPr algn="r" fontAlgn="b"/>
                      <a:endParaRPr lang="en-GB" sz="1800" b="0" i="0" u="none" strike="noStrike" dirty="0">
                        <a:effectLst/>
                        <a:latin typeface="+mn-lt"/>
                      </a:endParaRP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Any samples collected will be kept without personal details on them, they will only be used in further ethically approved research by the chief investigator of this study. </a:t>
                      </a:r>
                    </a:p>
                  </a:txBody>
                  <a:tcPr marL="9525" marR="9525" marT="9525" marB="0" anchor="ctr"/>
                </a:tc>
                <a:tc>
                  <a:txBody>
                    <a:bodyPr/>
                    <a:lstStyle/>
                    <a:p>
                      <a:pPr algn="ctr" fontAlgn="b"/>
                      <a:r>
                        <a:rPr lang="en-GB" sz="1800" b="0" i="0" u="none" strike="noStrike" dirty="0">
                          <a:effectLst/>
                          <a:latin typeface="+mn-lt"/>
                        </a:rPr>
                        <a:t>16.5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101805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37% of the sentences from the FLUPOC PIL were determined to be too hard to understand for the general population (ARI scores above 10).  </a:t>
            </a:r>
          </a:p>
          <a:p>
            <a:r>
              <a:rPr lang="en-GB" dirty="0" smtClean="0"/>
              <a:t>Four sentences with scores above 10 were selected based on the quartiles of the data (ARI scores of 13,16,19).</a:t>
            </a:r>
          </a:p>
          <a:p>
            <a:r>
              <a:rPr lang="en-GB" dirty="0" smtClean="0"/>
              <a:t>We assessed if there was an improvement in the ARI scores of the revisions of un-aided revisers and revisers who were given tips.</a:t>
            </a:r>
          </a:p>
          <a:p>
            <a:r>
              <a:rPr lang="en-GB" dirty="0" smtClean="0"/>
              <a:t>Both groups show clear improvements in the readability scores for all the sentences.</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This was a pilot study to assess the feasibility of employing Amazon Mechanical Turk as a crowdsource platform to revise sentences from PILs for clinical trials.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2644558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4208474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EAB200"/>
              </a:buClr>
              <a:buSzTx/>
              <a:buNone/>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selected 4 sentences from the FLUPOC study PIL based on the quartiles. We presented the sentences to 2 groups of 9 Amazon Mechanical workers each. The first group was asked to </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245191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our project about?</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a:t>
            </a:r>
            <a:r>
              <a:rPr lang="en-GB" dirty="0"/>
              <a:t>Web platform to collect and present the public feedback on an organized and focused manner.</a:t>
            </a:r>
          </a:p>
          <a:p>
            <a:r>
              <a:rPr lang="en-GB" dirty="0"/>
              <a:t>Employ sentiment analysis to highlight sections that produce highly emotive feedback.</a:t>
            </a:r>
          </a:p>
          <a:p>
            <a:r>
              <a:rPr lang="en-GB" dirty="0"/>
              <a:t>Use content analysis to objectively assess the document reading difficulty based on its sentences structure.</a:t>
            </a:r>
          </a:p>
          <a:p>
            <a:r>
              <a:rPr lang="en-GB" dirty="0"/>
              <a:t>Enable public reviewers to assess the information quality</a:t>
            </a:r>
          </a:p>
          <a:p>
            <a:pPr lvl="1"/>
            <a:r>
              <a:rPr lang="en-GB" sz="2400" dirty="0"/>
              <a:t>Use EQIP guidelines to assess information quality</a:t>
            </a:r>
          </a:p>
          <a:p>
            <a:pPr lvl="1"/>
            <a:r>
              <a:rPr lang="en-GB" sz="2400" dirty="0"/>
              <a:t>Use  Cloze procedure to find jargon and misunderstood words.</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latin typeface="Calibri" panose="020F0502020204030204"/>
              </a:rPr>
              <a:t>We seek to use text analysis and Web techniques to enhance the feedback process when PIs engage in PPI activities:</a:t>
            </a:r>
          </a:p>
        </p:txBody>
      </p:sp>
    </p:spTree>
    <p:extLst>
      <p:ext uri="{BB962C8B-B14F-4D97-AF65-F5344CB8AC3E}">
        <p14:creationId xmlns:p14="http://schemas.microsoft.com/office/powerpoint/2010/main" val="3047605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are we doing it?</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27</a:t>
            </a:fld>
            <a:endParaRPr lang="en-ZA" dirty="0"/>
          </a:p>
        </p:txBody>
      </p:sp>
      <p:sp>
        <p:nvSpPr>
          <p:cNvPr id="7" name="Content Placeholder 1"/>
          <p:cNvSpPr txBox="1">
            <a:spLocks/>
          </p:cNvSpPr>
          <p:nvPr/>
        </p:nvSpPr>
        <p:spPr>
          <a:xfrm>
            <a:off x="432000" y="2282515"/>
            <a:ext cx="4942829" cy="3653828"/>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Public involvement may be requested before funds are given </a:t>
            </a:r>
          </a:p>
          <a:p>
            <a:pPr marL="0" marR="0" lvl="0" indent="0" algn="l" defTabSz="914400" rtl="0" eaLnBrk="1" fontAlgn="auto" latinLnBrk="0" hangingPunct="1">
              <a:lnSpc>
                <a:spcPct val="100000"/>
              </a:lnSpc>
              <a:spcBef>
                <a:spcPts val="0"/>
              </a:spcBef>
              <a:spcAft>
                <a:spcPts val="600"/>
              </a:spcAft>
              <a:buClr>
                <a:srgbClr val="EAB200"/>
              </a:buClr>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     </a:t>
            </a: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–NHS National Institute for Health Research [1]</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Interactive questioning of potential participants can highlight areas that are misunderstood </a:t>
            </a:r>
          </a:p>
          <a:p>
            <a:pPr marL="0" marR="0" lvl="0" indent="0" algn="l" defTabSz="914400" rtl="0" eaLnBrk="1" fontAlgn="auto" latinLnBrk="0" hangingPunct="1">
              <a:lnSpc>
                <a:spcPct val="90000"/>
              </a:lnSpc>
              <a:spcBef>
                <a:spcPts val="0"/>
              </a:spcBef>
              <a:spcAft>
                <a:spcPts val="600"/>
              </a:spcAft>
              <a:buClr>
                <a:srgbClr val="EAB200"/>
              </a:buClr>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     </a:t>
            </a: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–Medical Research Council (MRC) [2] </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r>
              <a:rPr kumimoji="0" lang="en-GB" sz="2200" b="0" i="0" u="none" strike="noStrike" kern="1200" cap="none" spc="0" normalizeH="0" baseline="0" noProof="0" dirty="0" smtClean="0">
                <a:ln>
                  <a:noFill/>
                </a:ln>
                <a:solidFill>
                  <a:srgbClr val="3F3F3F"/>
                </a:solidFill>
                <a:effectLst/>
                <a:uLnTx/>
                <a:uFillTx/>
                <a:latin typeface="Calibri" panose="020F0502020204030204"/>
                <a:ea typeface="+mn-ea"/>
                <a:cs typeface="+mn-cs"/>
              </a:rPr>
              <a:t>Recommended payment £25 per hour per person for public reviewers</a:t>
            </a:r>
          </a:p>
          <a:p>
            <a:pPr marL="0" marR="0" lvl="0" indent="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None/>
              <a:tabLst/>
              <a:defRPr/>
            </a:pP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       –INVOLVE [3]</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8" name="Text Placeholder 2"/>
          <p:cNvSpPr txBox="1">
            <a:spLocks/>
          </p:cNvSpPr>
          <p:nvPr/>
        </p:nvSpPr>
        <p:spPr>
          <a:xfrm>
            <a:off x="432001" y="1402334"/>
            <a:ext cx="744883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Current Patient Information resources are commonly</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found to </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lack quality, but funding organizations consider </a:t>
            </a:r>
            <a:r>
              <a:rPr lang="en-GB" dirty="0" smtClean="0">
                <a:solidFill>
                  <a:srgbClr val="014067"/>
                </a:solidFill>
                <a:latin typeface="Calibri" panose="020F0502020204030204"/>
              </a:rPr>
              <a:t>them</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 important</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943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10 Prioritised Research Questions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28</a:t>
            </a:fld>
            <a:endParaRPr lang="en-ZA" dirty="0"/>
          </a:p>
        </p:txBody>
      </p:sp>
      <p:pic>
        <p:nvPicPr>
          <p:cNvPr id="5" name="Content Placeholder 4"/>
          <p:cNvPicPr>
            <a:picLocks noGrp="1" noChangeAspect="1"/>
          </p:cNvPicPr>
          <p:nvPr>
            <p:ph idx="4294967295"/>
          </p:nvPr>
        </p:nvPicPr>
        <p:blipFill>
          <a:blip r:embed="rId2"/>
          <a:stretch>
            <a:fillRect/>
          </a:stretch>
        </p:blipFill>
        <p:spPr>
          <a:xfrm>
            <a:off x="520493" y="1904399"/>
            <a:ext cx="9465336" cy="4327525"/>
          </a:xfrm>
          <a:prstGeom prst="rect">
            <a:avLst/>
          </a:prstGeom>
        </p:spPr>
      </p:pic>
      <p:sp>
        <p:nvSpPr>
          <p:cNvPr id="7" name="Text Placeholder 2"/>
          <p:cNvSpPr txBox="1">
            <a:spLocks/>
          </p:cNvSpPr>
          <p:nvPr/>
        </p:nvSpPr>
        <p:spPr>
          <a:xfrm>
            <a:off x="520493" y="1079752"/>
            <a:ext cx="7700794"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Health Research Board Trails Methodology Network &amp; James Lind Alliance Final Report 2018 [4]</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33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10 Prioritised Research Questions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29</a:t>
            </a:fld>
            <a:endParaRPr lang="en-ZA" dirty="0"/>
          </a:p>
        </p:txBody>
      </p:sp>
      <p:sp>
        <p:nvSpPr>
          <p:cNvPr id="8" name="Text Placeholder 2"/>
          <p:cNvSpPr txBox="1">
            <a:spLocks/>
          </p:cNvSpPr>
          <p:nvPr/>
        </p:nvSpPr>
        <p:spPr>
          <a:xfrm>
            <a:off x="520493" y="1063924"/>
            <a:ext cx="7700794"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Health Research Board Trails Methodology Network &amp; James Lind Alliance Final Report 2018 [4]</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9" name="Picture 8"/>
          <p:cNvPicPr>
            <a:picLocks noChangeAspect="1"/>
          </p:cNvPicPr>
          <p:nvPr/>
        </p:nvPicPr>
        <p:blipFill>
          <a:blip r:embed="rId2"/>
          <a:stretch>
            <a:fillRect/>
          </a:stretch>
        </p:blipFill>
        <p:spPr>
          <a:xfrm>
            <a:off x="520493" y="1872743"/>
            <a:ext cx="9556061" cy="4352628"/>
          </a:xfrm>
          <a:prstGeom prst="rect">
            <a:avLst/>
          </a:prstGeom>
        </p:spPr>
      </p:pic>
    </p:spTree>
    <p:extLst>
      <p:ext uri="{BB962C8B-B14F-4D97-AF65-F5344CB8AC3E}">
        <p14:creationId xmlns:p14="http://schemas.microsoft.com/office/powerpoint/2010/main" val="3329311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proposal</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different quantitative metrics to assess how hard to understand the current PILs are.</a:t>
            </a:r>
          </a:p>
          <a:p>
            <a:r>
              <a:rPr lang="en-GB" dirty="0" smtClean="0"/>
              <a:t>Collect public feedback on current PILs information online</a:t>
            </a:r>
          </a:p>
          <a:p>
            <a:pPr lvl="1"/>
            <a:r>
              <a:rPr lang="en-GB" dirty="0" smtClean="0"/>
              <a:t>Record the comments</a:t>
            </a:r>
          </a:p>
          <a:p>
            <a:pPr lvl="1"/>
            <a:r>
              <a:rPr lang="en-GB" dirty="0" smtClean="0"/>
              <a:t>Link comments to specific sections of text</a:t>
            </a:r>
          </a:p>
          <a:p>
            <a:pPr lvl="1"/>
            <a:r>
              <a:rPr lang="en-GB" dirty="0" smtClean="0"/>
              <a:t>Quantitatively assess issues in the sentence</a:t>
            </a:r>
          </a:p>
          <a:p>
            <a:r>
              <a:rPr lang="en-GB" dirty="0" smtClean="0"/>
              <a:t>Employ Amazon crowdsourcing to revise the wording of sentences that are too hard to understand.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Assess the effect of different content analysis techniques in revising Patient Information Leaflets (PILs)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430552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Research Methodology</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30</a:t>
            </a:fld>
            <a:endParaRPr lang="en-ZA" dirty="0"/>
          </a:p>
        </p:txBody>
      </p:sp>
      <p:sp>
        <p:nvSpPr>
          <p:cNvPr id="6" name="Content Placeholder 1"/>
          <p:cNvSpPr txBox="1">
            <a:spLocks/>
          </p:cNvSpPr>
          <p:nvPr/>
        </p:nvSpPr>
        <p:spPr>
          <a:xfrm>
            <a:off x="531378" y="1916755"/>
            <a:ext cx="4942829" cy="3395474"/>
          </a:xfrm>
          <a:prstGeom prst="rect">
            <a:avLst/>
          </a:prstGeom>
        </p:spPr>
        <p:txBody>
          <a:bodyPr>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Compare the PILs with other texts.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Analyse the public feedback to PILs with poor recruitment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Develop a Web platform to collect and present public feedback enhanced by text</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analytics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baseline="0" dirty="0" smtClean="0">
                <a:solidFill>
                  <a:srgbClr val="3F3F3F"/>
                </a:solidFill>
                <a:latin typeface="Calibri" panose="020F0502020204030204"/>
              </a:rPr>
              <a:t>Measure</a:t>
            </a:r>
            <a:r>
              <a:rPr lang="en-GB" dirty="0" smtClean="0">
                <a:solidFill>
                  <a:srgbClr val="3F3F3F"/>
                </a:solidFill>
                <a:latin typeface="Calibri" panose="020F0502020204030204"/>
              </a:rPr>
              <a:t> the effect of each technique on the quality of the final PIL</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studied the characteristics</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a:t>
            </a:r>
            <a:r>
              <a:rPr lang="en-GB" dirty="0">
                <a:solidFill>
                  <a:srgbClr val="014067"/>
                </a:solidFill>
              </a:rPr>
              <a:t>of the </a:t>
            </a:r>
            <a:r>
              <a:rPr lang="en-GB" dirty="0" smtClean="0">
                <a:solidFill>
                  <a:srgbClr val="014067"/>
                </a:solidFill>
              </a:rPr>
              <a:t>text in the </a:t>
            </a:r>
            <a:r>
              <a:rPr lang="en-GB" dirty="0">
                <a:solidFill>
                  <a:srgbClr val="014067"/>
                </a:solidFill>
              </a:rPr>
              <a:t>leaflets and </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the feedback given by the public reviewers</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278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Advance</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31</a:t>
            </a:fld>
            <a:endParaRPr lang="en-ZA" dirty="0"/>
          </a:p>
        </p:txBody>
      </p:sp>
      <p:sp>
        <p:nvSpPr>
          <p:cNvPr id="6" name="Content Placeholder 1"/>
          <p:cNvSpPr txBox="1">
            <a:spLocks/>
          </p:cNvSpPr>
          <p:nvPr/>
        </p:nvSpPr>
        <p:spPr>
          <a:xfrm>
            <a:off x="531378" y="1916755"/>
            <a:ext cx="4942829" cy="397982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No significant difference</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in emotive text between god and poor PILs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baseline="0" dirty="0" smtClean="0">
                <a:solidFill>
                  <a:srgbClr val="3F3F3F"/>
                </a:solidFill>
                <a:latin typeface="Calibri" panose="020F0502020204030204"/>
              </a:rPr>
              <a:t>There is a significant correlation between age group and qualitative scores of</a:t>
            </a:r>
            <a:r>
              <a:rPr lang="en-GB" dirty="0" smtClean="0">
                <a:solidFill>
                  <a:srgbClr val="3F3F3F"/>
                </a:solidFill>
                <a:latin typeface="Calibri" panose="020F0502020204030204"/>
              </a:rPr>
              <a:t> PIL quality but they do not reflect on reader understanding of the information</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There wasn’t found any significant correlation between PILs features and RCT recruitment rates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have completed the first 3 items:</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
        <p:nvSpPr>
          <p:cNvPr id="8" name="Content Placeholder 1"/>
          <p:cNvSpPr txBox="1">
            <a:spLocks/>
          </p:cNvSpPr>
          <p:nvPr/>
        </p:nvSpPr>
        <p:spPr>
          <a:xfrm>
            <a:off x="5474207" y="1892210"/>
            <a:ext cx="4482593" cy="4004371"/>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Sentiment analysis can not be used</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to directly analyse the PILs</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Public reviewers may give a qualitative passing grade to documents they do not fully understand.</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8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PILs show no influence on patients decision, which brings into question if they support informed consent</a:t>
            </a: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004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model</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32</a:t>
            </a:fld>
            <a:endParaRPr lang="en-ZA" dirty="0"/>
          </a:p>
        </p:txBody>
      </p:sp>
      <p:sp>
        <p:nvSpPr>
          <p:cNvPr id="6" name="Content Placeholder 1"/>
          <p:cNvSpPr txBox="1">
            <a:spLocks/>
          </p:cNvSpPr>
          <p:nvPr/>
        </p:nvSpPr>
        <p:spPr>
          <a:xfrm>
            <a:off x="531378" y="1916755"/>
            <a:ext cx="4942829"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AB200"/>
              </a:buClr>
              <a:buSzTx/>
              <a:buNone/>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developed</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a Web model to capture, enhance and present the public reviewers’ feedback</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grpSp>
        <p:nvGrpSpPr>
          <p:cNvPr id="8" name="Group 7"/>
          <p:cNvGrpSpPr>
            <a:grpSpLocks noChangeAspect="1"/>
          </p:cNvGrpSpPr>
          <p:nvPr/>
        </p:nvGrpSpPr>
        <p:grpSpPr>
          <a:xfrm>
            <a:off x="130174" y="2610402"/>
            <a:ext cx="9768567" cy="3851271"/>
            <a:chOff x="14062" y="2232258"/>
            <a:chExt cx="12308534" cy="4852661"/>
          </a:xfrm>
        </p:grpSpPr>
        <p:sp>
          <p:nvSpPr>
            <p:cNvPr id="9" name="TextBox 8"/>
            <p:cNvSpPr txBox="1"/>
            <p:nvPr/>
          </p:nvSpPr>
          <p:spPr>
            <a:xfrm>
              <a:off x="14062" y="3883231"/>
              <a:ext cx="1673728" cy="424732"/>
            </a:xfrm>
            <a:prstGeom prst="rect">
              <a:avLst/>
            </a:prstGeom>
            <a:noFill/>
          </p:spPr>
          <p:txBody>
            <a:bodyPr wrap="none" rtlCol="0">
              <a:spAutoFit/>
            </a:bodyPr>
            <a:lstStyle/>
            <a:p>
              <a:pPr>
                <a:lnSpc>
                  <a:spcPct val="90000"/>
                </a:lnSpc>
              </a:pPr>
              <a:r>
                <a:rPr lang="en-GB" sz="2400" dirty="0">
                  <a:solidFill>
                    <a:srgbClr val="002060"/>
                  </a:solidFill>
                </a:rPr>
                <a:t>New Leaflet</a:t>
              </a:r>
            </a:p>
          </p:txBody>
        </p:sp>
        <p:sp>
          <p:nvSpPr>
            <p:cNvPr id="10" name="TextBox 9"/>
            <p:cNvSpPr txBox="1"/>
            <p:nvPr/>
          </p:nvSpPr>
          <p:spPr>
            <a:xfrm>
              <a:off x="2753495" y="3717032"/>
              <a:ext cx="1037656" cy="757130"/>
            </a:xfrm>
            <a:prstGeom prst="rect">
              <a:avLst/>
            </a:prstGeom>
            <a:noFill/>
          </p:spPr>
          <p:txBody>
            <a:bodyPr wrap="none" rtlCol="0">
              <a:spAutoFit/>
            </a:bodyPr>
            <a:lstStyle/>
            <a:p>
              <a:pPr>
                <a:lnSpc>
                  <a:spcPct val="90000"/>
                </a:lnSpc>
              </a:pPr>
              <a:r>
                <a:rPr lang="en-GB" sz="2400" dirty="0">
                  <a:solidFill>
                    <a:srgbClr val="002060"/>
                  </a:solidFill>
                </a:rPr>
                <a:t>CARPI</a:t>
              </a:r>
            </a:p>
            <a:p>
              <a:pPr>
                <a:lnSpc>
                  <a:spcPct val="90000"/>
                </a:lnSpc>
              </a:pPr>
              <a:r>
                <a:rPr lang="en-GB" sz="2400" dirty="0">
                  <a:solidFill>
                    <a:srgbClr val="002060"/>
                  </a:solidFill>
                </a:rPr>
                <a:t>SYTEM</a:t>
              </a:r>
            </a:p>
          </p:txBody>
        </p:sp>
        <p:sp>
          <p:nvSpPr>
            <p:cNvPr id="11" name="TextBox 10"/>
            <p:cNvSpPr txBox="1"/>
            <p:nvPr/>
          </p:nvSpPr>
          <p:spPr>
            <a:xfrm>
              <a:off x="4625703" y="2232258"/>
              <a:ext cx="2116781" cy="1372823"/>
            </a:xfrm>
            <a:prstGeom prst="rect">
              <a:avLst/>
            </a:prstGeom>
            <a:noFill/>
          </p:spPr>
          <p:txBody>
            <a:bodyPr wrap="square" rtlCol="0">
              <a:spAutoFit/>
            </a:bodyPr>
            <a:lstStyle/>
            <a:p>
              <a:pPr>
                <a:lnSpc>
                  <a:spcPct val="90000"/>
                </a:lnSpc>
              </a:pPr>
              <a:r>
                <a:rPr lang="en-GB" sz="2400" dirty="0">
                  <a:solidFill>
                    <a:srgbClr val="002060"/>
                  </a:solidFill>
                </a:rPr>
                <a:t>Suggestions based in PPI Comments</a:t>
              </a:r>
            </a:p>
          </p:txBody>
        </p:sp>
        <p:sp>
          <p:nvSpPr>
            <p:cNvPr id="12" name="TextBox 11"/>
            <p:cNvSpPr txBox="1"/>
            <p:nvPr/>
          </p:nvSpPr>
          <p:spPr>
            <a:xfrm>
              <a:off x="4625703" y="5018926"/>
              <a:ext cx="2620837" cy="1089529"/>
            </a:xfrm>
            <a:prstGeom prst="rect">
              <a:avLst/>
            </a:prstGeom>
            <a:noFill/>
          </p:spPr>
          <p:txBody>
            <a:bodyPr wrap="square" rtlCol="0">
              <a:spAutoFit/>
            </a:bodyPr>
            <a:lstStyle/>
            <a:p>
              <a:pPr>
                <a:lnSpc>
                  <a:spcPct val="90000"/>
                </a:lnSpc>
              </a:pPr>
              <a:r>
                <a:rPr lang="en-GB" sz="2400" dirty="0">
                  <a:solidFill>
                    <a:srgbClr val="002060"/>
                  </a:solidFill>
                </a:rPr>
                <a:t>Suggestions based in literature insights</a:t>
              </a:r>
            </a:p>
          </p:txBody>
        </p:sp>
        <p:sp>
          <p:nvSpPr>
            <p:cNvPr id="13" name="TextBox 12"/>
            <p:cNvSpPr txBox="1"/>
            <p:nvPr/>
          </p:nvSpPr>
          <p:spPr>
            <a:xfrm>
              <a:off x="4625703" y="3717032"/>
              <a:ext cx="3528392" cy="757130"/>
            </a:xfrm>
            <a:prstGeom prst="rect">
              <a:avLst/>
            </a:prstGeom>
            <a:noFill/>
          </p:spPr>
          <p:txBody>
            <a:bodyPr wrap="square" rtlCol="0">
              <a:spAutoFit/>
            </a:bodyPr>
            <a:lstStyle/>
            <a:p>
              <a:pPr>
                <a:lnSpc>
                  <a:spcPct val="90000"/>
                </a:lnSpc>
              </a:pPr>
              <a:r>
                <a:rPr lang="en-GB" sz="2400" dirty="0">
                  <a:solidFill>
                    <a:srgbClr val="002060"/>
                  </a:solidFill>
                </a:rPr>
                <a:t>Leaflet Content Analysis report</a:t>
              </a:r>
            </a:p>
          </p:txBody>
        </p:sp>
        <p:cxnSp>
          <p:nvCxnSpPr>
            <p:cNvPr id="14" name="Straight Arrow Connector 13"/>
            <p:cNvCxnSpPr>
              <a:endCxn id="10" idx="1"/>
            </p:cNvCxnSpPr>
            <p:nvPr/>
          </p:nvCxnSpPr>
          <p:spPr>
            <a:xfrm>
              <a:off x="2062915" y="4095597"/>
              <a:ext cx="690581" cy="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3791151" y="2918670"/>
              <a:ext cx="834552" cy="117692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3" idx="1"/>
            </p:cNvCxnSpPr>
            <p:nvPr/>
          </p:nvCxnSpPr>
          <p:spPr>
            <a:xfrm>
              <a:off x="3791151" y="4095597"/>
              <a:ext cx="834552"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2" idx="1"/>
            </p:cNvCxnSpPr>
            <p:nvPr/>
          </p:nvCxnSpPr>
          <p:spPr>
            <a:xfrm>
              <a:off x="3791151" y="4095597"/>
              <a:ext cx="834552" cy="146809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90556" y="3883231"/>
              <a:ext cx="1754391" cy="424732"/>
            </a:xfrm>
            <a:prstGeom prst="rect">
              <a:avLst/>
            </a:prstGeom>
            <a:noFill/>
          </p:spPr>
          <p:txBody>
            <a:bodyPr wrap="none" rtlCol="0">
              <a:spAutoFit/>
            </a:bodyPr>
            <a:lstStyle/>
            <a:p>
              <a:pPr>
                <a:lnSpc>
                  <a:spcPct val="90000"/>
                </a:lnSpc>
              </a:pPr>
              <a:r>
                <a:rPr lang="en-GB" sz="2400" dirty="0">
                  <a:solidFill>
                    <a:srgbClr val="002060"/>
                  </a:solidFill>
                </a:rPr>
                <a:t>New Version</a:t>
              </a:r>
            </a:p>
          </p:txBody>
        </p:sp>
        <p:sp>
          <p:nvSpPr>
            <p:cNvPr id="19" name="TextBox 18"/>
            <p:cNvSpPr txBox="1"/>
            <p:nvPr/>
          </p:nvSpPr>
          <p:spPr>
            <a:xfrm>
              <a:off x="9967986" y="3883231"/>
              <a:ext cx="1430071" cy="424732"/>
            </a:xfrm>
            <a:prstGeom prst="rect">
              <a:avLst/>
            </a:prstGeom>
            <a:noFill/>
          </p:spPr>
          <p:txBody>
            <a:bodyPr wrap="none" rtlCol="0">
              <a:spAutoFit/>
            </a:bodyPr>
            <a:lstStyle/>
            <a:p>
              <a:pPr>
                <a:lnSpc>
                  <a:spcPct val="90000"/>
                </a:lnSpc>
              </a:pPr>
              <a:r>
                <a:rPr lang="en-GB" sz="2400" dirty="0">
                  <a:solidFill>
                    <a:srgbClr val="002060"/>
                  </a:solidFill>
                </a:rPr>
                <a:t>PPI Group</a:t>
              </a:r>
            </a:p>
          </p:txBody>
        </p:sp>
        <p:sp>
          <p:nvSpPr>
            <p:cNvPr id="20" name="TextBox 19"/>
            <p:cNvSpPr txBox="1"/>
            <p:nvPr/>
          </p:nvSpPr>
          <p:spPr>
            <a:xfrm>
              <a:off x="8727465" y="4941168"/>
              <a:ext cx="1967388" cy="953995"/>
            </a:xfrm>
            <a:prstGeom prst="rect">
              <a:avLst/>
            </a:prstGeom>
            <a:noFill/>
          </p:spPr>
          <p:txBody>
            <a:bodyPr wrap="square" rtlCol="0">
              <a:spAutoFit/>
            </a:bodyPr>
            <a:lstStyle/>
            <a:p>
              <a:pPr algn="ctr">
                <a:lnSpc>
                  <a:spcPct val="90000"/>
                </a:lnSpc>
              </a:pPr>
              <a:r>
                <a:rPr lang="en-GB" sz="2400" dirty="0">
                  <a:solidFill>
                    <a:srgbClr val="002060"/>
                  </a:solidFill>
                </a:rPr>
                <a:t>New Comments</a:t>
              </a:r>
            </a:p>
          </p:txBody>
        </p:sp>
        <p:sp>
          <p:nvSpPr>
            <p:cNvPr id="21" name="TextBox 20"/>
            <p:cNvSpPr txBox="1"/>
            <p:nvPr/>
          </p:nvSpPr>
          <p:spPr>
            <a:xfrm>
              <a:off x="10846940" y="4941168"/>
              <a:ext cx="1475656" cy="757130"/>
            </a:xfrm>
            <a:prstGeom prst="rect">
              <a:avLst/>
            </a:prstGeom>
            <a:noFill/>
          </p:spPr>
          <p:txBody>
            <a:bodyPr wrap="square" rtlCol="0">
              <a:spAutoFit/>
            </a:bodyPr>
            <a:lstStyle/>
            <a:p>
              <a:pPr algn="ctr">
                <a:lnSpc>
                  <a:spcPct val="90000"/>
                </a:lnSpc>
              </a:pPr>
              <a:r>
                <a:rPr lang="en-GB" sz="2400" dirty="0">
                  <a:solidFill>
                    <a:srgbClr val="002060"/>
                  </a:solidFill>
                </a:rPr>
                <a:t>Quality </a:t>
              </a:r>
              <a:r>
                <a:rPr lang="en-GB" sz="2400" dirty="0" err="1">
                  <a:solidFill>
                    <a:srgbClr val="002060"/>
                  </a:solidFill>
                </a:rPr>
                <a:t>Eval</a:t>
              </a:r>
              <a:endParaRPr lang="en-GB" sz="2400" dirty="0">
                <a:solidFill>
                  <a:srgbClr val="002060"/>
                </a:solidFill>
              </a:endParaRPr>
            </a:p>
          </p:txBody>
        </p:sp>
        <p:cxnSp>
          <p:nvCxnSpPr>
            <p:cNvPr id="22" name="Straight Arrow Connector 21"/>
            <p:cNvCxnSpPr>
              <a:stCxn id="11" idx="3"/>
              <a:endCxn id="18" idx="1"/>
            </p:cNvCxnSpPr>
            <p:nvPr/>
          </p:nvCxnSpPr>
          <p:spPr>
            <a:xfrm>
              <a:off x="6742484" y="2918670"/>
              <a:ext cx="648072" cy="117692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945932" y="4095597"/>
              <a:ext cx="42289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8" idx="1"/>
            </p:cNvCxnSpPr>
            <p:nvPr/>
          </p:nvCxnSpPr>
          <p:spPr>
            <a:xfrm flipV="1">
              <a:off x="6742484" y="4095597"/>
              <a:ext cx="648072" cy="146809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1"/>
            </p:cNvCxnSpPr>
            <p:nvPr/>
          </p:nvCxnSpPr>
          <p:spPr>
            <a:xfrm>
              <a:off x="9561079" y="4095597"/>
              <a:ext cx="406906" cy="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0" idx="0"/>
            </p:cNvCxnSpPr>
            <p:nvPr/>
          </p:nvCxnSpPr>
          <p:spPr>
            <a:xfrm flipH="1">
              <a:off x="9711160" y="4307963"/>
              <a:ext cx="971862" cy="63320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1" idx="0"/>
            </p:cNvCxnSpPr>
            <p:nvPr/>
          </p:nvCxnSpPr>
          <p:spPr>
            <a:xfrm>
              <a:off x="10683021" y="4307963"/>
              <a:ext cx="901747" cy="63320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3344229" y="4755843"/>
              <a:ext cx="7430702" cy="2329076"/>
            </a:xfrm>
            <a:custGeom>
              <a:avLst/>
              <a:gdLst>
                <a:gd name="connsiteX0" fmla="*/ 0 w 7430703"/>
                <a:gd name="connsiteY0" fmla="*/ 0 h 2329075"/>
                <a:gd name="connsiteX1" fmla="*/ 1828800 w 7430703"/>
                <a:gd name="connsiteY1" fmla="*/ 2194560 h 2329075"/>
                <a:gd name="connsiteX2" fmla="*/ 7430703 w 7430703"/>
                <a:gd name="connsiteY2" fmla="*/ 1270534 h 2329075"/>
              </a:gdLst>
              <a:ahLst/>
              <a:cxnLst>
                <a:cxn ang="0">
                  <a:pos x="connsiteX0" y="connsiteY0"/>
                </a:cxn>
                <a:cxn ang="0">
                  <a:pos x="connsiteX1" y="connsiteY1"/>
                </a:cxn>
                <a:cxn ang="0">
                  <a:pos x="connsiteX2" y="connsiteY2"/>
                </a:cxn>
              </a:cxnLst>
              <a:rect l="l" t="t" r="r" b="b"/>
              <a:pathLst>
                <a:path w="7430703" h="2329075">
                  <a:moveTo>
                    <a:pt x="0" y="0"/>
                  </a:moveTo>
                  <a:cubicBezTo>
                    <a:pt x="295174" y="991402"/>
                    <a:pt x="590349" y="1982804"/>
                    <a:pt x="1828800" y="2194560"/>
                  </a:cubicBezTo>
                  <a:cubicBezTo>
                    <a:pt x="3067251" y="2406316"/>
                    <a:pt x="7230177" y="2529839"/>
                    <a:pt x="7430703" y="1270534"/>
                  </a:cubicBezTo>
                </a:path>
              </a:pathLst>
            </a:custGeom>
            <a:noFill/>
            <a:ln w="25400">
              <a:solidFill>
                <a:srgbClr val="A0A9DA"/>
              </a:solidFill>
              <a:miter lim="800000"/>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2060"/>
                </a:solidFill>
              </a:endParaRPr>
            </a:p>
          </p:txBody>
        </p:sp>
      </p:grpSp>
    </p:spTree>
    <p:extLst>
      <p:ext uri="{BB962C8B-B14F-4D97-AF65-F5344CB8AC3E}">
        <p14:creationId xmlns:p14="http://schemas.microsoft.com/office/powerpoint/2010/main" val="429267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Web Platform </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33</a:t>
            </a:fld>
            <a:endParaRPr lang="en-ZA" dirty="0"/>
          </a:p>
        </p:txBody>
      </p:sp>
      <p:sp>
        <p:nvSpPr>
          <p:cNvPr id="6" name="Content Placeholder 1"/>
          <p:cNvSpPr txBox="1">
            <a:spLocks/>
          </p:cNvSpPr>
          <p:nvPr/>
        </p:nvSpPr>
        <p:spPr>
          <a:xfrm>
            <a:off x="531378" y="1916755"/>
            <a:ext cx="8801308"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Each comment will be linked to a specific section of the document.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Use a Web platform to collect and record the public feedback in a structured format:</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926" y="2345320"/>
            <a:ext cx="6479542" cy="4193592"/>
          </a:xfrm>
          <a:prstGeom prst="rect">
            <a:avLst/>
          </a:prstGeom>
        </p:spPr>
      </p:pic>
    </p:spTree>
    <p:extLst>
      <p:ext uri="{BB962C8B-B14F-4D97-AF65-F5344CB8AC3E}">
        <p14:creationId xmlns:p14="http://schemas.microsoft.com/office/powerpoint/2010/main" val="3825181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34</a:t>
            </a:fld>
            <a:endParaRPr lang="en-ZA" dirty="0"/>
          </a:p>
        </p:txBody>
      </p:sp>
      <p:sp>
        <p:nvSpPr>
          <p:cNvPr id="6" name="Content Placeholder 1"/>
          <p:cNvSpPr txBox="1">
            <a:spLocks/>
          </p:cNvSpPr>
          <p:nvPr/>
        </p:nvSpPr>
        <p:spPr>
          <a:xfrm>
            <a:off x="531378" y="1670017"/>
            <a:ext cx="9439936"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Each reviewer will be given a section of the document in which some words have been replaced with blank spaces and asked to fill them.</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Words that are not correctly identified will be reported to the PI.</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A</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list of the words filled by the reviewers will be given to the PI.</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036579"/>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Cloze procedure to find</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jargon and unexpected words</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41" y="3395892"/>
            <a:ext cx="6654570" cy="3488083"/>
          </a:xfrm>
          <a:prstGeom prst="rect">
            <a:avLst/>
          </a:prstGeom>
        </p:spPr>
      </p:pic>
    </p:spTree>
    <p:extLst>
      <p:ext uri="{BB962C8B-B14F-4D97-AF65-F5344CB8AC3E}">
        <p14:creationId xmlns:p14="http://schemas.microsoft.com/office/powerpoint/2010/main" val="693481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35</a:t>
            </a:fld>
            <a:endParaRPr lang="en-ZA" dirty="0"/>
          </a:p>
        </p:txBody>
      </p:sp>
      <p:sp>
        <p:nvSpPr>
          <p:cNvPr id="6" name="Content Placeholder 1"/>
          <p:cNvSpPr txBox="1">
            <a:spLocks/>
          </p:cNvSpPr>
          <p:nvPr/>
        </p:nvSpPr>
        <p:spPr>
          <a:xfrm>
            <a:off x="531378" y="1510363"/>
            <a:ext cx="9454451"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The sentiment and emotion of each comment will be analysed</a:t>
            </a:r>
            <a:r>
              <a:rPr lang="en-GB" sz="2000" dirty="0" smtClean="0">
                <a:solidFill>
                  <a:srgbClr val="3F3F3F"/>
                </a:solidFill>
                <a:latin typeface="Calibri" panose="020F0502020204030204"/>
              </a:rPr>
              <a: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Sections of the document which</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are linked to highly emotive responses will be highlighted.</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sz="2000" baseline="0" dirty="0" smtClean="0">
                <a:solidFill>
                  <a:srgbClr val="3F3F3F"/>
                </a:solidFill>
                <a:latin typeface="Calibri" panose="020F0502020204030204"/>
              </a:rPr>
              <a:t>The</a:t>
            </a:r>
            <a:r>
              <a:rPr lang="en-GB" sz="2000" dirty="0" smtClean="0">
                <a:solidFill>
                  <a:srgbClr val="3F3F3F"/>
                </a:solidFill>
                <a:latin typeface="Calibri" panose="020F0502020204030204"/>
              </a:rPr>
              <a:t> comments of each highlighted section will be presented as a list.</a:t>
            </a: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876925"/>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sentiment analysis on the comments given</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by the reviewers</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936"/>
          <a:stretch/>
        </p:blipFill>
        <p:spPr>
          <a:xfrm>
            <a:off x="377369" y="2888344"/>
            <a:ext cx="9235387" cy="3773713"/>
          </a:xfrm>
          <a:prstGeom prst="rect">
            <a:avLst/>
          </a:prstGeom>
        </p:spPr>
      </p:pic>
    </p:spTree>
    <p:extLst>
      <p:ext uri="{BB962C8B-B14F-4D97-AF65-F5344CB8AC3E}">
        <p14:creationId xmlns:p14="http://schemas.microsoft.com/office/powerpoint/2010/main" val="1975103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36</a:t>
            </a:fld>
            <a:endParaRPr lang="en-ZA" dirty="0"/>
          </a:p>
        </p:txBody>
      </p:sp>
      <p:sp>
        <p:nvSpPr>
          <p:cNvPr id="6" name="Content Placeholder 1"/>
          <p:cNvSpPr txBox="1">
            <a:spLocks/>
          </p:cNvSpPr>
          <p:nvPr/>
        </p:nvSpPr>
        <p:spPr>
          <a:xfrm>
            <a:off x="531378" y="1582933"/>
            <a:ext cx="9410908"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The sentences</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of the document will be assessed by a program based on the SMOG readability score.</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Sentences which are deemed to be to difficult to read will be highlighted and</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presented to the PI as a list.</a:t>
            </a: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949495"/>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content analysis on the</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document to assess readability</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70"/>
          <a:stretch/>
        </p:blipFill>
        <p:spPr>
          <a:xfrm>
            <a:off x="121915" y="2617359"/>
            <a:ext cx="9836034" cy="4104116"/>
          </a:xfrm>
          <a:prstGeom prst="rect">
            <a:avLst/>
          </a:prstGeom>
        </p:spPr>
      </p:pic>
    </p:spTree>
    <p:extLst>
      <p:ext uri="{BB962C8B-B14F-4D97-AF65-F5344CB8AC3E}">
        <p14:creationId xmlns:p14="http://schemas.microsoft.com/office/powerpoint/2010/main" val="336463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References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37</a:t>
            </a:fld>
            <a:endParaRPr lang="en-ZA" dirty="0"/>
          </a:p>
        </p:txBody>
      </p:sp>
      <p:sp>
        <p:nvSpPr>
          <p:cNvPr id="8" name="Content Placeholder 4"/>
          <p:cNvSpPr txBox="1">
            <a:spLocks/>
          </p:cNvSpPr>
          <p:nvPr/>
        </p:nvSpPr>
        <p:spPr>
          <a:xfrm>
            <a:off x="518678" y="1671924"/>
            <a:ext cx="9380065" cy="450503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“Patient and public involvement in health and social care research: A handbook for researchers”, NHS National Institute for Health Research (NIHR), 2010.</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“Principles of consent: General principles and role of Participant Information Sheets”, Medical Research Council (MRC), accessed 2017, [</a:t>
            </a: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hlinkClick r:id="rId2"/>
              </a:rPr>
              <a:t>http://www.hra-decisiontools.org.uk/consent/principles-general.html</a:t>
            </a: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“Budgeting for involvement: Practical advice on budgeting for actively involving the public in research studies” p.12, INVOLVE and NHS NIHR, 2013.</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“Prioritising recruitment in randomised trials: the priority study-an Ireland and UK priority setting partnership”, Health Research Board Trials Methodology Research Network and James Lind Alliance, 2017.</a:t>
            </a: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531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942083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Progress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PILs currently in use were selected to test our platform.</a:t>
            </a:r>
          </a:p>
          <a:p>
            <a:r>
              <a:rPr lang="en-GB" dirty="0" smtClean="0"/>
              <a:t>Several indexes were used to quantify the readability of the current PILs text.</a:t>
            </a:r>
          </a:p>
          <a:p>
            <a:r>
              <a:rPr lang="en-GB" dirty="0" smtClean="0"/>
              <a:t>Sentences that were too hard to understand (required above 10</a:t>
            </a:r>
            <a:r>
              <a:rPr lang="en-GB" baseline="30000" dirty="0" smtClean="0"/>
              <a:t>th</a:t>
            </a:r>
            <a:r>
              <a:rPr lang="en-GB" dirty="0" smtClean="0"/>
              <a:t> grade schooling) were identified in each PIL.</a:t>
            </a:r>
          </a:p>
          <a:p>
            <a:r>
              <a:rPr lang="en-GB" dirty="0" smtClean="0"/>
              <a:t>Public comments and reviews (EQIP scale) on the PILs’ full text were gathered online.</a:t>
            </a:r>
          </a:p>
          <a:p>
            <a:r>
              <a:rPr lang="en-GB" dirty="0" smtClean="0"/>
              <a:t>Currently in process: studying how different techniques (Cloze procedure, sentiment analysis, crowdsourcing) affect the revision quality of sentences that are too difficult to understand.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Invited PIL authors from UK clinical trials to collaborate in the study, received response from FLUPOC, HORIZON and </a:t>
            </a:r>
            <a:r>
              <a:rPr lang="en-GB" dirty="0" err="1" smtClean="0">
                <a:solidFill>
                  <a:srgbClr val="014067"/>
                </a:solidFill>
                <a:latin typeface="Calibri" panose="020F0502020204030204"/>
              </a:rPr>
              <a:t>TrueNTH</a:t>
            </a:r>
            <a:r>
              <a:rPr lang="en-GB" dirty="0" smtClean="0">
                <a:solidFill>
                  <a:srgbClr val="014067"/>
                </a:solidFill>
                <a:latin typeface="Calibri" panose="020F0502020204030204"/>
              </a:rPr>
              <a:t> studies.</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8512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 meaningful difference was observed in the readability scores for the PILs (ARI, Coleman and SMOG).</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have obtained some initial results for this study</a:t>
            </a:r>
            <a:endParaRPr lang="en-GB" dirty="0">
              <a:solidFill>
                <a:srgbClr val="014067"/>
              </a:solidFill>
              <a:latin typeface="Calibri" panose="020F0502020204030204"/>
            </a:endParaRPr>
          </a:p>
        </p:txBody>
      </p:sp>
      <p:pic>
        <p:nvPicPr>
          <p:cNvPr id="9" name="Picture 8"/>
          <p:cNvPicPr>
            <a:picLocks noChangeAspect="1"/>
          </p:cNvPicPr>
          <p:nvPr/>
        </p:nvPicPr>
        <p:blipFill>
          <a:blip r:embed="rId2"/>
          <a:stretch>
            <a:fillRect/>
          </a:stretch>
        </p:blipFill>
        <p:spPr>
          <a:xfrm>
            <a:off x="1867989" y="3173224"/>
            <a:ext cx="4963886" cy="2983612"/>
          </a:xfrm>
          <a:prstGeom prst="rect">
            <a:avLst/>
          </a:prstGeom>
        </p:spPr>
      </p:pic>
    </p:spTree>
    <p:extLst>
      <p:ext uri="{BB962C8B-B14F-4D97-AF65-F5344CB8AC3E}">
        <p14:creationId xmlns:p14="http://schemas.microsoft.com/office/powerpoint/2010/main" val="3668797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29887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 all cases more than 1/3 of the sentences were deem to be too hard to understand. 1/4 </a:t>
            </a:r>
            <a:r>
              <a:rPr lang="en-GB" smtClean="0"/>
              <a:t>of these </a:t>
            </a:r>
            <a:r>
              <a:rPr lang="en-GB" dirty="0" smtClean="0"/>
              <a:t>sentences would require a professor level reading skill to be easily understood.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The text of the PILs was found to contain similar amount of hard sentences and similar distributions.</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940706390"/>
              </p:ext>
            </p:extLst>
          </p:nvPr>
        </p:nvGraphicFramePr>
        <p:xfrm>
          <a:off x="774728" y="3229659"/>
          <a:ext cx="4088675" cy="2041525"/>
        </p:xfrm>
        <a:graphic>
          <a:graphicData uri="http://schemas.openxmlformats.org/drawingml/2006/table">
            <a:tbl>
              <a:tblPr firstRow="1" bandRow="1">
                <a:tableStyleId>{073A0DAA-6AF3-43AB-8588-CEC1D06C72B9}</a:tableStyleId>
              </a:tblPr>
              <a:tblGrid>
                <a:gridCol w="509452">
                  <a:extLst>
                    <a:ext uri="{9D8B030D-6E8A-4147-A177-3AD203B41FA5}">
                      <a16:colId xmlns:a16="http://schemas.microsoft.com/office/drawing/2014/main" val="1824996157"/>
                    </a:ext>
                  </a:extLst>
                </a:gridCol>
                <a:gridCol w="1188720">
                  <a:extLst>
                    <a:ext uri="{9D8B030D-6E8A-4147-A177-3AD203B41FA5}">
                      <a16:colId xmlns:a16="http://schemas.microsoft.com/office/drawing/2014/main" val="2981928074"/>
                    </a:ext>
                  </a:extLst>
                </a:gridCol>
                <a:gridCol w="1227908">
                  <a:extLst>
                    <a:ext uri="{9D8B030D-6E8A-4147-A177-3AD203B41FA5}">
                      <a16:colId xmlns:a16="http://schemas.microsoft.com/office/drawing/2014/main" val="3204616911"/>
                    </a:ext>
                  </a:extLst>
                </a:gridCol>
                <a:gridCol w="1162595">
                  <a:extLst>
                    <a:ext uri="{9D8B030D-6E8A-4147-A177-3AD203B41FA5}">
                      <a16:colId xmlns:a16="http://schemas.microsoft.com/office/drawing/2014/main" val="905280081"/>
                    </a:ext>
                  </a:extLst>
                </a:gridCol>
              </a:tblGrid>
              <a:tr h="370840">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Sentences</a:t>
                      </a:r>
                    </a:p>
                  </a:txBody>
                  <a:tcPr marL="9525" marR="9525" marT="9525" marB="0" anchor="ctr"/>
                </a:tc>
                <a:tc>
                  <a:txBody>
                    <a:bodyPr/>
                    <a:lstStyle/>
                    <a:p>
                      <a:pPr algn="ctr" fontAlgn="b"/>
                      <a:r>
                        <a:rPr lang="en-GB" sz="1800" b="0" i="0" u="none" strike="noStrike">
                          <a:solidFill>
                            <a:schemeClr val="bg1"/>
                          </a:solidFill>
                          <a:effectLst/>
                          <a:latin typeface="+mn-lt"/>
                        </a:rPr>
                        <a:t>Sentences Above 10</a:t>
                      </a:r>
                    </a:p>
                  </a:txBody>
                  <a:tcPr marL="9525" marR="9525" marT="9525" marB="0" anchor="ctr"/>
                </a:tc>
                <a:tc>
                  <a:txBody>
                    <a:bodyPr/>
                    <a:lstStyle/>
                    <a:p>
                      <a:pPr algn="ctr" fontAlgn="b"/>
                      <a:r>
                        <a:rPr lang="en-GB" sz="1800" b="0" i="0" u="none" strike="noStrike" dirty="0">
                          <a:solidFill>
                            <a:schemeClr val="bg1"/>
                          </a:solidFill>
                          <a:effectLst/>
                          <a:latin typeface="+mn-lt"/>
                        </a:rPr>
                        <a:t>Percentage</a:t>
                      </a:r>
                    </a:p>
                  </a:txBody>
                  <a:tcPr marL="9525" marR="9525" marT="9525" marB="0" anchor="ctr"/>
                </a:tc>
                <a:extLst>
                  <a:ext uri="{0D108BD9-81ED-4DB2-BD59-A6C34878D82A}">
                    <a16:rowId xmlns:a16="http://schemas.microsoft.com/office/drawing/2014/main" val="2856263847"/>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a:solidFill>
                            <a:srgbClr val="000000"/>
                          </a:solidFill>
                          <a:effectLst/>
                          <a:latin typeface="+mn-lt"/>
                        </a:rPr>
                        <a:t>78</a:t>
                      </a:r>
                    </a:p>
                  </a:txBody>
                  <a:tcPr marL="9525" marR="9525" marT="9525" marB="0" anchor="ctr"/>
                </a:tc>
                <a:tc>
                  <a:txBody>
                    <a:bodyPr/>
                    <a:lstStyle/>
                    <a:p>
                      <a:pPr algn="ctr" fontAlgn="b"/>
                      <a:r>
                        <a:rPr lang="en-GB" sz="1800" b="0" i="0" u="none" strike="noStrike">
                          <a:solidFill>
                            <a:srgbClr val="000000"/>
                          </a:solidFill>
                          <a:effectLst/>
                          <a:latin typeface="+mn-lt"/>
                        </a:rPr>
                        <a:t>29</a:t>
                      </a:r>
                    </a:p>
                  </a:txBody>
                  <a:tcPr marL="9525" marR="9525" marT="9525" marB="0" anchor="ctr"/>
                </a:tc>
                <a:tc>
                  <a:txBody>
                    <a:bodyPr/>
                    <a:lstStyle/>
                    <a:p>
                      <a:pPr algn="ctr" fontAlgn="b"/>
                      <a:r>
                        <a:rPr lang="en-GB" sz="1800" b="0" i="0" u="none" strike="noStrike">
                          <a:solidFill>
                            <a:srgbClr val="000000"/>
                          </a:solidFill>
                          <a:effectLst/>
                          <a:latin typeface="+mn-lt"/>
                        </a:rPr>
                        <a:t>37%</a:t>
                      </a:r>
                    </a:p>
                  </a:txBody>
                  <a:tcPr marL="9525" marR="9525" marT="9525" marB="0" anchor="ctr"/>
                </a:tc>
                <a:extLst>
                  <a:ext uri="{0D108BD9-81ED-4DB2-BD59-A6C34878D82A}">
                    <a16:rowId xmlns:a16="http://schemas.microsoft.com/office/drawing/2014/main" val="344817931"/>
                  </a:ext>
                </a:extLst>
              </a:tr>
              <a:tr h="370840">
                <a:tc>
                  <a:txBody>
                    <a:bodyPr/>
                    <a:lstStyle/>
                    <a:p>
                      <a:pPr algn="ctr" fontAlgn="b"/>
                      <a:r>
                        <a:rPr lang="en-GB" sz="1800" b="0" i="0" u="none" strike="noStrike">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133</a:t>
                      </a:r>
                    </a:p>
                  </a:txBody>
                  <a:tcPr marL="9525" marR="9525" marT="9525" marB="0" anchor="ctr"/>
                </a:tc>
                <a:tc>
                  <a:txBody>
                    <a:bodyPr/>
                    <a:lstStyle/>
                    <a:p>
                      <a:pPr algn="ctr" fontAlgn="b"/>
                      <a:r>
                        <a:rPr lang="en-GB" sz="1800" b="0" i="0" u="none" strike="noStrike">
                          <a:solidFill>
                            <a:srgbClr val="000000"/>
                          </a:solidFill>
                          <a:effectLst/>
                          <a:latin typeface="+mn-lt"/>
                        </a:rPr>
                        <a:t>46</a:t>
                      </a:r>
                    </a:p>
                  </a:txBody>
                  <a:tcPr marL="9525" marR="9525" marT="9525" marB="0" anchor="ctr"/>
                </a:tc>
                <a:tc>
                  <a:txBody>
                    <a:bodyPr/>
                    <a:lstStyle/>
                    <a:p>
                      <a:pPr algn="ctr" fontAlgn="b"/>
                      <a:r>
                        <a:rPr lang="en-GB" sz="1800" b="0" i="0" u="none" strike="noStrike">
                          <a:solidFill>
                            <a:srgbClr val="000000"/>
                          </a:solidFill>
                          <a:effectLst/>
                          <a:latin typeface="+mn-lt"/>
                        </a:rPr>
                        <a:t>35%</a:t>
                      </a:r>
                    </a:p>
                  </a:txBody>
                  <a:tcPr marL="9525" marR="9525" marT="9525" marB="0" anchor="ctr"/>
                </a:tc>
                <a:extLst>
                  <a:ext uri="{0D108BD9-81ED-4DB2-BD59-A6C34878D82A}">
                    <a16:rowId xmlns:a16="http://schemas.microsoft.com/office/drawing/2014/main" val="481946219"/>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60</a:t>
                      </a:r>
                    </a:p>
                  </a:txBody>
                  <a:tcPr marL="9525" marR="9525" marT="9525" marB="0" anchor="ctr"/>
                </a:tc>
                <a:tc>
                  <a:txBody>
                    <a:bodyPr/>
                    <a:lstStyle/>
                    <a:p>
                      <a:pPr algn="ctr" fontAlgn="b"/>
                      <a:r>
                        <a:rPr lang="en-GB" sz="1800" b="0" i="0" u="none" strike="noStrike">
                          <a:solidFill>
                            <a:srgbClr val="000000"/>
                          </a:solidFill>
                          <a:effectLst/>
                          <a:latin typeface="+mn-lt"/>
                        </a:rPr>
                        <a:t>19</a:t>
                      </a:r>
                    </a:p>
                  </a:txBody>
                  <a:tcPr marL="9525" marR="9525" marT="9525" marB="0" anchor="ctr"/>
                </a:tc>
                <a:tc>
                  <a:txBody>
                    <a:bodyPr/>
                    <a:lstStyle/>
                    <a:p>
                      <a:pPr algn="ctr" fontAlgn="b"/>
                      <a:r>
                        <a:rPr lang="en-GB" sz="1800" b="0" i="0" u="none" strike="noStrike">
                          <a:solidFill>
                            <a:srgbClr val="000000"/>
                          </a:solidFill>
                          <a:effectLst/>
                          <a:latin typeface="+mn-lt"/>
                        </a:rPr>
                        <a:t>32%</a:t>
                      </a:r>
                    </a:p>
                  </a:txBody>
                  <a:tcPr marL="9525" marR="9525" marT="9525" marB="0" anchor="ctr"/>
                </a:tc>
                <a:extLst>
                  <a:ext uri="{0D108BD9-81ED-4DB2-BD59-A6C34878D82A}">
                    <a16:rowId xmlns:a16="http://schemas.microsoft.com/office/drawing/2014/main" val="160640068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136</a:t>
                      </a:r>
                    </a:p>
                  </a:txBody>
                  <a:tcPr marL="9525" marR="9525" marT="9525" marB="0" anchor="ctr"/>
                </a:tc>
                <a:tc>
                  <a:txBody>
                    <a:bodyPr/>
                    <a:lstStyle/>
                    <a:p>
                      <a:pPr algn="ctr" fontAlgn="b"/>
                      <a:r>
                        <a:rPr lang="en-GB" sz="1800" b="0" i="0" u="none" strike="noStrike">
                          <a:solidFill>
                            <a:srgbClr val="000000"/>
                          </a:solidFill>
                          <a:effectLst/>
                          <a:latin typeface="+mn-lt"/>
                        </a:rPr>
                        <a:t>47</a:t>
                      </a:r>
                    </a:p>
                  </a:txBody>
                  <a:tcPr marL="9525" marR="9525" marT="9525" marB="0" anchor="ctr"/>
                </a:tc>
                <a:tc>
                  <a:txBody>
                    <a:bodyPr/>
                    <a:lstStyle/>
                    <a:p>
                      <a:pPr algn="ctr" fontAlgn="b"/>
                      <a:r>
                        <a:rPr lang="en-GB" sz="1800" b="0" i="0" u="none" strike="noStrike" dirty="0">
                          <a:solidFill>
                            <a:srgbClr val="000000"/>
                          </a:solidFill>
                          <a:effectLst/>
                          <a:latin typeface="+mn-lt"/>
                        </a:rPr>
                        <a:t>35%</a:t>
                      </a:r>
                    </a:p>
                  </a:txBody>
                  <a:tcPr marL="9525" marR="9525" marT="9525" marB="0" anchor="ctr"/>
                </a:tc>
                <a:extLst>
                  <a:ext uri="{0D108BD9-81ED-4DB2-BD59-A6C34878D82A}">
                    <a16:rowId xmlns:a16="http://schemas.microsoft.com/office/drawing/2014/main" val="28732962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7559286"/>
              </p:ext>
            </p:extLst>
          </p:nvPr>
        </p:nvGraphicFramePr>
        <p:xfrm>
          <a:off x="5016888" y="3229659"/>
          <a:ext cx="4740923" cy="2023843"/>
        </p:xfrm>
        <a:graphic>
          <a:graphicData uri="http://schemas.openxmlformats.org/drawingml/2006/table">
            <a:tbl>
              <a:tblPr firstRow="1" bandRow="1">
                <a:tableStyleId>{073A0DAA-6AF3-43AB-8588-CEC1D06C72B9}</a:tableStyleId>
              </a:tblPr>
              <a:tblGrid>
                <a:gridCol w="576908">
                  <a:extLst>
                    <a:ext uri="{9D8B030D-6E8A-4147-A177-3AD203B41FA5}">
                      <a16:colId xmlns:a16="http://schemas.microsoft.com/office/drawing/2014/main" val="3555894626"/>
                    </a:ext>
                  </a:extLst>
                </a:gridCol>
                <a:gridCol w="832803">
                  <a:extLst>
                    <a:ext uri="{9D8B030D-6E8A-4147-A177-3AD203B41FA5}">
                      <a16:colId xmlns:a16="http://schemas.microsoft.com/office/drawing/2014/main" val="1844719697"/>
                    </a:ext>
                  </a:extLst>
                </a:gridCol>
                <a:gridCol w="832803">
                  <a:extLst>
                    <a:ext uri="{9D8B030D-6E8A-4147-A177-3AD203B41FA5}">
                      <a16:colId xmlns:a16="http://schemas.microsoft.com/office/drawing/2014/main" val="4253256033"/>
                    </a:ext>
                  </a:extLst>
                </a:gridCol>
                <a:gridCol w="832803">
                  <a:extLst>
                    <a:ext uri="{9D8B030D-6E8A-4147-A177-3AD203B41FA5}">
                      <a16:colId xmlns:a16="http://schemas.microsoft.com/office/drawing/2014/main" val="429736644"/>
                    </a:ext>
                  </a:extLst>
                </a:gridCol>
                <a:gridCol w="832803">
                  <a:extLst>
                    <a:ext uri="{9D8B030D-6E8A-4147-A177-3AD203B41FA5}">
                      <a16:colId xmlns:a16="http://schemas.microsoft.com/office/drawing/2014/main" val="4157687787"/>
                    </a:ext>
                  </a:extLst>
                </a:gridCol>
                <a:gridCol w="832803">
                  <a:extLst>
                    <a:ext uri="{9D8B030D-6E8A-4147-A177-3AD203B41FA5}">
                      <a16:colId xmlns:a16="http://schemas.microsoft.com/office/drawing/2014/main" val="582699762"/>
                    </a:ext>
                  </a:extLst>
                </a:gridCol>
              </a:tblGrid>
              <a:tr h="540483">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Upper</a:t>
                      </a:r>
                    </a:p>
                  </a:txBody>
                  <a:tcPr marL="9525" marR="9525" marT="9525" marB="0" anchor="ctr"/>
                </a:tc>
                <a:tc>
                  <a:txBody>
                    <a:bodyPr/>
                    <a:lstStyle/>
                    <a:p>
                      <a:pPr algn="ctr" fontAlgn="b"/>
                      <a:r>
                        <a:rPr lang="en-GB" sz="1800" b="0" i="0" u="none" strike="noStrike">
                          <a:solidFill>
                            <a:schemeClr val="bg1"/>
                          </a:solidFill>
                          <a:effectLst/>
                          <a:latin typeface="+mn-lt"/>
                        </a:rPr>
                        <a:t>Lower</a:t>
                      </a:r>
                    </a:p>
                  </a:txBody>
                  <a:tcPr marL="9525" marR="9525" marT="9525" marB="0" anchor="ctr"/>
                </a:tc>
                <a:tc>
                  <a:txBody>
                    <a:bodyPr/>
                    <a:lstStyle/>
                    <a:p>
                      <a:pPr algn="ctr" fontAlgn="b"/>
                      <a:r>
                        <a:rPr lang="en-GB" sz="1800" b="0" i="0" u="none" strike="noStrike">
                          <a:solidFill>
                            <a:schemeClr val="bg1"/>
                          </a:solidFill>
                          <a:effectLst/>
                          <a:latin typeface="+mn-lt"/>
                        </a:rPr>
                        <a:t>Q1</a:t>
                      </a:r>
                    </a:p>
                  </a:txBody>
                  <a:tcPr marL="9525" marR="9525" marT="9525" marB="0" anchor="ctr"/>
                </a:tc>
                <a:tc>
                  <a:txBody>
                    <a:bodyPr/>
                    <a:lstStyle/>
                    <a:p>
                      <a:pPr algn="ctr" fontAlgn="b"/>
                      <a:r>
                        <a:rPr lang="en-GB" sz="1800" b="0" i="0" u="none" strike="noStrike">
                          <a:solidFill>
                            <a:schemeClr val="bg1"/>
                          </a:solidFill>
                          <a:effectLst/>
                          <a:latin typeface="+mn-lt"/>
                        </a:rPr>
                        <a:t>Q2</a:t>
                      </a:r>
                    </a:p>
                  </a:txBody>
                  <a:tcPr marL="9525" marR="9525" marT="9525" marB="0" anchor="ctr"/>
                </a:tc>
                <a:tc>
                  <a:txBody>
                    <a:bodyPr/>
                    <a:lstStyle/>
                    <a:p>
                      <a:pPr algn="ctr" fontAlgn="b"/>
                      <a:r>
                        <a:rPr lang="en-GB" sz="1800" b="0" i="0" u="none" strike="noStrike" dirty="0" smtClean="0">
                          <a:solidFill>
                            <a:schemeClr val="bg1"/>
                          </a:solidFill>
                          <a:effectLst/>
                          <a:latin typeface="+mn-lt"/>
                        </a:rPr>
                        <a:t>Q3</a:t>
                      </a:r>
                    </a:p>
                  </a:txBody>
                  <a:tcPr marL="9525" marR="9525" marT="9525" marB="0" anchor="ctr"/>
                </a:tc>
                <a:extLst>
                  <a:ext uri="{0D108BD9-81ED-4DB2-BD59-A6C34878D82A}">
                    <a16:rowId xmlns:a16="http://schemas.microsoft.com/office/drawing/2014/main" val="705836872"/>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a:solidFill>
                            <a:srgbClr val="000000"/>
                          </a:solidFill>
                          <a:effectLst/>
                          <a:latin typeface="+mn-lt"/>
                        </a:rPr>
                        <a:t>37.67</a:t>
                      </a:r>
                    </a:p>
                  </a:txBody>
                  <a:tcPr marL="9525" marR="9525" marT="9525" marB="0" anchor="ctr"/>
                </a:tc>
                <a:tc>
                  <a:txBody>
                    <a:bodyPr/>
                    <a:lstStyle/>
                    <a:p>
                      <a:pPr algn="ctr" fontAlgn="b"/>
                      <a:r>
                        <a:rPr lang="en-GB" sz="1800" b="0" i="0" u="none" strike="noStrike">
                          <a:solidFill>
                            <a:srgbClr val="000000"/>
                          </a:solidFill>
                          <a:effectLst/>
                          <a:latin typeface="+mn-lt"/>
                        </a:rPr>
                        <a:t>10.28</a:t>
                      </a:r>
                    </a:p>
                  </a:txBody>
                  <a:tcPr marL="9525" marR="9525" marT="9525" marB="0" anchor="ctr"/>
                </a:tc>
                <a:tc>
                  <a:txBody>
                    <a:bodyPr/>
                    <a:lstStyle/>
                    <a:p>
                      <a:pPr algn="ctr" fontAlgn="b"/>
                      <a:r>
                        <a:rPr lang="en-GB" sz="1800" b="0" i="0" u="none" strike="noStrike">
                          <a:solidFill>
                            <a:srgbClr val="000000"/>
                          </a:solidFill>
                          <a:effectLst/>
                          <a:latin typeface="+mn-lt"/>
                        </a:rPr>
                        <a:t>12.92</a:t>
                      </a:r>
                    </a:p>
                  </a:txBody>
                  <a:tcPr marL="9525" marR="9525" marT="9525" marB="0" anchor="ctr"/>
                </a:tc>
                <a:tc>
                  <a:txBody>
                    <a:bodyPr/>
                    <a:lstStyle/>
                    <a:p>
                      <a:pPr algn="ctr" fontAlgn="b"/>
                      <a:r>
                        <a:rPr lang="en-GB" sz="1800" b="0" i="0" u="none" strike="noStrike">
                          <a:solidFill>
                            <a:srgbClr val="000000"/>
                          </a:solidFill>
                          <a:effectLst/>
                          <a:latin typeface="+mn-lt"/>
                        </a:rPr>
                        <a:t>15.25</a:t>
                      </a:r>
                    </a:p>
                  </a:txBody>
                  <a:tcPr marL="9525" marR="9525" marT="9525" marB="0" anchor="ctr"/>
                </a:tc>
                <a:tc>
                  <a:txBody>
                    <a:bodyPr/>
                    <a:lstStyle/>
                    <a:p>
                      <a:pPr algn="ctr" fontAlgn="b"/>
                      <a:r>
                        <a:rPr lang="en-GB" sz="1800" b="0" i="0" u="none" strike="noStrike">
                          <a:solidFill>
                            <a:srgbClr val="000000"/>
                          </a:solidFill>
                          <a:effectLst/>
                          <a:latin typeface="+mn-lt"/>
                        </a:rPr>
                        <a:t>20.36</a:t>
                      </a:r>
                    </a:p>
                  </a:txBody>
                  <a:tcPr marL="9525" marR="9525" marT="9525" marB="0" anchor="ctr"/>
                </a:tc>
                <a:extLst>
                  <a:ext uri="{0D108BD9-81ED-4DB2-BD59-A6C34878D82A}">
                    <a16:rowId xmlns:a16="http://schemas.microsoft.com/office/drawing/2014/main" val="3849385346"/>
                  </a:ext>
                </a:extLst>
              </a:tr>
              <a:tr h="370840">
                <a:tc>
                  <a:txBody>
                    <a:bodyPr/>
                    <a:lstStyle/>
                    <a:p>
                      <a:pPr algn="ctr" fontAlgn="b"/>
                      <a:r>
                        <a:rPr lang="en-GB" sz="1800" b="0" i="0" u="none" strike="noStrike" dirty="0">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40.93</a:t>
                      </a:r>
                    </a:p>
                  </a:txBody>
                  <a:tcPr marL="9525" marR="9525" marT="9525" marB="0" anchor="ctr"/>
                </a:tc>
                <a:tc>
                  <a:txBody>
                    <a:bodyPr/>
                    <a:lstStyle/>
                    <a:p>
                      <a:pPr algn="ctr" fontAlgn="b"/>
                      <a:r>
                        <a:rPr lang="en-GB" sz="1800" b="0" i="0" u="none" strike="noStrike">
                          <a:solidFill>
                            <a:srgbClr val="000000"/>
                          </a:solidFill>
                          <a:effectLst/>
                          <a:latin typeface="+mn-lt"/>
                        </a:rPr>
                        <a:t>11.27</a:t>
                      </a:r>
                    </a:p>
                  </a:txBody>
                  <a:tcPr marL="9525" marR="9525" marT="9525" marB="0" anchor="ctr"/>
                </a:tc>
                <a:tc>
                  <a:txBody>
                    <a:bodyPr/>
                    <a:lstStyle/>
                    <a:p>
                      <a:pPr algn="ctr" fontAlgn="b"/>
                      <a:r>
                        <a:rPr lang="en-GB" sz="1800" b="0" i="0" u="none" strike="noStrike">
                          <a:solidFill>
                            <a:srgbClr val="000000"/>
                          </a:solidFill>
                          <a:effectLst/>
                          <a:latin typeface="+mn-lt"/>
                        </a:rPr>
                        <a:t>13.83</a:t>
                      </a:r>
                    </a:p>
                  </a:txBody>
                  <a:tcPr marL="9525" marR="9525" marT="9525" marB="0" anchor="ctr"/>
                </a:tc>
                <a:tc>
                  <a:txBody>
                    <a:bodyPr/>
                    <a:lstStyle/>
                    <a:p>
                      <a:pPr algn="ctr" fontAlgn="b"/>
                      <a:r>
                        <a:rPr lang="en-GB" sz="1800" b="0" i="0" u="none" strike="noStrike">
                          <a:solidFill>
                            <a:srgbClr val="000000"/>
                          </a:solidFill>
                          <a:effectLst/>
                          <a:latin typeface="+mn-lt"/>
                        </a:rPr>
                        <a:t>15.95</a:t>
                      </a:r>
                    </a:p>
                  </a:txBody>
                  <a:tcPr marL="9525" marR="9525" marT="9525" marB="0" anchor="ctr"/>
                </a:tc>
                <a:tc>
                  <a:txBody>
                    <a:bodyPr/>
                    <a:lstStyle/>
                    <a:p>
                      <a:pPr algn="ctr" fontAlgn="b"/>
                      <a:r>
                        <a:rPr lang="en-GB" sz="1800" b="0" i="0" u="none" strike="noStrike">
                          <a:solidFill>
                            <a:srgbClr val="000000"/>
                          </a:solidFill>
                          <a:effectLst/>
                          <a:latin typeface="+mn-lt"/>
                        </a:rPr>
                        <a:t>19.19</a:t>
                      </a:r>
                    </a:p>
                  </a:txBody>
                  <a:tcPr marL="9525" marR="9525" marT="9525" marB="0" anchor="ctr"/>
                </a:tc>
                <a:extLst>
                  <a:ext uri="{0D108BD9-81ED-4DB2-BD59-A6C34878D82A}">
                    <a16:rowId xmlns:a16="http://schemas.microsoft.com/office/drawing/2014/main" val="4195292481"/>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25.32</a:t>
                      </a:r>
                    </a:p>
                  </a:txBody>
                  <a:tcPr marL="9525" marR="9525" marT="9525" marB="0" anchor="ctr"/>
                </a:tc>
                <a:tc>
                  <a:txBody>
                    <a:bodyPr/>
                    <a:lstStyle/>
                    <a:p>
                      <a:pPr algn="ctr" fontAlgn="b"/>
                      <a:r>
                        <a:rPr lang="en-GB" sz="1800" b="0" i="0" u="none" strike="noStrike">
                          <a:solidFill>
                            <a:srgbClr val="000000"/>
                          </a:solidFill>
                          <a:effectLst/>
                          <a:latin typeface="+mn-lt"/>
                        </a:rPr>
                        <a:t>11.04</a:t>
                      </a:r>
                    </a:p>
                  </a:txBody>
                  <a:tcPr marL="9525" marR="9525" marT="9525" marB="0" anchor="ctr"/>
                </a:tc>
                <a:tc>
                  <a:txBody>
                    <a:bodyPr/>
                    <a:lstStyle/>
                    <a:p>
                      <a:pPr algn="ctr" fontAlgn="b"/>
                      <a:r>
                        <a:rPr lang="en-GB" sz="1800" b="0" i="0" u="none" strike="noStrike">
                          <a:solidFill>
                            <a:srgbClr val="000000"/>
                          </a:solidFill>
                          <a:effectLst/>
                          <a:latin typeface="+mn-lt"/>
                        </a:rPr>
                        <a:t>14.31</a:t>
                      </a:r>
                    </a:p>
                  </a:txBody>
                  <a:tcPr marL="9525" marR="9525" marT="9525" marB="0" anchor="ctr"/>
                </a:tc>
                <a:tc>
                  <a:txBody>
                    <a:bodyPr/>
                    <a:lstStyle/>
                    <a:p>
                      <a:pPr algn="ctr" fontAlgn="b"/>
                      <a:r>
                        <a:rPr lang="en-GB" sz="1800" b="0" i="0" u="none" strike="noStrike">
                          <a:solidFill>
                            <a:srgbClr val="000000"/>
                          </a:solidFill>
                          <a:effectLst/>
                          <a:latin typeface="+mn-lt"/>
                        </a:rPr>
                        <a:t>16.02</a:t>
                      </a:r>
                    </a:p>
                  </a:txBody>
                  <a:tcPr marL="9525" marR="9525" marT="9525" marB="0" anchor="ctr"/>
                </a:tc>
                <a:tc>
                  <a:txBody>
                    <a:bodyPr/>
                    <a:lstStyle/>
                    <a:p>
                      <a:pPr algn="ctr" fontAlgn="b"/>
                      <a:r>
                        <a:rPr lang="en-GB" sz="1800" b="0" i="0" u="none" strike="noStrike">
                          <a:solidFill>
                            <a:srgbClr val="000000"/>
                          </a:solidFill>
                          <a:effectLst/>
                          <a:latin typeface="+mn-lt"/>
                        </a:rPr>
                        <a:t>20.35</a:t>
                      </a:r>
                    </a:p>
                  </a:txBody>
                  <a:tcPr marL="9525" marR="9525" marT="9525" marB="0" anchor="ctr"/>
                </a:tc>
                <a:extLst>
                  <a:ext uri="{0D108BD9-81ED-4DB2-BD59-A6C34878D82A}">
                    <a16:rowId xmlns:a16="http://schemas.microsoft.com/office/drawing/2014/main" val="377944912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43.25</a:t>
                      </a:r>
                    </a:p>
                  </a:txBody>
                  <a:tcPr marL="9525" marR="9525" marT="9525" marB="0" anchor="ctr"/>
                </a:tc>
                <a:tc>
                  <a:txBody>
                    <a:bodyPr/>
                    <a:lstStyle/>
                    <a:p>
                      <a:pPr algn="ctr" fontAlgn="b"/>
                      <a:r>
                        <a:rPr lang="en-GB" sz="1800" b="0" i="0" u="none" strike="noStrike">
                          <a:solidFill>
                            <a:srgbClr val="000000"/>
                          </a:solidFill>
                          <a:effectLst/>
                          <a:latin typeface="+mn-lt"/>
                        </a:rPr>
                        <a:t>11.41</a:t>
                      </a:r>
                    </a:p>
                  </a:txBody>
                  <a:tcPr marL="9525" marR="9525" marT="9525" marB="0" anchor="ctr"/>
                </a:tc>
                <a:tc>
                  <a:txBody>
                    <a:bodyPr/>
                    <a:lstStyle/>
                    <a:p>
                      <a:pPr algn="ctr" fontAlgn="b"/>
                      <a:r>
                        <a:rPr lang="en-GB" sz="1800" b="0" i="0" u="none" strike="noStrike">
                          <a:solidFill>
                            <a:srgbClr val="000000"/>
                          </a:solidFill>
                          <a:effectLst/>
                          <a:latin typeface="+mn-lt"/>
                        </a:rPr>
                        <a:t>13.53</a:t>
                      </a:r>
                    </a:p>
                  </a:txBody>
                  <a:tcPr marL="9525" marR="9525" marT="9525" marB="0" anchor="ctr"/>
                </a:tc>
                <a:tc>
                  <a:txBody>
                    <a:bodyPr/>
                    <a:lstStyle/>
                    <a:p>
                      <a:pPr algn="ctr" fontAlgn="b"/>
                      <a:r>
                        <a:rPr lang="en-GB" sz="1800" b="0" i="0" u="none" strike="noStrike">
                          <a:solidFill>
                            <a:srgbClr val="000000"/>
                          </a:solidFill>
                          <a:effectLst/>
                          <a:latin typeface="+mn-lt"/>
                        </a:rPr>
                        <a:t>16.21</a:t>
                      </a:r>
                    </a:p>
                  </a:txBody>
                  <a:tcPr marL="9525" marR="9525" marT="9525" marB="0" anchor="ctr"/>
                </a:tc>
                <a:tc>
                  <a:txBody>
                    <a:bodyPr/>
                    <a:lstStyle/>
                    <a:p>
                      <a:pPr algn="ctr" fontAlgn="b"/>
                      <a:r>
                        <a:rPr lang="en-GB" sz="1800" b="0" i="0" u="none" strike="noStrike" dirty="0">
                          <a:solidFill>
                            <a:srgbClr val="000000"/>
                          </a:solidFill>
                          <a:effectLst/>
                          <a:latin typeface="+mn-lt"/>
                        </a:rPr>
                        <a:t>18.72</a:t>
                      </a:r>
                    </a:p>
                  </a:txBody>
                  <a:tcPr marL="9525" marR="9525" marT="9525" marB="0" anchor="ctr"/>
                </a:tc>
                <a:extLst>
                  <a:ext uri="{0D108BD9-81ED-4DB2-BD59-A6C34878D82A}">
                    <a16:rowId xmlns:a16="http://schemas.microsoft.com/office/drawing/2014/main" val="3069011971"/>
                  </a:ext>
                </a:extLst>
              </a:tr>
            </a:tbl>
          </a:graphicData>
        </a:graphic>
      </p:graphicFrame>
      <p:sp>
        <p:nvSpPr>
          <p:cNvPr id="8" name="Rounded Rectangle 7"/>
          <p:cNvSpPr/>
          <p:nvPr/>
        </p:nvSpPr>
        <p:spPr>
          <a:xfrm>
            <a:off x="7165459" y="5582630"/>
            <a:ext cx="1097280" cy="914400"/>
          </a:xfrm>
          <a:prstGeom prst="roundRect">
            <a:avLst/>
          </a:prstGeom>
          <a:noFill/>
          <a:ln w="9525" cap="flat" cmpd="sng" algn="ctr">
            <a:solidFill>
              <a:schemeClr val="accent4">
                <a:lumMod val="50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chemeClr val="accent4">
                    <a:lumMod val="50000"/>
                  </a:schemeClr>
                </a:solidFill>
              </a:rPr>
              <a:t>College Student</a:t>
            </a:r>
            <a:endParaRPr lang="en-GB" dirty="0">
              <a:solidFill>
                <a:schemeClr val="accent4">
                  <a:lumMod val="50000"/>
                </a:schemeClr>
              </a:solidFill>
            </a:endParaRPr>
          </a:p>
        </p:txBody>
      </p:sp>
      <p:sp>
        <p:nvSpPr>
          <p:cNvPr id="10" name="Rounded Rectangle 9"/>
          <p:cNvSpPr/>
          <p:nvPr/>
        </p:nvSpPr>
        <p:spPr>
          <a:xfrm>
            <a:off x="8730871" y="1957168"/>
            <a:ext cx="1214986" cy="914400"/>
          </a:xfrm>
          <a:prstGeom prst="roundRect">
            <a:avLst/>
          </a:prstGeom>
          <a:noFill/>
          <a:ln w="9525" cap="flat" cmpd="sng" algn="ctr">
            <a:solidFill>
              <a:srgbClr val="C00000"/>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rgbClr val="C00000"/>
                </a:solidFill>
              </a:rPr>
              <a:t>Professor Level</a:t>
            </a:r>
            <a:endParaRPr lang="en-GB" dirty="0">
              <a:solidFill>
                <a:srgbClr val="C00000"/>
              </a:solidFill>
            </a:endParaRPr>
          </a:p>
        </p:txBody>
      </p:sp>
      <p:cxnSp>
        <p:nvCxnSpPr>
          <p:cNvPr id="13" name="Straight Arrow Connector 12"/>
          <p:cNvCxnSpPr>
            <a:stCxn id="8" idx="0"/>
          </p:cNvCxnSpPr>
          <p:nvPr/>
        </p:nvCxnSpPr>
        <p:spPr>
          <a:xfrm flipV="1">
            <a:off x="7714099" y="5253502"/>
            <a:ext cx="0" cy="329128"/>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9338364" y="2871568"/>
            <a:ext cx="2579" cy="3580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82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001155"/>
            <a:ext cx="84507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Two</a:t>
            </a:r>
            <a:r>
              <a:rPr lang="en-GB" dirty="0" smtClean="0"/>
              <a:t> </a:t>
            </a:r>
            <a:r>
              <a:rPr lang="en-GB" dirty="0" smtClean="0"/>
              <a:t>Groups of 9 revisers each were recruited to revise 4 sentences from PIL 1. One sentence of each quartile was taken at random.</a:t>
            </a:r>
          </a:p>
          <a:p>
            <a:r>
              <a:rPr lang="en-GB" dirty="0" smtClean="0"/>
              <a:t>Revisers were asked to fill-in missing words for each sentence (Cloze procedure) before making the revisions to validate quality.</a:t>
            </a:r>
          </a:p>
          <a:p>
            <a:r>
              <a:rPr lang="en-GB" dirty="0" smtClean="0"/>
              <a:t>Acceptable level of quality for the revisions:</a:t>
            </a:r>
          </a:p>
          <a:p>
            <a:endParaRPr lang="en-GB" dirty="0" smtClean="0"/>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A pilot run was made to assess the viability of employing Amazon crowdsourcing to revise the sentences</a:t>
            </a:r>
            <a:endParaRPr lang="en-GB" dirty="0">
              <a:solidFill>
                <a:srgbClr val="014067"/>
              </a:solidFill>
              <a:latin typeface="Calibri" panose="020F0502020204030204"/>
            </a:endParaRPr>
          </a:p>
        </p:txBody>
      </p:sp>
      <p:graphicFrame>
        <p:nvGraphicFramePr>
          <p:cNvPr id="11" name="Table 10"/>
          <p:cNvGraphicFramePr>
            <a:graphicFrameLocks noGrp="1"/>
          </p:cNvGraphicFramePr>
          <p:nvPr>
            <p:extLst>
              <p:ext uri="{D42A27DB-BD31-4B8C-83A1-F6EECF244321}">
                <p14:modId xmlns:p14="http://schemas.microsoft.com/office/powerpoint/2010/main" val="3236854841"/>
              </p:ext>
            </p:extLst>
          </p:nvPr>
        </p:nvGraphicFramePr>
        <p:xfrm>
          <a:off x="2249325" y="4502307"/>
          <a:ext cx="4664221" cy="1381760"/>
        </p:xfrm>
        <a:graphic>
          <a:graphicData uri="http://schemas.openxmlformats.org/drawingml/2006/table">
            <a:tbl>
              <a:tblPr firstRow="1" bandRow="1">
                <a:tableStyleId>{073A0DAA-6AF3-43AB-8588-CEC1D06C72B9}</a:tableStyleId>
              </a:tblPr>
              <a:tblGrid>
                <a:gridCol w="1006621">
                  <a:extLst>
                    <a:ext uri="{9D8B030D-6E8A-4147-A177-3AD203B41FA5}">
                      <a16:colId xmlns:a16="http://schemas.microsoft.com/office/drawing/2014/main" val="2560530874"/>
                    </a:ext>
                  </a:extLst>
                </a:gridCol>
                <a:gridCol w="1195753">
                  <a:extLst>
                    <a:ext uri="{9D8B030D-6E8A-4147-A177-3AD203B41FA5}">
                      <a16:colId xmlns:a16="http://schemas.microsoft.com/office/drawing/2014/main" val="3482764734"/>
                    </a:ext>
                  </a:extLst>
                </a:gridCol>
                <a:gridCol w="1519311">
                  <a:extLst>
                    <a:ext uri="{9D8B030D-6E8A-4147-A177-3AD203B41FA5}">
                      <a16:colId xmlns:a16="http://schemas.microsoft.com/office/drawing/2014/main" val="4132086717"/>
                    </a:ext>
                  </a:extLst>
                </a:gridCol>
                <a:gridCol w="942536">
                  <a:extLst>
                    <a:ext uri="{9D8B030D-6E8A-4147-A177-3AD203B41FA5}">
                      <a16:colId xmlns:a16="http://schemas.microsoft.com/office/drawing/2014/main" val="3938455061"/>
                    </a:ext>
                  </a:extLst>
                </a:gridCol>
              </a:tblGrid>
              <a:tr h="370840">
                <a:tc>
                  <a:txBody>
                    <a:bodyPr/>
                    <a:lstStyle/>
                    <a:p>
                      <a:r>
                        <a:rPr lang="en-GB" dirty="0" smtClean="0"/>
                        <a:t>Revisers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Approved Revisions</a:t>
                      </a:r>
                      <a:endParaRPr lang="en-GB" dirty="0"/>
                    </a:p>
                  </a:txBody>
                  <a:tcPr/>
                </a:tc>
                <a:tc>
                  <a:txBody>
                    <a:bodyPr/>
                    <a:lstStyle/>
                    <a:p>
                      <a:r>
                        <a:rPr lang="en-GB" dirty="0" err="1" smtClean="0"/>
                        <a:t>Avg</a:t>
                      </a:r>
                      <a:r>
                        <a:rPr lang="en-GB" baseline="0" dirty="0" smtClean="0"/>
                        <a:t> Revisions per Reviser</a:t>
                      </a:r>
                      <a:endParaRPr lang="en-GB" dirty="0"/>
                    </a:p>
                  </a:txBody>
                  <a:tcPr/>
                </a:tc>
                <a:tc>
                  <a:txBody>
                    <a:bodyPr/>
                    <a:lstStyle/>
                    <a:p>
                      <a:r>
                        <a:rPr lang="en-GB" dirty="0" err="1" smtClean="0"/>
                        <a:t>Std</a:t>
                      </a:r>
                      <a:r>
                        <a:rPr lang="en-GB" dirty="0" smtClean="0"/>
                        <a:t> Dev</a:t>
                      </a:r>
                      <a:endParaRPr lang="en-GB" dirty="0"/>
                    </a:p>
                  </a:txBody>
                  <a:tcPr/>
                </a:tc>
                <a:extLst>
                  <a:ext uri="{0D108BD9-81ED-4DB2-BD59-A6C34878D82A}">
                    <a16:rowId xmlns:a16="http://schemas.microsoft.com/office/drawing/2014/main" val="3218904573"/>
                  </a:ext>
                </a:extLst>
              </a:tr>
              <a:tr h="370840">
                <a:tc>
                  <a:txBody>
                    <a:bodyPr/>
                    <a:lstStyle/>
                    <a:p>
                      <a:r>
                        <a:rPr lang="en-GB" dirty="0" smtClean="0"/>
                        <a:t>9</a:t>
                      </a:r>
                      <a:endParaRPr lang="en-GB" dirty="0"/>
                    </a:p>
                  </a:txBody>
                  <a:tcPr/>
                </a:tc>
                <a:tc>
                  <a:txBody>
                    <a:bodyPr/>
                    <a:lstStyle/>
                    <a:p>
                      <a:r>
                        <a:rPr lang="en-GB" dirty="0" smtClean="0"/>
                        <a:t>23 (66%)</a:t>
                      </a:r>
                      <a:endParaRPr lang="en-GB" dirty="0"/>
                    </a:p>
                  </a:txBody>
                  <a:tcPr/>
                </a:tc>
                <a:tc>
                  <a:txBody>
                    <a:bodyPr/>
                    <a:lstStyle/>
                    <a:p>
                      <a:r>
                        <a:rPr lang="en-GB" dirty="0" smtClean="0"/>
                        <a:t>3.8</a:t>
                      </a:r>
                      <a:endParaRPr lang="en-GB" dirty="0"/>
                    </a:p>
                  </a:txBody>
                  <a:tcPr/>
                </a:tc>
                <a:tc>
                  <a:txBody>
                    <a:bodyPr/>
                    <a:lstStyle/>
                    <a:p>
                      <a:r>
                        <a:rPr lang="en-GB" dirty="0" smtClean="0"/>
                        <a:t>0.4</a:t>
                      </a:r>
                      <a:endParaRPr lang="en-GB" dirty="0"/>
                    </a:p>
                  </a:txBody>
                  <a:tcPr/>
                </a:tc>
                <a:extLst>
                  <a:ext uri="{0D108BD9-81ED-4DB2-BD59-A6C34878D82A}">
                    <a16:rowId xmlns:a16="http://schemas.microsoft.com/office/drawing/2014/main" val="1036208989"/>
                  </a:ext>
                </a:extLst>
              </a:tr>
              <a:tr h="370840">
                <a:tc>
                  <a:txBody>
                    <a:bodyPr/>
                    <a:lstStyle/>
                    <a:p>
                      <a:r>
                        <a:rPr lang="en-GB" dirty="0" smtClean="0"/>
                        <a:t>9</a:t>
                      </a:r>
                      <a:endParaRPr lang="en-GB" dirty="0"/>
                    </a:p>
                  </a:txBody>
                  <a:tcPr/>
                </a:tc>
                <a:tc>
                  <a:txBody>
                    <a:bodyPr/>
                    <a:lstStyle/>
                    <a:p>
                      <a:r>
                        <a:rPr lang="en-GB" dirty="0" smtClean="0"/>
                        <a:t>22 (62%)</a:t>
                      </a:r>
                      <a:endParaRPr lang="en-GB" dirty="0"/>
                    </a:p>
                  </a:txBody>
                  <a:tcPr/>
                </a:tc>
                <a:tc>
                  <a:txBody>
                    <a:bodyPr/>
                    <a:lstStyle/>
                    <a:p>
                      <a:r>
                        <a:rPr lang="en-GB" dirty="0" smtClean="0"/>
                        <a:t>4</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56931854"/>
                  </a:ext>
                </a:extLst>
              </a:tr>
            </a:tbl>
          </a:graphicData>
        </a:graphic>
      </p:graphicFrame>
    </p:spTree>
    <p:extLst>
      <p:ext uri="{BB962C8B-B14F-4D97-AF65-F5344CB8AC3E}">
        <p14:creationId xmlns:p14="http://schemas.microsoft.com/office/powerpoint/2010/main" val="1510561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4100268718"/>
              </p:ext>
            </p:extLst>
          </p:nvPr>
        </p:nvGraphicFramePr>
        <p:xfrm>
          <a:off x="432000" y="1273375"/>
          <a:ext cx="11525538" cy="4673600"/>
        </p:xfrm>
        <a:graphic>
          <a:graphicData uri="http://schemas.openxmlformats.org/drawingml/2006/table">
            <a:tbl>
              <a:tblPr firstRow="1" bandRow="1">
                <a:tableStyleId>{073A0DAA-6AF3-43AB-8588-CEC1D06C72B9}</a:tableStyleId>
              </a:tblPr>
              <a:tblGrid>
                <a:gridCol w="6658117">
                  <a:extLst>
                    <a:ext uri="{9D8B030D-6E8A-4147-A177-3AD203B41FA5}">
                      <a16:colId xmlns:a16="http://schemas.microsoft.com/office/drawing/2014/main" val="4256260332"/>
                    </a:ext>
                  </a:extLst>
                </a:gridCol>
                <a:gridCol w="1111348">
                  <a:extLst>
                    <a:ext uri="{9D8B030D-6E8A-4147-A177-3AD203B41FA5}">
                      <a16:colId xmlns:a16="http://schemas.microsoft.com/office/drawing/2014/main" val="2019383763"/>
                    </a:ext>
                  </a:extLst>
                </a:gridCol>
                <a:gridCol w="1041009">
                  <a:extLst>
                    <a:ext uri="{9D8B030D-6E8A-4147-A177-3AD203B41FA5}">
                      <a16:colId xmlns:a16="http://schemas.microsoft.com/office/drawing/2014/main" val="1586763320"/>
                    </a:ext>
                  </a:extLst>
                </a:gridCol>
                <a:gridCol w="1195754">
                  <a:extLst>
                    <a:ext uri="{9D8B030D-6E8A-4147-A177-3AD203B41FA5}">
                      <a16:colId xmlns:a16="http://schemas.microsoft.com/office/drawing/2014/main" val="3735496527"/>
                    </a:ext>
                  </a:extLst>
                </a:gridCol>
                <a:gridCol w="1519310">
                  <a:extLst>
                    <a:ext uri="{9D8B030D-6E8A-4147-A177-3AD203B41FA5}">
                      <a16:colId xmlns:a16="http://schemas.microsoft.com/office/drawing/2014/main" val="3105718585"/>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Original Sentence Score</a:t>
                      </a:r>
                      <a:endParaRPr lang="en-GB" dirty="0"/>
                    </a:p>
                  </a:txBody>
                  <a:tcPr anchor="ctr"/>
                </a:tc>
                <a:tc>
                  <a:txBody>
                    <a:bodyPr/>
                    <a:lstStyle/>
                    <a:p>
                      <a:pPr algn="ctr"/>
                      <a:r>
                        <a:rPr lang="en-GB" dirty="0" smtClean="0"/>
                        <a:t>Group</a:t>
                      </a:r>
                      <a:endParaRPr lang="en-GB" dirty="0"/>
                    </a:p>
                  </a:txBody>
                  <a:tcPr anchor="ctr"/>
                </a:tc>
                <a:tc>
                  <a:txBody>
                    <a:bodyPr/>
                    <a:lstStyle/>
                    <a:p>
                      <a:pPr algn="ctr"/>
                      <a:r>
                        <a:rPr lang="en-GB" dirty="0" smtClean="0"/>
                        <a:t>Revisions </a:t>
                      </a:r>
                      <a:r>
                        <a:rPr lang="en-GB" dirty="0" err="1" smtClean="0"/>
                        <a:t>Avg</a:t>
                      </a:r>
                      <a:r>
                        <a:rPr lang="en-GB" dirty="0" smtClean="0"/>
                        <a:t> Score</a:t>
                      </a:r>
                      <a:endParaRPr lang="en-GB" dirty="0"/>
                    </a:p>
                  </a:txBody>
                  <a:tcPr anchor="ctr"/>
                </a:tc>
                <a:tc>
                  <a:txBody>
                    <a:bodyPr/>
                    <a:lstStyle/>
                    <a:p>
                      <a:pPr algn="ctr"/>
                      <a:r>
                        <a:rPr lang="en-GB" dirty="0" smtClean="0"/>
                        <a:t>Percentage of Improvement</a:t>
                      </a:r>
                      <a:endParaRPr lang="en-GB" dirty="0"/>
                    </a:p>
                  </a:txBody>
                  <a:tcPr anchor="ctr"/>
                </a:tc>
                <a:extLst>
                  <a:ext uri="{0D108BD9-81ED-4DB2-BD59-A6C34878D82A}">
                    <a16:rowId xmlns:a16="http://schemas.microsoft.com/office/drawing/2014/main" val="3092206861"/>
                  </a:ext>
                </a:extLst>
              </a:tr>
              <a:tr h="370840">
                <a:tc rowSpan="2">
                  <a:txBody>
                    <a:bodyPr/>
                    <a:lstStyle/>
                    <a:p>
                      <a:pPr algn="l"/>
                      <a:r>
                        <a:rPr lang="en-GB" dirty="0" smtClean="0"/>
                        <a:t>if you are in Group A your samples will be Analysed for many different viruses using the rapid test which takes about 1 hour.</a:t>
                      </a:r>
                    </a:p>
                  </a:txBody>
                  <a:tcPr anchor="ctr"/>
                </a:tc>
                <a:tc rowSpan="2">
                  <a:txBody>
                    <a:bodyPr/>
                    <a:lstStyle/>
                    <a:p>
                      <a:pPr algn="ctr"/>
                      <a:r>
                        <a:rPr lang="en-GB" dirty="0" smtClean="0"/>
                        <a:t>10.5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6.7</a:t>
                      </a:r>
                      <a:endParaRPr lang="en-GB" dirty="0"/>
                    </a:p>
                  </a:txBody>
                  <a:tcPr anchor="ctr"/>
                </a:tc>
                <a:tc>
                  <a:txBody>
                    <a:bodyPr/>
                    <a:lstStyle/>
                    <a:p>
                      <a:pPr algn="ctr"/>
                      <a:r>
                        <a:rPr lang="en-GB" dirty="0" smtClean="0"/>
                        <a:t>37%</a:t>
                      </a:r>
                      <a:endParaRPr lang="en-GB" dirty="0"/>
                    </a:p>
                  </a:txBody>
                  <a:tcPr anchor="ctr"/>
                </a:tc>
                <a:extLst>
                  <a:ext uri="{0D108BD9-81ED-4DB2-BD59-A6C34878D82A}">
                    <a16:rowId xmlns:a16="http://schemas.microsoft.com/office/drawing/2014/main" val="423992938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8.0</a:t>
                      </a:r>
                      <a:endParaRPr lang="en-GB" dirty="0"/>
                    </a:p>
                  </a:txBody>
                  <a:tcPr anchor="ctr"/>
                </a:tc>
                <a:tc>
                  <a:txBody>
                    <a:bodyPr/>
                    <a:lstStyle/>
                    <a:p>
                      <a:pPr algn="ctr"/>
                      <a:r>
                        <a:rPr lang="en-GB" dirty="0" smtClean="0"/>
                        <a:t>25%</a:t>
                      </a:r>
                      <a:endParaRPr lang="en-GB" dirty="0"/>
                    </a:p>
                  </a:txBody>
                  <a:tcPr anchor="ctr"/>
                </a:tc>
                <a:extLst>
                  <a:ext uri="{0D108BD9-81ED-4DB2-BD59-A6C34878D82A}">
                    <a16:rowId xmlns:a16="http://schemas.microsoft.com/office/drawing/2014/main" val="1810821478"/>
                  </a:ext>
                </a:extLst>
              </a:tr>
              <a:tr h="370840">
                <a:tc rowSpan="2">
                  <a:txBody>
                    <a:bodyPr/>
                    <a:lstStyle/>
                    <a:p>
                      <a:pPr algn="l"/>
                      <a:r>
                        <a:rPr lang="en-GB" dirty="0" smtClean="0"/>
                        <a:t>The clinical team looking after you may wish to test you for respiratory viruses and if they do this will be using standard laboratory testing</a:t>
                      </a:r>
                    </a:p>
                  </a:txBody>
                  <a:tcPr anchor="ctr"/>
                </a:tc>
                <a:tc rowSpan="2">
                  <a:txBody>
                    <a:bodyPr/>
                    <a:lstStyle/>
                    <a:p>
                      <a:pPr algn="ctr"/>
                      <a:r>
                        <a:rPr lang="en-GB" dirty="0" smtClean="0"/>
                        <a:t>13.3</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10.9</a:t>
                      </a:r>
                      <a:endParaRPr lang="en-GB" dirty="0"/>
                    </a:p>
                  </a:txBody>
                  <a:tcPr anchor="ctr"/>
                </a:tc>
                <a:tc>
                  <a:txBody>
                    <a:bodyPr/>
                    <a:lstStyle/>
                    <a:p>
                      <a:pPr algn="ctr"/>
                      <a:r>
                        <a:rPr lang="en-GB" dirty="0" smtClean="0"/>
                        <a:t>18%</a:t>
                      </a:r>
                      <a:endParaRPr lang="en-GB" dirty="0"/>
                    </a:p>
                  </a:txBody>
                  <a:tcPr anchor="ctr"/>
                </a:tc>
                <a:extLst>
                  <a:ext uri="{0D108BD9-81ED-4DB2-BD59-A6C34878D82A}">
                    <a16:rowId xmlns:a16="http://schemas.microsoft.com/office/drawing/2014/main" val="147144279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9.4</a:t>
                      </a:r>
                      <a:endParaRPr lang="en-GB" dirty="0"/>
                    </a:p>
                  </a:txBody>
                  <a:tcPr anchor="ctr"/>
                </a:tc>
                <a:tc>
                  <a:txBody>
                    <a:bodyPr/>
                    <a:lstStyle/>
                    <a:p>
                      <a:pPr algn="ctr"/>
                      <a:r>
                        <a:rPr lang="en-GB" dirty="0" smtClean="0"/>
                        <a:t>30%</a:t>
                      </a:r>
                      <a:endParaRPr lang="en-GB" dirty="0"/>
                    </a:p>
                  </a:txBody>
                  <a:tcPr anchor="ctr"/>
                </a:tc>
                <a:extLst>
                  <a:ext uri="{0D108BD9-81ED-4DB2-BD59-A6C34878D82A}">
                    <a16:rowId xmlns:a16="http://schemas.microsoft.com/office/drawing/2014/main" val="2320763458"/>
                  </a:ext>
                </a:extLst>
              </a:tr>
              <a:tr h="370840">
                <a:tc rowSpan="2">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rowSpan="2">
                  <a:txBody>
                    <a:bodyPr/>
                    <a:lstStyle/>
                    <a:p>
                      <a:pPr algn="ctr"/>
                      <a:r>
                        <a:rPr lang="en-GB" dirty="0" smtClean="0"/>
                        <a:t>16.7</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9.3</a:t>
                      </a:r>
                      <a:endParaRPr lang="en-GB" dirty="0"/>
                    </a:p>
                  </a:txBody>
                  <a:tcPr anchor="ctr"/>
                </a:tc>
                <a:tc>
                  <a:txBody>
                    <a:bodyPr/>
                    <a:lstStyle/>
                    <a:p>
                      <a:pPr algn="ctr"/>
                      <a:r>
                        <a:rPr lang="en-GB" dirty="0" smtClean="0"/>
                        <a:t>44%</a:t>
                      </a:r>
                      <a:endParaRPr lang="en-GB" dirty="0"/>
                    </a:p>
                  </a:txBody>
                  <a:tcPr anchor="ctr"/>
                </a:tc>
                <a:extLst>
                  <a:ext uri="{0D108BD9-81ED-4DB2-BD59-A6C34878D82A}">
                    <a16:rowId xmlns:a16="http://schemas.microsoft.com/office/drawing/2014/main" val="356066885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9.5</a:t>
                      </a:r>
                      <a:endParaRPr lang="en-GB" dirty="0"/>
                    </a:p>
                  </a:txBody>
                  <a:tcPr anchor="ctr"/>
                </a:tc>
                <a:tc>
                  <a:txBody>
                    <a:bodyPr/>
                    <a:lstStyle/>
                    <a:p>
                      <a:pPr algn="ctr"/>
                      <a:r>
                        <a:rPr lang="en-GB" dirty="0" smtClean="0"/>
                        <a:t>43%</a:t>
                      </a:r>
                      <a:endParaRPr lang="en-GB" dirty="0"/>
                    </a:p>
                  </a:txBody>
                  <a:tcPr anchor="ctr"/>
                </a:tc>
                <a:extLst>
                  <a:ext uri="{0D108BD9-81ED-4DB2-BD59-A6C34878D82A}">
                    <a16:rowId xmlns:a16="http://schemas.microsoft.com/office/drawing/2014/main" val="1979675093"/>
                  </a:ext>
                </a:extLst>
              </a:tr>
              <a:tr h="370840">
                <a:tc rowSpan="2">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rowSpan="2">
                  <a:txBody>
                    <a:bodyPr/>
                    <a:lstStyle/>
                    <a:p>
                      <a:pPr algn="ctr"/>
                      <a:r>
                        <a:rPr lang="en-GB" dirty="0" smtClean="0"/>
                        <a:t>19.5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13.2</a:t>
                      </a:r>
                      <a:endParaRPr lang="en-GB" dirty="0"/>
                    </a:p>
                  </a:txBody>
                  <a:tcPr anchor="ctr"/>
                </a:tc>
                <a:tc>
                  <a:txBody>
                    <a:bodyPr/>
                    <a:lstStyle/>
                    <a:p>
                      <a:pPr algn="ctr"/>
                      <a:r>
                        <a:rPr lang="en-GB" dirty="0" smtClean="0"/>
                        <a:t>32%</a:t>
                      </a:r>
                      <a:endParaRPr lang="en-GB" dirty="0"/>
                    </a:p>
                  </a:txBody>
                  <a:tcPr anchor="ctr"/>
                </a:tc>
                <a:extLst>
                  <a:ext uri="{0D108BD9-81ED-4DB2-BD59-A6C34878D82A}">
                    <a16:rowId xmlns:a16="http://schemas.microsoft.com/office/drawing/2014/main" val="198245513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14.4</a:t>
                      </a:r>
                      <a:endParaRPr lang="en-GB" dirty="0"/>
                    </a:p>
                  </a:txBody>
                  <a:tcPr anchor="ctr"/>
                </a:tc>
                <a:tc>
                  <a:txBody>
                    <a:bodyPr/>
                    <a:lstStyle/>
                    <a:p>
                      <a:pPr algn="ctr"/>
                      <a:r>
                        <a:rPr lang="en-GB" dirty="0" smtClean="0"/>
                        <a:t>26%</a:t>
                      </a:r>
                      <a:endParaRPr lang="en-GB" dirty="0"/>
                    </a:p>
                  </a:txBody>
                  <a:tcPr anchor="ctr"/>
                </a:tc>
                <a:extLst>
                  <a:ext uri="{0D108BD9-81ED-4DB2-BD59-A6C34878D82A}">
                    <a16:rowId xmlns:a16="http://schemas.microsoft.com/office/drawing/2014/main" val="3749030901"/>
                  </a:ext>
                </a:extLst>
              </a:tr>
            </a:tbl>
          </a:graphicData>
        </a:graphic>
      </p:graphicFrame>
    </p:spTree>
    <p:extLst>
      <p:ext uri="{BB962C8B-B14F-4D97-AF65-F5344CB8AC3E}">
        <p14:creationId xmlns:p14="http://schemas.microsoft.com/office/powerpoint/2010/main" val="221906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409485813"/>
              </p:ext>
            </p:extLst>
          </p:nvPr>
        </p:nvGraphicFramePr>
        <p:xfrm>
          <a:off x="432000" y="865406"/>
          <a:ext cx="11525538" cy="5400040"/>
        </p:xfrm>
        <a:graphic>
          <a:graphicData uri="http://schemas.openxmlformats.org/drawingml/2006/table">
            <a:tbl>
              <a:tblPr firstRow="1" bandRow="1">
                <a:tableStyleId>{073A0DAA-6AF3-43AB-8588-CEC1D06C72B9}</a:tableStyleId>
              </a:tblPr>
              <a:tblGrid>
                <a:gridCol w="4196271">
                  <a:extLst>
                    <a:ext uri="{9D8B030D-6E8A-4147-A177-3AD203B41FA5}">
                      <a16:colId xmlns:a16="http://schemas.microsoft.com/office/drawing/2014/main" val="4256260332"/>
                    </a:ext>
                  </a:extLst>
                </a:gridCol>
                <a:gridCol w="3487421">
                  <a:extLst>
                    <a:ext uri="{9D8B030D-6E8A-4147-A177-3AD203B41FA5}">
                      <a16:colId xmlns:a16="http://schemas.microsoft.com/office/drawing/2014/main" val="3848278850"/>
                    </a:ext>
                  </a:extLst>
                </a:gridCol>
                <a:gridCol w="3841846">
                  <a:extLst>
                    <a:ext uri="{9D8B030D-6E8A-4147-A177-3AD203B41FA5}">
                      <a16:colId xmlns:a16="http://schemas.microsoft.com/office/drawing/2014/main" val="1571012108"/>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G1</a:t>
                      </a:r>
                      <a:endParaRPr lang="en-GB" dirty="0"/>
                    </a:p>
                  </a:txBody>
                  <a:tcPr anchor="ctr"/>
                </a:tc>
                <a:tc>
                  <a:txBody>
                    <a:bodyPr/>
                    <a:lstStyle/>
                    <a:p>
                      <a:pPr algn="ctr"/>
                      <a:r>
                        <a:rPr lang="en-GB" dirty="0" smtClean="0"/>
                        <a:t>G2</a:t>
                      </a:r>
                      <a:endParaRPr lang="en-GB" dirty="0"/>
                    </a:p>
                  </a:txBody>
                  <a:tcPr anchor="ctr"/>
                </a:tc>
                <a:extLst>
                  <a:ext uri="{0D108BD9-81ED-4DB2-BD59-A6C34878D82A}">
                    <a16:rowId xmlns:a16="http://schemas.microsoft.com/office/drawing/2014/main" val="3092206861"/>
                  </a:ext>
                </a:extLst>
              </a:tr>
              <a:tr h="741680">
                <a:tc>
                  <a:txBody>
                    <a:bodyPr/>
                    <a:lstStyle/>
                    <a:p>
                      <a:pPr algn="l"/>
                      <a:r>
                        <a:rPr lang="en-GB" dirty="0" smtClean="0"/>
                        <a:t>if you are in Group A your samples will be Analysed for many different viruses using the rapid test which takes about 1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your test will be conducted within an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a 1 hour test will check for viruses in your samples.</a:t>
                      </a:r>
                    </a:p>
                  </a:txBody>
                  <a:tcPr anchor="ctr"/>
                </a:tc>
                <a:extLst>
                  <a:ext uri="{0D108BD9-81ED-4DB2-BD59-A6C34878D82A}">
                    <a16:rowId xmlns:a16="http://schemas.microsoft.com/office/drawing/2014/main" val="4239929385"/>
                  </a:ext>
                </a:extLst>
              </a:tr>
              <a:tr h="741680">
                <a:tc>
                  <a:txBody>
                    <a:bodyPr/>
                    <a:lstStyle/>
                    <a:p>
                      <a:pPr algn="l"/>
                      <a:r>
                        <a:rPr lang="en-GB" dirty="0" smtClean="0"/>
                        <a:t>The clinical team looking after you may wish to test you for respiratory viruses and if they do this will be using standard laboratory testing</a:t>
                      </a:r>
                    </a:p>
                  </a:txBody>
                  <a:tcPr anchor="ctr"/>
                </a:tc>
                <a:tc>
                  <a:txBody>
                    <a:bodyPr/>
                    <a:lstStyle/>
                    <a:p>
                      <a:pPr algn="l"/>
                      <a:r>
                        <a:rPr lang="en-GB" sz="1800" b="0" i="0" u="none" strike="noStrike" dirty="0" smtClean="0">
                          <a:effectLst/>
                          <a:latin typeface="+mn-lt"/>
                        </a:rPr>
                        <a:t>The staff taking care of you may want to examine you for and breathing problems. If they do they will use standard testing.</a:t>
                      </a:r>
                      <a:endParaRPr lang="en-GB" dirty="0" smtClean="0"/>
                    </a:p>
                  </a:txBody>
                  <a:tcPr anchor="ctr"/>
                </a:tc>
                <a:tc>
                  <a:txBody>
                    <a:bodyPr/>
                    <a:lstStyle/>
                    <a:p>
                      <a:pPr algn="l"/>
                      <a:r>
                        <a:rPr lang="en-GB" sz="1800" b="0" i="0" u="none" strike="noStrike" dirty="0" smtClean="0">
                          <a:effectLst/>
                          <a:latin typeface="+mn-lt"/>
                        </a:rPr>
                        <a:t>The team looking after you may want to test you for respiratory viruses. If so, this will use standard laboratory testing.</a:t>
                      </a:r>
                      <a:endParaRPr lang="en-GB" dirty="0" smtClean="0"/>
                    </a:p>
                  </a:txBody>
                  <a:tcPr anchor="ctr"/>
                </a:tc>
                <a:extLst>
                  <a:ext uri="{0D108BD9-81ED-4DB2-BD59-A6C34878D82A}">
                    <a16:rowId xmlns:a16="http://schemas.microsoft.com/office/drawing/2014/main" val="1471442790"/>
                  </a:ext>
                </a:extLst>
              </a:tr>
              <a:tr h="741680">
                <a:tc>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For both groups A and B you can opt out at any time. This will not affect your participation in the study or further care.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or B, you may choose not to provide further research samples. This will not affect the care you receive now or remove you from this study.</a:t>
                      </a:r>
                    </a:p>
                  </a:txBody>
                  <a:tcPr anchor="ctr"/>
                </a:tc>
                <a:extLst>
                  <a:ext uri="{0D108BD9-81ED-4DB2-BD59-A6C34878D82A}">
                    <a16:rowId xmlns:a16="http://schemas.microsoft.com/office/drawing/2014/main" val="3560668850"/>
                  </a:ext>
                </a:extLst>
              </a:tr>
              <a:tr h="741680">
                <a:tc>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a:txBody>
                    <a:bodyPr/>
                    <a:lstStyle/>
                    <a:p>
                      <a:pPr algn="l"/>
                      <a:r>
                        <a:rPr lang="en-GB" sz="1800" b="0" i="0" u="none" strike="noStrike" dirty="0" smtClean="0">
                          <a:effectLst/>
                          <a:latin typeface="+mn-lt"/>
                        </a:rPr>
                        <a:t>The samples will that are taken will only be used for respectful research and they will not contain any information that points to yourself.</a:t>
                      </a:r>
                      <a:endParaRPr lang="en-GB"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Samples are stored confidentially and no personal data will be listed on them. They will only be used in further ethically approved studies as directed by the chief investigator of this trial. </a:t>
                      </a:r>
                    </a:p>
                  </a:txBody>
                  <a:tcPr anchor="ctr"/>
                </a:tc>
                <a:extLst>
                  <a:ext uri="{0D108BD9-81ED-4DB2-BD59-A6C34878D82A}">
                    <a16:rowId xmlns:a16="http://schemas.microsoft.com/office/drawing/2014/main" val="1982455135"/>
                  </a:ext>
                </a:extLst>
              </a:tr>
            </a:tbl>
          </a:graphicData>
        </a:graphic>
      </p:graphicFrame>
    </p:spTree>
    <p:extLst>
      <p:ext uri="{BB962C8B-B14F-4D97-AF65-F5344CB8AC3E}">
        <p14:creationId xmlns:p14="http://schemas.microsoft.com/office/powerpoint/2010/main" val="118885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3.xml><?xml version="1.0" encoding="utf-8"?>
<ds:datastoreItem xmlns:ds="http://schemas.openxmlformats.org/officeDocument/2006/customXml" ds:itemID="{E4934E25-8442-49E9-ABDF-3146C4145F3B}">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elements/1.1/"/>
    <ds:schemaRef ds:uri="http://schemas.microsoft.com/office/2006/metadata/properties"/>
    <ds:schemaRef ds:uri="fb0879af-3eba-417a-a55a-ffe6dcd6ca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4142</Words>
  <Application>Microsoft Office PowerPoint</Application>
  <PresentationFormat>Widescreen</PresentationFormat>
  <Paragraphs>508</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Corbel</vt:lpstr>
      <vt:lpstr>Times New Roman</vt:lpstr>
      <vt:lpstr>Office Theme</vt:lpstr>
      <vt:lpstr>A Web Platform for Public Involvement: Reviewing Patient Information Leaflets for Clinical Trials in the UK</vt:lpstr>
      <vt:lpstr>The Problem</vt:lpstr>
      <vt:lpstr>Our proposal</vt:lpstr>
      <vt:lpstr>Current Progress</vt:lpstr>
      <vt:lpstr>Initial Results</vt:lpstr>
      <vt:lpstr>Initial Results</vt:lpstr>
      <vt:lpstr>Initial Results</vt:lpstr>
      <vt:lpstr>Initial Results</vt:lpstr>
      <vt:lpstr>Initial Results</vt:lpstr>
      <vt:lpstr>THANK YOU</vt:lpstr>
      <vt:lpstr>First Sentence Revisions (ARI 10.5)</vt:lpstr>
      <vt:lpstr>General Statistics</vt:lpstr>
      <vt:lpstr>The Problem</vt:lpstr>
      <vt:lpstr>Methodology</vt:lpstr>
      <vt:lpstr>General Statistics</vt:lpstr>
      <vt:lpstr>General Statistics</vt:lpstr>
      <vt:lpstr>Results</vt:lpstr>
      <vt:lpstr>First Sentence Revisions (ARI 10.5)</vt:lpstr>
      <vt:lpstr>Second Sentence Revisions (ARI 13.3)</vt:lpstr>
      <vt:lpstr>Third Sentence Revisions (ARI 16.7)</vt:lpstr>
      <vt:lpstr>Fourth Sentence Revisions (ARI 19.5)</vt:lpstr>
      <vt:lpstr>Fourth Sentence Revisions (ARI 19.5)</vt:lpstr>
      <vt:lpstr>Conclusions</vt:lpstr>
      <vt:lpstr>THANK YOU</vt:lpstr>
      <vt:lpstr>Results</vt:lpstr>
      <vt:lpstr>What is our project about?</vt:lpstr>
      <vt:lpstr>Why are we doing it?</vt:lpstr>
      <vt:lpstr>Top 10 Prioritised Research Questions</vt:lpstr>
      <vt:lpstr>Top 10 Prioritised Research Questions</vt:lpstr>
      <vt:lpstr>Research Methodology</vt:lpstr>
      <vt:lpstr>Current Advance</vt:lpstr>
      <vt:lpstr>Our model</vt:lpstr>
      <vt:lpstr>The Web Platform </vt:lpstr>
      <vt:lpstr>The Web Platform</vt:lpstr>
      <vt:lpstr>The Web Platform</vt:lpstr>
      <vt:lpstr>The Web Platform</vt:lpstr>
      <vt:lpstr>References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2019-01-14T15:00:51Z</dcterms:created>
  <dcterms:modified xsi:type="dcterms:W3CDTF">2019-06-27T09:25:32Z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