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5"/>
  </p:notesMasterIdLst>
  <p:handoutMasterIdLst>
    <p:handoutMasterId r:id="rId16"/>
  </p:handoutMasterIdLst>
  <p:sldIdLst>
    <p:sldId id="282" r:id="rId5"/>
    <p:sldId id="313" r:id="rId6"/>
    <p:sldId id="324" r:id="rId7"/>
    <p:sldId id="325" r:id="rId8"/>
    <p:sldId id="330" r:id="rId9"/>
    <p:sldId id="329" r:id="rId10"/>
    <p:sldId id="331" r:id="rId11"/>
    <p:sldId id="332" r:id="rId12"/>
    <p:sldId id="333" r:id="rId13"/>
    <p:sldId id="3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78" d="100"/>
          <a:sy n="78" d="100"/>
        </p:scale>
        <p:origin x="126" y="120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Change in score from baseline for each sentence</a:t>
            </a:r>
            <a:endParaRPr lang="en-GB"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Sentence 1</c:v>
                </c:pt>
              </c:strCache>
            </c:strRef>
          </c:tx>
          <c:spPr>
            <a:ln w="28575" cap="rnd">
              <a:solidFill>
                <a:schemeClr val="accent1"/>
              </a:solidFill>
              <a:round/>
            </a:ln>
            <a:effectLst/>
          </c:spPr>
          <c:marker>
            <c:symbol val="none"/>
          </c:marker>
          <c:cat>
            <c:strRef>
              <c:f>Sheet1!$B$1:$D$1</c:f>
              <c:strCache>
                <c:ptCount val="3"/>
                <c:pt idx="0">
                  <c:v>Baseline</c:v>
                </c:pt>
                <c:pt idx="1">
                  <c:v>Unaided</c:v>
                </c:pt>
                <c:pt idx="2">
                  <c:v>With tip list</c:v>
                </c:pt>
              </c:strCache>
            </c:strRef>
          </c:cat>
          <c:val>
            <c:numRef>
              <c:f>Sheet1!$B$2:$D$2</c:f>
              <c:numCache>
                <c:formatCode>General</c:formatCode>
                <c:ptCount val="3"/>
                <c:pt idx="0">
                  <c:v>10.5</c:v>
                </c:pt>
                <c:pt idx="1">
                  <c:v>6.7</c:v>
                </c:pt>
                <c:pt idx="2">
                  <c:v>8</c:v>
                </c:pt>
              </c:numCache>
            </c:numRef>
          </c:val>
          <c:smooth val="0"/>
          <c:extLst>
            <c:ext xmlns:c16="http://schemas.microsoft.com/office/drawing/2014/chart" uri="{C3380CC4-5D6E-409C-BE32-E72D297353CC}">
              <c16:uniqueId val="{00000000-7434-4386-A14E-60B8DFD0CF7F}"/>
            </c:ext>
          </c:extLst>
        </c:ser>
        <c:ser>
          <c:idx val="1"/>
          <c:order val="1"/>
          <c:tx>
            <c:strRef>
              <c:f>Sheet1!$A$3</c:f>
              <c:strCache>
                <c:ptCount val="1"/>
                <c:pt idx="0">
                  <c:v>Sentence 2</c:v>
                </c:pt>
              </c:strCache>
            </c:strRef>
          </c:tx>
          <c:spPr>
            <a:ln w="28575" cap="rnd">
              <a:solidFill>
                <a:schemeClr val="accent2"/>
              </a:solidFill>
              <a:round/>
            </a:ln>
            <a:effectLst/>
          </c:spPr>
          <c:marker>
            <c:symbol val="none"/>
          </c:marker>
          <c:cat>
            <c:strRef>
              <c:f>Sheet1!$B$1:$D$1</c:f>
              <c:strCache>
                <c:ptCount val="3"/>
                <c:pt idx="0">
                  <c:v>Baseline</c:v>
                </c:pt>
                <c:pt idx="1">
                  <c:v>Unaided</c:v>
                </c:pt>
                <c:pt idx="2">
                  <c:v>With tip list</c:v>
                </c:pt>
              </c:strCache>
            </c:strRef>
          </c:cat>
          <c:val>
            <c:numRef>
              <c:f>Sheet1!$B$3:$D$3</c:f>
              <c:numCache>
                <c:formatCode>General</c:formatCode>
                <c:ptCount val="3"/>
                <c:pt idx="0">
                  <c:v>13.3</c:v>
                </c:pt>
                <c:pt idx="1">
                  <c:v>10.9</c:v>
                </c:pt>
                <c:pt idx="2">
                  <c:v>9.4</c:v>
                </c:pt>
              </c:numCache>
            </c:numRef>
          </c:val>
          <c:smooth val="0"/>
          <c:extLst>
            <c:ext xmlns:c16="http://schemas.microsoft.com/office/drawing/2014/chart" uri="{C3380CC4-5D6E-409C-BE32-E72D297353CC}">
              <c16:uniqueId val="{00000001-7434-4386-A14E-60B8DFD0CF7F}"/>
            </c:ext>
          </c:extLst>
        </c:ser>
        <c:ser>
          <c:idx val="2"/>
          <c:order val="2"/>
          <c:tx>
            <c:strRef>
              <c:f>Sheet1!$A$4</c:f>
              <c:strCache>
                <c:ptCount val="1"/>
                <c:pt idx="0">
                  <c:v>Sentence 3</c:v>
                </c:pt>
              </c:strCache>
            </c:strRef>
          </c:tx>
          <c:spPr>
            <a:ln w="28575" cap="rnd">
              <a:solidFill>
                <a:schemeClr val="accent3"/>
              </a:solidFill>
              <a:round/>
            </a:ln>
            <a:effectLst/>
          </c:spPr>
          <c:marker>
            <c:symbol val="none"/>
          </c:marker>
          <c:cat>
            <c:strRef>
              <c:f>Sheet1!$B$1:$D$1</c:f>
              <c:strCache>
                <c:ptCount val="3"/>
                <c:pt idx="0">
                  <c:v>Baseline</c:v>
                </c:pt>
                <c:pt idx="1">
                  <c:v>Unaided</c:v>
                </c:pt>
                <c:pt idx="2">
                  <c:v>With tip list</c:v>
                </c:pt>
              </c:strCache>
            </c:strRef>
          </c:cat>
          <c:val>
            <c:numRef>
              <c:f>Sheet1!$B$4:$D$4</c:f>
              <c:numCache>
                <c:formatCode>General</c:formatCode>
                <c:ptCount val="3"/>
                <c:pt idx="0">
                  <c:v>16.7</c:v>
                </c:pt>
                <c:pt idx="1">
                  <c:v>9.3000000000000007</c:v>
                </c:pt>
                <c:pt idx="2">
                  <c:v>9.5</c:v>
                </c:pt>
              </c:numCache>
            </c:numRef>
          </c:val>
          <c:smooth val="0"/>
          <c:extLst>
            <c:ext xmlns:c16="http://schemas.microsoft.com/office/drawing/2014/chart" uri="{C3380CC4-5D6E-409C-BE32-E72D297353CC}">
              <c16:uniqueId val="{00000002-7434-4386-A14E-60B8DFD0CF7F}"/>
            </c:ext>
          </c:extLst>
        </c:ser>
        <c:ser>
          <c:idx val="3"/>
          <c:order val="3"/>
          <c:tx>
            <c:strRef>
              <c:f>Sheet1!$A$5</c:f>
              <c:strCache>
                <c:ptCount val="1"/>
                <c:pt idx="0">
                  <c:v>Sentence 4</c:v>
                </c:pt>
              </c:strCache>
            </c:strRef>
          </c:tx>
          <c:spPr>
            <a:ln w="28575" cap="rnd">
              <a:solidFill>
                <a:schemeClr val="accent4"/>
              </a:solidFill>
              <a:round/>
            </a:ln>
            <a:effectLst/>
          </c:spPr>
          <c:marker>
            <c:symbol val="none"/>
          </c:marker>
          <c:cat>
            <c:strRef>
              <c:f>Sheet1!$B$1:$D$1</c:f>
              <c:strCache>
                <c:ptCount val="3"/>
                <c:pt idx="0">
                  <c:v>Baseline</c:v>
                </c:pt>
                <c:pt idx="1">
                  <c:v>Unaided</c:v>
                </c:pt>
                <c:pt idx="2">
                  <c:v>With tip list</c:v>
                </c:pt>
              </c:strCache>
            </c:strRef>
          </c:cat>
          <c:val>
            <c:numRef>
              <c:f>Sheet1!$B$5:$D$5</c:f>
              <c:numCache>
                <c:formatCode>General</c:formatCode>
                <c:ptCount val="3"/>
                <c:pt idx="0">
                  <c:v>19.5</c:v>
                </c:pt>
                <c:pt idx="1">
                  <c:v>13.2</c:v>
                </c:pt>
                <c:pt idx="2">
                  <c:v>14.4</c:v>
                </c:pt>
              </c:numCache>
            </c:numRef>
          </c:val>
          <c:smooth val="0"/>
          <c:extLst>
            <c:ext xmlns:c16="http://schemas.microsoft.com/office/drawing/2014/chart" uri="{C3380CC4-5D6E-409C-BE32-E72D297353CC}">
              <c16:uniqueId val="{00000003-7434-4386-A14E-60B8DFD0CF7F}"/>
            </c:ext>
          </c:extLst>
        </c:ser>
        <c:dLbls>
          <c:showLegendKey val="0"/>
          <c:showVal val="0"/>
          <c:showCatName val="0"/>
          <c:showSerName val="0"/>
          <c:showPercent val="0"/>
          <c:showBubbleSize val="0"/>
        </c:dLbls>
        <c:smooth val="0"/>
        <c:axId val="231866624"/>
        <c:axId val="391140848"/>
      </c:lineChart>
      <c:catAx>
        <c:axId val="23186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140848"/>
        <c:crosses val="autoZero"/>
        <c:auto val="1"/>
        <c:lblAlgn val="ctr"/>
        <c:lblOffset val="100"/>
        <c:noMultiLvlLbl val="0"/>
      </c:catAx>
      <c:valAx>
        <c:axId val="39114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18666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9-06-27T12:26:50.985" idx="3">
    <p:pos x="10" y="10"/>
    <p:text>Spread out text a bit and increased font size on authors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6-27T12:31:27.319" idx="4">
    <p:pos x="3869" y="2584"/>
    <p:text>Made problem statement bold. Rewording to shorten bullet points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6-27T12:38:25.740" idx="5">
    <p:pos x="1479" y="234"/>
    <p:text>I think this is your methods slide. It woudl benefit from a simple flow chart diagram showing how you do the study.</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06-27T12:39:34.985" idx="6">
    <p:pos x="4958" y="872"/>
    <p:text>Adds nothing to this slide !</p:text>
    <p:extLst>
      <p:ext uri="{C676402C-5697-4E1C-873F-D02D1690AC5C}">
        <p15:threadingInfo xmlns:p15="http://schemas.microsoft.com/office/powerpoint/2012/main" timeZoneBias="-60"/>
      </p:ext>
    </p:extLst>
  </p:cm>
  <p:cm authorId="2" dt="2019-06-27T12:41:28.036" idx="7">
    <p:pos x="10" y="10"/>
    <p:text>Make graph bigger. Include 0 on the Y axis to reduce the apparent differences and give a truer picture.</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06-27T12:43:00.522" idx="8">
    <p:pos x="6265" y="1233"/>
    <p:text>Nice !</p:text>
    <p:extLst>
      <p:ext uri="{C676402C-5697-4E1C-873F-D02D1690AC5C}">
        <p15:threadingInfo xmlns:p15="http://schemas.microsoft.com/office/powerpoint/2012/main" timeZoneBias="-60"/>
      </p:ext>
    </p:extLst>
  </p:cm>
  <p:cm authorId="2" dt="2019-06-27T12:44:02.531" idx="9">
    <p:pos x="3985" y="2405"/>
    <p:text>What are these figures ? And 37.67 shoudl be rounded to 37.7, given how small your sample size is. Or even 38 !</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06-27T12:47:08.083" idx="10">
    <p:pos x="2366" y="2779"/>
    <p:text>Need to add a column giving no. of revisions submitted. Also need to explain how you approved the revisions. Otherwise it's unlcear what 66% is a percentage of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06-27T12:50:10.013" idx="11">
    <p:pos x="6883" y="734"/>
    <p:text>Need to summarise these results for the unaided and the tip list group across all 4 sentences. Was the % improvement better for unaided or for tip list ? Is that difference statistically significant ? Also consider a graph to show change in score like tihs...</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9-06-27T13:00:09.829" idx="12">
    <p:pos x="10" y="10"/>
    <p:text>Where's the conclusions slide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2019/06/27</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2019/06/27</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015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835916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7988182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none" spc="-300" baseline="0">
                <a:solidFill>
                  <a:schemeClr val="tx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295054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endParaRPr lang="en-ZA"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290104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none" spc="-300" baseline="0">
                <a:solidFill>
                  <a:schemeClr val="tx1"/>
                </a:solidFill>
                <a:latin typeface="+mj-lt"/>
              </a:defRPr>
            </a:lvl1pPr>
          </a:lstStyle>
          <a:p>
            <a:r>
              <a:rPr lang="en-US" dirty="0"/>
              <a:t>Thank you</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3" name="Content Placeholder 2"/>
          <p:cNvSpPr>
            <a:spLocks noGrp="1"/>
          </p:cNvSpPr>
          <p:nvPr>
            <p:ph sz="quarter" idx="19"/>
          </p:nvPr>
        </p:nvSpPr>
        <p:spPr>
          <a:xfrm>
            <a:off x="5638800" y="2971800"/>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43542"/>
            <a:ext cx="2140676" cy="473290"/>
          </a:xfrm>
          <a:prstGeom prst="rect">
            <a:avLst/>
          </a:prstGeom>
          <a:solidFill>
            <a:schemeClr val="bg1"/>
          </a:solidFill>
        </p:spPr>
      </p:pic>
    </p:spTree>
    <p:extLst>
      <p:ext uri="{BB962C8B-B14F-4D97-AF65-F5344CB8AC3E}">
        <p14:creationId xmlns:p14="http://schemas.microsoft.com/office/powerpoint/2010/main" val="3707245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none" spc="-300" baseline="0">
                <a:solidFill>
                  <a:schemeClr val="bg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18115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cap="none" baseline="0">
                <a:solidFill>
                  <a:schemeClr val="tx1"/>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84777649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439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34682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cap="none" baseline="0"/>
            </a:lvl1pPr>
          </a:lstStyle>
          <a:p>
            <a:r>
              <a:rPr lang="en-US" dirty="0" smtClean="0"/>
              <a:t>Click to edit Master title style</a:t>
            </a:r>
            <a:endParaRPr lang="en-US" dirty="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2000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cap="none" baseline="0"/>
            </a:lvl1pPr>
          </a:lstStyle>
          <a:p>
            <a:r>
              <a:rPr lang="en-US" smtClean="0"/>
              <a:t>Click to edit Master title style</a:t>
            </a:r>
            <a:endParaRPr lang="en-US"/>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3021472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377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74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21A4350-ECC1-424B-A0CF-1910BB7BC15B}" type="datetimeFigureOut">
              <a:rPr lang="en-GB" smtClean="0"/>
              <a:t>27/06/2019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6598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21A4350-ECC1-424B-A0CF-1910BB7BC15B}" type="datetimeFigureOut">
              <a:rPr lang="en-GB" smtClean="0"/>
              <a:t>27/06/2019</a:t>
            </a:fld>
            <a:endParaRPr lang="en-GB"/>
          </a:p>
        </p:txBody>
      </p:sp>
      <p:sp>
        <p:nvSpPr>
          <p:cNvPr id="8" name="Footer Placeholder 7"/>
          <p:cNvSpPr>
            <a:spLocks noGrp="1"/>
          </p:cNvSpPr>
          <p:nvPr>
            <p:ph type="ftr" sz="quarter" idx="11"/>
          </p:nvPr>
        </p:nvSpPr>
        <p:spPr/>
        <p:txBody>
          <a:bodyPr/>
          <a:lstStyle/>
          <a:p>
            <a:r>
              <a:rPr lang="en-ZA" smtClean="0"/>
              <a:t>Add a footer</a:t>
            </a:r>
            <a:endParaRPr lang="en-ZA" dirty="0"/>
          </a:p>
        </p:txBody>
      </p:sp>
      <p:sp>
        <p:nvSpPr>
          <p:cNvPr id="9" name="Slide Number Placeholder 8"/>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5962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21A4350-ECC1-424B-A0CF-1910BB7BC15B}" type="datetimeFigureOut">
              <a:rPr lang="en-GB" smtClean="0"/>
              <a:t>27/06/2019</a:t>
            </a:fld>
            <a:endParaRPr lang="en-GB"/>
          </a:p>
        </p:txBody>
      </p:sp>
      <p:sp>
        <p:nvSpPr>
          <p:cNvPr id="4" name="Footer Placeholder 3"/>
          <p:cNvSpPr>
            <a:spLocks noGrp="1"/>
          </p:cNvSpPr>
          <p:nvPr>
            <p:ph type="ftr" sz="quarter" idx="11"/>
          </p:nvPr>
        </p:nvSpPr>
        <p:spPr/>
        <p:txBody>
          <a:bodyPr/>
          <a:lstStyle/>
          <a:p>
            <a:r>
              <a:rPr lang="en-ZA" smtClean="0"/>
              <a:t>Add a footer</a:t>
            </a:r>
            <a:endParaRPr lang="en-ZA" dirty="0"/>
          </a:p>
        </p:txBody>
      </p:sp>
      <p:sp>
        <p:nvSpPr>
          <p:cNvPr id="5" name="Slide Number Placeholder 4"/>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4207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A4350-ECC1-424B-A0CF-1910BB7BC15B}" type="datetimeFigureOut">
              <a:rPr lang="en-GB" smtClean="0"/>
              <a:t>27/06/2019</a:t>
            </a:fld>
            <a:endParaRPr lang="en-GB"/>
          </a:p>
        </p:txBody>
      </p:sp>
      <p:sp>
        <p:nvSpPr>
          <p:cNvPr id="3" name="Footer Placeholder 2"/>
          <p:cNvSpPr>
            <a:spLocks noGrp="1"/>
          </p:cNvSpPr>
          <p:nvPr>
            <p:ph type="ftr" sz="quarter" idx="11"/>
          </p:nvPr>
        </p:nvSpPr>
        <p:spPr/>
        <p:txBody>
          <a:bodyPr/>
          <a:lstStyle/>
          <a:p>
            <a:r>
              <a:rPr lang="en-ZA" smtClean="0"/>
              <a:t>Add a footer</a:t>
            </a:r>
            <a:endParaRPr lang="en-ZA" dirty="0"/>
          </a:p>
        </p:txBody>
      </p:sp>
      <p:sp>
        <p:nvSpPr>
          <p:cNvPr id="4" name="Slide Number Placeholder 3"/>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35472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1A4350-ECC1-424B-A0CF-1910BB7BC15B}" type="datetimeFigureOut">
              <a:rPr lang="en-GB" smtClean="0"/>
              <a:t>27/06/2019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45283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1A4350-ECC1-424B-A0CF-1910BB7BC15B}" type="datetimeFigureOut">
              <a:rPr lang="en-GB" smtClean="0"/>
              <a:t>27/06/2019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03133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A4350-ECC1-424B-A0CF-1910BB7BC15B}" type="datetimeFigureOut">
              <a:rPr lang="en-GB" smtClean="0"/>
              <a:t>27/06/2019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ZA" smtClean="0"/>
              <a:t>Add a footer</a:t>
            </a:r>
            <a:endParaRPr lang="en-Z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TextBox 8">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ZA" sz="1600" b="1" spc="-100" baseline="0" dirty="0">
                <a:solidFill>
                  <a:schemeClr val="tx1">
                    <a:lumMod val="50000"/>
                    <a:lumOff val="50000"/>
                  </a:schemeClr>
                </a:solidFill>
                <a:latin typeface="Corbel" panose="020B0503020204020204" pitchFamily="34" charset="0"/>
              </a:rPr>
              <a:t>WOODGROVE</a:t>
            </a:r>
            <a:r>
              <a:rPr lang="en-ZA" sz="1600" b="1" spc="-100" baseline="0" dirty="0">
                <a:solidFill>
                  <a:schemeClr val="accent1"/>
                </a:solidFill>
                <a:latin typeface="Corbel" panose="020B0503020204020204" pitchFamily="34" charset="0"/>
              </a:rPr>
              <a:t> </a:t>
            </a:r>
            <a:r>
              <a:rPr lang="en-ZA" sz="1600" b="1" spc="-100" baseline="0" dirty="0">
                <a:solidFill>
                  <a:schemeClr val="tx1"/>
                </a:solidFill>
                <a:latin typeface="Corbel" panose="020B0503020204020204" pitchFamily="34" charset="0"/>
              </a:rPr>
              <a:t>BANK</a:t>
            </a:r>
          </a:p>
        </p:txBody>
      </p:sp>
      <p:sp>
        <p:nvSpPr>
          <p:cNvPr id="10" name="Rectangle 9">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51033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94" r:id="rId14"/>
    <p:sldLayoutId id="2147483662" r:id="rId15"/>
    <p:sldLayoutId id="2147483650" r:id="rId16"/>
    <p:sldLayoutId id="2147483656" r:id="rId17"/>
    <p:sldLayoutId id="2147483657" r:id="rId18"/>
    <p:sldLayoutId id="2147483666" r:id="rId19"/>
    <p:sldLayoutId id="2147483668" r:id="rId20"/>
    <p:sldLayoutId id="2147483669" r:id="rId21"/>
    <p:sldLayoutId id="2147483670" r:id="rId22"/>
    <p:sldLayoutId id="2147483671" r:id="rId23"/>
    <p:sldLayoutId id="2147483672" r:id="rId2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comments" Target="../comments/comment8.xml"/><Relationship Id="rId3" Type="http://schemas.openxmlformats.org/officeDocument/2006/relationships/hyperlink" Target="https://www.wppi.soton.ac.uk/authors.html" TargetMode="External"/><Relationship Id="rId7" Type="http://schemas.openxmlformats.org/officeDocument/2006/relationships/image" Target="../media/image11.svg"/><Relationship Id="rId2" Type="http://schemas.openxmlformats.org/officeDocument/2006/relationships/hyperlink" Target="mailto:fss1g15@soton.ac.uk" TargetMode="Externa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33" r="33"/>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92727" y="1335241"/>
            <a:ext cx="9042399" cy="1674470"/>
          </a:xfrm>
        </p:spPr>
        <p:txBody>
          <a:bodyPr>
            <a:normAutofit/>
          </a:bodyPr>
          <a:lstStyle/>
          <a:p>
            <a:r>
              <a:rPr lang="en-ZA" sz="3900" cap="none" spc="0" dirty="0" smtClean="0"/>
              <a:t>A Web Platform for Public Involvement:</a:t>
            </a:r>
            <a:br>
              <a:rPr lang="en-ZA" sz="3900" cap="none" spc="0" dirty="0" smtClean="0"/>
            </a:br>
            <a:r>
              <a:rPr lang="en-ZA" sz="2800" spc="0" dirty="0" smtClean="0"/>
              <a:t>Reviewing Patient Information Leaflets for </a:t>
            </a:r>
            <a:r>
              <a:rPr lang="en-ZA" sz="2800" spc="0" dirty="0" smtClean="0"/>
              <a:t>UK Clinical Trials</a:t>
            </a:r>
            <a:endParaRPr lang="en-ZA" sz="3900" cap="none" spc="0"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185891" y="3665669"/>
            <a:ext cx="3527491" cy="1192038"/>
          </a:xfrm>
        </p:spPr>
        <p:txBody>
          <a:bodyPr>
            <a:normAutofit/>
          </a:bodyPr>
          <a:lstStyle/>
          <a:p>
            <a:r>
              <a:rPr lang="en-ZA" sz="2000" dirty="0" smtClean="0"/>
              <a:t>Fernando </a:t>
            </a:r>
            <a:r>
              <a:rPr lang="en-ZA" sz="2000" dirty="0" smtClean="0"/>
              <a:t>Santos</a:t>
            </a:r>
            <a:endParaRPr lang="en-ZA" sz="2000" dirty="0"/>
          </a:p>
        </p:txBody>
      </p:sp>
      <p:sp>
        <p:nvSpPr>
          <p:cNvPr id="16" name="TextBox 15">
            <a:extLst>
              <a:ext uri="{FF2B5EF4-FFF2-40B4-BE49-F238E27FC236}">
                <a16:creationId xmlns:a16="http://schemas.microsoft.com/office/drawing/2014/main" id="{E2F2BFDF-E9F2-4569-A9F2-E1FFCB7FB82D}"/>
              </a:ext>
            </a:extLst>
          </p:cNvPr>
          <p:cNvSpPr txBox="1"/>
          <p:nvPr/>
        </p:nvSpPr>
        <p:spPr>
          <a:xfrm>
            <a:off x="6947566" y="5689156"/>
            <a:ext cx="2787560" cy="867348"/>
          </a:xfrm>
          <a:prstGeom prst="rect">
            <a:avLst/>
          </a:prstGeom>
          <a:noFill/>
        </p:spPr>
        <p:txBody>
          <a:bodyPr wrap="square" lIns="0" tIns="36000" rIns="0" bIns="0" rtlCol="0">
            <a:spAutoFit/>
          </a:bodyPr>
          <a:lstStyle/>
          <a:p>
            <a:pPr algn="r"/>
            <a:r>
              <a:rPr lang="en-ZA" b="1" spc="-100" baseline="0" dirty="0" smtClean="0">
                <a:solidFill>
                  <a:schemeClr val="tx1">
                    <a:lumMod val="65000"/>
                    <a:lumOff val="35000"/>
                  </a:schemeClr>
                </a:solidFill>
                <a:latin typeface="Corbel" panose="020B0503020204020204" pitchFamily="34" charset="0"/>
              </a:rPr>
              <a:t>Supervisors: </a:t>
            </a:r>
            <a:endParaRPr lang="en-ZA" b="1" spc="-100" baseline="0" dirty="0" smtClean="0">
              <a:solidFill>
                <a:schemeClr val="tx1">
                  <a:lumMod val="65000"/>
                  <a:lumOff val="35000"/>
                </a:schemeClr>
              </a:solidFill>
              <a:latin typeface="Corbel" panose="020B0503020204020204" pitchFamily="34" charset="0"/>
            </a:endParaRPr>
          </a:p>
          <a:p>
            <a:pPr algn="r"/>
            <a:r>
              <a:rPr lang="en-ZA" b="1" spc="-100" baseline="0" dirty="0" smtClean="0">
                <a:solidFill>
                  <a:schemeClr val="tx1">
                    <a:lumMod val="65000"/>
                    <a:lumOff val="35000"/>
                  </a:schemeClr>
                </a:solidFill>
                <a:latin typeface="Corbel" panose="020B0503020204020204" pitchFamily="34" charset="0"/>
              </a:rPr>
              <a:t>Prof  Thanassis </a:t>
            </a:r>
            <a:r>
              <a:rPr lang="en-ZA" b="1" spc="-100" baseline="0" dirty="0" smtClean="0">
                <a:solidFill>
                  <a:schemeClr val="tx1">
                    <a:lumMod val="65000"/>
                    <a:lumOff val="35000"/>
                  </a:schemeClr>
                </a:solidFill>
                <a:latin typeface="Corbel" panose="020B0503020204020204" pitchFamily="34" charset="0"/>
              </a:rPr>
              <a:t>Tiropanis</a:t>
            </a:r>
          </a:p>
          <a:p>
            <a:pPr algn="r"/>
            <a:r>
              <a:rPr lang="en-ZA" b="1" spc="-100" dirty="0" smtClean="0">
                <a:solidFill>
                  <a:schemeClr val="tx1">
                    <a:lumMod val="65000"/>
                    <a:lumOff val="35000"/>
                  </a:schemeClr>
                </a:solidFill>
                <a:latin typeface="Corbel" panose="020B0503020204020204" pitchFamily="34" charset="0"/>
              </a:rPr>
              <a:t>Prof Jeremy Wyatt</a:t>
            </a:r>
            <a:endParaRPr lang="en-ZA" b="1" spc="-100" baseline="0" dirty="0">
              <a:solidFill>
                <a:schemeClr val="tx1">
                  <a:lumMod val="65000"/>
                  <a:lumOff val="35000"/>
                </a:schemeClr>
              </a:solidFill>
              <a:latin typeface="Corbel" panose="020B0503020204020204" pitchFamily="34" charset="0"/>
            </a:endParaRPr>
          </a:p>
        </p:txBody>
      </p:sp>
    </p:spTree>
    <p:extLst>
      <p:ext uri="{BB962C8B-B14F-4D97-AF65-F5344CB8AC3E}">
        <p14:creationId xmlns:p14="http://schemas.microsoft.com/office/powerpoint/2010/main" val="3899961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ZA"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noAutofit/>
          </a:bodyPr>
          <a:lstStyle/>
          <a:p>
            <a:r>
              <a:rPr lang="en-ZA" dirty="0" smtClean="0"/>
              <a:t>Fernando Santos</a:t>
            </a:r>
            <a:endParaRPr lang="en-ZA"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6"/>
          </p:nvPr>
        </p:nvSpPr>
        <p:spPr>
          <a:xfrm>
            <a:off x="6062268" y="4035727"/>
            <a:ext cx="2910342" cy="238016"/>
          </a:xfrm>
        </p:spPr>
        <p:txBody>
          <a:bodyPr>
            <a:noAutofit/>
          </a:bodyPr>
          <a:lstStyle/>
          <a:p>
            <a:r>
              <a:rPr lang="en-ZA" sz="2000" i="0" dirty="0" smtClean="0">
                <a:solidFill>
                  <a:srgbClr val="002060"/>
                </a:solidFill>
                <a:hlinkClick r:id="rId2"/>
              </a:rPr>
              <a:t>fss1g15@soton.ac.uk</a:t>
            </a:r>
            <a:r>
              <a:rPr lang="en-ZA" sz="2000" i="0" dirty="0" smtClean="0">
                <a:solidFill>
                  <a:srgbClr val="002060"/>
                </a:solidFill>
              </a:rPr>
              <a:t> </a:t>
            </a:r>
            <a:endParaRPr lang="en-ZA" sz="2000" i="0" dirty="0">
              <a:solidFill>
                <a:srgbClr val="002060"/>
              </a:solidFill>
            </a:endParaRPr>
          </a:p>
        </p:txBody>
      </p:sp>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7"/>
          </p:nvPr>
        </p:nvSpPr>
        <p:spPr>
          <a:xfrm>
            <a:off x="6062267" y="4426298"/>
            <a:ext cx="3488133" cy="581131"/>
          </a:xfrm>
        </p:spPr>
        <p:txBody>
          <a:bodyPr>
            <a:noAutofit/>
          </a:bodyPr>
          <a:lstStyle/>
          <a:p>
            <a:r>
              <a:rPr lang="en-ZA" sz="2000" i="0" dirty="0">
                <a:solidFill>
                  <a:srgbClr val="002060"/>
                </a:solidFill>
                <a:hlinkClick r:id="rId3"/>
              </a:rPr>
              <a:t>https://</a:t>
            </a:r>
            <a:r>
              <a:rPr lang="en-ZA" sz="2000" i="0" dirty="0" smtClean="0">
                <a:solidFill>
                  <a:srgbClr val="002060"/>
                </a:solidFill>
                <a:hlinkClick r:id="rId3"/>
              </a:rPr>
              <a:t>www.wppi.soton.ac.uk/authors.html</a:t>
            </a:r>
            <a:r>
              <a:rPr lang="en-ZA" sz="2000" i="0" dirty="0" smtClean="0">
                <a:solidFill>
                  <a:srgbClr val="002060"/>
                </a:solidFill>
              </a:rPr>
              <a:t> </a:t>
            </a:r>
            <a:endParaRPr lang="en-ZA" sz="2000" i="0" dirty="0">
              <a:solidFill>
                <a:srgbClr val="002060"/>
              </a:solidFill>
            </a:endParaRP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5783050" y="4031659"/>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5766191" y="4399377"/>
            <a:ext cx="244786" cy="244786"/>
          </a:xfrm>
          <a:prstGeom prst="rect">
            <a:avLst/>
          </a:prstGeom>
        </p:spPr>
      </p:pic>
    </p:spTree>
    <p:extLst>
      <p:ext uri="{BB962C8B-B14F-4D97-AF65-F5344CB8AC3E}">
        <p14:creationId xmlns:p14="http://schemas.microsoft.com/office/powerpoint/2010/main" val="3561553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Problem</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8712001"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PILs </a:t>
            </a:r>
            <a:r>
              <a:rPr lang="en-GB" dirty="0" smtClean="0"/>
              <a:t>are to </a:t>
            </a:r>
            <a:r>
              <a:rPr lang="en-GB" dirty="0" smtClean="0"/>
              <a:t>support </a:t>
            </a:r>
            <a:r>
              <a:rPr lang="en-GB" dirty="0" smtClean="0"/>
              <a:t>patient decisions about entering a trial, so must be </a:t>
            </a:r>
            <a:r>
              <a:rPr lang="en-GB" dirty="0" smtClean="0"/>
              <a:t>understandable by all </a:t>
            </a:r>
            <a:r>
              <a:rPr lang="en-GB" dirty="0" smtClean="0"/>
              <a:t>patients</a:t>
            </a:r>
            <a:endParaRPr lang="en-GB" dirty="0"/>
          </a:p>
          <a:p>
            <a:r>
              <a:rPr lang="en-GB" dirty="0"/>
              <a:t>Employing </a:t>
            </a:r>
            <a:r>
              <a:rPr lang="en-GB" dirty="0" smtClean="0"/>
              <a:t>a Patient </a:t>
            </a:r>
            <a:r>
              <a:rPr lang="en-GB" dirty="0"/>
              <a:t>and Public Involvement group </a:t>
            </a:r>
            <a:r>
              <a:rPr lang="en-GB" dirty="0" smtClean="0"/>
              <a:t>to review PIL can </a:t>
            </a:r>
            <a:r>
              <a:rPr lang="en-GB" dirty="0"/>
              <a:t>be too expensive </a:t>
            </a:r>
            <a:r>
              <a:rPr lang="en-GB" dirty="0" smtClean="0"/>
              <a:t>(</a:t>
            </a:r>
            <a:r>
              <a:rPr lang="en-GB" dirty="0" smtClean="0"/>
              <a:t>c.</a:t>
            </a:r>
            <a:r>
              <a:rPr lang="en-GB" dirty="0" smtClean="0"/>
              <a:t> </a:t>
            </a:r>
            <a:r>
              <a:rPr lang="en-GB" dirty="0"/>
              <a:t>£20 per </a:t>
            </a:r>
            <a:r>
              <a:rPr lang="en-GB" dirty="0" smtClean="0"/>
              <a:t>person-hour</a:t>
            </a:r>
            <a:r>
              <a:rPr lang="en-GB" dirty="0"/>
              <a:t>) </a:t>
            </a:r>
            <a:r>
              <a:rPr lang="en-GB" dirty="0" smtClean="0"/>
              <a:t>&amp; </a:t>
            </a:r>
            <a:r>
              <a:rPr lang="en-GB" dirty="0"/>
              <a:t>time consuming for </a:t>
            </a:r>
            <a:r>
              <a:rPr lang="en-GB" dirty="0" smtClean="0"/>
              <a:t>pragmatic, low-risk trials </a:t>
            </a:r>
            <a:endParaRPr lang="en-GB" dirty="0" smtClean="0"/>
          </a:p>
          <a:p>
            <a:r>
              <a:rPr lang="en-GB" dirty="0"/>
              <a:t>Quantitative </a:t>
            </a:r>
            <a:r>
              <a:rPr lang="en-GB" dirty="0" smtClean="0"/>
              <a:t>text metrics </a:t>
            </a:r>
            <a:r>
              <a:rPr lang="en-GB" dirty="0" smtClean="0"/>
              <a:t>and </a:t>
            </a:r>
            <a:r>
              <a:rPr lang="en-GB" dirty="0" smtClean="0"/>
              <a:t>analytics can identify difficult sentences for patients</a:t>
            </a:r>
            <a:r>
              <a:rPr lang="en-GB" dirty="0" smtClean="0"/>
              <a:t>, but </a:t>
            </a:r>
            <a:r>
              <a:rPr lang="en-GB" dirty="0" smtClean="0"/>
              <a:t>give no advice </a:t>
            </a:r>
            <a:r>
              <a:rPr lang="en-GB" dirty="0" smtClean="0"/>
              <a:t>on how to correct </a:t>
            </a:r>
            <a:r>
              <a:rPr lang="en-GB" dirty="0" smtClean="0"/>
              <a:t>them.</a:t>
            </a: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b="1" dirty="0" smtClean="0">
                <a:solidFill>
                  <a:srgbClr val="014067"/>
                </a:solidFill>
                <a:latin typeface="Calibri" panose="020F0502020204030204"/>
              </a:rPr>
              <a:t>Current Patient Information Leaflets (PILs) are hard </a:t>
            </a:r>
            <a:r>
              <a:rPr lang="en-GB" b="1" dirty="0">
                <a:solidFill>
                  <a:srgbClr val="014067"/>
                </a:solidFill>
              </a:rPr>
              <a:t>for patients and public </a:t>
            </a:r>
            <a:r>
              <a:rPr lang="en-GB" b="1" dirty="0" smtClean="0">
                <a:solidFill>
                  <a:srgbClr val="014067"/>
                </a:solidFill>
              </a:rPr>
              <a:t>audiences to understand</a:t>
            </a:r>
            <a:endParaRPr lang="en-GB" b="1" dirty="0">
              <a:solidFill>
                <a:srgbClr val="014067"/>
              </a:solidFill>
              <a:latin typeface="Calibri" panose="020F0502020204030204"/>
            </a:endParaRPr>
          </a:p>
        </p:txBody>
      </p:sp>
    </p:spTree>
    <p:extLst>
      <p:ext uri="{BB962C8B-B14F-4D97-AF65-F5344CB8AC3E}">
        <p14:creationId xmlns:p14="http://schemas.microsoft.com/office/powerpoint/2010/main" val="2579013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Our proposal</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Use different quantitative metrics to assess </a:t>
            </a:r>
            <a:r>
              <a:rPr lang="en-GB" dirty="0" smtClean="0"/>
              <a:t>difficulty of understanding sample PILs.</a:t>
            </a:r>
            <a:endParaRPr lang="en-GB" dirty="0" smtClean="0"/>
          </a:p>
          <a:p>
            <a:r>
              <a:rPr lang="en-GB" dirty="0" smtClean="0"/>
              <a:t>Collect public feedback on </a:t>
            </a:r>
            <a:r>
              <a:rPr lang="en-GB" dirty="0" smtClean="0"/>
              <a:t>sample </a:t>
            </a:r>
            <a:r>
              <a:rPr lang="en-GB" dirty="0" smtClean="0"/>
              <a:t>PILs </a:t>
            </a:r>
            <a:r>
              <a:rPr lang="en-GB" dirty="0" smtClean="0"/>
              <a:t>online:</a:t>
            </a:r>
            <a:endParaRPr lang="en-GB" dirty="0" smtClean="0"/>
          </a:p>
          <a:p>
            <a:pPr lvl="1"/>
            <a:r>
              <a:rPr lang="en-GB" dirty="0" smtClean="0"/>
              <a:t>Record </a:t>
            </a:r>
            <a:r>
              <a:rPr lang="en-GB" dirty="0" smtClean="0"/>
              <a:t>user </a:t>
            </a:r>
            <a:r>
              <a:rPr lang="en-GB" dirty="0" smtClean="0"/>
              <a:t>comments</a:t>
            </a:r>
          </a:p>
          <a:p>
            <a:pPr lvl="1"/>
            <a:r>
              <a:rPr lang="en-GB" dirty="0" smtClean="0"/>
              <a:t>Link comments to specific sections of text</a:t>
            </a:r>
          </a:p>
          <a:p>
            <a:pPr lvl="1"/>
            <a:r>
              <a:rPr lang="en-GB" dirty="0" smtClean="0"/>
              <a:t>Quantitatively assess </a:t>
            </a:r>
            <a:r>
              <a:rPr lang="en-GB" dirty="0" smtClean="0"/>
              <a:t>sentence issues</a:t>
            </a:r>
            <a:endParaRPr lang="en-GB" dirty="0" smtClean="0"/>
          </a:p>
          <a:p>
            <a:r>
              <a:rPr lang="en-GB" dirty="0" smtClean="0"/>
              <a:t>Employ Amazon </a:t>
            </a:r>
            <a:r>
              <a:rPr lang="en-GB" dirty="0" smtClean="0"/>
              <a:t>crowd sourcing </a:t>
            </a:r>
            <a:r>
              <a:rPr lang="en-GB" dirty="0" smtClean="0"/>
              <a:t>to revise </a:t>
            </a:r>
            <a:r>
              <a:rPr lang="en-GB" dirty="0" smtClean="0"/>
              <a:t>wording </a:t>
            </a:r>
            <a:r>
              <a:rPr lang="en-GB" dirty="0" smtClean="0"/>
              <a:t>of sentences </a:t>
            </a:r>
            <a:r>
              <a:rPr lang="en-GB" dirty="0" smtClean="0"/>
              <a:t>identified as too </a:t>
            </a:r>
            <a:r>
              <a:rPr lang="en-GB" dirty="0" smtClean="0"/>
              <a:t>hard to understand.</a:t>
            </a: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b="1" dirty="0" smtClean="0">
                <a:solidFill>
                  <a:srgbClr val="014067"/>
                </a:solidFill>
                <a:latin typeface="Calibri" panose="020F0502020204030204"/>
              </a:rPr>
              <a:t>Assess the effect of different content analysis </a:t>
            </a:r>
            <a:r>
              <a:rPr lang="en-GB" b="1" dirty="0" smtClean="0">
                <a:solidFill>
                  <a:srgbClr val="014067"/>
                </a:solidFill>
                <a:latin typeface="Calibri" panose="020F0502020204030204"/>
              </a:rPr>
              <a:t>and crowd sourcing techniques for </a:t>
            </a:r>
            <a:r>
              <a:rPr lang="en-GB" b="1" dirty="0" smtClean="0">
                <a:solidFill>
                  <a:srgbClr val="014067"/>
                </a:solidFill>
                <a:latin typeface="Calibri" panose="020F0502020204030204"/>
              </a:rPr>
              <a:t>revising </a:t>
            </a:r>
            <a:r>
              <a:rPr lang="en-GB" b="1" dirty="0" smtClean="0">
                <a:solidFill>
                  <a:srgbClr val="014067"/>
                </a:solidFill>
                <a:latin typeface="Calibri" panose="020F0502020204030204"/>
              </a:rPr>
              <a:t>PILs</a:t>
            </a:r>
            <a:endParaRPr lang="en-GB" b="1" dirty="0">
              <a:solidFill>
                <a:srgbClr val="014067"/>
              </a:solidFill>
              <a:latin typeface="Calibri" panose="020F0502020204030204"/>
            </a:endParaRPr>
          </a:p>
        </p:txBody>
      </p:sp>
    </p:spTree>
    <p:extLst>
      <p:ext uri="{BB962C8B-B14F-4D97-AF65-F5344CB8AC3E}">
        <p14:creationId xmlns:p14="http://schemas.microsoft.com/office/powerpoint/2010/main" val="430552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Methods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8328942"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Four PILs currently in use </a:t>
            </a:r>
            <a:r>
              <a:rPr lang="en-GB" dirty="0" smtClean="0"/>
              <a:t>selected </a:t>
            </a:r>
            <a:r>
              <a:rPr lang="en-GB" dirty="0" smtClean="0"/>
              <a:t>to test our platform.</a:t>
            </a:r>
          </a:p>
          <a:p>
            <a:r>
              <a:rPr lang="en-GB" dirty="0" smtClean="0"/>
              <a:t>Several indexes </a:t>
            </a:r>
            <a:r>
              <a:rPr lang="en-GB" dirty="0" smtClean="0"/>
              <a:t>used </a:t>
            </a:r>
            <a:r>
              <a:rPr lang="en-GB" dirty="0" smtClean="0"/>
              <a:t>to quantify </a:t>
            </a:r>
            <a:r>
              <a:rPr lang="en-GB" dirty="0" smtClean="0"/>
              <a:t>readability </a:t>
            </a:r>
            <a:r>
              <a:rPr lang="en-GB" dirty="0" smtClean="0"/>
              <a:t>of </a:t>
            </a:r>
            <a:r>
              <a:rPr lang="en-GB" dirty="0" smtClean="0"/>
              <a:t>current PIL </a:t>
            </a:r>
            <a:r>
              <a:rPr lang="en-GB" dirty="0" smtClean="0"/>
              <a:t>text.</a:t>
            </a:r>
          </a:p>
          <a:p>
            <a:r>
              <a:rPr lang="en-GB" dirty="0" smtClean="0"/>
              <a:t>Sentences </a:t>
            </a:r>
            <a:r>
              <a:rPr lang="en-GB" dirty="0"/>
              <a:t>in each PIL requiring </a:t>
            </a:r>
            <a:r>
              <a:rPr lang="en-GB" dirty="0" smtClean="0"/>
              <a:t>above 10</a:t>
            </a:r>
            <a:r>
              <a:rPr lang="en-GB" baseline="30000" dirty="0" smtClean="0"/>
              <a:t>th</a:t>
            </a:r>
            <a:r>
              <a:rPr lang="en-GB" dirty="0" smtClean="0"/>
              <a:t> grade </a:t>
            </a:r>
            <a:r>
              <a:rPr lang="en-GB" dirty="0" smtClean="0"/>
              <a:t>schooling </a:t>
            </a:r>
            <a:r>
              <a:rPr lang="en-GB" dirty="0" smtClean="0"/>
              <a:t>were identified </a:t>
            </a:r>
            <a:r>
              <a:rPr lang="en-GB" dirty="0" smtClean="0"/>
              <a:t>using </a:t>
            </a:r>
            <a:r>
              <a:rPr lang="en-GB" b="1" dirty="0" smtClean="0"/>
              <a:t>XXX</a:t>
            </a:r>
            <a:endParaRPr lang="en-GB" b="1" dirty="0" smtClean="0"/>
          </a:p>
          <a:p>
            <a:r>
              <a:rPr lang="en-GB" dirty="0" smtClean="0"/>
              <a:t>Public comments and reviews (EQIP scale) on </a:t>
            </a:r>
            <a:r>
              <a:rPr lang="en-GB" dirty="0" smtClean="0"/>
              <a:t>PIL text gathered </a:t>
            </a:r>
            <a:r>
              <a:rPr lang="en-GB" dirty="0" smtClean="0"/>
              <a:t>online.</a:t>
            </a:r>
          </a:p>
          <a:p>
            <a:r>
              <a:rPr lang="en-GB" dirty="0" smtClean="0"/>
              <a:t>In progress</a:t>
            </a:r>
            <a:r>
              <a:rPr lang="en-GB" dirty="0" smtClean="0"/>
              <a:t>: studying how different techniques (Cloze procedure, sentiment analysis, crowdsourcing) affect </a:t>
            </a:r>
            <a:r>
              <a:rPr lang="en-GB" dirty="0" smtClean="0"/>
              <a:t>the revision </a:t>
            </a:r>
            <a:r>
              <a:rPr lang="en-GB" dirty="0" smtClean="0"/>
              <a:t>quality of </a:t>
            </a:r>
            <a:r>
              <a:rPr lang="en-GB" dirty="0" smtClean="0"/>
              <a:t>difficult sentences</a:t>
            </a:r>
            <a:r>
              <a:rPr lang="en-GB" dirty="0" smtClean="0"/>
              <a:t>.</a:t>
            </a:r>
            <a:endParaRPr lang="en-GB" dirty="0" smtClean="0"/>
          </a:p>
        </p:txBody>
      </p:sp>
      <p:sp>
        <p:nvSpPr>
          <p:cNvPr id="6" name="Text Placeholder 2"/>
          <p:cNvSpPr txBox="1">
            <a:spLocks/>
          </p:cNvSpPr>
          <p:nvPr/>
        </p:nvSpPr>
        <p:spPr>
          <a:xfrm>
            <a:off x="431999" y="1175279"/>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b="1" dirty="0" smtClean="0">
                <a:solidFill>
                  <a:srgbClr val="014067"/>
                </a:solidFill>
                <a:latin typeface="Calibri" panose="020F0502020204030204"/>
              </a:rPr>
              <a:t>Invited PIL authors from UK clinical trials to collaborate in the study, </a:t>
            </a:r>
            <a:r>
              <a:rPr lang="en-GB" b="1" dirty="0" smtClean="0">
                <a:solidFill>
                  <a:srgbClr val="014067"/>
                </a:solidFill>
                <a:latin typeface="Calibri" panose="020F0502020204030204"/>
              </a:rPr>
              <a:t>authors from </a:t>
            </a:r>
            <a:r>
              <a:rPr lang="en-GB" b="1" dirty="0" smtClean="0">
                <a:solidFill>
                  <a:srgbClr val="014067"/>
                </a:solidFill>
                <a:latin typeface="Calibri" panose="020F0502020204030204"/>
              </a:rPr>
              <a:t>FLUPOC, HORIZON and </a:t>
            </a:r>
            <a:r>
              <a:rPr lang="en-GB" b="1" dirty="0" err="1" smtClean="0">
                <a:solidFill>
                  <a:srgbClr val="014067"/>
                </a:solidFill>
                <a:latin typeface="Calibri" panose="020F0502020204030204"/>
              </a:rPr>
              <a:t>TrueNTH</a:t>
            </a:r>
            <a:r>
              <a:rPr lang="en-GB" b="1" dirty="0" smtClean="0">
                <a:solidFill>
                  <a:srgbClr val="014067"/>
                </a:solidFill>
                <a:latin typeface="Calibri" panose="020F0502020204030204"/>
              </a:rPr>
              <a:t> </a:t>
            </a:r>
            <a:r>
              <a:rPr lang="en-GB" b="1" dirty="0" smtClean="0">
                <a:solidFill>
                  <a:srgbClr val="014067"/>
                </a:solidFill>
                <a:latin typeface="Calibri" panose="020F0502020204030204"/>
              </a:rPr>
              <a:t>studies responded</a:t>
            </a:r>
            <a:endParaRPr lang="en-GB" b="1" dirty="0">
              <a:solidFill>
                <a:srgbClr val="014067"/>
              </a:solidFill>
              <a:latin typeface="Calibri" panose="020F0502020204030204"/>
            </a:endParaRPr>
          </a:p>
        </p:txBody>
      </p:sp>
    </p:spTree>
    <p:extLst>
      <p:ext uri="{BB962C8B-B14F-4D97-AF65-F5344CB8AC3E}">
        <p14:creationId xmlns:p14="http://schemas.microsoft.com/office/powerpoint/2010/main" val="385127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2000" y="1922166"/>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t>No meaningful difference </a:t>
            </a:r>
            <a:r>
              <a:rPr lang="en-GB" dirty="0"/>
              <a:t>in readability was </a:t>
            </a:r>
            <a:r>
              <a:rPr lang="en-GB" dirty="0" smtClean="0"/>
              <a:t>observed </a:t>
            </a:r>
            <a:r>
              <a:rPr lang="en-GB" dirty="0" smtClean="0"/>
              <a:t>for </a:t>
            </a:r>
            <a:r>
              <a:rPr lang="en-GB" dirty="0" smtClean="0"/>
              <a:t>the </a:t>
            </a:r>
            <a:r>
              <a:rPr lang="en-GB" dirty="0" smtClean="0"/>
              <a:t>4 PILs using 3 different scores: ARI</a:t>
            </a:r>
            <a:r>
              <a:rPr lang="en-GB" dirty="0" smtClean="0"/>
              <a:t>, Coleman and </a:t>
            </a:r>
            <a:r>
              <a:rPr lang="en-GB" dirty="0" smtClean="0"/>
              <a:t>SMOG.</a:t>
            </a:r>
            <a:endParaRPr lang="en-GB" dirty="0" smtClean="0"/>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strike="sngStrike" dirty="0" smtClean="0">
                <a:solidFill>
                  <a:srgbClr val="014067"/>
                </a:solidFill>
                <a:latin typeface="Calibri" panose="020F0502020204030204"/>
              </a:rPr>
              <a:t>We have obtained some initial results for this study</a:t>
            </a:r>
            <a:endParaRPr lang="en-GB" strike="sngStrike" dirty="0">
              <a:solidFill>
                <a:srgbClr val="014067"/>
              </a:solidFill>
              <a:latin typeface="Calibri" panose="020F0502020204030204"/>
            </a:endParaRPr>
          </a:p>
        </p:txBody>
      </p:sp>
      <p:pic>
        <p:nvPicPr>
          <p:cNvPr id="9" name="Picture 8"/>
          <p:cNvPicPr>
            <a:picLocks noChangeAspect="1"/>
          </p:cNvPicPr>
          <p:nvPr/>
        </p:nvPicPr>
        <p:blipFill>
          <a:blip r:embed="rId2"/>
          <a:stretch>
            <a:fillRect/>
          </a:stretch>
        </p:blipFill>
        <p:spPr>
          <a:xfrm>
            <a:off x="5550302" y="2865916"/>
            <a:ext cx="6641698" cy="3992084"/>
          </a:xfrm>
          <a:prstGeom prst="rect">
            <a:avLst/>
          </a:prstGeom>
        </p:spPr>
      </p:pic>
    </p:spTree>
    <p:extLst>
      <p:ext uri="{BB962C8B-B14F-4D97-AF65-F5344CB8AC3E}">
        <p14:creationId xmlns:p14="http://schemas.microsoft.com/office/powerpoint/2010/main" val="3668797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2000" y="2001155"/>
            <a:ext cx="8298872"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In all cases more than 1/3 of the sentences were deem to be too hard to understand. 1/4 of the sentences would require a professor level reading skill to be easily understood.</a:t>
            </a: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The text of </a:t>
            </a:r>
            <a:r>
              <a:rPr lang="en-GB" dirty="0" smtClean="0">
                <a:solidFill>
                  <a:srgbClr val="014067"/>
                </a:solidFill>
                <a:latin typeface="Calibri" panose="020F0502020204030204"/>
              </a:rPr>
              <a:t>all </a:t>
            </a:r>
            <a:r>
              <a:rPr lang="en-GB" dirty="0" smtClean="0">
                <a:solidFill>
                  <a:srgbClr val="014067"/>
                </a:solidFill>
                <a:latin typeface="Calibri" panose="020F0502020204030204"/>
              </a:rPr>
              <a:t>PILs </a:t>
            </a:r>
            <a:r>
              <a:rPr lang="en-GB" dirty="0" smtClean="0">
                <a:solidFill>
                  <a:srgbClr val="014067"/>
                </a:solidFill>
                <a:latin typeface="Calibri" panose="020F0502020204030204"/>
              </a:rPr>
              <a:t>contained a </a:t>
            </a:r>
            <a:r>
              <a:rPr lang="en-GB" dirty="0" smtClean="0">
                <a:solidFill>
                  <a:srgbClr val="014067"/>
                </a:solidFill>
                <a:latin typeface="Calibri" panose="020F0502020204030204"/>
              </a:rPr>
              <a:t>similar </a:t>
            </a:r>
            <a:r>
              <a:rPr lang="en-GB" dirty="0" smtClean="0">
                <a:solidFill>
                  <a:srgbClr val="014067"/>
                </a:solidFill>
                <a:latin typeface="Calibri" panose="020F0502020204030204"/>
              </a:rPr>
              <a:t>number </a:t>
            </a:r>
            <a:r>
              <a:rPr lang="en-GB" dirty="0" smtClean="0">
                <a:solidFill>
                  <a:srgbClr val="014067"/>
                </a:solidFill>
                <a:latin typeface="Calibri" panose="020F0502020204030204"/>
              </a:rPr>
              <a:t>of hard sentences and similar </a:t>
            </a:r>
            <a:r>
              <a:rPr lang="en-GB" dirty="0" smtClean="0">
                <a:solidFill>
                  <a:srgbClr val="014067"/>
                </a:solidFill>
                <a:latin typeface="Calibri" panose="020F0502020204030204"/>
              </a:rPr>
              <a:t>score distributions</a:t>
            </a:r>
            <a:r>
              <a:rPr lang="en-GB" dirty="0" smtClean="0">
                <a:solidFill>
                  <a:srgbClr val="014067"/>
                </a:solidFill>
                <a:latin typeface="Calibri" panose="020F0502020204030204"/>
              </a:rPr>
              <a:t>.</a:t>
            </a:r>
            <a:endParaRPr lang="en-GB" dirty="0">
              <a:solidFill>
                <a:srgbClr val="014067"/>
              </a:solidFill>
              <a:latin typeface="Calibri" panose="020F0502020204030204"/>
            </a:endParaRPr>
          </a:p>
        </p:txBody>
      </p:sp>
      <p:graphicFrame>
        <p:nvGraphicFramePr>
          <p:cNvPr id="4" name="Table 3"/>
          <p:cNvGraphicFramePr>
            <a:graphicFrameLocks noGrp="1"/>
          </p:cNvGraphicFramePr>
          <p:nvPr>
            <p:extLst>
              <p:ext uri="{D42A27DB-BD31-4B8C-83A1-F6EECF244321}">
                <p14:modId xmlns:p14="http://schemas.microsoft.com/office/powerpoint/2010/main" val="2940706390"/>
              </p:ext>
            </p:extLst>
          </p:nvPr>
        </p:nvGraphicFramePr>
        <p:xfrm>
          <a:off x="774728" y="3229659"/>
          <a:ext cx="4088675" cy="2041525"/>
        </p:xfrm>
        <a:graphic>
          <a:graphicData uri="http://schemas.openxmlformats.org/drawingml/2006/table">
            <a:tbl>
              <a:tblPr firstRow="1" bandRow="1">
                <a:tableStyleId>{073A0DAA-6AF3-43AB-8588-CEC1D06C72B9}</a:tableStyleId>
              </a:tblPr>
              <a:tblGrid>
                <a:gridCol w="509452">
                  <a:extLst>
                    <a:ext uri="{9D8B030D-6E8A-4147-A177-3AD203B41FA5}">
                      <a16:colId xmlns:a16="http://schemas.microsoft.com/office/drawing/2014/main" val="1824996157"/>
                    </a:ext>
                  </a:extLst>
                </a:gridCol>
                <a:gridCol w="1188720">
                  <a:extLst>
                    <a:ext uri="{9D8B030D-6E8A-4147-A177-3AD203B41FA5}">
                      <a16:colId xmlns:a16="http://schemas.microsoft.com/office/drawing/2014/main" val="2981928074"/>
                    </a:ext>
                  </a:extLst>
                </a:gridCol>
                <a:gridCol w="1227908">
                  <a:extLst>
                    <a:ext uri="{9D8B030D-6E8A-4147-A177-3AD203B41FA5}">
                      <a16:colId xmlns:a16="http://schemas.microsoft.com/office/drawing/2014/main" val="3204616911"/>
                    </a:ext>
                  </a:extLst>
                </a:gridCol>
                <a:gridCol w="1162595">
                  <a:extLst>
                    <a:ext uri="{9D8B030D-6E8A-4147-A177-3AD203B41FA5}">
                      <a16:colId xmlns:a16="http://schemas.microsoft.com/office/drawing/2014/main" val="905280081"/>
                    </a:ext>
                  </a:extLst>
                </a:gridCol>
              </a:tblGrid>
              <a:tr h="370840">
                <a:tc>
                  <a:txBody>
                    <a:bodyPr/>
                    <a:lstStyle/>
                    <a:p>
                      <a:pPr algn="ctr" fontAlgn="b"/>
                      <a:r>
                        <a:rPr lang="en-GB" sz="1800" b="0" i="0" u="none" strike="noStrike" dirty="0">
                          <a:solidFill>
                            <a:schemeClr val="bg1"/>
                          </a:solidFill>
                          <a:effectLst/>
                          <a:latin typeface="+mn-lt"/>
                        </a:rPr>
                        <a:t>PIL</a:t>
                      </a:r>
                    </a:p>
                  </a:txBody>
                  <a:tcPr marL="9525" marR="9525" marT="9525" marB="0" anchor="ctr"/>
                </a:tc>
                <a:tc>
                  <a:txBody>
                    <a:bodyPr/>
                    <a:lstStyle/>
                    <a:p>
                      <a:pPr algn="ctr" fontAlgn="b"/>
                      <a:r>
                        <a:rPr lang="en-GB" sz="1800" b="0" i="0" u="none" strike="noStrike">
                          <a:solidFill>
                            <a:schemeClr val="bg1"/>
                          </a:solidFill>
                          <a:effectLst/>
                          <a:latin typeface="+mn-lt"/>
                        </a:rPr>
                        <a:t>Sentences</a:t>
                      </a:r>
                    </a:p>
                  </a:txBody>
                  <a:tcPr marL="9525" marR="9525" marT="9525" marB="0" anchor="ctr"/>
                </a:tc>
                <a:tc>
                  <a:txBody>
                    <a:bodyPr/>
                    <a:lstStyle/>
                    <a:p>
                      <a:pPr algn="ctr" fontAlgn="b"/>
                      <a:r>
                        <a:rPr lang="en-GB" sz="1800" b="0" i="0" u="none" strike="noStrike">
                          <a:solidFill>
                            <a:schemeClr val="bg1"/>
                          </a:solidFill>
                          <a:effectLst/>
                          <a:latin typeface="+mn-lt"/>
                        </a:rPr>
                        <a:t>Sentences Above 10</a:t>
                      </a:r>
                    </a:p>
                  </a:txBody>
                  <a:tcPr marL="9525" marR="9525" marT="9525" marB="0" anchor="ctr"/>
                </a:tc>
                <a:tc>
                  <a:txBody>
                    <a:bodyPr/>
                    <a:lstStyle/>
                    <a:p>
                      <a:pPr algn="ctr" fontAlgn="b"/>
                      <a:r>
                        <a:rPr lang="en-GB" sz="1800" b="0" i="0" u="none" strike="noStrike" dirty="0">
                          <a:solidFill>
                            <a:schemeClr val="bg1"/>
                          </a:solidFill>
                          <a:effectLst/>
                          <a:latin typeface="+mn-lt"/>
                        </a:rPr>
                        <a:t>Percentage</a:t>
                      </a:r>
                    </a:p>
                  </a:txBody>
                  <a:tcPr marL="9525" marR="9525" marT="9525" marB="0" anchor="ctr"/>
                </a:tc>
                <a:extLst>
                  <a:ext uri="{0D108BD9-81ED-4DB2-BD59-A6C34878D82A}">
                    <a16:rowId xmlns:a16="http://schemas.microsoft.com/office/drawing/2014/main" val="2856263847"/>
                  </a:ext>
                </a:extLst>
              </a:tr>
              <a:tr h="370840">
                <a:tc>
                  <a:txBody>
                    <a:bodyPr/>
                    <a:lstStyle/>
                    <a:p>
                      <a:pPr algn="ctr" fontAlgn="b"/>
                      <a:r>
                        <a:rPr lang="en-GB" sz="1800" b="0" i="0" u="none" strike="noStrike">
                          <a:solidFill>
                            <a:srgbClr val="000000"/>
                          </a:solidFill>
                          <a:effectLst/>
                          <a:latin typeface="+mn-lt"/>
                        </a:rPr>
                        <a:t>1</a:t>
                      </a:r>
                    </a:p>
                  </a:txBody>
                  <a:tcPr marL="9525" marR="9525" marT="9525" marB="0" anchor="ctr"/>
                </a:tc>
                <a:tc>
                  <a:txBody>
                    <a:bodyPr/>
                    <a:lstStyle/>
                    <a:p>
                      <a:pPr algn="ctr" fontAlgn="b"/>
                      <a:r>
                        <a:rPr lang="en-GB" sz="1800" b="0" i="0" u="none" strike="noStrike">
                          <a:solidFill>
                            <a:srgbClr val="000000"/>
                          </a:solidFill>
                          <a:effectLst/>
                          <a:latin typeface="+mn-lt"/>
                        </a:rPr>
                        <a:t>78</a:t>
                      </a:r>
                    </a:p>
                  </a:txBody>
                  <a:tcPr marL="9525" marR="9525" marT="9525" marB="0" anchor="ctr"/>
                </a:tc>
                <a:tc>
                  <a:txBody>
                    <a:bodyPr/>
                    <a:lstStyle/>
                    <a:p>
                      <a:pPr algn="ctr" fontAlgn="b"/>
                      <a:r>
                        <a:rPr lang="en-GB" sz="1800" b="0" i="0" u="none" strike="noStrike">
                          <a:solidFill>
                            <a:srgbClr val="000000"/>
                          </a:solidFill>
                          <a:effectLst/>
                          <a:latin typeface="+mn-lt"/>
                        </a:rPr>
                        <a:t>29</a:t>
                      </a:r>
                    </a:p>
                  </a:txBody>
                  <a:tcPr marL="9525" marR="9525" marT="9525" marB="0" anchor="ctr"/>
                </a:tc>
                <a:tc>
                  <a:txBody>
                    <a:bodyPr/>
                    <a:lstStyle/>
                    <a:p>
                      <a:pPr algn="ctr" fontAlgn="b"/>
                      <a:r>
                        <a:rPr lang="en-GB" sz="1800" b="0" i="0" u="none" strike="noStrike">
                          <a:solidFill>
                            <a:srgbClr val="000000"/>
                          </a:solidFill>
                          <a:effectLst/>
                          <a:latin typeface="+mn-lt"/>
                        </a:rPr>
                        <a:t>37%</a:t>
                      </a:r>
                    </a:p>
                  </a:txBody>
                  <a:tcPr marL="9525" marR="9525" marT="9525" marB="0" anchor="ctr"/>
                </a:tc>
                <a:extLst>
                  <a:ext uri="{0D108BD9-81ED-4DB2-BD59-A6C34878D82A}">
                    <a16:rowId xmlns:a16="http://schemas.microsoft.com/office/drawing/2014/main" val="344817931"/>
                  </a:ext>
                </a:extLst>
              </a:tr>
              <a:tr h="370840">
                <a:tc>
                  <a:txBody>
                    <a:bodyPr/>
                    <a:lstStyle/>
                    <a:p>
                      <a:pPr algn="ctr" fontAlgn="b"/>
                      <a:r>
                        <a:rPr lang="en-GB" sz="1800" b="0" i="0" u="none" strike="noStrike">
                          <a:solidFill>
                            <a:srgbClr val="000000"/>
                          </a:solidFill>
                          <a:effectLst/>
                          <a:latin typeface="+mn-lt"/>
                        </a:rPr>
                        <a:t>2</a:t>
                      </a:r>
                    </a:p>
                  </a:txBody>
                  <a:tcPr marL="9525" marR="9525" marT="9525" marB="0" anchor="ctr"/>
                </a:tc>
                <a:tc>
                  <a:txBody>
                    <a:bodyPr/>
                    <a:lstStyle/>
                    <a:p>
                      <a:pPr algn="ctr" fontAlgn="b"/>
                      <a:r>
                        <a:rPr lang="en-GB" sz="1800" b="0" i="0" u="none" strike="noStrike">
                          <a:solidFill>
                            <a:srgbClr val="000000"/>
                          </a:solidFill>
                          <a:effectLst/>
                          <a:latin typeface="+mn-lt"/>
                        </a:rPr>
                        <a:t>133</a:t>
                      </a:r>
                    </a:p>
                  </a:txBody>
                  <a:tcPr marL="9525" marR="9525" marT="9525" marB="0" anchor="ctr"/>
                </a:tc>
                <a:tc>
                  <a:txBody>
                    <a:bodyPr/>
                    <a:lstStyle/>
                    <a:p>
                      <a:pPr algn="ctr" fontAlgn="b"/>
                      <a:r>
                        <a:rPr lang="en-GB" sz="1800" b="0" i="0" u="none" strike="noStrike">
                          <a:solidFill>
                            <a:srgbClr val="000000"/>
                          </a:solidFill>
                          <a:effectLst/>
                          <a:latin typeface="+mn-lt"/>
                        </a:rPr>
                        <a:t>46</a:t>
                      </a:r>
                    </a:p>
                  </a:txBody>
                  <a:tcPr marL="9525" marR="9525" marT="9525" marB="0" anchor="ctr"/>
                </a:tc>
                <a:tc>
                  <a:txBody>
                    <a:bodyPr/>
                    <a:lstStyle/>
                    <a:p>
                      <a:pPr algn="ctr" fontAlgn="b"/>
                      <a:r>
                        <a:rPr lang="en-GB" sz="1800" b="0" i="0" u="none" strike="noStrike">
                          <a:solidFill>
                            <a:srgbClr val="000000"/>
                          </a:solidFill>
                          <a:effectLst/>
                          <a:latin typeface="+mn-lt"/>
                        </a:rPr>
                        <a:t>35%</a:t>
                      </a:r>
                    </a:p>
                  </a:txBody>
                  <a:tcPr marL="9525" marR="9525" marT="9525" marB="0" anchor="ctr"/>
                </a:tc>
                <a:extLst>
                  <a:ext uri="{0D108BD9-81ED-4DB2-BD59-A6C34878D82A}">
                    <a16:rowId xmlns:a16="http://schemas.microsoft.com/office/drawing/2014/main" val="481946219"/>
                  </a:ext>
                </a:extLst>
              </a:tr>
              <a:tr h="370840">
                <a:tc>
                  <a:txBody>
                    <a:bodyPr/>
                    <a:lstStyle/>
                    <a:p>
                      <a:pPr algn="ctr" fontAlgn="b"/>
                      <a:r>
                        <a:rPr lang="en-GB" sz="1800" b="0" i="0" u="none" strike="noStrike">
                          <a:solidFill>
                            <a:srgbClr val="000000"/>
                          </a:solidFill>
                          <a:effectLst/>
                          <a:latin typeface="+mn-lt"/>
                        </a:rPr>
                        <a:t>3</a:t>
                      </a:r>
                    </a:p>
                  </a:txBody>
                  <a:tcPr marL="9525" marR="9525" marT="9525" marB="0" anchor="ctr"/>
                </a:tc>
                <a:tc>
                  <a:txBody>
                    <a:bodyPr/>
                    <a:lstStyle/>
                    <a:p>
                      <a:pPr algn="ctr" fontAlgn="b"/>
                      <a:r>
                        <a:rPr lang="en-GB" sz="1800" b="0" i="0" u="none" strike="noStrike">
                          <a:solidFill>
                            <a:srgbClr val="000000"/>
                          </a:solidFill>
                          <a:effectLst/>
                          <a:latin typeface="+mn-lt"/>
                        </a:rPr>
                        <a:t>60</a:t>
                      </a:r>
                    </a:p>
                  </a:txBody>
                  <a:tcPr marL="9525" marR="9525" marT="9525" marB="0" anchor="ctr"/>
                </a:tc>
                <a:tc>
                  <a:txBody>
                    <a:bodyPr/>
                    <a:lstStyle/>
                    <a:p>
                      <a:pPr algn="ctr" fontAlgn="b"/>
                      <a:r>
                        <a:rPr lang="en-GB" sz="1800" b="0" i="0" u="none" strike="noStrike">
                          <a:solidFill>
                            <a:srgbClr val="000000"/>
                          </a:solidFill>
                          <a:effectLst/>
                          <a:latin typeface="+mn-lt"/>
                        </a:rPr>
                        <a:t>19</a:t>
                      </a:r>
                    </a:p>
                  </a:txBody>
                  <a:tcPr marL="9525" marR="9525" marT="9525" marB="0" anchor="ctr"/>
                </a:tc>
                <a:tc>
                  <a:txBody>
                    <a:bodyPr/>
                    <a:lstStyle/>
                    <a:p>
                      <a:pPr algn="ctr" fontAlgn="b"/>
                      <a:r>
                        <a:rPr lang="en-GB" sz="1800" b="0" i="0" u="none" strike="noStrike">
                          <a:solidFill>
                            <a:srgbClr val="000000"/>
                          </a:solidFill>
                          <a:effectLst/>
                          <a:latin typeface="+mn-lt"/>
                        </a:rPr>
                        <a:t>32%</a:t>
                      </a:r>
                    </a:p>
                  </a:txBody>
                  <a:tcPr marL="9525" marR="9525" marT="9525" marB="0" anchor="ctr"/>
                </a:tc>
                <a:extLst>
                  <a:ext uri="{0D108BD9-81ED-4DB2-BD59-A6C34878D82A}">
                    <a16:rowId xmlns:a16="http://schemas.microsoft.com/office/drawing/2014/main" val="1606400688"/>
                  </a:ext>
                </a:extLst>
              </a:tr>
              <a:tr h="370840">
                <a:tc>
                  <a:txBody>
                    <a:bodyPr/>
                    <a:lstStyle/>
                    <a:p>
                      <a:pPr algn="ctr" fontAlgn="b"/>
                      <a:r>
                        <a:rPr lang="en-GB" sz="1800" b="0" i="0" u="none" strike="noStrike">
                          <a:solidFill>
                            <a:srgbClr val="000000"/>
                          </a:solidFill>
                          <a:effectLst/>
                          <a:latin typeface="+mn-lt"/>
                        </a:rPr>
                        <a:t>4</a:t>
                      </a:r>
                    </a:p>
                  </a:txBody>
                  <a:tcPr marL="9525" marR="9525" marT="9525" marB="0" anchor="ctr"/>
                </a:tc>
                <a:tc>
                  <a:txBody>
                    <a:bodyPr/>
                    <a:lstStyle/>
                    <a:p>
                      <a:pPr algn="ctr" fontAlgn="b"/>
                      <a:r>
                        <a:rPr lang="en-GB" sz="1800" b="0" i="0" u="none" strike="noStrike">
                          <a:solidFill>
                            <a:srgbClr val="000000"/>
                          </a:solidFill>
                          <a:effectLst/>
                          <a:latin typeface="+mn-lt"/>
                        </a:rPr>
                        <a:t>136</a:t>
                      </a:r>
                    </a:p>
                  </a:txBody>
                  <a:tcPr marL="9525" marR="9525" marT="9525" marB="0" anchor="ctr"/>
                </a:tc>
                <a:tc>
                  <a:txBody>
                    <a:bodyPr/>
                    <a:lstStyle/>
                    <a:p>
                      <a:pPr algn="ctr" fontAlgn="b"/>
                      <a:r>
                        <a:rPr lang="en-GB" sz="1800" b="0" i="0" u="none" strike="noStrike">
                          <a:solidFill>
                            <a:srgbClr val="000000"/>
                          </a:solidFill>
                          <a:effectLst/>
                          <a:latin typeface="+mn-lt"/>
                        </a:rPr>
                        <a:t>47</a:t>
                      </a:r>
                    </a:p>
                  </a:txBody>
                  <a:tcPr marL="9525" marR="9525" marT="9525" marB="0" anchor="ctr"/>
                </a:tc>
                <a:tc>
                  <a:txBody>
                    <a:bodyPr/>
                    <a:lstStyle/>
                    <a:p>
                      <a:pPr algn="ctr" fontAlgn="b"/>
                      <a:r>
                        <a:rPr lang="en-GB" sz="1800" b="0" i="0" u="none" strike="noStrike" dirty="0">
                          <a:solidFill>
                            <a:srgbClr val="000000"/>
                          </a:solidFill>
                          <a:effectLst/>
                          <a:latin typeface="+mn-lt"/>
                        </a:rPr>
                        <a:t>35%</a:t>
                      </a:r>
                    </a:p>
                  </a:txBody>
                  <a:tcPr marL="9525" marR="9525" marT="9525" marB="0" anchor="ctr"/>
                </a:tc>
                <a:extLst>
                  <a:ext uri="{0D108BD9-81ED-4DB2-BD59-A6C34878D82A}">
                    <a16:rowId xmlns:a16="http://schemas.microsoft.com/office/drawing/2014/main" val="28732962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97559286"/>
              </p:ext>
            </p:extLst>
          </p:nvPr>
        </p:nvGraphicFramePr>
        <p:xfrm>
          <a:off x="5016888" y="3229659"/>
          <a:ext cx="4740923" cy="2023843"/>
        </p:xfrm>
        <a:graphic>
          <a:graphicData uri="http://schemas.openxmlformats.org/drawingml/2006/table">
            <a:tbl>
              <a:tblPr firstRow="1" bandRow="1">
                <a:tableStyleId>{073A0DAA-6AF3-43AB-8588-CEC1D06C72B9}</a:tableStyleId>
              </a:tblPr>
              <a:tblGrid>
                <a:gridCol w="576908">
                  <a:extLst>
                    <a:ext uri="{9D8B030D-6E8A-4147-A177-3AD203B41FA5}">
                      <a16:colId xmlns:a16="http://schemas.microsoft.com/office/drawing/2014/main" val="3555894626"/>
                    </a:ext>
                  </a:extLst>
                </a:gridCol>
                <a:gridCol w="832803">
                  <a:extLst>
                    <a:ext uri="{9D8B030D-6E8A-4147-A177-3AD203B41FA5}">
                      <a16:colId xmlns:a16="http://schemas.microsoft.com/office/drawing/2014/main" val="1844719697"/>
                    </a:ext>
                  </a:extLst>
                </a:gridCol>
                <a:gridCol w="832803">
                  <a:extLst>
                    <a:ext uri="{9D8B030D-6E8A-4147-A177-3AD203B41FA5}">
                      <a16:colId xmlns:a16="http://schemas.microsoft.com/office/drawing/2014/main" val="4253256033"/>
                    </a:ext>
                  </a:extLst>
                </a:gridCol>
                <a:gridCol w="832803">
                  <a:extLst>
                    <a:ext uri="{9D8B030D-6E8A-4147-A177-3AD203B41FA5}">
                      <a16:colId xmlns:a16="http://schemas.microsoft.com/office/drawing/2014/main" val="429736644"/>
                    </a:ext>
                  </a:extLst>
                </a:gridCol>
                <a:gridCol w="832803">
                  <a:extLst>
                    <a:ext uri="{9D8B030D-6E8A-4147-A177-3AD203B41FA5}">
                      <a16:colId xmlns:a16="http://schemas.microsoft.com/office/drawing/2014/main" val="4157687787"/>
                    </a:ext>
                  </a:extLst>
                </a:gridCol>
                <a:gridCol w="832803">
                  <a:extLst>
                    <a:ext uri="{9D8B030D-6E8A-4147-A177-3AD203B41FA5}">
                      <a16:colId xmlns:a16="http://schemas.microsoft.com/office/drawing/2014/main" val="582699762"/>
                    </a:ext>
                  </a:extLst>
                </a:gridCol>
              </a:tblGrid>
              <a:tr h="540483">
                <a:tc>
                  <a:txBody>
                    <a:bodyPr/>
                    <a:lstStyle/>
                    <a:p>
                      <a:pPr algn="ctr" fontAlgn="b"/>
                      <a:r>
                        <a:rPr lang="en-GB" sz="1800" b="0" i="0" u="none" strike="noStrike" dirty="0">
                          <a:solidFill>
                            <a:schemeClr val="bg1"/>
                          </a:solidFill>
                          <a:effectLst/>
                          <a:latin typeface="+mn-lt"/>
                        </a:rPr>
                        <a:t>PIL</a:t>
                      </a:r>
                    </a:p>
                  </a:txBody>
                  <a:tcPr marL="9525" marR="9525" marT="9525" marB="0" anchor="ctr"/>
                </a:tc>
                <a:tc>
                  <a:txBody>
                    <a:bodyPr/>
                    <a:lstStyle/>
                    <a:p>
                      <a:pPr algn="ctr" fontAlgn="b"/>
                      <a:r>
                        <a:rPr lang="en-GB" sz="1800" b="0" i="0" u="none" strike="noStrike">
                          <a:solidFill>
                            <a:schemeClr val="bg1"/>
                          </a:solidFill>
                          <a:effectLst/>
                          <a:latin typeface="+mn-lt"/>
                        </a:rPr>
                        <a:t>Upper</a:t>
                      </a:r>
                    </a:p>
                  </a:txBody>
                  <a:tcPr marL="9525" marR="9525" marT="9525" marB="0" anchor="ctr"/>
                </a:tc>
                <a:tc>
                  <a:txBody>
                    <a:bodyPr/>
                    <a:lstStyle/>
                    <a:p>
                      <a:pPr algn="ctr" fontAlgn="b"/>
                      <a:r>
                        <a:rPr lang="en-GB" sz="1800" b="0" i="0" u="none" strike="noStrike">
                          <a:solidFill>
                            <a:schemeClr val="bg1"/>
                          </a:solidFill>
                          <a:effectLst/>
                          <a:latin typeface="+mn-lt"/>
                        </a:rPr>
                        <a:t>Lower</a:t>
                      </a:r>
                    </a:p>
                  </a:txBody>
                  <a:tcPr marL="9525" marR="9525" marT="9525" marB="0" anchor="ctr"/>
                </a:tc>
                <a:tc>
                  <a:txBody>
                    <a:bodyPr/>
                    <a:lstStyle/>
                    <a:p>
                      <a:pPr algn="ctr" fontAlgn="b"/>
                      <a:r>
                        <a:rPr lang="en-GB" sz="1800" b="0" i="0" u="none" strike="noStrike">
                          <a:solidFill>
                            <a:schemeClr val="bg1"/>
                          </a:solidFill>
                          <a:effectLst/>
                          <a:latin typeface="+mn-lt"/>
                        </a:rPr>
                        <a:t>Q1</a:t>
                      </a:r>
                    </a:p>
                  </a:txBody>
                  <a:tcPr marL="9525" marR="9525" marT="9525" marB="0" anchor="ctr"/>
                </a:tc>
                <a:tc>
                  <a:txBody>
                    <a:bodyPr/>
                    <a:lstStyle/>
                    <a:p>
                      <a:pPr algn="ctr" fontAlgn="b"/>
                      <a:r>
                        <a:rPr lang="en-GB" sz="1800" b="0" i="0" u="none" strike="noStrike">
                          <a:solidFill>
                            <a:schemeClr val="bg1"/>
                          </a:solidFill>
                          <a:effectLst/>
                          <a:latin typeface="+mn-lt"/>
                        </a:rPr>
                        <a:t>Q2</a:t>
                      </a:r>
                    </a:p>
                  </a:txBody>
                  <a:tcPr marL="9525" marR="9525" marT="9525" marB="0" anchor="ctr"/>
                </a:tc>
                <a:tc>
                  <a:txBody>
                    <a:bodyPr/>
                    <a:lstStyle/>
                    <a:p>
                      <a:pPr algn="ctr" fontAlgn="b"/>
                      <a:r>
                        <a:rPr lang="en-GB" sz="1800" b="0" i="0" u="none" strike="noStrike" dirty="0" smtClean="0">
                          <a:solidFill>
                            <a:schemeClr val="bg1"/>
                          </a:solidFill>
                          <a:effectLst/>
                          <a:latin typeface="+mn-lt"/>
                        </a:rPr>
                        <a:t>Q3</a:t>
                      </a:r>
                    </a:p>
                  </a:txBody>
                  <a:tcPr marL="9525" marR="9525" marT="9525" marB="0" anchor="ctr"/>
                </a:tc>
                <a:extLst>
                  <a:ext uri="{0D108BD9-81ED-4DB2-BD59-A6C34878D82A}">
                    <a16:rowId xmlns:a16="http://schemas.microsoft.com/office/drawing/2014/main" val="705836872"/>
                  </a:ext>
                </a:extLst>
              </a:tr>
              <a:tr h="370840">
                <a:tc>
                  <a:txBody>
                    <a:bodyPr/>
                    <a:lstStyle/>
                    <a:p>
                      <a:pPr algn="ctr" fontAlgn="b"/>
                      <a:r>
                        <a:rPr lang="en-GB" sz="1800" b="0" i="0" u="none" strike="noStrike">
                          <a:solidFill>
                            <a:srgbClr val="000000"/>
                          </a:solidFill>
                          <a:effectLst/>
                          <a:latin typeface="+mn-lt"/>
                        </a:rPr>
                        <a:t>1</a:t>
                      </a:r>
                    </a:p>
                  </a:txBody>
                  <a:tcPr marL="9525" marR="9525" marT="9525" marB="0" anchor="ctr"/>
                </a:tc>
                <a:tc>
                  <a:txBody>
                    <a:bodyPr/>
                    <a:lstStyle/>
                    <a:p>
                      <a:pPr algn="ctr" fontAlgn="b"/>
                      <a:r>
                        <a:rPr lang="en-GB" sz="1800" b="0" i="0" u="none" strike="noStrike" dirty="0">
                          <a:solidFill>
                            <a:srgbClr val="000000"/>
                          </a:solidFill>
                          <a:effectLst/>
                          <a:latin typeface="+mn-lt"/>
                        </a:rPr>
                        <a:t>37.67</a:t>
                      </a:r>
                    </a:p>
                  </a:txBody>
                  <a:tcPr marL="9525" marR="9525" marT="9525" marB="0" anchor="ctr"/>
                </a:tc>
                <a:tc>
                  <a:txBody>
                    <a:bodyPr/>
                    <a:lstStyle/>
                    <a:p>
                      <a:pPr algn="ctr" fontAlgn="b"/>
                      <a:r>
                        <a:rPr lang="en-GB" sz="1800" b="0" i="0" u="none" strike="noStrike">
                          <a:solidFill>
                            <a:srgbClr val="000000"/>
                          </a:solidFill>
                          <a:effectLst/>
                          <a:latin typeface="+mn-lt"/>
                        </a:rPr>
                        <a:t>10.28</a:t>
                      </a:r>
                    </a:p>
                  </a:txBody>
                  <a:tcPr marL="9525" marR="9525" marT="9525" marB="0" anchor="ctr"/>
                </a:tc>
                <a:tc>
                  <a:txBody>
                    <a:bodyPr/>
                    <a:lstStyle/>
                    <a:p>
                      <a:pPr algn="ctr" fontAlgn="b"/>
                      <a:r>
                        <a:rPr lang="en-GB" sz="1800" b="0" i="0" u="none" strike="noStrike">
                          <a:solidFill>
                            <a:srgbClr val="000000"/>
                          </a:solidFill>
                          <a:effectLst/>
                          <a:latin typeface="+mn-lt"/>
                        </a:rPr>
                        <a:t>12.92</a:t>
                      </a:r>
                    </a:p>
                  </a:txBody>
                  <a:tcPr marL="9525" marR="9525" marT="9525" marB="0" anchor="ctr"/>
                </a:tc>
                <a:tc>
                  <a:txBody>
                    <a:bodyPr/>
                    <a:lstStyle/>
                    <a:p>
                      <a:pPr algn="ctr" fontAlgn="b"/>
                      <a:r>
                        <a:rPr lang="en-GB" sz="1800" b="0" i="0" u="none" strike="noStrike">
                          <a:solidFill>
                            <a:srgbClr val="000000"/>
                          </a:solidFill>
                          <a:effectLst/>
                          <a:latin typeface="+mn-lt"/>
                        </a:rPr>
                        <a:t>15.25</a:t>
                      </a:r>
                    </a:p>
                  </a:txBody>
                  <a:tcPr marL="9525" marR="9525" marT="9525" marB="0" anchor="ctr"/>
                </a:tc>
                <a:tc>
                  <a:txBody>
                    <a:bodyPr/>
                    <a:lstStyle/>
                    <a:p>
                      <a:pPr algn="ctr" fontAlgn="b"/>
                      <a:r>
                        <a:rPr lang="en-GB" sz="1800" b="0" i="0" u="none" strike="noStrike">
                          <a:solidFill>
                            <a:srgbClr val="000000"/>
                          </a:solidFill>
                          <a:effectLst/>
                          <a:latin typeface="+mn-lt"/>
                        </a:rPr>
                        <a:t>20.36</a:t>
                      </a:r>
                    </a:p>
                  </a:txBody>
                  <a:tcPr marL="9525" marR="9525" marT="9525" marB="0" anchor="ctr"/>
                </a:tc>
                <a:extLst>
                  <a:ext uri="{0D108BD9-81ED-4DB2-BD59-A6C34878D82A}">
                    <a16:rowId xmlns:a16="http://schemas.microsoft.com/office/drawing/2014/main" val="3849385346"/>
                  </a:ext>
                </a:extLst>
              </a:tr>
              <a:tr h="370840">
                <a:tc>
                  <a:txBody>
                    <a:bodyPr/>
                    <a:lstStyle/>
                    <a:p>
                      <a:pPr algn="ctr" fontAlgn="b"/>
                      <a:r>
                        <a:rPr lang="en-GB" sz="1800" b="0" i="0" u="none" strike="noStrike" dirty="0">
                          <a:solidFill>
                            <a:srgbClr val="000000"/>
                          </a:solidFill>
                          <a:effectLst/>
                          <a:latin typeface="+mn-lt"/>
                        </a:rPr>
                        <a:t>2</a:t>
                      </a:r>
                    </a:p>
                  </a:txBody>
                  <a:tcPr marL="9525" marR="9525" marT="9525" marB="0" anchor="ctr"/>
                </a:tc>
                <a:tc>
                  <a:txBody>
                    <a:bodyPr/>
                    <a:lstStyle/>
                    <a:p>
                      <a:pPr algn="ctr" fontAlgn="b"/>
                      <a:r>
                        <a:rPr lang="en-GB" sz="1800" b="0" i="0" u="none" strike="noStrike">
                          <a:solidFill>
                            <a:srgbClr val="000000"/>
                          </a:solidFill>
                          <a:effectLst/>
                          <a:latin typeface="+mn-lt"/>
                        </a:rPr>
                        <a:t>40.93</a:t>
                      </a:r>
                    </a:p>
                  </a:txBody>
                  <a:tcPr marL="9525" marR="9525" marT="9525" marB="0" anchor="ctr"/>
                </a:tc>
                <a:tc>
                  <a:txBody>
                    <a:bodyPr/>
                    <a:lstStyle/>
                    <a:p>
                      <a:pPr algn="ctr" fontAlgn="b"/>
                      <a:r>
                        <a:rPr lang="en-GB" sz="1800" b="0" i="0" u="none" strike="noStrike">
                          <a:solidFill>
                            <a:srgbClr val="000000"/>
                          </a:solidFill>
                          <a:effectLst/>
                          <a:latin typeface="+mn-lt"/>
                        </a:rPr>
                        <a:t>11.27</a:t>
                      </a:r>
                    </a:p>
                  </a:txBody>
                  <a:tcPr marL="9525" marR="9525" marT="9525" marB="0" anchor="ctr"/>
                </a:tc>
                <a:tc>
                  <a:txBody>
                    <a:bodyPr/>
                    <a:lstStyle/>
                    <a:p>
                      <a:pPr algn="ctr" fontAlgn="b"/>
                      <a:r>
                        <a:rPr lang="en-GB" sz="1800" b="0" i="0" u="none" strike="noStrike">
                          <a:solidFill>
                            <a:srgbClr val="000000"/>
                          </a:solidFill>
                          <a:effectLst/>
                          <a:latin typeface="+mn-lt"/>
                        </a:rPr>
                        <a:t>13.83</a:t>
                      </a:r>
                    </a:p>
                  </a:txBody>
                  <a:tcPr marL="9525" marR="9525" marT="9525" marB="0" anchor="ctr"/>
                </a:tc>
                <a:tc>
                  <a:txBody>
                    <a:bodyPr/>
                    <a:lstStyle/>
                    <a:p>
                      <a:pPr algn="ctr" fontAlgn="b"/>
                      <a:r>
                        <a:rPr lang="en-GB" sz="1800" b="0" i="0" u="none" strike="noStrike">
                          <a:solidFill>
                            <a:srgbClr val="000000"/>
                          </a:solidFill>
                          <a:effectLst/>
                          <a:latin typeface="+mn-lt"/>
                        </a:rPr>
                        <a:t>15.95</a:t>
                      </a:r>
                    </a:p>
                  </a:txBody>
                  <a:tcPr marL="9525" marR="9525" marT="9525" marB="0" anchor="ctr"/>
                </a:tc>
                <a:tc>
                  <a:txBody>
                    <a:bodyPr/>
                    <a:lstStyle/>
                    <a:p>
                      <a:pPr algn="ctr" fontAlgn="b"/>
                      <a:r>
                        <a:rPr lang="en-GB" sz="1800" b="0" i="0" u="none" strike="noStrike">
                          <a:solidFill>
                            <a:srgbClr val="000000"/>
                          </a:solidFill>
                          <a:effectLst/>
                          <a:latin typeface="+mn-lt"/>
                        </a:rPr>
                        <a:t>19.19</a:t>
                      </a:r>
                    </a:p>
                  </a:txBody>
                  <a:tcPr marL="9525" marR="9525" marT="9525" marB="0" anchor="ctr"/>
                </a:tc>
                <a:extLst>
                  <a:ext uri="{0D108BD9-81ED-4DB2-BD59-A6C34878D82A}">
                    <a16:rowId xmlns:a16="http://schemas.microsoft.com/office/drawing/2014/main" val="4195292481"/>
                  </a:ext>
                </a:extLst>
              </a:tr>
              <a:tr h="370840">
                <a:tc>
                  <a:txBody>
                    <a:bodyPr/>
                    <a:lstStyle/>
                    <a:p>
                      <a:pPr algn="ctr" fontAlgn="b"/>
                      <a:r>
                        <a:rPr lang="en-GB" sz="1800" b="0" i="0" u="none" strike="noStrike">
                          <a:solidFill>
                            <a:srgbClr val="000000"/>
                          </a:solidFill>
                          <a:effectLst/>
                          <a:latin typeface="+mn-lt"/>
                        </a:rPr>
                        <a:t>3</a:t>
                      </a:r>
                    </a:p>
                  </a:txBody>
                  <a:tcPr marL="9525" marR="9525" marT="9525" marB="0" anchor="ctr"/>
                </a:tc>
                <a:tc>
                  <a:txBody>
                    <a:bodyPr/>
                    <a:lstStyle/>
                    <a:p>
                      <a:pPr algn="ctr" fontAlgn="b"/>
                      <a:r>
                        <a:rPr lang="en-GB" sz="1800" b="0" i="0" u="none" strike="noStrike">
                          <a:solidFill>
                            <a:srgbClr val="000000"/>
                          </a:solidFill>
                          <a:effectLst/>
                          <a:latin typeface="+mn-lt"/>
                        </a:rPr>
                        <a:t>25.32</a:t>
                      </a:r>
                    </a:p>
                  </a:txBody>
                  <a:tcPr marL="9525" marR="9525" marT="9525" marB="0" anchor="ctr"/>
                </a:tc>
                <a:tc>
                  <a:txBody>
                    <a:bodyPr/>
                    <a:lstStyle/>
                    <a:p>
                      <a:pPr algn="ctr" fontAlgn="b"/>
                      <a:r>
                        <a:rPr lang="en-GB" sz="1800" b="0" i="0" u="none" strike="noStrike">
                          <a:solidFill>
                            <a:srgbClr val="000000"/>
                          </a:solidFill>
                          <a:effectLst/>
                          <a:latin typeface="+mn-lt"/>
                        </a:rPr>
                        <a:t>11.04</a:t>
                      </a:r>
                    </a:p>
                  </a:txBody>
                  <a:tcPr marL="9525" marR="9525" marT="9525" marB="0" anchor="ctr"/>
                </a:tc>
                <a:tc>
                  <a:txBody>
                    <a:bodyPr/>
                    <a:lstStyle/>
                    <a:p>
                      <a:pPr algn="ctr" fontAlgn="b"/>
                      <a:r>
                        <a:rPr lang="en-GB" sz="1800" b="0" i="0" u="none" strike="noStrike">
                          <a:solidFill>
                            <a:srgbClr val="000000"/>
                          </a:solidFill>
                          <a:effectLst/>
                          <a:latin typeface="+mn-lt"/>
                        </a:rPr>
                        <a:t>14.31</a:t>
                      </a:r>
                    </a:p>
                  </a:txBody>
                  <a:tcPr marL="9525" marR="9525" marT="9525" marB="0" anchor="ctr"/>
                </a:tc>
                <a:tc>
                  <a:txBody>
                    <a:bodyPr/>
                    <a:lstStyle/>
                    <a:p>
                      <a:pPr algn="ctr" fontAlgn="b"/>
                      <a:r>
                        <a:rPr lang="en-GB" sz="1800" b="0" i="0" u="none" strike="noStrike">
                          <a:solidFill>
                            <a:srgbClr val="000000"/>
                          </a:solidFill>
                          <a:effectLst/>
                          <a:latin typeface="+mn-lt"/>
                        </a:rPr>
                        <a:t>16.02</a:t>
                      </a:r>
                    </a:p>
                  </a:txBody>
                  <a:tcPr marL="9525" marR="9525" marT="9525" marB="0" anchor="ctr"/>
                </a:tc>
                <a:tc>
                  <a:txBody>
                    <a:bodyPr/>
                    <a:lstStyle/>
                    <a:p>
                      <a:pPr algn="ctr" fontAlgn="b"/>
                      <a:r>
                        <a:rPr lang="en-GB" sz="1800" b="0" i="0" u="none" strike="noStrike">
                          <a:solidFill>
                            <a:srgbClr val="000000"/>
                          </a:solidFill>
                          <a:effectLst/>
                          <a:latin typeface="+mn-lt"/>
                        </a:rPr>
                        <a:t>20.35</a:t>
                      </a:r>
                    </a:p>
                  </a:txBody>
                  <a:tcPr marL="9525" marR="9525" marT="9525" marB="0" anchor="ctr"/>
                </a:tc>
                <a:extLst>
                  <a:ext uri="{0D108BD9-81ED-4DB2-BD59-A6C34878D82A}">
                    <a16:rowId xmlns:a16="http://schemas.microsoft.com/office/drawing/2014/main" val="3779449128"/>
                  </a:ext>
                </a:extLst>
              </a:tr>
              <a:tr h="370840">
                <a:tc>
                  <a:txBody>
                    <a:bodyPr/>
                    <a:lstStyle/>
                    <a:p>
                      <a:pPr algn="ctr" fontAlgn="b"/>
                      <a:r>
                        <a:rPr lang="en-GB" sz="1800" b="0" i="0" u="none" strike="noStrike">
                          <a:solidFill>
                            <a:srgbClr val="000000"/>
                          </a:solidFill>
                          <a:effectLst/>
                          <a:latin typeface="+mn-lt"/>
                        </a:rPr>
                        <a:t>4</a:t>
                      </a:r>
                    </a:p>
                  </a:txBody>
                  <a:tcPr marL="9525" marR="9525" marT="9525" marB="0" anchor="ctr"/>
                </a:tc>
                <a:tc>
                  <a:txBody>
                    <a:bodyPr/>
                    <a:lstStyle/>
                    <a:p>
                      <a:pPr algn="ctr" fontAlgn="b"/>
                      <a:r>
                        <a:rPr lang="en-GB" sz="1800" b="0" i="0" u="none" strike="noStrike">
                          <a:solidFill>
                            <a:srgbClr val="000000"/>
                          </a:solidFill>
                          <a:effectLst/>
                          <a:latin typeface="+mn-lt"/>
                        </a:rPr>
                        <a:t>43.25</a:t>
                      </a:r>
                    </a:p>
                  </a:txBody>
                  <a:tcPr marL="9525" marR="9525" marT="9525" marB="0" anchor="ctr"/>
                </a:tc>
                <a:tc>
                  <a:txBody>
                    <a:bodyPr/>
                    <a:lstStyle/>
                    <a:p>
                      <a:pPr algn="ctr" fontAlgn="b"/>
                      <a:r>
                        <a:rPr lang="en-GB" sz="1800" b="0" i="0" u="none" strike="noStrike">
                          <a:solidFill>
                            <a:srgbClr val="000000"/>
                          </a:solidFill>
                          <a:effectLst/>
                          <a:latin typeface="+mn-lt"/>
                        </a:rPr>
                        <a:t>11.41</a:t>
                      </a:r>
                    </a:p>
                  </a:txBody>
                  <a:tcPr marL="9525" marR="9525" marT="9525" marB="0" anchor="ctr"/>
                </a:tc>
                <a:tc>
                  <a:txBody>
                    <a:bodyPr/>
                    <a:lstStyle/>
                    <a:p>
                      <a:pPr algn="ctr" fontAlgn="b"/>
                      <a:r>
                        <a:rPr lang="en-GB" sz="1800" b="0" i="0" u="none" strike="noStrike">
                          <a:solidFill>
                            <a:srgbClr val="000000"/>
                          </a:solidFill>
                          <a:effectLst/>
                          <a:latin typeface="+mn-lt"/>
                        </a:rPr>
                        <a:t>13.53</a:t>
                      </a:r>
                    </a:p>
                  </a:txBody>
                  <a:tcPr marL="9525" marR="9525" marT="9525" marB="0" anchor="ctr"/>
                </a:tc>
                <a:tc>
                  <a:txBody>
                    <a:bodyPr/>
                    <a:lstStyle/>
                    <a:p>
                      <a:pPr algn="ctr" fontAlgn="b"/>
                      <a:r>
                        <a:rPr lang="en-GB" sz="1800" b="0" i="0" u="none" strike="noStrike">
                          <a:solidFill>
                            <a:srgbClr val="000000"/>
                          </a:solidFill>
                          <a:effectLst/>
                          <a:latin typeface="+mn-lt"/>
                        </a:rPr>
                        <a:t>16.21</a:t>
                      </a:r>
                    </a:p>
                  </a:txBody>
                  <a:tcPr marL="9525" marR="9525" marT="9525" marB="0" anchor="ctr"/>
                </a:tc>
                <a:tc>
                  <a:txBody>
                    <a:bodyPr/>
                    <a:lstStyle/>
                    <a:p>
                      <a:pPr algn="ctr" fontAlgn="b"/>
                      <a:r>
                        <a:rPr lang="en-GB" sz="1800" b="0" i="0" u="none" strike="noStrike" dirty="0">
                          <a:solidFill>
                            <a:srgbClr val="000000"/>
                          </a:solidFill>
                          <a:effectLst/>
                          <a:latin typeface="+mn-lt"/>
                        </a:rPr>
                        <a:t>18.72</a:t>
                      </a:r>
                    </a:p>
                  </a:txBody>
                  <a:tcPr marL="9525" marR="9525" marT="9525" marB="0" anchor="ctr"/>
                </a:tc>
                <a:extLst>
                  <a:ext uri="{0D108BD9-81ED-4DB2-BD59-A6C34878D82A}">
                    <a16:rowId xmlns:a16="http://schemas.microsoft.com/office/drawing/2014/main" val="3069011971"/>
                  </a:ext>
                </a:extLst>
              </a:tr>
            </a:tbl>
          </a:graphicData>
        </a:graphic>
      </p:graphicFrame>
      <p:sp>
        <p:nvSpPr>
          <p:cNvPr id="8" name="Rounded Rectangle 7"/>
          <p:cNvSpPr/>
          <p:nvPr/>
        </p:nvSpPr>
        <p:spPr>
          <a:xfrm>
            <a:off x="7165459" y="5582630"/>
            <a:ext cx="1097280" cy="914400"/>
          </a:xfrm>
          <a:prstGeom prst="roundRect">
            <a:avLst/>
          </a:prstGeom>
          <a:noFill/>
          <a:ln w="9525" cap="flat" cmpd="sng" algn="ctr">
            <a:solidFill>
              <a:schemeClr val="accent4">
                <a:lumMod val="50000"/>
              </a:schemeClr>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GB" dirty="0" smtClean="0">
                <a:solidFill>
                  <a:schemeClr val="accent4">
                    <a:lumMod val="50000"/>
                  </a:schemeClr>
                </a:solidFill>
              </a:rPr>
              <a:t>College Student</a:t>
            </a:r>
            <a:endParaRPr lang="en-GB" dirty="0">
              <a:solidFill>
                <a:schemeClr val="accent4">
                  <a:lumMod val="50000"/>
                </a:schemeClr>
              </a:solidFill>
            </a:endParaRPr>
          </a:p>
        </p:txBody>
      </p:sp>
      <p:sp>
        <p:nvSpPr>
          <p:cNvPr id="10" name="Rounded Rectangle 9"/>
          <p:cNvSpPr/>
          <p:nvPr/>
        </p:nvSpPr>
        <p:spPr>
          <a:xfrm>
            <a:off x="8730871" y="1957168"/>
            <a:ext cx="1214986" cy="914400"/>
          </a:xfrm>
          <a:prstGeom prst="roundRect">
            <a:avLst/>
          </a:prstGeom>
          <a:noFill/>
          <a:ln w="9525" cap="flat" cmpd="sng" algn="ctr">
            <a:solidFill>
              <a:srgbClr val="C00000"/>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GB" dirty="0" smtClean="0">
                <a:solidFill>
                  <a:srgbClr val="C00000"/>
                </a:solidFill>
              </a:rPr>
              <a:t>Professor Level</a:t>
            </a:r>
            <a:endParaRPr lang="en-GB" dirty="0">
              <a:solidFill>
                <a:srgbClr val="C00000"/>
              </a:solidFill>
            </a:endParaRPr>
          </a:p>
        </p:txBody>
      </p:sp>
      <p:cxnSp>
        <p:nvCxnSpPr>
          <p:cNvPr id="13" name="Straight Arrow Connector 12"/>
          <p:cNvCxnSpPr>
            <a:stCxn id="8" idx="0"/>
          </p:cNvCxnSpPr>
          <p:nvPr/>
        </p:nvCxnSpPr>
        <p:spPr>
          <a:xfrm flipV="1">
            <a:off x="7714099" y="5253502"/>
            <a:ext cx="0" cy="329128"/>
          </a:xfrm>
          <a:prstGeom prst="straightConnector1">
            <a:avLst/>
          </a:prstGeom>
          <a:ln w="381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p:cNvCxnSpPr>
          <p:nvPr/>
        </p:nvCxnSpPr>
        <p:spPr>
          <a:xfrm>
            <a:off x="9338364" y="2871568"/>
            <a:ext cx="2579" cy="35809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082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2000" y="2001155"/>
            <a:ext cx="8298872"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2 </a:t>
            </a:r>
            <a:r>
              <a:rPr lang="en-GB" dirty="0" smtClean="0"/>
              <a:t>Groups, </a:t>
            </a:r>
            <a:r>
              <a:rPr lang="en-GB" dirty="0" smtClean="0"/>
              <a:t>each of </a:t>
            </a:r>
            <a:r>
              <a:rPr lang="en-GB" dirty="0" smtClean="0"/>
              <a:t>9 </a:t>
            </a:r>
            <a:r>
              <a:rPr lang="en-GB" dirty="0" smtClean="0"/>
              <a:t>revisers, revised </a:t>
            </a:r>
            <a:r>
              <a:rPr lang="en-GB" dirty="0" smtClean="0"/>
              <a:t>4 sentences from PIL 1. One sentence </a:t>
            </a:r>
            <a:r>
              <a:rPr lang="en-GB" dirty="0" smtClean="0"/>
              <a:t>from </a:t>
            </a:r>
            <a:r>
              <a:rPr lang="en-GB" dirty="0" smtClean="0"/>
              <a:t>each </a:t>
            </a:r>
            <a:r>
              <a:rPr lang="en-GB" dirty="0" smtClean="0"/>
              <a:t>score quartile taken </a:t>
            </a:r>
            <a:r>
              <a:rPr lang="en-GB" dirty="0" smtClean="0"/>
              <a:t>at random.</a:t>
            </a:r>
          </a:p>
          <a:p>
            <a:r>
              <a:rPr lang="en-GB" dirty="0" smtClean="0"/>
              <a:t>Revisers </a:t>
            </a:r>
            <a:r>
              <a:rPr lang="en-GB" dirty="0" smtClean="0"/>
              <a:t>asked </a:t>
            </a:r>
            <a:r>
              <a:rPr lang="en-GB" dirty="0" smtClean="0"/>
              <a:t>to fill-in missing words for each sentence (Cloze procedure) before making the revisions to validate quality.</a:t>
            </a:r>
          </a:p>
          <a:p>
            <a:r>
              <a:rPr lang="en-GB" dirty="0" smtClean="0"/>
              <a:t>Acceptable level of quality for the revisions:</a:t>
            </a:r>
          </a:p>
          <a:p>
            <a:endParaRPr lang="en-GB" dirty="0" smtClean="0"/>
          </a:p>
        </p:txBody>
      </p:sp>
      <p:sp>
        <p:nvSpPr>
          <p:cNvPr id="6" name="Text Placeholder 2"/>
          <p:cNvSpPr txBox="1">
            <a:spLocks/>
          </p:cNvSpPr>
          <p:nvPr/>
        </p:nvSpPr>
        <p:spPr>
          <a:xfrm>
            <a:off x="432000" y="1201337"/>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b="1" dirty="0">
                <a:solidFill>
                  <a:srgbClr val="014067"/>
                </a:solidFill>
                <a:latin typeface="Calibri" panose="020F0502020204030204"/>
              </a:rPr>
              <a:t>P</a:t>
            </a:r>
            <a:r>
              <a:rPr lang="en-GB" b="1" dirty="0" smtClean="0">
                <a:solidFill>
                  <a:srgbClr val="014067"/>
                </a:solidFill>
                <a:latin typeface="Calibri" panose="020F0502020204030204"/>
              </a:rPr>
              <a:t>ilot </a:t>
            </a:r>
            <a:r>
              <a:rPr lang="en-GB" b="1" dirty="0" smtClean="0">
                <a:solidFill>
                  <a:srgbClr val="014067"/>
                </a:solidFill>
                <a:latin typeface="Calibri" panose="020F0502020204030204"/>
              </a:rPr>
              <a:t>run </a:t>
            </a:r>
            <a:r>
              <a:rPr lang="en-GB" b="1" dirty="0" smtClean="0">
                <a:solidFill>
                  <a:srgbClr val="014067"/>
                </a:solidFill>
                <a:latin typeface="Calibri" panose="020F0502020204030204"/>
              </a:rPr>
              <a:t>to </a:t>
            </a:r>
            <a:r>
              <a:rPr lang="en-GB" b="1" dirty="0" smtClean="0">
                <a:solidFill>
                  <a:srgbClr val="014067"/>
                </a:solidFill>
                <a:latin typeface="Calibri" panose="020F0502020204030204"/>
              </a:rPr>
              <a:t>assess the viability of employing Amazon crowdsourcing to revise the sentences</a:t>
            </a:r>
            <a:endParaRPr lang="en-GB" b="1" dirty="0">
              <a:solidFill>
                <a:srgbClr val="014067"/>
              </a:solidFill>
              <a:latin typeface="Calibri" panose="020F0502020204030204"/>
            </a:endParaRPr>
          </a:p>
        </p:txBody>
      </p:sp>
      <p:graphicFrame>
        <p:nvGraphicFramePr>
          <p:cNvPr id="11" name="Table 10"/>
          <p:cNvGraphicFramePr>
            <a:graphicFrameLocks noGrp="1"/>
          </p:cNvGraphicFramePr>
          <p:nvPr>
            <p:extLst>
              <p:ext uri="{D42A27DB-BD31-4B8C-83A1-F6EECF244321}">
                <p14:modId xmlns:p14="http://schemas.microsoft.com/office/powerpoint/2010/main" val="2713816445"/>
              </p:ext>
            </p:extLst>
          </p:nvPr>
        </p:nvGraphicFramePr>
        <p:xfrm>
          <a:off x="2249325" y="4238368"/>
          <a:ext cx="4664221" cy="1645699"/>
        </p:xfrm>
        <a:graphic>
          <a:graphicData uri="http://schemas.openxmlformats.org/drawingml/2006/table">
            <a:tbl>
              <a:tblPr firstRow="1" bandRow="1">
                <a:tableStyleId>{073A0DAA-6AF3-43AB-8588-CEC1D06C72B9}</a:tableStyleId>
              </a:tblPr>
              <a:tblGrid>
                <a:gridCol w="1006621">
                  <a:extLst>
                    <a:ext uri="{9D8B030D-6E8A-4147-A177-3AD203B41FA5}">
                      <a16:colId xmlns:a16="http://schemas.microsoft.com/office/drawing/2014/main" val="2560530874"/>
                    </a:ext>
                  </a:extLst>
                </a:gridCol>
                <a:gridCol w="1195753">
                  <a:extLst>
                    <a:ext uri="{9D8B030D-6E8A-4147-A177-3AD203B41FA5}">
                      <a16:colId xmlns:a16="http://schemas.microsoft.com/office/drawing/2014/main" val="3482764734"/>
                    </a:ext>
                  </a:extLst>
                </a:gridCol>
                <a:gridCol w="1519311">
                  <a:extLst>
                    <a:ext uri="{9D8B030D-6E8A-4147-A177-3AD203B41FA5}">
                      <a16:colId xmlns:a16="http://schemas.microsoft.com/office/drawing/2014/main" val="4132086717"/>
                    </a:ext>
                  </a:extLst>
                </a:gridCol>
                <a:gridCol w="942536">
                  <a:extLst>
                    <a:ext uri="{9D8B030D-6E8A-4147-A177-3AD203B41FA5}">
                      <a16:colId xmlns:a16="http://schemas.microsoft.com/office/drawing/2014/main" val="3938455061"/>
                    </a:ext>
                  </a:extLst>
                </a:gridCol>
              </a:tblGrid>
              <a:tr h="904019">
                <a:tc>
                  <a:txBody>
                    <a:bodyPr/>
                    <a:lstStyle/>
                    <a:p>
                      <a:pPr algn="ctr"/>
                      <a:r>
                        <a:rPr lang="en-GB" dirty="0" smtClean="0"/>
                        <a:t>Revisers</a:t>
                      </a:r>
                      <a:endParaRPr lang="en-GB"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Approved Revisions</a:t>
                      </a:r>
                      <a:endParaRPr lang="en-GB" dirty="0"/>
                    </a:p>
                  </a:txBody>
                  <a:tcPr anchor="ctr"/>
                </a:tc>
                <a:tc>
                  <a:txBody>
                    <a:bodyPr/>
                    <a:lstStyle/>
                    <a:p>
                      <a:pPr algn="ctr"/>
                      <a:r>
                        <a:rPr lang="en-GB" dirty="0" err="1" smtClean="0"/>
                        <a:t>Avg</a:t>
                      </a:r>
                      <a:r>
                        <a:rPr lang="en-GB" baseline="0" dirty="0" smtClean="0"/>
                        <a:t> Revisions per Reviser</a:t>
                      </a:r>
                      <a:endParaRPr lang="en-GB" dirty="0"/>
                    </a:p>
                  </a:txBody>
                  <a:tcPr anchor="ctr"/>
                </a:tc>
                <a:tc>
                  <a:txBody>
                    <a:bodyPr/>
                    <a:lstStyle/>
                    <a:p>
                      <a:pPr algn="ctr"/>
                      <a:r>
                        <a:rPr lang="en-GB" dirty="0" err="1" smtClean="0"/>
                        <a:t>Std</a:t>
                      </a:r>
                      <a:r>
                        <a:rPr lang="en-GB" dirty="0" smtClean="0"/>
                        <a:t> Dev</a:t>
                      </a:r>
                      <a:endParaRPr lang="en-GB" dirty="0"/>
                    </a:p>
                  </a:txBody>
                  <a:tcPr anchor="ctr"/>
                </a:tc>
                <a:extLst>
                  <a:ext uri="{0D108BD9-81ED-4DB2-BD59-A6C34878D82A}">
                    <a16:rowId xmlns:a16="http://schemas.microsoft.com/office/drawing/2014/main" val="3218904573"/>
                  </a:ext>
                </a:extLst>
              </a:tr>
              <a:tr h="370840">
                <a:tc>
                  <a:txBody>
                    <a:bodyPr/>
                    <a:lstStyle/>
                    <a:p>
                      <a:pPr algn="ctr"/>
                      <a:r>
                        <a:rPr lang="en-GB" dirty="0" smtClean="0"/>
                        <a:t>9</a:t>
                      </a:r>
                      <a:endParaRPr lang="en-GB" dirty="0"/>
                    </a:p>
                  </a:txBody>
                  <a:tcPr anchor="ctr"/>
                </a:tc>
                <a:tc>
                  <a:txBody>
                    <a:bodyPr/>
                    <a:lstStyle/>
                    <a:p>
                      <a:pPr algn="ctr"/>
                      <a:r>
                        <a:rPr lang="en-GB" dirty="0" smtClean="0"/>
                        <a:t>23 (66%)</a:t>
                      </a:r>
                      <a:endParaRPr lang="en-GB" dirty="0"/>
                    </a:p>
                  </a:txBody>
                  <a:tcPr anchor="ctr"/>
                </a:tc>
                <a:tc>
                  <a:txBody>
                    <a:bodyPr/>
                    <a:lstStyle/>
                    <a:p>
                      <a:pPr algn="ctr"/>
                      <a:r>
                        <a:rPr lang="en-GB" dirty="0" smtClean="0"/>
                        <a:t>3.8</a:t>
                      </a:r>
                      <a:endParaRPr lang="en-GB" dirty="0"/>
                    </a:p>
                  </a:txBody>
                  <a:tcPr anchor="ctr"/>
                </a:tc>
                <a:tc>
                  <a:txBody>
                    <a:bodyPr/>
                    <a:lstStyle/>
                    <a:p>
                      <a:pPr algn="ctr"/>
                      <a:r>
                        <a:rPr lang="en-GB" dirty="0" smtClean="0"/>
                        <a:t>0.4</a:t>
                      </a:r>
                      <a:endParaRPr lang="en-GB" dirty="0"/>
                    </a:p>
                  </a:txBody>
                  <a:tcPr anchor="ctr"/>
                </a:tc>
                <a:extLst>
                  <a:ext uri="{0D108BD9-81ED-4DB2-BD59-A6C34878D82A}">
                    <a16:rowId xmlns:a16="http://schemas.microsoft.com/office/drawing/2014/main" val="1036208989"/>
                  </a:ext>
                </a:extLst>
              </a:tr>
              <a:tr h="370840">
                <a:tc>
                  <a:txBody>
                    <a:bodyPr/>
                    <a:lstStyle/>
                    <a:p>
                      <a:pPr algn="ctr"/>
                      <a:r>
                        <a:rPr lang="en-GB" dirty="0" smtClean="0"/>
                        <a:t>9</a:t>
                      </a:r>
                      <a:endParaRPr lang="en-GB" dirty="0"/>
                    </a:p>
                  </a:txBody>
                  <a:tcPr anchor="ctr"/>
                </a:tc>
                <a:tc>
                  <a:txBody>
                    <a:bodyPr/>
                    <a:lstStyle/>
                    <a:p>
                      <a:pPr algn="ctr"/>
                      <a:r>
                        <a:rPr lang="en-GB" dirty="0" smtClean="0"/>
                        <a:t>22 (62%)</a:t>
                      </a:r>
                      <a:endParaRPr lang="en-GB" dirty="0"/>
                    </a:p>
                  </a:txBody>
                  <a:tcPr anchor="ctr"/>
                </a:tc>
                <a:tc>
                  <a:txBody>
                    <a:bodyPr/>
                    <a:lstStyle/>
                    <a:p>
                      <a:pPr algn="ctr"/>
                      <a:r>
                        <a:rPr lang="en-GB" dirty="0" smtClean="0"/>
                        <a:t>4</a:t>
                      </a:r>
                      <a:endParaRPr lang="en-GB" dirty="0"/>
                    </a:p>
                  </a:txBody>
                  <a:tcPr anchor="ctr"/>
                </a:tc>
                <a:tc>
                  <a:txBody>
                    <a:bodyPr/>
                    <a:lstStyle/>
                    <a:p>
                      <a:pPr algn="ctr"/>
                      <a:r>
                        <a:rPr lang="en-GB" dirty="0" smtClean="0"/>
                        <a:t>0</a:t>
                      </a:r>
                      <a:endParaRPr lang="en-GB" dirty="0"/>
                    </a:p>
                  </a:txBody>
                  <a:tcPr anchor="ctr"/>
                </a:tc>
                <a:extLst>
                  <a:ext uri="{0D108BD9-81ED-4DB2-BD59-A6C34878D82A}">
                    <a16:rowId xmlns:a16="http://schemas.microsoft.com/office/drawing/2014/main" val="2756931854"/>
                  </a:ext>
                </a:extLst>
              </a:tr>
            </a:tbl>
          </a:graphicData>
        </a:graphic>
      </p:graphicFrame>
    </p:spTree>
    <p:extLst>
      <p:ext uri="{BB962C8B-B14F-4D97-AF65-F5344CB8AC3E}">
        <p14:creationId xmlns:p14="http://schemas.microsoft.com/office/powerpoint/2010/main" val="1510561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graphicFrame>
        <p:nvGraphicFramePr>
          <p:cNvPr id="9" name="Table 8"/>
          <p:cNvGraphicFramePr>
            <a:graphicFrameLocks noGrp="1"/>
          </p:cNvGraphicFramePr>
          <p:nvPr>
            <p:extLst>
              <p:ext uri="{D42A27DB-BD31-4B8C-83A1-F6EECF244321}">
                <p14:modId xmlns:p14="http://schemas.microsoft.com/office/powerpoint/2010/main" val="2261743680"/>
              </p:ext>
            </p:extLst>
          </p:nvPr>
        </p:nvGraphicFramePr>
        <p:xfrm>
          <a:off x="432000" y="1273375"/>
          <a:ext cx="11525538" cy="4673600"/>
        </p:xfrm>
        <a:graphic>
          <a:graphicData uri="http://schemas.openxmlformats.org/drawingml/2006/table">
            <a:tbl>
              <a:tblPr firstRow="1" bandRow="1">
                <a:tableStyleId>{073A0DAA-6AF3-43AB-8588-CEC1D06C72B9}</a:tableStyleId>
              </a:tblPr>
              <a:tblGrid>
                <a:gridCol w="6658117">
                  <a:extLst>
                    <a:ext uri="{9D8B030D-6E8A-4147-A177-3AD203B41FA5}">
                      <a16:colId xmlns:a16="http://schemas.microsoft.com/office/drawing/2014/main" val="4256260332"/>
                    </a:ext>
                  </a:extLst>
                </a:gridCol>
                <a:gridCol w="1111348">
                  <a:extLst>
                    <a:ext uri="{9D8B030D-6E8A-4147-A177-3AD203B41FA5}">
                      <a16:colId xmlns:a16="http://schemas.microsoft.com/office/drawing/2014/main" val="2019383763"/>
                    </a:ext>
                  </a:extLst>
                </a:gridCol>
                <a:gridCol w="1041009">
                  <a:extLst>
                    <a:ext uri="{9D8B030D-6E8A-4147-A177-3AD203B41FA5}">
                      <a16:colId xmlns:a16="http://schemas.microsoft.com/office/drawing/2014/main" val="1586763320"/>
                    </a:ext>
                  </a:extLst>
                </a:gridCol>
                <a:gridCol w="1195754">
                  <a:extLst>
                    <a:ext uri="{9D8B030D-6E8A-4147-A177-3AD203B41FA5}">
                      <a16:colId xmlns:a16="http://schemas.microsoft.com/office/drawing/2014/main" val="3735496527"/>
                    </a:ext>
                  </a:extLst>
                </a:gridCol>
                <a:gridCol w="1519310">
                  <a:extLst>
                    <a:ext uri="{9D8B030D-6E8A-4147-A177-3AD203B41FA5}">
                      <a16:colId xmlns:a16="http://schemas.microsoft.com/office/drawing/2014/main" val="3105718585"/>
                    </a:ext>
                  </a:extLst>
                </a:gridCol>
              </a:tblGrid>
              <a:tr h="370840">
                <a:tc>
                  <a:txBody>
                    <a:bodyPr/>
                    <a:lstStyle/>
                    <a:p>
                      <a:pPr algn="ctr"/>
                      <a:r>
                        <a:rPr lang="en-GB" dirty="0" smtClean="0"/>
                        <a:t>Sentence</a:t>
                      </a:r>
                      <a:endParaRPr lang="en-GB" dirty="0"/>
                    </a:p>
                  </a:txBody>
                  <a:tcPr anchor="ctr"/>
                </a:tc>
                <a:tc>
                  <a:txBody>
                    <a:bodyPr/>
                    <a:lstStyle/>
                    <a:p>
                      <a:pPr algn="ctr"/>
                      <a:r>
                        <a:rPr lang="en-GB" dirty="0" smtClean="0"/>
                        <a:t>Original Sentence Score</a:t>
                      </a:r>
                      <a:endParaRPr lang="en-GB" dirty="0"/>
                    </a:p>
                  </a:txBody>
                  <a:tcPr anchor="ctr"/>
                </a:tc>
                <a:tc>
                  <a:txBody>
                    <a:bodyPr/>
                    <a:lstStyle/>
                    <a:p>
                      <a:pPr algn="ctr"/>
                      <a:r>
                        <a:rPr lang="en-GB" dirty="0" smtClean="0"/>
                        <a:t>Group</a:t>
                      </a:r>
                      <a:endParaRPr lang="en-GB" dirty="0"/>
                    </a:p>
                  </a:txBody>
                  <a:tcPr anchor="ctr"/>
                </a:tc>
                <a:tc>
                  <a:txBody>
                    <a:bodyPr/>
                    <a:lstStyle/>
                    <a:p>
                      <a:pPr algn="ctr"/>
                      <a:r>
                        <a:rPr lang="en-GB" dirty="0" smtClean="0"/>
                        <a:t>Revisions </a:t>
                      </a:r>
                      <a:r>
                        <a:rPr lang="en-GB" dirty="0" err="1" smtClean="0"/>
                        <a:t>Avg</a:t>
                      </a:r>
                      <a:r>
                        <a:rPr lang="en-GB" dirty="0" smtClean="0"/>
                        <a:t> Score</a:t>
                      </a:r>
                      <a:endParaRPr lang="en-GB" dirty="0"/>
                    </a:p>
                  </a:txBody>
                  <a:tcPr anchor="ctr"/>
                </a:tc>
                <a:tc>
                  <a:txBody>
                    <a:bodyPr/>
                    <a:lstStyle/>
                    <a:p>
                      <a:pPr algn="ctr"/>
                      <a:r>
                        <a:rPr lang="en-GB" dirty="0" smtClean="0"/>
                        <a:t>Percentage of Improvement</a:t>
                      </a:r>
                      <a:endParaRPr lang="en-GB" dirty="0"/>
                    </a:p>
                  </a:txBody>
                  <a:tcPr anchor="ctr"/>
                </a:tc>
                <a:extLst>
                  <a:ext uri="{0D108BD9-81ED-4DB2-BD59-A6C34878D82A}">
                    <a16:rowId xmlns:a16="http://schemas.microsoft.com/office/drawing/2014/main" val="3092206861"/>
                  </a:ext>
                </a:extLst>
              </a:tr>
              <a:tr h="370840">
                <a:tc rowSpan="2">
                  <a:txBody>
                    <a:bodyPr/>
                    <a:lstStyle/>
                    <a:p>
                      <a:pPr algn="l"/>
                      <a:r>
                        <a:rPr lang="en-GB" dirty="0" smtClean="0"/>
                        <a:t>If </a:t>
                      </a:r>
                      <a:r>
                        <a:rPr lang="en-GB" dirty="0" smtClean="0"/>
                        <a:t>you are in Group A your samples will be </a:t>
                      </a:r>
                      <a:r>
                        <a:rPr lang="en-GB" dirty="0" smtClean="0"/>
                        <a:t>analysed </a:t>
                      </a:r>
                      <a:r>
                        <a:rPr lang="en-GB" dirty="0" smtClean="0"/>
                        <a:t>for many different viruses using the rapid test which takes about 1 hour.</a:t>
                      </a:r>
                    </a:p>
                  </a:txBody>
                  <a:tcPr anchor="ctr"/>
                </a:tc>
                <a:tc rowSpan="2">
                  <a:txBody>
                    <a:bodyPr/>
                    <a:lstStyle/>
                    <a:p>
                      <a:pPr algn="ctr"/>
                      <a:r>
                        <a:rPr lang="en-GB" dirty="0" smtClean="0"/>
                        <a:t>10.5</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6.7</a:t>
                      </a:r>
                      <a:endParaRPr lang="en-GB" dirty="0"/>
                    </a:p>
                  </a:txBody>
                  <a:tcPr anchor="ctr"/>
                </a:tc>
                <a:tc>
                  <a:txBody>
                    <a:bodyPr/>
                    <a:lstStyle/>
                    <a:p>
                      <a:pPr algn="ctr"/>
                      <a:r>
                        <a:rPr lang="en-GB" dirty="0" smtClean="0"/>
                        <a:t>37%</a:t>
                      </a:r>
                      <a:endParaRPr lang="en-GB" dirty="0"/>
                    </a:p>
                  </a:txBody>
                  <a:tcPr anchor="ctr"/>
                </a:tc>
                <a:extLst>
                  <a:ext uri="{0D108BD9-81ED-4DB2-BD59-A6C34878D82A}">
                    <a16:rowId xmlns:a16="http://schemas.microsoft.com/office/drawing/2014/main" val="4239929385"/>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8.0</a:t>
                      </a:r>
                      <a:endParaRPr lang="en-GB" dirty="0"/>
                    </a:p>
                  </a:txBody>
                  <a:tcPr anchor="ctr"/>
                </a:tc>
                <a:tc>
                  <a:txBody>
                    <a:bodyPr/>
                    <a:lstStyle/>
                    <a:p>
                      <a:pPr algn="ctr"/>
                      <a:r>
                        <a:rPr lang="en-GB" dirty="0" smtClean="0"/>
                        <a:t>25%</a:t>
                      </a:r>
                      <a:endParaRPr lang="en-GB" dirty="0"/>
                    </a:p>
                  </a:txBody>
                  <a:tcPr anchor="ctr"/>
                </a:tc>
                <a:extLst>
                  <a:ext uri="{0D108BD9-81ED-4DB2-BD59-A6C34878D82A}">
                    <a16:rowId xmlns:a16="http://schemas.microsoft.com/office/drawing/2014/main" val="1810821478"/>
                  </a:ext>
                </a:extLst>
              </a:tr>
              <a:tr h="370840">
                <a:tc rowSpan="2">
                  <a:txBody>
                    <a:bodyPr/>
                    <a:lstStyle/>
                    <a:p>
                      <a:pPr algn="l"/>
                      <a:r>
                        <a:rPr lang="en-GB" dirty="0" smtClean="0"/>
                        <a:t>The clinical team looking after you may wish to test you for respiratory viruses and if they do this will be using standard laboratory testing</a:t>
                      </a:r>
                    </a:p>
                  </a:txBody>
                  <a:tcPr anchor="ctr"/>
                </a:tc>
                <a:tc rowSpan="2">
                  <a:txBody>
                    <a:bodyPr/>
                    <a:lstStyle/>
                    <a:p>
                      <a:pPr algn="ctr"/>
                      <a:r>
                        <a:rPr lang="en-GB" dirty="0" smtClean="0"/>
                        <a:t>13.3</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10.9</a:t>
                      </a:r>
                      <a:endParaRPr lang="en-GB" dirty="0"/>
                    </a:p>
                  </a:txBody>
                  <a:tcPr anchor="ctr"/>
                </a:tc>
                <a:tc>
                  <a:txBody>
                    <a:bodyPr/>
                    <a:lstStyle/>
                    <a:p>
                      <a:pPr algn="ctr"/>
                      <a:r>
                        <a:rPr lang="en-GB" dirty="0" smtClean="0"/>
                        <a:t>18%</a:t>
                      </a:r>
                      <a:endParaRPr lang="en-GB" dirty="0"/>
                    </a:p>
                  </a:txBody>
                  <a:tcPr anchor="ctr"/>
                </a:tc>
                <a:extLst>
                  <a:ext uri="{0D108BD9-81ED-4DB2-BD59-A6C34878D82A}">
                    <a16:rowId xmlns:a16="http://schemas.microsoft.com/office/drawing/2014/main" val="1471442790"/>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9.4</a:t>
                      </a:r>
                      <a:endParaRPr lang="en-GB" dirty="0"/>
                    </a:p>
                  </a:txBody>
                  <a:tcPr anchor="ctr"/>
                </a:tc>
                <a:tc>
                  <a:txBody>
                    <a:bodyPr/>
                    <a:lstStyle/>
                    <a:p>
                      <a:pPr algn="ctr"/>
                      <a:r>
                        <a:rPr lang="en-GB" dirty="0" smtClean="0"/>
                        <a:t>30%</a:t>
                      </a:r>
                      <a:endParaRPr lang="en-GB" dirty="0"/>
                    </a:p>
                  </a:txBody>
                  <a:tcPr anchor="ctr"/>
                </a:tc>
                <a:extLst>
                  <a:ext uri="{0D108BD9-81ED-4DB2-BD59-A6C34878D82A}">
                    <a16:rowId xmlns:a16="http://schemas.microsoft.com/office/drawing/2014/main" val="2320763458"/>
                  </a:ext>
                </a:extLst>
              </a:tr>
              <a:tr h="370840">
                <a:tc rowSpan="2">
                  <a:txBody>
                    <a:bodyPr/>
                    <a:lstStyle/>
                    <a:p>
                      <a:pPr algn="l"/>
                      <a:r>
                        <a:rPr lang="en-GB" dirty="0" smtClean="0"/>
                        <a:t>For both Groups A and B you have the right to decline all or any of these further research samples, should you wish, and this will not affect you being part of this study or the care you receive.</a:t>
                      </a:r>
                    </a:p>
                  </a:txBody>
                  <a:tcPr anchor="ctr"/>
                </a:tc>
                <a:tc rowSpan="2">
                  <a:txBody>
                    <a:bodyPr/>
                    <a:lstStyle/>
                    <a:p>
                      <a:pPr algn="ctr"/>
                      <a:r>
                        <a:rPr lang="en-GB" dirty="0" smtClean="0"/>
                        <a:t>16.7</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9.3</a:t>
                      </a:r>
                      <a:endParaRPr lang="en-GB" dirty="0"/>
                    </a:p>
                  </a:txBody>
                  <a:tcPr anchor="ctr"/>
                </a:tc>
                <a:tc>
                  <a:txBody>
                    <a:bodyPr/>
                    <a:lstStyle/>
                    <a:p>
                      <a:pPr algn="ctr"/>
                      <a:r>
                        <a:rPr lang="en-GB" dirty="0" smtClean="0"/>
                        <a:t>44%</a:t>
                      </a:r>
                      <a:endParaRPr lang="en-GB" dirty="0"/>
                    </a:p>
                  </a:txBody>
                  <a:tcPr anchor="ctr"/>
                </a:tc>
                <a:extLst>
                  <a:ext uri="{0D108BD9-81ED-4DB2-BD59-A6C34878D82A}">
                    <a16:rowId xmlns:a16="http://schemas.microsoft.com/office/drawing/2014/main" val="3560668850"/>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9.5</a:t>
                      </a:r>
                      <a:endParaRPr lang="en-GB" dirty="0"/>
                    </a:p>
                  </a:txBody>
                  <a:tcPr anchor="ctr"/>
                </a:tc>
                <a:tc>
                  <a:txBody>
                    <a:bodyPr/>
                    <a:lstStyle/>
                    <a:p>
                      <a:pPr algn="ctr"/>
                      <a:r>
                        <a:rPr lang="en-GB" dirty="0" smtClean="0"/>
                        <a:t>43%</a:t>
                      </a:r>
                      <a:endParaRPr lang="en-GB" dirty="0"/>
                    </a:p>
                  </a:txBody>
                  <a:tcPr anchor="ctr"/>
                </a:tc>
                <a:extLst>
                  <a:ext uri="{0D108BD9-81ED-4DB2-BD59-A6C34878D82A}">
                    <a16:rowId xmlns:a16="http://schemas.microsoft.com/office/drawing/2014/main" val="1979675093"/>
                  </a:ext>
                </a:extLst>
              </a:tr>
              <a:tr h="370840">
                <a:tc rowSpan="2">
                  <a:txBody>
                    <a:bodyPr/>
                    <a:lstStyle/>
                    <a:p>
                      <a:pPr algn="l"/>
                      <a:r>
                        <a:rPr lang="en-GB" dirty="0" smtClean="0"/>
                        <a:t>The samples collected during the study are stored without any of personal details on them and are only used in further ethically approved research under the direction of the chief investigator of this study.</a:t>
                      </a:r>
                    </a:p>
                  </a:txBody>
                  <a:tcPr anchor="ctr"/>
                </a:tc>
                <a:tc rowSpan="2">
                  <a:txBody>
                    <a:bodyPr/>
                    <a:lstStyle/>
                    <a:p>
                      <a:pPr algn="ctr"/>
                      <a:r>
                        <a:rPr lang="en-GB" dirty="0" smtClean="0"/>
                        <a:t>19.5</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13.2</a:t>
                      </a:r>
                      <a:endParaRPr lang="en-GB" dirty="0"/>
                    </a:p>
                  </a:txBody>
                  <a:tcPr anchor="ctr"/>
                </a:tc>
                <a:tc>
                  <a:txBody>
                    <a:bodyPr/>
                    <a:lstStyle/>
                    <a:p>
                      <a:pPr algn="ctr"/>
                      <a:r>
                        <a:rPr lang="en-GB" dirty="0" smtClean="0"/>
                        <a:t>32%</a:t>
                      </a:r>
                      <a:endParaRPr lang="en-GB" dirty="0"/>
                    </a:p>
                  </a:txBody>
                  <a:tcPr anchor="ctr"/>
                </a:tc>
                <a:extLst>
                  <a:ext uri="{0D108BD9-81ED-4DB2-BD59-A6C34878D82A}">
                    <a16:rowId xmlns:a16="http://schemas.microsoft.com/office/drawing/2014/main" val="1982455135"/>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14.4</a:t>
                      </a:r>
                      <a:endParaRPr lang="en-GB" dirty="0"/>
                    </a:p>
                  </a:txBody>
                  <a:tcPr anchor="ctr"/>
                </a:tc>
                <a:tc>
                  <a:txBody>
                    <a:bodyPr/>
                    <a:lstStyle/>
                    <a:p>
                      <a:pPr algn="ctr"/>
                      <a:r>
                        <a:rPr lang="en-GB" dirty="0" smtClean="0"/>
                        <a:t>26%</a:t>
                      </a:r>
                      <a:endParaRPr lang="en-GB" dirty="0"/>
                    </a:p>
                  </a:txBody>
                  <a:tcPr anchor="ctr"/>
                </a:tc>
                <a:extLst>
                  <a:ext uri="{0D108BD9-81ED-4DB2-BD59-A6C34878D82A}">
                    <a16:rowId xmlns:a16="http://schemas.microsoft.com/office/drawing/2014/main" val="3749030901"/>
                  </a:ext>
                </a:extLst>
              </a:tr>
            </a:tbl>
          </a:graphicData>
        </a:graphic>
      </p:graphicFrame>
      <p:graphicFrame>
        <p:nvGraphicFramePr>
          <p:cNvPr id="6" name="Chart 5"/>
          <p:cNvGraphicFramePr/>
          <p:nvPr>
            <p:extLst>
              <p:ext uri="{D42A27DB-BD31-4B8C-83A1-F6EECF244321}">
                <p14:modId xmlns:p14="http://schemas.microsoft.com/office/powerpoint/2010/main" val="209943216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906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342502"/>
            <a:ext cx="9198000" cy="432000"/>
          </a:xfrm>
        </p:spPr>
        <p:txBody>
          <a:bodyPr>
            <a:normAutofit fontScale="90000"/>
          </a:bodyPr>
          <a:lstStyle/>
          <a:p>
            <a:r>
              <a:rPr lang="en-GB" dirty="0" smtClean="0"/>
              <a:t>Initial </a:t>
            </a:r>
            <a:r>
              <a:rPr lang="en-GB" dirty="0" smtClean="0"/>
              <a:t>Results – sample sentence revisions</a:t>
            </a:r>
            <a:endParaRPr lang="en-GB" dirty="0"/>
          </a:p>
        </p:txBody>
      </p:sp>
      <p:sp>
        <p:nvSpPr>
          <p:cNvPr id="3" name="Slide Number Placeholder 2"/>
          <p:cNvSpPr>
            <a:spLocks noGrp="1"/>
          </p:cNvSpPr>
          <p:nvPr>
            <p:ph type="sldNum" sz="quarter" idx="33"/>
          </p:nvPr>
        </p:nvSpPr>
        <p:spPr/>
        <p:txBody>
          <a:bodyPr/>
          <a:lstStyle/>
          <a:p>
            <a:endParaRPr lang="en-ZA" dirty="0"/>
          </a:p>
        </p:txBody>
      </p:sp>
      <p:graphicFrame>
        <p:nvGraphicFramePr>
          <p:cNvPr id="9" name="Table 8"/>
          <p:cNvGraphicFramePr>
            <a:graphicFrameLocks noGrp="1"/>
          </p:cNvGraphicFramePr>
          <p:nvPr>
            <p:extLst>
              <p:ext uri="{D42A27DB-BD31-4B8C-83A1-F6EECF244321}">
                <p14:modId xmlns:p14="http://schemas.microsoft.com/office/powerpoint/2010/main" val="409485813"/>
              </p:ext>
            </p:extLst>
          </p:nvPr>
        </p:nvGraphicFramePr>
        <p:xfrm>
          <a:off x="432000" y="865406"/>
          <a:ext cx="11525538" cy="5400040"/>
        </p:xfrm>
        <a:graphic>
          <a:graphicData uri="http://schemas.openxmlformats.org/drawingml/2006/table">
            <a:tbl>
              <a:tblPr firstRow="1" bandRow="1">
                <a:tableStyleId>{073A0DAA-6AF3-43AB-8588-CEC1D06C72B9}</a:tableStyleId>
              </a:tblPr>
              <a:tblGrid>
                <a:gridCol w="4196271">
                  <a:extLst>
                    <a:ext uri="{9D8B030D-6E8A-4147-A177-3AD203B41FA5}">
                      <a16:colId xmlns:a16="http://schemas.microsoft.com/office/drawing/2014/main" val="4256260332"/>
                    </a:ext>
                  </a:extLst>
                </a:gridCol>
                <a:gridCol w="3487421">
                  <a:extLst>
                    <a:ext uri="{9D8B030D-6E8A-4147-A177-3AD203B41FA5}">
                      <a16:colId xmlns:a16="http://schemas.microsoft.com/office/drawing/2014/main" val="3848278850"/>
                    </a:ext>
                  </a:extLst>
                </a:gridCol>
                <a:gridCol w="3841846">
                  <a:extLst>
                    <a:ext uri="{9D8B030D-6E8A-4147-A177-3AD203B41FA5}">
                      <a16:colId xmlns:a16="http://schemas.microsoft.com/office/drawing/2014/main" val="1571012108"/>
                    </a:ext>
                  </a:extLst>
                </a:gridCol>
              </a:tblGrid>
              <a:tr h="370840">
                <a:tc>
                  <a:txBody>
                    <a:bodyPr/>
                    <a:lstStyle/>
                    <a:p>
                      <a:pPr algn="ctr"/>
                      <a:r>
                        <a:rPr lang="en-GB" dirty="0" smtClean="0"/>
                        <a:t>Sentence</a:t>
                      </a:r>
                      <a:endParaRPr lang="en-GB" dirty="0"/>
                    </a:p>
                  </a:txBody>
                  <a:tcPr anchor="ctr"/>
                </a:tc>
                <a:tc>
                  <a:txBody>
                    <a:bodyPr/>
                    <a:lstStyle/>
                    <a:p>
                      <a:pPr algn="ctr"/>
                      <a:r>
                        <a:rPr lang="en-GB" dirty="0" smtClean="0"/>
                        <a:t>G1</a:t>
                      </a:r>
                      <a:endParaRPr lang="en-GB" dirty="0"/>
                    </a:p>
                  </a:txBody>
                  <a:tcPr anchor="ctr"/>
                </a:tc>
                <a:tc>
                  <a:txBody>
                    <a:bodyPr/>
                    <a:lstStyle/>
                    <a:p>
                      <a:pPr algn="ctr"/>
                      <a:r>
                        <a:rPr lang="en-GB" dirty="0" smtClean="0"/>
                        <a:t>G2</a:t>
                      </a:r>
                      <a:endParaRPr lang="en-GB" dirty="0"/>
                    </a:p>
                  </a:txBody>
                  <a:tcPr anchor="ctr"/>
                </a:tc>
                <a:extLst>
                  <a:ext uri="{0D108BD9-81ED-4DB2-BD59-A6C34878D82A}">
                    <a16:rowId xmlns:a16="http://schemas.microsoft.com/office/drawing/2014/main" val="3092206861"/>
                  </a:ext>
                </a:extLst>
              </a:tr>
              <a:tr h="741680">
                <a:tc>
                  <a:txBody>
                    <a:bodyPr/>
                    <a:lstStyle/>
                    <a:p>
                      <a:pPr algn="l"/>
                      <a:r>
                        <a:rPr lang="en-GB" dirty="0" smtClean="0"/>
                        <a:t>if you are in Group A your samples will be Analysed for many different viruses using the rapid test which takes about 1 hour.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If you are in Group A your test will be conducted within an hour.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If you are in Group A, a 1 hour test will check for viruses in your samples.</a:t>
                      </a:r>
                    </a:p>
                  </a:txBody>
                  <a:tcPr anchor="ctr"/>
                </a:tc>
                <a:extLst>
                  <a:ext uri="{0D108BD9-81ED-4DB2-BD59-A6C34878D82A}">
                    <a16:rowId xmlns:a16="http://schemas.microsoft.com/office/drawing/2014/main" val="4239929385"/>
                  </a:ext>
                </a:extLst>
              </a:tr>
              <a:tr h="741680">
                <a:tc>
                  <a:txBody>
                    <a:bodyPr/>
                    <a:lstStyle/>
                    <a:p>
                      <a:pPr algn="l"/>
                      <a:r>
                        <a:rPr lang="en-GB" dirty="0" smtClean="0"/>
                        <a:t>The clinical team looking after you may wish to test you for respiratory viruses and if they do this will be using standard laboratory testing</a:t>
                      </a:r>
                    </a:p>
                  </a:txBody>
                  <a:tcPr anchor="ctr"/>
                </a:tc>
                <a:tc>
                  <a:txBody>
                    <a:bodyPr/>
                    <a:lstStyle/>
                    <a:p>
                      <a:pPr algn="l"/>
                      <a:r>
                        <a:rPr lang="en-GB" sz="1800" b="0" i="0" u="none" strike="noStrike" dirty="0" smtClean="0">
                          <a:effectLst/>
                          <a:latin typeface="+mn-lt"/>
                        </a:rPr>
                        <a:t>The staff taking care of you may want to examine you for and breathing problems. If they do they will use standard testing.</a:t>
                      </a:r>
                      <a:endParaRPr lang="en-GB" dirty="0" smtClean="0"/>
                    </a:p>
                  </a:txBody>
                  <a:tcPr anchor="ctr"/>
                </a:tc>
                <a:tc>
                  <a:txBody>
                    <a:bodyPr/>
                    <a:lstStyle/>
                    <a:p>
                      <a:pPr algn="l"/>
                      <a:r>
                        <a:rPr lang="en-GB" sz="1800" b="0" i="0" u="none" strike="noStrike" dirty="0" smtClean="0">
                          <a:effectLst/>
                          <a:latin typeface="+mn-lt"/>
                        </a:rPr>
                        <a:t>The team looking after you may want to test you for respiratory viruses. If so, this will use standard laboratory testing.</a:t>
                      </a:r>
                      <a:endParaRPr lang="en-GB" dirty="0" smtClean="0"/>
                    </a:p>
                  </a:txBody>
                  <a:tcPr anchor="ctr"/>
                </a:tc>
                <a:extLst>
                  <a:ext uri="{0D108BD9-81ED-4DB2-BD59-A6C34878D82A}">
                    <a16:rowId xmlns:a16="http://schemas.microsoft.com/office/drawing/2014/main" val="1471442790"/>
                  </a:ext>
                </a:extLst>
              </a:tr>
              <a:tr h="741680">
                <a:tc>
                  <a:txBody>
                    <a:bodyPr/>
                    <a:lstStyle/>
                    <a:p>
                      <a:pPr algn="l"/>
                      <a:r>
                        <a:rPr lang="en-GB" dirty="0" smtClean="0"/>
                        <a:t>For both Groups A and B you have the right to decline all or any of these further research samples, should you wish, and this will not affect you being part of this study or the care you receive.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For both groups A and B you can opt out at any time. This will not affect your participation in the study or further care.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If you are in Group A or B, you may choose not to provide further research samples. This will not affect the care you receive now or remove you from this study.</a:t>
                      </a:r>
                    </a:p>
                  </a:txBody>
                  <a:tcPr anchor="ctr"/>
                </a:tc>
                <a:extLst>
                  <a:ext uri="{0D108BD9-81ED-4DB2-BD59-A6C34878D82A}">
                    <a16:rowId xmlns:a16="http://schemas.microsoft.com/office/drawing/2014/main" val="3560668850"/>
                  </a:ext>
                </a:extLst>
              </a:tr>
              <a:tr h="741680">
                <a:tc>
                  <a:txBody>
                    <a:bodyPr/>
                    <a:lstStyle/>
                    <a:p>
                      <a:pPr algn="l"/>
                      <a:r>
                        <a:rPr lang="en-GB" dirty="0" smtClean="0"/>
                        <a:t>The samples collected during the study are stored without any of personal details on them and are only used in further ethically approved research under the direction of the chief investigator of this study.</a:t>
                      </a:r>
                    </a:p>
                  </a:txBody>
                  <a:tcPr anchor="ctr"/>
                </a:tc>
                <a:tc>
                  <a:txBody>
                    <a:bodyPr/>
                    <a:lstStyle/>
                    <a:p>
                      <a:pPr algn="l"/>
                      <a:r>
                        <a:rPr lang="en-GB" sz="1800" b="0" i="0" u="none" strike="noStrike" dirty="0" smtClean="0">
                          <a:effectLst/>
                          <a:latin typeface="+mn-lt"/>
                        </a:rPr>
                        <a:t>The samples will that are taken will only be used for respectful research and they will not contain any information that points to yourself.</a:t>
                      </a:r>
                      <a:endParaRPr lang="en-GB"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Samples are stored confidentially and no personal data will be listed on them. They will only be used in further ethically approved studies as directed by the chief investigator of this trial. </a:t>
                      </a:r>
                    </a:p>
                  </a:txBody>
                  <a:tcPr anchor="ctr"/>
                </a:tc>
                <a:extLst>
                  <a:ext uri="{0D108BD9-81ED-4DB2-BD59-A6C34878D82A}">
                    <a16:rowId xmlns:a16="http://schemas.microsoft.com/office/drawing/2014/main" val="1982455135"/>
                  </a:ext>
                </a:extLst>
              </a:tr>
            </a:tbl>
          </a:graphicData>
        </a:graphic>
      </p:graphicFrame>
    </p:spTree>
    <p:extLst>
      <p:ext uri="{BB962C8B-B14F-4D97-AF65-F5344CB8AC3E}">
        <p14:creationId xmlns:p14="http://schemas.microsoft.com/office/powerpoint/2010/main" val="118885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6CB1848-D3E0-4F10-B640-720BE758B85B}">
  <ds:schemaRefs>
    <ds:schemaRef ds:uri="http://schemas.microsoft.com/sharepoint/v3/contenttype/forms"/>
  </ds:schemaRefs>
</ds:datastoreItem>
</file>

<file path=customXml/itemProps2.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934E25-8442-49E9-ABDF-3146C4145F3B}">
  <ds:schemaRefs>
    <ds:schemaRef ds:uri="http://purl.org/dc/terms/"/>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fb0879af-3eba-417a-a55a-ffe6dcd6ca77"/>
    <ds:schemaRef ds:uri="http://schemas.microsoft.com/office/2006/metadata/properties"/>
    <ds:schemaRef ds:uri="http://schemas.microsoft.com/sharepoint/v3"/>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1042</Words>
  <Application>Microsoft Office PowerPoint</Application>
  <PresentationFormat>Widescreen</PresentationFormat>
  <Paragraphs>159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Corbel</vt:lpstr>
      <vt:lpstr>Times New Roman</vt:lpstr>
      <vt:lpstr>Office Theme</vt:lpstr>
      <vt:lpstr>A Web Platform for Public Involvement: Reviewing Patient Information Leaflets for UK Clinical Trials</vt:lpstr>
      <vt:lpstr>The Problem</vt:lpstr>
      <vt:lpstr>Our proposal</vt:lpstr>
      <vt:lpstr>Methods</vt:lpstr>
      <vt:lpstr>Initial Results</vt:lpstr>
      <vt:lpstr>Initial Results</vt:lpstr>
      <vt:lpstr>Initial Results</vt:lpstr>
      <vt:lpstr>Initial Results</vt:lpstr>
      <vt:lpstr>Initial Results – sample sentence revisions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2019-01-14T15:00:51Z</dcterms:created>
  <dcterms:modified xsi:type="dcterms:W3CDTF">2019-06-27T12:00:36Z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