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5"/>
  </p:notesMasterIdLst>
  <p:handoutMasterIdLst>
    <p:handoutMasterId r:id="rId16"/>
  </p:handoutMasterIdLst>
  <p:sldIdLst>
    <p:sldId id="282" r:id="rId5"/>
    <p:sldId id="313" r:id="rId6"/>
    <p:sldId id="324" r:id="rId7"/>
    <p:sldId id="325" r:id="rId8"/>
    <p:sldId id="330" r:id="rId9"/>
    <p:sldId id="329" r:id="rId10"/>
    <p:sldId id="331" r:id="rId11"/>
    <p:sldId id="332" r:id="rId12"/>
    <p:sldId id="333" r:id="rId13"/>
    <p:sldId id="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3" d="100"/>
          <a:sy n="73" d="100"/>
        </p:scale>
        <p:origin x="618"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2019/06/27</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2019/06/27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5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835916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7988182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tx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9505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endParaRPr lang="en-ZA"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90104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none" spc="-300"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3" name="Content Placeholder 2"/>
          <p:cNvSpPr>
            <a:spLocks noGrp="1"/>
          </p:cNvSpPr>
          <p:nvPr>
            <p:ph sz="quarter" idx="19"/>
          </p:nvPr>
        </p:nvSpPr>
        <p:spPr>
          <a:xfrm>
            <a:off x="5638800" y="29718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43542"/>
            <a:ext cx="2140676" cy="473290"/>
          </a:xfrm>
          <a:prstGeom prst="rect">
            <a:avLst/>
          </a:prstGeom>
          <a:solidFill>
            <a:schemeClr val="bg1"/>
          </a:solidFill>
        </p:spPr>
      </p:pic>
    </p:spTree>
    <p:extLst>
      <p:ext uri="{BB962C8B-B14F-4D97-AF65-F5344CB8AC3E}">
        <p14:creationId xmlns:p14="http://schemas.microsoft.com/office/powerpoint/2010/main" val="3707245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cap="none" baseline="0">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84777649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39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468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dirty="0" smtClean="0"/>
              <a:t>Click to edit Master title style</a:t>
            </a:r>
            <a:endParaRPr lang="en-US" dirty="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000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smtClean="0"/>
              <a:t>Click to edit Master title style</a:t>
            </a:r>
            <a:endParaRPr lang="en-US"/>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02147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377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74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6598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1A4350-ECC1-424B-A0CF-1910BB7BC15B}" type="datetimeFigureOut">
              <a:rPr lang="en-GB" smtClean="0"/>
              <a:t>27/06/2019</a:t>
            </a:fld>
            <a:endParaRPr lang="en-GB"/>
          </a:p>
        </p:txBody>
      </p:sp>
      <p:sp>
        <p:nvSpPr>
          <p:cNvPr id="8" name="Footer Placeholder 7"/>
          <p:cNvSpPr>
            <a:spLocks noGrp="1"/>
          </p:cNvSpPr>
          <p:nvPr>
            <p:ph type="ftr" sz="quarter" idx="11"/>
          </p:nvPr>
        </p:nvSpPr>
        <p:spPr/>
        <p:txBody>
          <a:bodyPr/>
          <a:lstStyle/>
          <a:p>
            <a:r>
              <a:rPr lang="en-ZA" smtClean="0"/>
              <a:t>Add a footer</a:t>
            </a:r>
            <a:endParaRPr lang="en-ZA" dirty="0"/>
          </a:p>
        </p:txBody>
      </p:sp>
      <p:sp>
        <p:nvSpPr>
          <p:cNvPr id="9" name="Slide Number Placeholder 8"/>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5962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1A4350-ECC1-424B-A0CF-1910BB7BC15B}" type="datetimeFigureOut">
              <a:rPr lang="en-GB" smtClean="0"/>
              <a:t>27/06/2019</a:t>
            </a:fld>
            <a:endParaRPr lang="en-GB"/>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4207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4350-ECC1-424B-A0CF-1910BB7BC15B}" type="datetimeFigureOut">
              <a:rPr lang="en-GB" smtClean="0"/>
              <a:t>27/06/2019</a:t>
            </a:fld>
            <a:endParaRPr lang="en-GB"/>
          </a:p>
        </p:txBody>
      </p:sp>
      <p:sp>
        <p:nvSpPr>
          <p:cNvPr id="3" name="Footer Placeholder 2"/>
          <p:cNvSpPr>
            <a:spLocks noGrp="1"/>
          </p:cNvSpPr>
          <p:nvPr>
            <p:ph type="ftr" sz="quarter" idx="11"/>
          </p:nvPr>
        </p:nvSpPr>
        <p:spPr/>
        <p:txBody>
          <a:bodyPr/>
          <a:lstStyle/>
          <a:p>
            <a:r>
              <a:rPr lang="en-ZA" smtClean="0"/>
              <a:t>Add a footer</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47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4528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03133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4350-ECC1-424B-A0CF-1910BB7BC15B}" type="datetimeFigureOut">
              <a:rPr lang="en-GB" smtClean="0"/>
              <a:t>27/06/2019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smtClean="0"/>
              <a:t>Add a footer</a:t>
            </a:r>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TextBox 8">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ZA" sz="1600" b="1" spc="-100" baseline="0" dirty="0">
                <a:solidFill>
                  <a:schemeClr val="tx1">
                    <a:lumMod val="50000"/>
                    <a:lumOff val="50000"/>
                  </a:schemeClr>
                </a:solidFill>
                <a:latin typeface="Corbel" panose="020B0503020204020204" pitchFamily="34" charset="0"/>
              </a:rPr>
              <a:t>WOODGROVE</a:t>
            </a:r>
            <a:r>
              <a:rPr lang="en-ZA" sz="1600" b="1" spc="-100" baseline="0" dirty="0">
                <a:solidFill>
                  <a:schemeClr val="accent1"/>
                </a:solidFill>
                <a:latin typeface="Corbel" panose="020B0503020204020204" pitchFamily="34" charset="0"/>
              </a:rPr>
              <a:t> </a:t>
            </a:r>
            <a:r>
              <a:rPr lang="en-ZA" sz="1600" b="1" spc="-100" baseline="0" dirty="0">
                <a:solidFill>
                  <a:schemeClr val="tx1"/>
                </a:solidFill>
                <a:latin typeface="Corbel" panose="020B0503020204020204" pitchFamily="34" charset="0"/>
              </a:rPr>
              <a:t>BANK</a:t>
            </a:r>
          </a:p>
        </p:txBody>
      </p:sp>
      <p:sp>
        <p:nvSpPr>
          <p:cNvPr id="10" name="Rectangle 9">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51033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94" r:id="rId14"/>
    <p:sldLayoutId id="2147483662" r:id="rId15"/>
    <p:sldLayoutId id="2147483650" r:id="rId16"/>
    <p:sldLayoutId id="2147483656" r:id="rId17"/>
    <p:sldLayoutId id="2147483657" r:id="rId18"/>
    <p:sldLayoutId id="2147483666" r:id="rId19"/>
    <p:sldLayoutId id="2147483668" r:id="rId20"/>
    <p:sldLayoutId id="2147483669" r:id="rId21"/>
    <p:sldLayoutId id="2147483670" r:id="rId22"/>
    <p:sldLayoutId id="2147483671" r:id="rId23"/>
    <p:sldLayoutId id="2147483672"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3" r="33"/>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normAutofit/>
          </a:bodyPr>
          <a:lstStyle/>
          <a:p>
            <a:r>
              <a:rPr lang="en-ZA" sz="3900" cap="none" dirty="0" smtClean="0"/>
              <a:t>A Web Platform for Public Involvement:</a:t>
            </a:r>
            <a:br>
              <a:rPr lang="en-ZA" sz="3900" cap="none" dirty="0" smtClean="0"/>
            </a:br>
            <a:r>
              <a:rPr lang="en-ZA" sz="2800" dirty="0" smtClean="0"/>
              <a:t>Reviewing Patient Information Leaflets for Clinical Trials in the UK</a:t>
            </a:r>
            <a:endParaRPr lang="en-ZA" sz="3900" cap="none"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smtClean="0"/>
              <a:t>By Fernando Santos</a:t>
            </a:r>
            <a:endParaRPr lang="en-ZA" dirty="0"/>
          </a:p>
        </p:txBody>
      </p:sp>
      <p:sp>
        <p:nvSpPr>
          <p:cNvPr id="16" name="TextBox 15">
            <a:extLst>
              <a:ext uri="{FF2B5EF4-FFF2-40B4-BE49-F238E27FC236}">
                <a16:creationId xmlns:a16="http://schemas.microsoft.com/office/drawing/2014/main" id="{E2F2BFDF-E9F2-4569-A9F2-E1FFCB7FB82D}"/>
              </a:ext>
            </a:extLst>
          </p:cNvPr>
          <p:cNvSpPr txBox="1"/>
          <p:nvPr/>
        </p:nvSpPr>
        <p:spPr>
          <a:xfrm>
            <a:off x="4297681" y="3758756"/>
            <a:ext cx="2787560" cy="395424"/>
          </a:xfrm>
          <a:prstGeom prst="rect">
            <a:avLst/>
          </a:prstGeom>
          <a:noFill/>
        </p:spPr>
        <p:txBody>
          <a:bodyPr wrap="square" lIns="0" tIns="36000" rIns="0" bIns="0" rtlCol="0">
            <a:spAutoFit/>
          </a:bodyPr>
          <a:lstStyle/>
          <a:p>
            <a:pPr algn="r">
              <a:lnSpc>
                <a:spcPts val="1400"/>
              </a:lnSpc>
            </a:pPr>
            <a:r>
              <a:rPr lang="en-ZA" sz="1600" b="1" spc="-100" baseline="0" dirty="0" smtClean="0">
                <a:solidFill>
                  <a:schemeClr val="tx1">
                    <a:lumMod val="50000"/>
                    <a:lumOff val="50000"/>
                  </a:schemeClr>
                </a:solidFill>
                <a:latin typeface="Corbel" panose="020B0503020204020204" pitchFamily="34" charset="0"/>
              </a:rPr>
              <a:t>Supervisors: Prof Thanassis Tiropanis</a:t>
            </a:r>
          </a:p>
          <a:p>
            <a:pPr algn="r">
              <a:lnSpc>
                <a:spcPts val="1400"/>
              </a:lnSpc>
            </a:pPr>
            <a:r>
              <a:rPr lang="en-ZA" sz="1600" b="1" spc="-100" dirty="0" smtClean="0">
                <a:solidFill>
                  <a:schemeClr val="tx1">
                    <a:lumMod val="50000"/>
                    <a:lumOff val="50000"/>
                  </a:schemeClr>
                </a:solidFill>
                <a:latin typeface="Corbel" panose="020B0503020204020204" pitchFamily="34" charset="0"/>
              </a:rPr>
              <a:t>Prof Jeremy Wyatt</a:t>
            </a:r>
            <a:endParaRPr lang="en-ZA" sz="1600" b="1" spc="-100" baseline="0" dirty="0">
              <a:solidFill>
                <a:schemeClr val="tx1"/>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356155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Problem</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PILs need to be able to support the patient decision making process, thus it is necessary that they are understandable by all patients</a:t>
            </a:r>
            <a:r>
              <a:rPr lang="en-GB" dirty="0"/>
              <a:t>.</a:t>
            </a:r>
          </a:p>
          <a:p>
            <a:r>
              <a:rPr lang="en-GB" dirty="0"/>
              <a:t>Employing Patient and Public Involvement group can be too expensive (up-to £20 per hour per person) or time consuming for pragmatic and low-risk trials. </a:t>
            </a:r>
            <a:endParaRPr lang="en-GB" dirty="0" smtClean="0"/>
          </a:p>
          <a:p>
            <a:r>
              <a:rPr lang="en-GB" dirty="0" smtClean="0"/>
              <a:t>Employing quantitative metrics and text analytics makes easy to identify sentences that may be too hard to understand by the patients, but not to give advice on how to correct the issues.</a:t>
            </a: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Current Patient Information Leaflets (PILs) are hard to understand for patients and public audiences.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257901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proposal</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Use different quantitative metrics to assess how hard to understand the current PILs are.</a:t>
            </a:r>
          </a:p>
          <a:p>
            <a:r>
              <a:rPr lang="en-GB" dirty="0" smtClean="0"/>
              <a:t>Collect public feedback on current PILs information online</a:t>
            </a:r>
          </a:p>
          <a:p>
            <a:pPr lvl="1"/>
            <a:r>
              <a:rPr lang="en-GB" dirty="0" smtClean="0"/>
              <a:t>Record the comments</a:t>
            </a:r>
          </a:p>
          <a:p>
            <a:pPr lvl="1"/>
            <a:r>
              <a:rPr lang="en-GB" dirty="0" smtClean="0"/>
              <a:t>Link comments to specific sections of text</a:t>
            </a:r>
          </a:p>
          <a:p>
            <a:pPr lvl="1"/>
            <a:r>
              <a:rPr lang="en-GB" dirty="0" smtClean="0"/>
              <a:t>Quantitatively assess issues in the sentence</a:t>
            </a:r>
          </a:p>
          <a:p>
            <a:r>
              <a:rPr lang="en-GB" dirty="0" smtClean="0"/>
              <a:t>Employ Amazon crowdsourcing to revise the wording of sentences that are too hard to understand.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Assess the effect of different content analysis techniques in revising Patient Information Leaflets (PILs)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430552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Current Progress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Four PILs currently in use were selected to test our platform.</a:t>
            </a:r>
          </a:p>
          <a:p>
            <a:r>
              <a:rPr lang="en-GB" dirty="0" smtClean="0"/>
              <a:t>Several indexes were used to quantify the readability of the current PILs text.</a:t>
            </a:r>
          </a:p>
          <a:p>
            <a:r>
              <a:rPr lang="en-GB" dirty="0" smtClean="0"/>
              <a:t>Sentences that were too hard to understand (required above 10</a:t>
            </a:r>
            <a:r>
              <a:rPr lang="en-GB" baseline="30000" dirty="0" smtClean="0"/>
              <a:t>th</a:t>
            </a:r>
            <a:r>
              <a:rPr lang="en-GB" dirty="0" smtClean="0"/>
              <a:t> grade schooling) were identified in each PIL.</a:t>
            </a:r>
          </a:p>
          <a:p>
            <a:r>
              <a:rPr lang="en-GB" dirty="0" smtClean="0"/>
              <a:t>Public comments and reviews (EQIP scale) on the PILs’ full text were gathered online.</a:t>
            </a:r>
          </a:p>
          <a:p>
            <a:r>
              <a:rPr lang="en-GB" dirty="0" smtClean="0"/>
              <a:t>Currently in process: studying how different techniques (Cloze procedure, sentiment analysis, crowdsourcing) affect the revision quality of sentences that are too difficult to understand.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Invited PIL authors from UK clinical trials to collaborate in the study, received response from FLUPOC, HORIZON and </a:t>
            </a:r>
            <a:r>
              <a:rPr lang="en-GB" dirty="0" err="1" smtClean="0">
                <a:solidFill>
                  <a:srgbClr val="014067"/>
                </a:solidFill>
                <a:latin typeface="Calibri" panose="020F0502020204030204"/>
              </a:rPr>
              <a:t>TrueNTH</a:t>
            </a:r>
            <a:r>
              <a:rPr lang="en-GB" dirty="0" smtClean="0">
                <a:solidFill>
                  <a:srgbClr val="014067"/>
                </a:solidFill>
                <a:latin typeface="Calibri" panose="020F0502020204030204"/>
              </a:rPr>
              <a:t> studies.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38512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 meaningful difference was observed in the readability scores for the PILs (ARI, Coleman and SMOG).</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have obtained some initial results for this study</a:t>
            </a:r>
            <a:endParaRPr lang="en-GB" dirty="0">
              <a:solidFill>
                <a:srgbClr val="014067"/>
              </a:solidFill>
              <a:latin typeface="Calibri" panose="020F0502020204030204"/>
            </a:endParaRPr>
          </a:p>
        </p:txBody>
      </p:sp>
      <p:pic>
        <p:nvPicPr>
          <p:cNvPr id="9" name="Picture 8"/>
          <p:cNvPicPr>
            <a:picLocks noChangeAspect="1"/>
          </p:cNvPicPr>
          <p:nvPr/>
        </p:nvPicPr>
        <p:blipFill>
          <a:blip r:embed="rId2"/>
          <a:stretch>
            <a:fillRect/>
          </a:stretch>
        </p:blipFill>
        <p:spPr>
          <a:xfrm>
            <a:off x="1867989" y="3173224"/>
            <a:ext cx="4963886" cy="2983612"/>
          </a:xfrm>
          <a:prstGeom prst="rect">
            <a:avLst/>
          </a:prstGeom>
        </p:spPr>
      </p:pic>
    </p:spTree>
    <p:extLst>
      <p:ext uri="{BB962C8B-B14F-4D97-AF65-F5344CB8AC3E}">
        <p14:creationId xmlns:p14="http://schemas.microsoft.com/office/powerpoint/2010/main" val="3668797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2001155"/>
            <a:ext cx="829887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 all cases more than 1/3 of the sentences were deem to be too hard to understand. 1/4 of these sentences would require a professor level reading skill to be easily understood.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The text of the PILs was found to contain similar amount of hard sentences and similar distributions.</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2940706390"/>
              </p:ext>
            </p:extLst>
          </p:nvPr>
        </p:nvGraphicFramePr>
        <p:xfrm>
          <a:off x="774728" y="3229659"/>
          <a:ext cx="4088675" cy="2041525"/>
        </p:xfrm>
        <a:graphic>
          <a:graphicData uri="http://schemas.openxmlformats.org/drawingml/2006/table">
            <a:tbl>
              <a:tblPr firstRow="1" bandRow="1">
                <a:tableStyleId>{073A0DAA-6AF3-43AB-8588-CEC1D06C72B9}</a:tableStyleId>
              </a:tblPr>
              <a:tblGrid>
                <a:gridCol w="509452">
                  <a:extLst>
                    <a:ext uri="{9D8B030D-6E8A-4147-A177-3AD203B41FA5}">
                      <a16:colId xmlns:a16="http://schemas.microsoft.com/office/drawing/2014/main" val="1824996157"/>
                    </a:ext>
                  </a:extLst>
                </a:gridCol>
                <a:gridCol w="1188720">
                  <a:extLst>
                    <a:ext uri="{9D8B030D-6E8A-4147-A177-3AD203B41FA5}">
                      <a16:colId xmlns:a16="http://schemas.microsoft.com/office/drawing/2014/main" val="2981928074"/>
                    </a:ext>
                  </a:extLst>
                </a:gridCol>
                <a:gridCol w="1227908">
                  <a:extLst>
                    <a:ext uri="{9D8B030D-6E8A-4147-A177-3AD203B41FA5}">
                      <a16:colId xmlns:a16="http://schemas.microsoft.com/office/drawing/2014/main" val="3204616911"/>
                    </a:ext>
                  </a:extLst>
                </a:gridCol>
                <a:gridCol w="1162595">
                  <a:extLst>
                    <a:ext uri="{9D8B030D-6E8A-4147-A177-3AD203B41FA5}">
                      <a16:colId xmlns:a16="http://schemas.microsoft.com/office/drawing/2014/main" val="905280081"/>
                    </a:ext>
                  </a:extLst>
                </a:gridCol>
              </a:tblGrid>
              <a:tr h="370840">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a:solidFill>
                            <a:schemeClr val="bg1"/>
                          </a:solidFill>
                          <a:effectLst/>
                          <a:latin typeface="+mn-lt"/>
                        </a:rPr>
                        <a:t>Sentences</a:t>
                      </a:r>
                    </a:p>
                  </a:txBody>
                  <a:tcPr marL="9525" marR="9525" marT="9525" marB="0" anchor="ctr"/>
                </a:tc>
                <a:tc>
                  <a:txBody>
                    <a:bodyPr/>
                    <a:lstStyle/>
                    <a:p>
                      <a:pPr algn="ctr" fontAlgn="b"/>
                      <a:r>
                        <a:rPr lang="en-GB" sz="1800" b="0" i="0" u="none" strike="noStrike">
                          <a:solidFill>
                            <a:schemeClr val="bg1"/>
                          </a:solidFill>
                          <a:effectLst/>
                          <a:latin typeface="+mn-lt"/>
                        </a:rPr>
                        <a:t>Sentences Above 10</a:t>
                      </a:r>
                    </a:p>
                  </a:txBody>
                  <a:tcPr marL="9525" marR="9525" marT="9525" marB="0" anchor="ctr"/>
                </a:tc>
                <a:tc>
                  <a:txBody>
                    <a:bodyPr/>
                    <a:lstStyle/>
                    <a:p>
                      <a:pPr algn="ctr" fontAlgn="b"/>
                      <a:r>
                        <a:rPr lang="en-GB" sz="1800" b="0" i="0" u="none" strike="noStrike" dirty="0">
                          <a:solidFill>
                            <a:schemeClr val="bg1"/>
                          </a:solidFill>
                          <a:effectLst/>
                          <a:latin typeface="+mn-lt"/>
                        </a:rPr>
                        <a:t>Percentage</a:t>
                      </a:r>
                    </a:p>
                  </a:txBody>
                  <a:tcPr marL="9525" marR="9525" marT="9525" marB="0" anchor="ctr"/>
                </a:tc>
                <a:extLst>
                  <a:ext uri="{0D108BD9-81ED-4DB2-BD59-A6C34878D82A}">
                    <a16:rowId xmlns:a16="http://schemas.microsoft.com/office/drawing/2014/main" val="2856263847"/>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a:solidFill>
                            <a:srgbClr val="000000"/>
                          </a:solidFill>
                          <a:effectLst/>
                          <a:latin typeface="+mn-lt"/>
                        </a:rPr>
                        <a:t>78</a:t>
                      </a:r>
                    </a:p>
                  </a:txBody>
                  <a:tcPr marL="9525" marR="9525" marT="9525" marB="0" anchor="ctr"/>
                </a:tc>
                <a:tc>
                  <a:txBody>
                    <a:bodyPr/>
                    <a:lstStyle/>
                    <a:p>
                      <a:pPr algn="ctr" fontAlgn="b"/>
                      <a:r>
                        <a:rPr lang="en-GB" sz="1800" b="0" i="0" u="none" strike="noStrike">
                          <a:solidFill>
                            <a:srgbClr val="000000"/>
                          </a:solidFill>
                          <a:effectLst/>
                          <a:latin typeface="+mn-lt"/>
                        </a:rPr>
                        <a:t>29</a:t>
                      </a:r>
                    </a:p>
                  </a:txBody>
                  <a:tcPr marL="9525" marR="9525" marT="9525" marB="0" anchor="ctr"/>
                </a:tc>
                <a:tc>
                  <a:txBody>
                    <a:bodyPr/>
                    <a:lstStyle/>
                    <a:p>
                      <a:pPr algn="ctr" fontAlgn="b"/>
                      <a:r>
                        <a:rPr lang="en-GB" sz="1800" b="0" i="0" u="none" strike="noStrike">
                          <a:solidFill>
                            <a:srgbClr val="000000"/>
                          </a:solidFill>
                          <a:effectLst/>
                          <a:latin typeface="+mn-lt"/>
                        </a:rPr>
                        <a:t>37%</a:t>
                      </a:r>
                    </a:p>
                  </a:txBody>
                  <a:tcPr marL="9525" marR="9525" marT="9525" marB="0" anchor="ctr"/>
                </a:tc>
                <a:extLst>
                  <a:ext uri="{0D108BD9-81ED-4DB2-BD59-A6C34878D82A}">
                    <a16:rowId xmlns:a16="http://schemas.microsoft.com/office/drawing/2014/main" val="344817931"/>
                  </a:ext>
                </a:extLst>
              </a:tr>
              <a:tr h="370840">
                <a:tc>
                  <a:txBody>
                    <a:bodyPr/>
                    <a:lstStyle/>
                    <a:p>
                      <a:pPr algn="ctr" fontAlgn="b"/>
                      <a:r>
                        <a:rPr lang="en-GB" sz="1800" b="0" i="0" u="none" strike="noStrike">
                          <a:solidFill>
                            <a:srgbClr val="000000"/>
                          </a:solidFill>
                          <a:effectLst/>
                          <a:latin typeface="+mn-lt"/>
                        </a:rPr>
                        <a:t>2</a:t>
                      </a:r>
                    </a:p>
                  </a:txBody>
                  <a:tcPr marL="9525" marR="9525" marT="9525" marB="0" anchor="ctr"/>
                </a:tc>
                <a:tc>
                  <a:txBody>
                    <a:bodyPr/>
                    <a:lstStyle/>
                    <a:p>
                      <a:pPr algn="ctr" fontAlgn="b"/>
                      <a:r>
                        <a:rPr lang="en-GB" sz="1800" b="0" i="0" u="none" strike="noStrike">
                          <a:solidFill>
                            <a:srgbClr val="000000"/>
                          </a:solidFill>
                          <a:effectLst/>
                          <a:latin typeface="+mn-lt"/>
                        </a:rPr>
                        <a:t>133</a:t>
                      </a:r>
                    </a:p>
                  </a:txBody>
                  <a:tcPr marL="9525" marR="9525" marT="9525" marB="0" anchor="ctr"/>
                </a:tc>
                <a:tc>
                  <a:txBody>
                    <a:bodyPr/>
                    <a:lstStyle/>
                    <a:p>
                      <a:pPr algn="ctr" fontAlgn="b"/>
                      <a:r>
                        <a:rPr lang="en-GB" sz="1800" b="0" i="0" u="none" strike="noStrike">
                          <a:solidFill>
                            <a:srgbClr val="000000"/>
                          </a:solidFill>
                          <a:effectLst/>
                          <a:latin typeface="+mn-lt"/>
                        </a:rPr>
                        <a:t>46</a:t>
                      </a:r>
                    </a:p>
                  </a:txBody>
                  <a:tcPr marL="9525" marR="9525" marT="9525" marB="0" anchor="ctr"/>
                </a:tc>
                <a:tc>
                  <a:txBody>
                    <a:bodyPr/>
                    <a:lstStyle/>
                    <a:p>
                      <a:pPr algn="ctr" fontAlgn="b"/>
                      <a:r>
                        <a:rPr lang="en-GB" sz="1800" b="0" i="0" u="none" strike="noStrike">
                          <a:solidFill>
                            <a:srgbClr val="000000"/>
                          </a:solidFill>
                          <a:effectLst/>
                          <a:latin typeface="+mn-lt"/>
                        </a:rPr>
                        <a:t>35%</a:t>
                      </a:r>
                    </a:p>
                  </a:txBody>
                  <a:tcPr marL="9525" marR="9525" marT="9525" marB="0" anchor="ctr"/>
                </a:tc>
                <a:extLst>
                  <a:ext uri="{0D108BD9-81ED-4DB2-BD59-A6C34878D82A}">
                    <a16:rowId xmlns:a16="http://schemas.microsoft.com/office/drawing/2014/main" val="481946219"/>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60</a:t>
                      </a:r>
                    </a:p>
                  </a:txBody>
                  <a:tcPr marL="9525" marR="9525" marT="9525" marB="0" anchor="ctr"/>
                </a:tc>
                <a:tc>
                  <a:txBody>
                    <a:bodyPr/>
                    <a:lstStyle/>
                    <a:p>
                      <a:pPr algn="ctr" fontAlgn="b"/>
                      <a:r>
                        <a:rPr lang="en-GB" sz="1800" b="0" i="0" u="none" strike="noStrike">
                          <a:solidFill>
                            <a:srgbClr val="000000"/>
                          </a:solidFill>
                          <a:effectLst/>
                          <a:latin typeface="+mn-lt"/>
                        </a:rPr>
                        <a:t>19</a:t>
                      </a:r>
                    </a:p>
                  </a:txBody>
                  <a:tcPr marL="9525" marR="9525" marT="9525" marB="0" anchor="ctr"/>
                </a:tc>
                <a:tc>
                  <a:txBody>
                    <a:bodyPr/>
                    <a:lstStyle/>
                    <a:p>
                      <a:pPr algn="ctr" fontAlgn="b"/>
                      <a:r>
                        <a:rPr lang="en-GB" sz="1800" b="0" i="0" u="none" strike="noStrike">
                          <a:solidFill>
                            <a:srgbClr val="000000"/>
                          </a:solidFill>
                          <a:effectLst/>
                          <a:latin typeface="+mn-lt"/>
                        </a:rPr>
                        <a:t>32%</a:t>
                      </a:r>
                    </a:p>
                  </a:txBody>
                  <a:tcPr marL="9525" marR="9525" marT="9525" marB="0" anchor="ctr"/>
                </a:tc>
                <a:extLst>
                  <a:ext uri="{0D108BD9-81ED-4DB2-BD59-A6C34878D82A}">
                    <a16:rowId xmlns:a16="http://schemas.microsoft.com/office/drawing/2014/main" val="160640068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136</a:t>
                      </a:r>
                    </a:p>
                  </a:txBody>
                  <a:tcPr marL="9525" marR="9525" marT="9525" marB="0" anchor="ctr"/>
                </a:tc>
                <a:tc>
                  <a:txBody>
                    <a:bodyPr/>
                    <a:lstStyle/>
                    <a:p>
                      <a:pPr algn="ctr" fontAlgn="b"/>
                      <a:r>
                        <a:rPr lang="en-GB" sz="1800" b="0" i="0" u="none" strike="noStrike">
                          <a:solidFill>
                            <a:srgbClr val="000000"/>
                          </a:solidFill>
                          <a:effectLst/>
                          <a:latin typeface="+mn-lt"/>
                        </a:rPr>
                        <a:t>47</a:t>
                      </a:r>
                    </a:p>
                  </a:txBody>
                  <a:tcPr marL="9525" marR="9525" marT="9525" marB="0" anchor="ctr"/>
                </a:tc>
                <a:tc>
                  <a:txBody>
                    <a:bodyPr/>
                    <a:lstStyle/>
                    <a:p>
                      <a:pPr algn="ctr" fontAlgn="b"/>
                      <a:r>
                        <a:rPr lang="en-GB" sz="1800" b="0" i="0" u="none" strike="noStrike" dirty="0">
                          <a:solidFill>
                            <a:srgbClr val="000000"/>
                          </a:solidFill>
                          <a:effectLst/>
                          <a:latin typeface="+mn-lt"/>
                        </a:rPr>
                        <a:t>35%</a:t>
                      </a:r>
                    </a:p>
                  </a:txBody>
                  <a:tcPr marL="9525" marR="9525" marT="9525" marB="0" anchor="ctr"/>
                </a:tc>
                <a:extLst>
                  <a:ext uri="{0D108BD9-81ED-4DB2-BD59-A6C34878D82A}">
                    <a16:rowId xmlns:a16="http://schemas.microsoft.com/office/drawing/2014/main" val="28732962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7559286"/>
              </p:ext>
            </p:extLst>
          </p:nvPr>
        </p:nvGraphicFramePr>
        <p:xfrm>
          <a:off x="5016888" y="3229659"/>
          <a:ext cx="4740923" cy="2023843"/>
        </p:xfrm>
        <a:graphic>
          <a:graphicData uri="http://schemas.openxmlformats.org/drawingml/2006/table">
            <a:tbl>
              <a:tblPr firstRow="1" bandRow="1">
                <a:tableStyleId>{073A0DAA-6AF3-43AB-8588-CEC1D06C72B9}</a:tableStyleId>
              </a:tblPr>
              <a:tblGrid>
                <a:gridCol w="576908">
                  <a:extLst>
                    <a:ext uri="{9D8B030D-6E8A-4147-A177-3AD203B41FA5}">
                      <a16:colId xmlns:a16="http://schemas.microsoft.com/office/drawing/2014/main" val="3555894626"/>
                    </a:ext>
                  </a:extLst>
                </a:gridCol>
                <a:gridCol w="832803">
                  <a:extLst>
                    <a:ext uri="{9D8B030D-6E8A-4147-A177-3AD203B41FA5}">
                      <a16:colId xmlns:a16="http://schemas.microsoft.com/office/drawing/2014/main" val="1844719697"/>
                    </a:ext>
                  </a:extLst>
                </a:gridCol>
                <a:gridCol w="832803">
                  <a:extLst>
                    <a:ext uri="{9D8B030D-6E8A-4147-A177-3AD203B41FA5}">
                      <a16:colId xmlns:a16="http://schemas.microsoft.com/office/drawing/2014/main" val="4253256033"/>
                    </a:ext>
                  </a:extLst>
                </a:gridCol>
                <a:gridCol w="832803">
                  <a:extLst>
                    <a:ext uri="{9D8B030D-6E8A-4147-A177-3AD203B41FA5}">
                      <a16:colId xmlns:a16="http://schemas.microsoft.com/office/drawing/2014/main" val="429736644"/>
                    </a:ext>
                  </a:extLst>
                </a:gridCol>
                <a:gridCol w="832803">
                  <a:extLst>
                    <a:ext uri="{9D8B030D-6E8A-4147-A177-3AD203B41FA5}">
                      <a16:colId xmlns:a16="http://schemas.microsoft.com/office/drawing/2014/main" val="4157687787"/>
                    </a:ext>
                  </a:extLst>
                </a:gridCol>
                <a:gridCol w="832803">
                  <a:extLst>
                    <a:ext uri="{9D8B030D-6E8A-4147-A177-3AD203B41FA5}">
                      <a16:colId xmlns:a16="http://schemas.microsoft.com/office/drawing/2014/main" val="582699762"/>
                    </a:ext>
                  </a:extLst>
                </a:gridCol>
              </a:tblGrid>
              <a:tr h="540483">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a:solidFill>
                            <a:schemeClr val="bg1"/>
                          </a:solidFill>
                          <a:effectLst/>
                          <a:latin typeface="+mn-lt"/>
                        </a:rPr>
                        <a:t>Upper</a:t>
                      </a:r>
                    </a:p>
                  </a:txBody>
                  <a:tcPr marL="9525" marR="9525" marT="9525" marB="0" anchor="ctr"/>
                </a:tc>
                <a:tc>
                  <a:txBody>
                    <a:bodyPr/>
                    <a:lstStyle/>
                    <a:p>
                      <a:pPr algn="ctr" fontAlgn="b"/>
                      <a:r>
                        <a:rPr lang="en-GB" sz="1800" b="0" i="0" u="none" strike="noStrike">
                          <a:solidFill>
                            <a:schemeClr val="bg1"/>
                          </a:solidFill>
                          <a:effectLst/>
                          <a:latin typeface="+mn-lt"/>
                        </a:rPr>
                        <a:t>Lower</a:t>
                      </a:r>
                    </a:p>
                  </a:txBody>
                  <a:tcPr marL="9525" marR="9525" marT="9525" marB="0" anchor="ctr"/>
                </a:tc>
                <a:tc>
                  <a:txBody>
                    <a:bodyPr/>
                    <a:lstStyle/>
                    <a:p>
                      <a:pPr algn="ctr" fontAlgn="b"/>
                      <a:r>
                        <a:rPr lang="en-GB" sz="1800" b="0" i="0" u="none" strike="noStrike">
                          <a:solidFill>
                            <a:schemeClr val="bg1"/>
                          </a:solidFill>
                          <a:effectLst/>
                          <a:latin typeface="+mn-lt"/>
                        </a:rPr>
                        <a:t>Q1</a:t>
                      </a:r>
                    </a:p>
                  </a:txBody>
                  <a:tcPr marL="9525" marR="9525" marT="9525" marB="0" anchor="ctr"/>
                </a:tc>
                <a:tc>
                  <a:txBody>
                    <a:bodyPr/>
                    <a:lstStyle/>
                    <a:p>
                      <a:pPr algn="ctr" fontAlgn="b"/>
                      <a:r>
                        <a:rPr lang="en-GB" sz="1800" b="0" i="0" u="none" strike="noStrike">
                          <a:solidFill>
                            <a:schemeClr val="bg1"/>
                          </a:solidFill>
                          <a:effectLst/>
                          <a:latin typeface="+mn-lt"/>
                        </a:rPr>
                        <a:t>Q2</a:t>
                      </a:r>
                    </a:p>
                  </a:txBody>
                  <a:tcPr marL="9525" marR="9525" marT="9525" marB="0" anchor="ctr"/>
                </a:tc>
                <a:tc>
                  <a:txBody>
                    <a:bodyPr/>
                    <a:lstStyle/>
                    <a:p>
                      <a:pPr algn="ctr" fontAlgn="b"/>
                      <a:r>
                        <a:rPr lang="en-GB" sz="1800" b="0" i="0" u="none" strike="noStrike" dirty="0" smtClean="0">
                          <a:solidFill>
                            <a:schemeClr val="bg1"/>
                          </a:solidFill>
                          <a:effectLst/>
                          <a:latin typeface="+mn-lt"/>
                        </a:rPr>
                        <a:t>Q3</a:t>
                      </a:r>
                    </a:p>
                  </a:txBody>
                  <a:tcPr marL="9525" marR="9525" marT="9525" marB="0" anchor="ctr"/>
                </a:tc>
                <a:extLst>
                  <a:ext uri="{0D108BD9-81ED-4DB2-BD59-A6C34878D82A}">
                    <a16:rowId xmlns:a16="http://schemas.microsoft.com/office/drawing/2014/main" val="705836872"/>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a:solidFill>
                            <a:srgbClr val="000000"/>
                          </a:solidFill>
                          <a:effectLst/>
                          <a:latin typeface="+mn-lt"/>
                        </a:rPr>
                        <a:t>37.67</a:t>
                      </a:r>
                    </a:p>
                  </a:txBody>
                  <a:tcPr marL="9525" marR="9525" marT="9525" marB="0" anchor="ctr"/>
                </a:tc>
                <a:tc>
                  <a:txBody>
                    <a:bodyPr/>
                    <a:lstStyle/>
                    <a:p>
                      <a:pPr algn="ctr" fontAlgn="b"/>
                      <a:r>
                        <a:rPr lang="en-GB" sz="1800" b="0" i="0" u="none" strike="noStrike">
                          <a:solidFill>
                            <a:srgbClr val="000000"/>
                          </a:solidFill>
                          <a:effectLst/>
                          <a:latin typeface="+mn-lt"/>
                        </a:rPr>
                        <a:t>10.28</a:t>
                      </a:r>
                    </a:p>
                  </a:txBody>
                  <a:tcPr marL="9525" marR="9525" marT="9525" marB="0" anchor="ctr"/>
                </a:tc>
                <a:tc>
                  <a:txBody>
                    <a:bodyPr/>
                    <a:lstStyle/>
                    <a:p>
                      <a:pPr algn="ctr" fontAlgn="b"/>
                      <a:r>
                        <a:rPr lang="en-GB" sz="1800" b="0" i="0" u="none" strike="noStrike">
                          <a:solidFill>
                            <a:srgbClr val="000000"/>
                          </a:solidFill>
                          <a:effectLst/>
                          <a:latin typeface="+mn-lt"/>
                        </a:rPr>
                        <a:t>12.92</a:t>
                      </a:r>
                    </a:p>
                  </a:txBody>
                  <a:tcPr marL="9525" marR="9525" marT="9525" marB="0" anchor="ctr"/>
                </a:tc>
                <a:tc>
                  <a:txBody>
                    <a:bodyPr/>
                    <a:lstStyle/>
                    <a:p>
                      <a:pPr algn="ctr" fontAlgn="b"/>
                      <a:r>
                        <a:rPr lang="en-GB" sz="1800" b="0" i="0" u="none" strike="noStrike">
                          <a:solidFill>
                            <a:srgbClr val="000000"/>
                          </a:solidFill>
                          <a:effectLst/>
                          <a:latin typeface="+mn-lt"/>
                        </a:rPr>
                        <a:t>15.25</a:t>
                      </a:r>
                    </a:p>
                  </a:txBody>
                  <a:tcPr marL="9525" marR="9525" marT="9525" marB="0" anchor="ctr"/>
                </a:tc>
                <a:tc>
                  <a:txBody>
                    <a:bodyPr/>
                    <a:lstStyle/>
                    <a:p>
                      <a:pPr algn="ctr" fontAlgn="b"/>
                      <a:r>
                        <a:rPr lang="en-GB" sz="1800" b="0" i="0" u="none" strike="noStrike">
                          <a:solidFill>
                            <a:srgbClr val="000000"/>
                          </a:solidFill>
                          <a:effectLst/>
                          <a:latin typeface="+mn-lt"/>
                        </a:rPr>
                        <a:t>20.36</a:t>
                      </a:r>
                    </a:p>
                  </a:txBody>
                  <a:tcPr marL="9525" marR="9525" marT="9525" marB="0" anchor="ctr"/>
                </a:tc>
                <a:extLst>
                  <a:ext uri="{0D108BD9-81ED-4DB2-BD59-A6C34878D82A}">
                    <a16:rowId xmlns:a16="http://schemas.microsoft.com/office/drawing/2014/main" val="3849385346"/>
                  </a:ext>
                </a:extLst>
              </a:tr>
              <a:tr h="370840">
                <a:tc>
                  <a:txBody>
                    <a:bodyPr/>
                    <a:lstStyle/>
                    <a:p>
                      <a:pPr algn="ctr" fontAlgn="b"/>
                      <a:r>
                        <a:rPr lang="en-GB" sz="1800" b="0" i="0" u="none" strike="noStrike" dirty="0">
                          <a:solidFill>
                            <a:srgbClr val="000000"/>
                          </a:solidFill>
                          <a:effectLst/>
                          <a:latin typeface="+mn-lt"/>
                        </a:rPr>
                        <a:t>2</a:t>
                      </a:r>
                    </a:p>
                  </a:txBody>
                  <a:tcPr marL="9525" marR="9525" marT="9525" marB="0" anchor="ctr"/>
                </a:tc>
                <a:tc>
                  <a:txBody>
                    <a:bodyPr/>
                    <a:lstStyle/>
                    <a:p>
                      <a:pPr algn="ctr" fontAlgn="b"/>
                      <a:r>
                        <a:rPr lang="en-GB" sz="1800" b="0" i="0" u="none" strike="noStrike">
                          <a:solidFill>
                            <a:srgbClr val="000000"/>
                          </a:solidFill>
                          <a:effectLst/>
                          <a:latin typeface="+mn-lt"/>
                        </a:rPr>
                        <a:t>40.93</a:t>
                      </a:r>
                    </a:p>
                  </a:txBody>
                  <a:tcPr marL="9525" marR="9525" marT="9525" marB="0" anchor="ctr"/>
                </a:tc>
                <a:tc>
                  <a:txBody>
                    <a:bodyPr/>
                    <a:lstStyle/>
                    <a:p>
                      <a:pPr algn="ctr" fontAlgn="b"/>
                      <a:r>
                        <a:rPr lang="en-GB" sz="1800" b="0" i="0" u="none" strike="noStrike">
                          <a:solidFill>
                            <a:srgbClr val="000000"/>
                          </a:solidFill>
                          <a:effectLst/>
                          <a:latin typeface="+mn-lt"/>
                        </a:rPr>
                        <a:t>11.27</a:t>
                      </a:r>
                    </a:p>
                  </a:txBody>
                  <a:tcPr marL="9525" marR="9525" marT="9525" marB="0" anchor="ctr"/>
                </a:tc>
                <a:tc>
                  <a:txBody>
                    <a:bodyPr/>
                    <a:lstStyle/>
                    <a:p>
                      <a:pPr algn="ctr" fontAlgn="b"/>
                      <a:r>
                        <a:rPr lang="en-GB" sz="1800" b="0" i="0" u="none" strike="noStrike">
                          <a:solidFill>
                            <a:srgbClr val="000000"/>
                          </a:solidFill>
                          <a:effectLst/>
                          <a:latin typeface="+mn-lt"/>
                        </a:rPr>
                        <a:t>13.83</a:t>
                      </a:r>
                    </a:p>
                  </a:txBody>
                  <a:tcPr marL="9525" marR="9525" marT="9525" marB="0" anchor="ctr"/>
                </a:tc>
                <a:tc>
                  <a:txBody>
                    <a:bodyPr/>
                    <a:lstStyle/>
                    <a:p>
                      <a:pPr algn="ctr" fontAlgn="b"/>
                      <a:r>
                        <a:rPr lang="en-GB" sz="1800" b="0" i="0" u="none" strike="noStrike">
                          <a:solidFill>
                            <a:srgbClr val="000000"/>
                          </a:solidFill>
                          <a:effectLst/>
                          <a:latin typeface="+mn-lt"/>
                        </a:rPr>
                        <a:t>15.95</a:t>
                      </a:r>
                    </a:p>
                  </a:txBody>
                  <a:tcPr marL="9525" marR="9525" marT="9525" marB="0" anchor="ctr"/>
                </a:tc>
                <a:tc>
                  <a:txBody>
                    <a:bodyPr/>
                    <a:lstStyle/>
                    <a:p>
                      <a:pPr algn="ctr" fontAlgn="b"/>
                      <a:r>
                        <a:rPr lang="en-GB" sz="1800" b="0" i="0" u="none" strike="noStrike">
                          <a:solidFill>
                            <a:srgbClr val="000000"/>
                          </a:solidFill>
                          <a:effectLst/>
                          <a:latin typeface="+mn-lt"/>
                        </a:rPr>
                        <a:t>19.19</a:t>
                      </a:r>
                    </a:p>
                  </a:txBody>
                  <a:tcPr marL="9525" marR="9525" marT="9525" marB="0" anchor="ctr"/>
                </a:tc>
                <a:extLst>
                  <a:ext uri="{0D108BD9-81ED-4DB2-BD59-A6C34878D82A}">
                    <a16:rowId xmlns:a16="http://schemas.microsoft.com/office/drawing/2014/main" val="4195292481"/>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25.32</a:t>
                      </a:r>
                    </a:p>
                  </a:txBody>
                  <a:tcPr marL="9525" marR="9525" marT="9525" marB="0" anchor="ctr"/>
                </a:tc>
                <a:tc>
                  <a:txBody>
                    <a:bodyPr/>
                    <a:lstStyle/>
                    <a:p>
                      <a:pPr algn="ctr" fontAlgn="b"/>
                      <a:r>
                        <a:rPr lang="en-GB" sz="1800" b="0" i="0" u="none" strike="noStrike">
                          <a:solidFill>
                            <a:srgbClr val="000000"/>
                          </a:solidFill>
                          <a:effectLst/>
                          <a:latin typeface="+mn-lt"/>
                        </a:rPr>
                        <a:t>11.04</a:t>
                      </a:r>
                    </a:p>
                  </a:txBody>
                  <a:tcPr marL="9525" marR="9525" marT="9525" marB="0" anchor="ctr"/>
                </a:tc>
                <a:tc>
                  <a:txBody>
                    <a:bodyPr/>
                    <a:lstStyle/>
                    <a:p>
                      <a:pPr algn="ctr" fontAlgn="b"/>
                      <a:r>
                        <a:rPr lang="en-GB" sz="1800" b="0" i="0" u="none" strike="noStrike">
                          <a:solidFill>
                            <a:srgbClr val="000000"/>
                          </a:solidFill>
                          <a:effectLst/>
                          <a:latin typeface="+mn-lt"/>
                        </a:rPr>
                        <a:t>14.31</a:t>
                      </a:r>
                    </a:p>
                  </a:txBody>
                  <a:tcPr marL="9525" marR="9525" marT="9525" marB="0" anchor="ctr"/>
                </a:tc>
                <a:tc>
                  <a:txBody>
                    <a:bodyPr/>
                    <a:lstStyle/>
                    <a:p>
                      <a:pPr algn="ctr" fontAlgn="b"/>
                      <a:r>
                        <a:rPr lang="en-GB" sz="1800" b="0" i="0" u="none" strike="noStrike">
                          <a:solidFill>
                            <a:srgbClr val="000000"/>
                          </a:solidFill>
                          <a:effectLst/>
                          <a:latin typeface="+mn-lt"/>
                        </a:rPr>
                        <a:t>16.02</a:t>
                      </a:r>
                    </a:p>
                  </a:txBody>
                  <a:tcPr marL="9525" marR="9525" marT="9525" marB="0" anchor="ctr"/>
                </a:tc>
                <a:tc>
                  <a:txBody>
                    <a:bodyPr/>
                    <a:lstStyle/>
                    <a:p>
                      <a:pPr algn="ctr" fontAlgn="b"/>
                      <a:r>
                        <a:rPr lang="en-GB" sz="1800" b="0" i="0" u="none" strike="noStrike">
                          <a:solidFill>
                            <a:srgbClr val="000000"/>
                          </a:solidFill>
                          <a:effectLst/>
                          <a:latin typeface="+mn-lt"/>
                        </a:rPr>
                        <a:t>20.35</a:t>
                      </a:r>
                    </a:p>
                  </a:txBody>
                  <a:tcPr marL="9525" marR="9525" marT="9525" marB="0" anchor="ctr"/>
                </a:tc>
                <a:extLst>
                  <a:ext uri="{0D108BD9-81ED-4DB2-BD59-A6C34878D82A}">
                    <a16:rowId xmlns:a16="http://schemas.microsoft.com/office/drawing/2014/main" val="377944912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43.25</a:t>
                      </a:r>
                    </a:p>
                  </a:txBody>
                  <a:tcPr marL="9525" marR="9525" marT="9525" marB="0" anchor="ctr"/>
                </a:tc>
                <a:tc>
                  <a:txBody>
                    <a:bodyPr/>
                    <a:lstStyle/>
                    <a:p>
                      <a:pPr algn="ctr" fontAlgn="b"/>
                      <a:r>
                        <a:rPr lang="en-GB" sz="1800" b="0" i="0" u="none" strike="noStrike">
                          <a:solidFill>
                            <a:srgbClr val="000000"/>
                          </a:solidFill>
                          <a:effectLst/>
                          <a:latin typeface="+mn-lt"/>
                        </a:rPr>
                        <a:t>11.41</a:t>
                      </a:r>
                    </a:p>
                  </a:txBody>
                  <a:tcPr marL="9525" marR="9525" marT="9525" marB="0" anchor="ctr"/>
                </a:tc>
                <a:tc>
                  <a:txBody>
                    <a:bodyPr/>
                    <a:lstStyle/>
                    <a:p>
                      <a:pPr algn="ctr" fontAlgn="b"/>
                      <a:r>
                        <a:rPr lang="en-GB" sz="1800" b="0" i="0" u="none" strike="noStrike">
                          <a:solidFill>
                            <a:srgbClr val="000000"/>
                          </a:solidFill>
                          <a:effectLst/>
                          <a:latin typeface="+mn-lt"/>
                        </a:rPr>
                        <a:t>13.53</a:t>
                      </a:r>
                    </a:p>
                  </a:txBody>
                  <a:tcPr marL="9525" marR="9525" marT="9525" marB="0" anchor="ctr"/>
                </a:tc>
                <a:tc>
                  <a:txBody>
                    <a:bodyPr/>
                    <a:lstStyle/>
                    <a:p>
                      <a:pPr algn="ctr" fontAlgn="b"/>
                      <a:r>
                        <a:rPr lang="en-GB" sz="1800" b="0" i="0" u="none" strike="noStrike">
                          <a:solidFill>
                            <a:srgbClr val="000000"/>
                          </a:solidFill>
                          <a:effectLst/>
                          <a:latin typeface="+mn-lt"/>
                        </a:rPr>
                        <a:t>16.21</a:t>
                      </a:r>
                    </a:p>
                  </a:txBody>
                  <a:tcPr marL="9525" marR="9525" marT="9525" marB="0" anchor="ctr"/>
                </a:tc>
                <a:tc>
                  <a:txBody>
                    <a:bodyPr/>
                    <a:lstStyle/>
                    <a:p>
                      <a:pPr algn="ctr" fontAlgn="b"/>
                      <a:r>
                        <a:rPr lang="en-GB" sz="1800" b="0" i="0" u="none" strike="noStrike" dirty="0">
                          <a:solidFill>
                            <a:srgbClr val="000000"/>
                          </a:solidFill>
                          <a:effectLst/>
                          <a:latin typeface="+mn-lt"/>
                        </a:rPr>
                        <a:t>18.72</a:t>
                      </a:r>
                    </a:p>
                  </a:txBody>
                  <a:tcPr marL="9525" marR="9525" marT="9525" marB="0" anchor="ctr"/>
                </a:tc>
                <a:extLst>
                  <a:ext uri="{0D108BD9-81ED-4DB2-BD59-A6C34878D82A}">
                    <a16:rowId xmlns:a16="http://schemas.microsoft.com/office/drawing/2014/main" val="3069011971"/>
                  </a:ext>
                </a:extLst>
              </a:tr>
            </a:tbl>
          </a:graphicData>
        </a:graphic>
      </p:graphicFrame>
      <p:sp>
        <p:nvSpPr>
          <p:cNvPr id="8" name="Rounded Rectangle 7"/>
          <p:cNvSpPr/>
          <p:nvPr/>
        </p:nvSpPr>
        <p:spPr>
          <a:xfrm>
            <a:off x="7165459" y="5582630"/>
            <a:ext cx="1097280" cy="914400"/>
          </a:xfrm>
          <a:prstGeom prst="roundRect">
            <a:avLst/>
          </a:prstGeom>
          <a:noFill/>
          <a:ln w="9525" cap="flat" cmpd="sng" algn="ctr">
            <a:solidFill>
              <a:schemeClr val="accent4">
                <a:lumMod val="50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chemeClr val="accent4">
                    <a:lumMod val="50000"/>
                  </a:schemeClr>
                </a:solidFill>
              </a:rPr>
              <a:t>College Student</a:t>
            </a:r>
            <a:endParaRPr lang="en-GB" dirty="0">
              <a:solidFill>
                <a:schemeClr val="accent4">
                  <a:lumMod val="50000"/>
                </a:schemeClr>
              </a:solidFill>
            </a:endParaRPr>
          </a:p>
        </p:txBody>
      </p:sp>
      <p:sp>
        <p:nvSpPr>
          <p:cNvPr id="10" name="Rounded Rectangle 9"/>
          <p:cNvSpPr/>
          <p:nvPr/>
        </p:nvSpPr>
        <p:spPr>
          <a:xfrm>
            <a:off x="8730871" y="1957168"/>
            <a:ext cx="1214986" cy="914400"/>
          </a:xfrm>
          <a:prstGeom prst="roundRect">
            <a:avLst/>
          </a:prstGeom>
          <a:noFill/>
          <a:ln w="9525" cap="flat" cmpd="sng" algn="ctr">
            <a:solidFill>
              <a:srgbClr val="C00000"/>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rgbClr val="C00000"/>
                </a:solidFill>
              </a:rPr>
              <a:t>Professor Level</a:t>
            </a:r>
            <a:endParaRPr lang="en-GB" dirty="0">
              <a:solidFill>
                <a:srgbClr val="C00000"/>
              </a:solidFill>
            </a:endParaRPr>
          </a:p>
        </p:txBody>
      </p:sp>
      <p:cxnSp>
        <p:nvCxnSpPr>
          <p:cNvPr id="13" name="Straight Arrow Connector 12"/>
          <p:cNvCxnSpPr>
            <a:stCxn id="8" idx="0"/>
          </p:cNvCxnSpPr>
          <p:nvPr/>
        </p:nvCxnSpPr>
        <p:spPr>
          <a:xfrm flipV="1">
            <a:off x="7714099" y="5253502"/>
            <a:ext cx="0" cy="329128"/>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p:cNvCxnSpPr>
          <p:nvPr/>
        </p:nvCxnSpPr>
        <p:spPr>
          <a:xfrm>
            <a:off x="9338364" y="2871568"/>
            <a:ext cx="2579" cy="3580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082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2001155"/>
            <a:ext cx="8437680"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Two</a:t>
            </a:r>
            <a:r>
              <a:rPr lang="en-GB" dirty="0" smtClean="0"/>
              <a:t> </a:t>
            </a:r>
            <a:r>
              <a:rPr lang="en-GB" dirty="0" smtClean="0"/>
              <a:t>Groups of 9 revisers each were recruited to revise 4 sentences from PIL 1. One sentence of each quartile was taken at random.</a:t>
            </a:r>
          </a:p>
          <a:p>
            <a:r>
              <a:rPr lang="en-GB" dirty="0" smtClean="0"/>
              <a:t>Revisers were asked to fill-in missing words for each sentence (Cloze procedure) before making the revisions to validate quality.</a:t>
            </a:r>
          </a:p>
          <a:p>
            <a:r>
              <a:rPr lang="en-GB" dirty="0" smtClean="0"/>
              <a:t>Acceptable level of quality for the revisions:</a:t>
            </a:r>
          </a:p>
          <a:p>
            <a:endParaRPr lang="en-GB" dirty="0" smtClean="0"/>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A pilot run was made to assess the viability of employing Amazon crowdsourcing to revise the sentences</a:t>
            </a:r>
            <a:endParaRPr lang="en-GB" dirty="0">
              <a:solidFill>
                <a:srgbClr val="014067"/>
              </a:solidFill>
              <a:latin typeface="Calibri" panose="020F0502020204030204"/>
            </a:endParaRPr>
          </a:p>
        </p:txBody>
      </p:sp>
      <p:graphicFrame>
        <p:nvGraphicFramePr>
          <p:cNvPr id="11" name="Table 10"/>
          <p:cNvGraphicFramePr>
            <a:graphicFrameLocks noGrp="1"/>
          </p:cNvGraphicFramePr>
          <p:nvPr>
            <p:extLst>
              <p:ext uri="{D42A27DB-BD31-4B8C-83A1-F6EECF244321}">
                <p14:modId xmlns:p14="http://schemas.microsoft.com/office/powerpoint/2010/main" val="658402836"/>
              </p:ext>
            </p:extLst>
          </p:nvPr>
        </p:nvGraphicFramePr>
        <p:xfrm>
          <a:off x="2249325" y="4502307"/>
          <a:ext cx="4664221" cy="1381760"/>
        </p:xfrm>
        <a:graphic>
          <a:graphicData uri="http://schemas.openxmlformats.org/drawingml/2006/table">
            <a:tbl>
              <a:tblPr firstRow="1" bandRow="1">
                <a:tableStyleId>{073A0DAA-6AF3-43AB-8588-CEC1D06C72B9}</a:tableStyleId>
              </a:tblPr>
              <a:tblGrid>
                <a:gridCol w="1006621">
                  <a:extLst>
                    <a:ext uri="{9D8B030D-6E8A-4147-A177-3AD203B41FA5}">
                      <a16:colId xmlns:a16="http://schemas.microsoft.com/office/drawing/2014/main" val="2560530874"/>
                    </a:ext>
                  </a:extLst>
                </a:gridCol>
                <a:gridCol w="1195753">
                  <a:extLst>
                    <a:ext uri="{9D8B030D-6E8A-4147-A177-3AD203B41FA5}">
                      <a16:colId xmlns:a16="http://schemas.microsoft.com/office/drawing/2014/main" val="3482764734"/>
                    </a:ext>
                  </a:extLst>
                </a:gridCol>
                <a:gridCol w="1519311">
                  <a:extLst>
                    <a:ext uri="{9D8B030D-6E8A-4147-A177-3AD203B41FA5}">
                      <a16:colId xmlns:a16="http://schemas.microsoft.com/office/drawing/2014/main" val="4132086717"/>
                    </a:ext>
                  </a:extLst>
                </a:gridCol>
                <a:gridCol w="942536">
                  <a:extLst>
                    <a:ext uri="{9D8B030D-6E8A-4147-A177-3AD203B41FA5}">
                      <a16:colId xmlns:a16="http://schemas.microsoft.com/office/drawing/2014/main" val="3938455061"/>
                    </a:ext>
                  </a:extLst>
                </a:gridCol>
              </a:tblGrid>
              <a:tr h="370840">
                <a:tc>
                  <a:txBody>
                    <a:bodyPr/>
                    <a:lstStyle/>
                    <a:p>
                      <a:pPr algn="ctr"/>
                      <a:r>
                        <a:rPr lang="en-GB" dirty="0" smtClean="0"/>
                        <a:t>Revisers</a:t>
                      </a:r>
                      <a:endParaRPr lang="en-GB"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Approved Revisions</a:t>
                      </a:r>
                      <a:endParaRPr lang="en-GB" dirty="0"/>
                    </a:p>
                  </a:txBody>
                  <a:tcPr anchor="ctr"/>
                </a:tc>
                <a:tc>
                  <a:txBody>
                    <a:bodyPr/>
                    <a:lstStyle/>
                    <a:p>
                      <a:pPr algn="ctr"/>
                      <a:r>
                        <a:rPr lang="en-GB" dirty="0" err="1" smtClean="0"/>
                        <a:t>Avg</a:t>
                      </a:r>
                      <a:r>
                        <a:rPr lang="en-GB" baseline="0" dirty="0" smtClean="0"/>
                        <a:t> Revisions per Reviser</a:t>
                      </a:r>
                      <a:endParaRPr lang="en-GB" dirty="0"/>
                    </a:p>
                  </a:txBody>
                  <a:tcPr anchor="ctr"/>
                </a:tc>
                <a:tc>
                  <a:txBody>
                    <a:bodyPr/>
                    <a:lstStyle/>
                    <a:p>
                      <a:pPr algn="ctr"/>
                      <a:r>
                        <a:rPr lang="en-GB" dirty="0" err="1" smtClean="0"/>
                        <a:t>Std</a:t>
                      </a:r>
                      <a:r>
                        <a:rPr lang="en-GB" dirty="0" smtClean="0"/>
                        <a:t> Dev</a:t>
                      </a:r>
                      <a:endParaRPr lang="en-GB" dirty="0"/>
                    </a:p>
                  </a:txBody>
                  <a:tcPr anchor="ctr"/>
                </a:tc>
                <a:extLst>
                  <a:ext uri="{0D108BD9-81ED-4DB2-BD59-A6C34878D82A}">
                    <a16:rowId xmlns:a16="http://schemas.microsoft.com/office/drawing/2014/main" val="3218904573"/>
                  </a:ext>
                </a:extLst>
              </a:tr>
              <a:tr h="370840">
                <a:tc>
                  <a:txBody>
                    <a:bodyPr/>
                    <a:lstStyle/>
                    <a:p>
                      <a:pPr algn="ctr"/>
                      <a:r>
                        <a:rPr lang="en-GB" dirty="0" smtClean="0"/>
                        <a:t>9</a:t>
                      </a:r>
                      <a:endParaRPr lang="en-GB" dirty="0"/>
                    </a:p>
                  </a:txBody>
                  <a:tcPr anchor="ctr"/>
                </a:tc>
                <a:tc>
                  <a:txBody>
                    <a:bodyPr/>
                    <a:lstStyle/>
                    <a:p>
                      <a:pPr algn="ctr"/>
                      <a:r>
                        <a:rPr lang="en-GB" dirty="0" smtClean="0"/>
                        <a:t>23 (66%)</a:t>
                      </a:r>
                      <a:endParaRPr lang="en-GB" dirty="0"/>
                    </a:p>
                  </a:txBody>
                  <a:tcPr anchor="ctr"/>
                </a:tc>
                <a:tc>
                  <a:txBody>
                    <a:bodyPr/>
                    <a:lstStyle/>
                    <a:p>
                      <a:pPr algn="ctr"/>
                      <a:r>
                        <a:rPr lang="en-GB" dirty="0" smtClean="0"/>
                        <a:t>3.8</a:t>
                      </a:r>
                      <a:endParaRPr lang="en-GB" dirty="0"/>
                    </a:p>
                  </a:txBody>
                  <a:tcPr anchor="ctr"/>
                </a:tc>
                <a:tc>
                  <a:txBody>
                    <a:bodyPr/>
                    <a:lstStyle/>
                    <a:p>
                      <a:pPr algn="ctr"/>
                      <a:r>
                        <a:rPr lang="en-GB" dirty="0" smtClean="0"/>
                        <a:t>0.4</a:t>
                      </a:r>
                      <a:endParaRPr lang="en-GB" dirty="0"/>
                    </a:p>
                  </a:txBody>
                  <a:tcPr anchor="ctr"/>
                </a:tc>
                <a:extLst>
                  <a:ext uri="{0D108BD9-81ED-4DB2-BD59-A6C34878D82A}">
                    <a16:rowId xmlns:a16="http://schemas.microsoft.com/office/drawing/2014/main" val="1036208989"/>
                  </a:ext>
                </a:extLst>
              </a:tr>
              <a:tr h="370840">
                <a:tc>
                  <a:txBody>
                    <a:bodyPr/>
                    <a:lstStyle/>
                    <a:p>
                      <a:pPr algn="ctr"/>
                      <a:r>
                        <a:rPr lang="en-GB" dirty="0" smtClean="0"/>
                        <a:t>9</a:t>
                      </a:r>
                      <a:endParaRPr lang="en-GB" dirty="0"/>
                    </a:p>
                  </a:txBody>
                  <a:tcPr anchor="ctr"/>
                </a:tc>
                <a:tc>
                  <a:txBody>
                    <a:bodyPr/>
                    <a:lstStyle/>
                    <a:p>
                      <a:pPr algn="ctr"/>
                      <a:r>
                        <a:rPr lang="en-GB" dirty="0" smtClean="0"/>
                        <a:t>22 (62%)</a:t>
                      </a:r>
                      <a:endParaRPr lang="en-GB" dirty="0"/>
                    </a:p>
                  </a:txBody>
                  <a:tcPr anchor="ctr"/>
                </a:tc>
                <a:tc>
                  <a:txBody>
                    <a:bodyPr/>
                    <a:lstStyle/>
                    <a:p>
                      <a:pPr algn="ctr"/>
                      <a:r>
                        <a:rPr lang="en-GB" dirty="0" smtClean="0"/>
                        <a:t>4</a:t>
                      </a:r>
                      <a:endParaRPr lang="en-GB" dirty="0"/>
                    </a:p>
                  </a:txBody>
                  <a:tcPr anchor="ctr"/>
                </a:tc>
                <a:tc>
                  <a:txBody>
                    <a:bodyPr/>
                    <a:lstStyle/>
                    <a:p>
                      <a:pPr algn="ctr"/>
                      <a:r>
                        <a:rPr lang="en-GB" dirty="0" smtClean="0"/>
                        <a:t>0</a:t>
                      </a:r>
                      <a:endParaRPr lang="en-GB" dirty="0"/>
                    </a:p>
                  </a:txBody>
                  <a:tcPr anchor="ctr"/>
                </a:tc>
                <a:extLst>
                  <a:ext uri="{0D108BD9-81ED-4DB2-BD59-A6C34878D82A}">
                    <a16:rowId xmlns:a16="http://schemas.microsoft.com/office/drawing/2014/main" val="2756931854"/>
                  </a:ext>
                </a:extLst>
              </a:tr>
            </a:tbl>
          </a:graphicData>
        </a:graphic>
      </p:graphicFrame>
    </p:spTree>
    <p:extLst>
      <p:ext uri="{BB962C8B-B14F-4D97-AF65-F5344CB8AC3E}">
        <p14:creationId xmlns:p14="http://schemas.microsoft.com/office/powerpoint/2010/main" val="1510561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4100268718"/>
              </p:ext>
            </p:extLst>
          </p:nvPr>
        </p:nvGraphicFramePr>
        <p:xfrm>
          <a:off x="432000" y="1273375"/>
          <a:ext cx="11525538" cy="4673600"/>
        </p:xfrm>
        <a:graphic>
          <a:graphicData uri="http://schemas.openxmlformats.org/drawingml/2006/table">
            <a:tbl>
              <a:tblPr firstRow="1" bandRow="1">
                <a:tableStyleId>{073A0DAA-6AF3-43AB-8588-CEC1D06C72B9}</a:tableStyleId>
              </a:tblPr>
              <a:tblGrid>
                <a:gridCol w="6658117">
                  <a:extLst>
                    <a:ext uri="{9D8B030D-6E8A-4147-A177-3AD203B41FA5}">
                      <a16:colId xmlns:a16="http://schemas.microsoft.com/office/drawing/2014/main" val="4256260332"/>
                    </a:ext>
                  </a:extLst>
                </a:gridCol>
                <a:gridCol w="1111348">
                  <a:extLst>
                    <a:ext uri="{9D8B030D-6E8A-4147-A177-3AD203B41FA5}">
                      <a16:colId xmlns:a16="http://schemas.microsoft.com/office/drawing/2014/main" val="2019383763"/>
                    </a:ext>
                  </a:extLst>
                </a:gridCol>
                <a:gridCol w="1041009">
                  <a:extLst>
                    <a:ext uri="{9D8B030D-6E8A-4147-A177-3AD203B41FA5}">
                      <a16:colId xmlns:a16="http://schemas.microsoft.com/office/drawing/2014/main" val="1586763320"/>
                    </a:ext>
                  </a:extLst>
                </a:gridCol>
                <a:gridCol w="1195754">
                  <a:extLst>
                    <a:ext uri="{9D8B030D-6E8A-4147-A177-3AD203B41FA5}">
                      <a16:colId xmlns:a16="http://schemas.microsoft.com/office/drawing/2014/main" val="3735496527"/>
                    </a:ext>
                  </a:extLst>
                </a:gridCol>
                <a:gridCol w="1519310">
                  <a:extLst>
                    <a:ext uri="{9D8B030D-6E8A-4147-A177-3AD203B41FA5}">
                      <a16:colId xmlns:a16="http://schemas.microsoft.com/office/drawing/2014/main" val="3105718585"/>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Original Sentence Score</a:t>
                      </a:r>
                      <a:endParaRPr lang="en-GB" dirty="0"/>
                    </a:p>
                  </a:txBody>
                  <a:tcPr anchor="ctr"/>
                </a:tc>
                <a:tc>
                  <a:txBody>
                    <a:bodyPr/>
                    <a:lstStyle/>
                    <a:p>
                      <a:pPr algn="ctr"/>
                      <a:r>
                        <a:rPr lang="en-GB" dirty="0" smtClean="0"/>
                        <a:t>Group</a:t>
                      </a:r>
                      <a:endParaRPr lang="en-GB" dirty="0"/>
                    </a:p>
                  </a:txBody>
                  <a:tcPr anchor="ctr"/>
                </a:tc>
                <a:tc>
                  <a:txBody>
                    <a:bodyPr/>
                    <a:lstStyle/>
                    <a:p>
                      <a:pPr algn="ctr"/>
                      <a:r>
                        <a:rPr lang="en-GB" dirty="0" smtClean="0"/>
                        <a:t>Revisions </a:t>
                      </a:r>
                      <a:r>
                        <a:rPr lang="en-GB" dirty="0" err="1" smtClean="0"/>
                        <a:t>Avg</a:t>
                      </a:r>
                      <a:r>
                        <a:rPr lang="en-GB" dirty="0" smtClean="0"/>
                        <a:t> Score</a:t>
                      </a:r>
                      <a:endParaRPr lang="en-GB" dirty="0"/>
                    </a:p>
                  </a:txBody>
                  <a:tcPr anchor="ctr"/>
                </a:tc>
                <a:tc>
                  <a:txBody>
                    <a:bodyPr/>
                    <a:lstStyle/>
                    <a:p>
                      <a:pPr algn="ctr"/>
                      <a:r>
                        <a:rPr lang="en-GB" dirty="0" smtClean="0"/>
                        <a:t>Percentage of Improvement</a:t>
                      </a:r>
                      <a:endParaRPr lang="en-GB" dirty="0"/>
                    </a:p>
                  </a:txBody>
                  <a:tcPr anchor="ctr"/>
                </a:tc>
                <a:extLst>
                  <a:ext uri="{0D108BD9-81ED-4DB2-BD59-A6C34878D82A}">
                    <a16:rowId xmlns:a16="http://schemas.microsoft.com/office/drawing/2014/main" val="3092206861"/>
                  </a:ext>
                </a:extLst>
              </a:tr>
              <a:tr h="370840">
                <a:tc rowSpan="2">
                  <a:txBody>
                    <a:bodyPr/>
                    <a:lstStyle/>
                    <a:p>
                      <a:pPr algn="l"/>
                      <a:r>
                        <a:rPr lang="en-GB" dirty="0" smtClean="0"/>
                        <a:t>if you are in Group A your samples will be Analysed for many different viruses using the rapid test which takes about 1 hour.</a:t>
                      </a:r>
                    </a:p>
                  </a:txBody>
                  <a:tcPr anchor="ctr"/>
                </a:tc>
                <a:tc rowSpan="2">
                  <a:txBody>
                    <a:bodyPr/>
                    <a:lstStyle/>
                    <a:p>
                      <a:pPr algn="ctr"/>
                      <a:r>
                        <a:rPr lang="en-GB" dirty="0" smtClean="0"/>
                        <a:t>10.5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6.7</a:t>
                      </a:r>
                      <a:endParaRPr lang="en-GB" dirty="0"/>
                    </a:p>
                  </a:txBody>
                  <a:tcPr anchor="ctr"/>
                </a:tc>
                <a:tc>
                  <a:txBody>
                    <a:bodyPr/>
                    <a:lstStyle/>
                    <a:p>
                      <a:pPr algn="ctr"/>
                      <a:r>
                        <a:rPr lang="en-GB" dirty="0" smtClean="0"/>
                        <a:t>37%</a:t>
                      </a:r>
                      <a:endParaRPr lang="en-GB" dirty="0"/>
                    </a:p>
                  </a:txBody>
                  <a:tcPr anchor="ctr"/>
                </a:tc>
                <a:extLst>
                  <a:ext uri="{0D108BD9-81ED-4DB2-BD59-A6C34878D82A}">
                    <a16:rowId xmlns:a16="http://schemas.microsoft.com/office/drawing/2014/main" val="423992938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8.0</a:t>
                      </a:r>
                      <a:endParaRPr lang="en-GB" dirty="0"/>
                    </a:p>
                  </a:txBody>
                  <a:tcPr anchor="ctr"/>
                </a:tc>
                <a:tc>
                  <a:txBody>
                    <a:bodyPr/>
                    <a:lstStyle/>
                    <a:p>
                      <a:pPr algn="ctr"/>
                      <a:r>
                        <a:rPr lang="en-GB" dirty="0" smtClean="0"/>
                        <a:t>25%</a:t>
                      </a:r>
                      <a:endParaRPr lang="en-GB" dirty="0"/>
                    </a:p>
                  </a:txBody>
                  <a:tcPr anchor="ctr"/>
                </a:tc>
                <a:extLst>
                  <a:ext uri="{0D108BD9-81ED-4DB2-BD59-A6C34878D82A}">
                    <a16:rowId xmlns:a16="http://schemas.microsoft.com/office/drawing/2014/main" val="1810821478"/>
                  </a:ext>
                </a:extLst>
              </a:tr>
              <a:tr h="370840">
                <a:tc rowSpan="2">
                  <a:txBody>
                    <a:bodyPr/>
                    <a:lstStyle/>
                    <a:p>
                      <a:pPr algn="l"/>
                      <a:r>
                        <a:rPr lang="en-GB" dirty="0" smtClean="0"/>
                        <a:t>The clinical team looking after you may wish to test you for respiratory viruses and if they do this will be using standard laboratory testing</a:t>
                      </a:r>
                    </a:p>
                  </a:txBody>
                  <a:tcPr anchor="ctr"/>
                </a:tc>
                <a:tc rowSpan="2">
                  <a:txBody>
                    <a:bodyPr/>
                    <a:lstStyle/>
                    <a:p>
                      <a:pPr algn="ctr"/>
                      <a:r>
                        <a:rPr lang="en-GB" dirty="0" smtClean="0"/>
                        <a:t>13.3</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10.9</a:t>
                      </a:r>
                      <a:endParaRPr lang="en-GB" dirty="0"/>
                    </a:p>
                  </a:txBody>
                  <a:tcPr anchor="ctr"/>
                </a:tc>
                <a:tc>
                  <a:txBody>
                    <a:bodyPr/>
                    <a:lstStyle/>
                    <a:p>
                      <a:pPr algn="ctr"/>
                      <a:r>
                        <a:rPr lang="en-GB" dirty="0" smtClean="0"/>
                        <a:t>18%</a:t>
                      </a:r>
                      <a:endParaRPr lang="en-GB" dirty="0"/>
                    </a:p>
                  </a:txBody>
                  <a:tcPr anchor="ctr"/>
                </a:tc>
                <a:extLst>
                  <a:ext uri="{0D108BD9-81ED-4DB2-BD59-A6C34878D82A}">
                    <a16:rowId xmlns:a16="http://schemas.microsoft.com/office/drawing/2014/main" val="147144279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9.4</a:t>
                      </a:r>
                      <a:endParaRPr lang="en-GB" dirty="0"/>
                    </a:p>
                  </a:txBody>
                  <a:tcPr anchor="ctr"/>
                </a:tc>
                <a:tc>
                  <a:txBody>
                    <a:bodyPr/>
                    <a:lstStyle/>
                    <a:p>
                      <a:pPr algn="ctr"/>
                      <a:r>
                        <a:rPr lang="en-GB" dirty="0" smtClean="0"/>
                        <a:t>30%</a:t>
                      </a:r>
                      <a:endParaRPr lang="en-GB" dirty="0"/>
                    </a:p>
                  </a:txBody>
                  <a:tcPr anchor="ctr"/>
                </a:tc>
                <a:extLst>
                  <a:ext uri="{0D108BD9-81ED-4DB2-BD59-A6C34878D82A}">
                    <a16:rowId xmlns:a16="http://schemas.microsoft.com/office/drawing/2014/main" val="2320763458"/>
                  </a:ext>
                </a:extLst>
              </a:tr>
              <a:tr h="370840">
                <a:tc rowSpan="2">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rowSpan="2">
                  <a:txBody>
                    <a:bodyPr/>
                    <a:lstStyle/>
                    <a:p>
                      <a:pPr algn="ctr"/>
                      <a:r>
                        <a:rPr lang="en-GB" dirty="0" smtClean="0"/>
                        <a:t>16.7</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9.3</a:t>
                      </a:r>
                      <a:endParaRPr lang="en-GB" dirty="0"/>
                    </a:p>
                  </a:txBody>
                  <a:tcPr anchor="ctr"/>
                </a:tc>
                <a:tc>
                  <a:txBody>
                    <a:bodyPr/>
                    <a:lstStyle/>
                    <a:p>
                      <a:pPr algn="ctr"/>
                      <a:r>
                        <a:rPr lang="en-GB" dirty="0" smtClean="0"/>
                        <a:t>44%</a:t>
                      </a:r>
                      <a:endParaRPr lang="en-GB" dirty="0"/>
                    </a:p>
                  </a:txBody>
                  <a:tcPr anchor="ctr"/>
                </a:tc>
                <a:extLst>
                  <a:ext uri="{0D108BD9-81ED-4DB2-BD59-A6C34878D82A}">
                    <a16:rowId xmlns:a16="http://schemas.microsoft.com/office/drawing/2014/main" val="356066885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9.5</a:t>
                      </a:r>
                      <a:endParaRPr lang="en-GB" dirty="0"/>
                    </a:p>
                  </a:txBody>
                  <a:tcPr anchor="ctr"/>
                </a:tc>
                <a:tc>
                  <a:txBody>
                    <a:bodyPr/>
                    <a:lstStyle/>
                    <a:p>
                      <a:pPr algn="ctr"/>
                      <a:r>
                        <a:rPr lang="en-GB" dirty="0" smtClean="0"/>
                        <a:t>43%</a:t>
                      </a:r>
                      <a:endParaRPr lang="en-GB" dirty="0"/>
                    </a:p>
                  </a:txBody>
                  <a:tcPr anchor="ctr"/>
                </a:tc>
                <a:extLst>
                  <a:ext uri="{0D108BD9-81ED-4DB2-BD59-A6C34878D82A}">
                    <a16:rowId xmlns:a16="http://schemas.microsoft.com/office/drawing/2014/main" val="1979675093"/>
                  </a:ext>
                </a:extLst>
              </a:tr>
              <a:tr h="370840">
                <a:tc rowSpan="2">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rowSpan="2">
                  <a:txBody>
                    <a:bodyPr/>
                    <a:lstStyle/>
                    <a:p>
                      <a:pPr algn="ctr"/>
                      <a:r>
                        <a:rPr lang="en-GB" dirty="0" smtClean="0"/>
                        <a:t>19.5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13.2</a:t>
                      </a:r>
                      <a:endParaRPr lang="en-GB" dirty="0"/>
                    </a:p>
                  </a:txBody>
                  <a:tcPr anchor="ctr"/>
                </a:tc>
                <a:tc>
                  <a:txBody>
                    <a:bodyPr/>
                    <a:lstStyle/>
                    <a:p>
                      <a:pPr algn="ctr"/>
                      <a:r>
                        <a:rPr lang="en-GB" dirty="0" smtClean="0"/>
                        <a:t>32%</a:t>
                      </a:r>
                      <a:endParaRPr lang="en-GB" dirty="0"/>
                    </a:p>
                  </a:txBody>
                  <a:tcPr anchor="ctr"/>
                </a:tc>
                <a:extLst>
                  <a:ext uri="{0D108BD9-81ED-4DB2-BD59-A6C34878D82A}">
                    <a16:rowId xmlns:a16="http://schemas.microsoft.com/office/drawing/2014/main" val="198245513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14.4</a:t>
                      </a:r>
                      <a:endParaRPr lang="en-GB" dirty="0"/>
                    </a:p>
                  </a:txBody>
                  <a:tcPr anchor="ctr"/>
                </a:tc>
                <a:tc>
                  <a:txBody>
                    <a:bodyPr/>
                    <a:lstStyle/>
                    <a:p>
                      <a:pPr algn="ctr"/>
                      <a:r>
                        <a:rPr lang="en-GB" dirty="0" smtClean="0"/>
                        <a:t>26%</a:t>
                      </a:r>
                      <a:endParaRPr lang="en-GB" dirty="0"/>
                    </a:p>
                  </a:txBody>
                  <a:tcPr anchor="ctr"/>
                </a:tc>
                <a:extLst>
                  <a:ext uri="{0D108BD9-81ED-4DB2-BD59-A6C34878D82A}">
                    <a16:rowId xmlns:a16="http://schemas.microsoft.com/office/drawing/2014/main" val="3749030901"/>
                  </a:ext>
                </a:extLst>
              </a:tr>
            </a:tbl>
          </a:graphicData>
        </a:graphic>
      </p:graphicFrame>
    </p:spTree>
    <p:extLst>
      <p:ext uri="{BB962C8B-B14F-4D97-AF65-F5344CB8AC3E}">
        <p14:creationId xmlns:p14="http://schemas.microsoft.com/office/powerpoint/2010/main" val="221906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409485813"/>
              </p:ext>
            </p:extLst>
          </p:nvPr>
        </p:nvGraphicFramePr>
        <p:xfrm>
          <a:off x="432000" y="865406"/>
          <a:ext cx="11525538" cy="5400040"/>
        </p:xfrm>
        <a:graphic>
          <a:graphicData uri="http://schemas.openxmlformats.org/drawingml/2006/table">
            <a:tbl>
              <a:tblPr firstRow="1" bandRow="1">
                <a:tableStyleId>{073A0DAA-6AF3-43AB-8588-CEC1D06C72B9}</a:tableStyleId>
              </a:tblPr>
              <a:tblGrid>
                <a:gridCol w="4196271">
                  <a:extLst>
                    <a:ext uri="{9D8B030D-6E8A-4147-A177-3AD203B41FA5}">
                      <a16:colId xmlns:a16="http://schemas.microsoft.com/office/drawing/2014/main" val="4256260332"/>
                    </a:ext>
                  </a:extLst>
                </a:gridCol>
                <a:gridCol w="3487421">
                  <a:extLst>
                    <a:ext uri="{9D8B030D-6E8A-4147-A177-3AD203B41FA5}">
                      <a16:colId xmlns:a16="http://schemas.microsoft.com/office/drawing/2014/main" val="3848278850"/>
                    </a:ext>
                  </a:extLst>
                </a:gridCol>
                <a:gridCol w="3841846">
                  <a:extLst>
                    <a:ext uri="{9D8B030D-6E8A-4147-A177-3AD203B41FA5}">
                      <a16:colId xmlns:a16="http://schemas.microsoft.com/office/drawing/2014/main" val="1571012108"/>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G1</a:t>
                      </a:r>
                      <a:endParaRPr lang="en-GB" dirty="0"/>
                    </a:p>
                  </a:txBody>
                  <a:tcPr anchor="ctr"/>
                </a:tc>
                <a:tc>
                  <a:txBody>
                    <a:bodyPr/>
                    <a:lstStyle/>
                    <a:p>
                      <a:pPr algn="ctr"/>
                      <a:r>
                        <a:rPr lang="en-GB" dirty="0" smtClean="0"/>
                        <a:t>G2</a:t>
                      </a:r>
                      <a:endParaRPr lang="en-GB" dirty="0"/>
                    </a:p>
                  </a:txBody>
                  <a:tcPr anchor="ctr"/>
                </a:tc>
                <a:extLst>
                  <a:ext uri="{0D108BD9-81ED-4DB2-BD59-A6C34878D82A}">
                    <a16:rowId xmlns:a16="http://schemas.microsoft.com/office/drawing/2014/main" val="3092206861"/>
                  </a:ext>
                </a:extLst>
              </a:tr>
              <a:tr h="741680">
                <a:tc>
                  <a:txBody>
                    <a:bodyPr/>
                    <a:lstStyle/>
                    <a:p>
                      <a:pPr algn="l"/>
                      <a:r>
                        <a:rPr lang="en-GB" dirty="0" smtClean="0"/>
                        <a:t>if you are in Group A your samples will be Analysed for many different viruses using the rapid test which takes about 1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your test will be conducted within an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a 1 hour test will check for viruses in your samples.</a:t>
                      </a:r>
                    </a:p>
                  </a:txBody>
                  <a:tcPr anchor="ctr"/>
                </a:tc>
                <a:extLst>
                  <a:ext uri="{0D108BD9-81ED-4DB2-BD59-A6C34878D82A}">
                    <a16:rowId xmlns:a16="http://schemas.microsoft.com/office/drawing/2014/main" val="4239929385"/>
                  </a:ext>
                </a:extLst>
              </a:tr>
              <a:tr h="741680">
                <a:tc>
                  <a:txBody>
                    <a:bodyPr/>
                    <a:lstStyle/>
                    <a:p>
                      <a:pPr algn="l"/>
                      <a:r>
                        <a:rPr lang="en-GB" dirty="0" smtClean="0"/>
                        <a:t>The clinical team looking after you may wish to test you for respiratory viruses and if they do this will be using standard laboratory testing</a:t>
                      </a:r>
                    </a:p>
                  </a:txBody>
                  <a:tcPr anchor="ctr"/>
                </a:tc>
                <a:tc>
                  <a:txBody>
                    <a:bodyPr/>
                    <a:lstStyle/>
                    <a:p>
                      <a:pPr algn="l"/>
                      <a:r>
                        <a:rPr lang="en-GB" sz="1800" b="0" i="0" u="none" strike="noStrike" dirty="0" smtClean="0">
                          <a:effectLst/>
                          <a:latin typeface="+mn-lt"/>
                        </a:rPr>
                        <a:t>The staff taking care of you may want to examine you for and breathing problems. If they do they will use standard testing.</a:t>
                      </a:r>
                      <a:endParaRPr lang="en-GB" dirty="0" smtClean="0"/>
                    </a:p>
                  </a:txBody>
                  <a:tcPr anchor="ctr"/>
                </a:tc>
                <a:tc>
                  <a:txBody>
                    <a:bodyPr/>
                    <a:lstStyle/>
                    <a:p>
                      <a:pPr algn="l"/>
                      <a:r>
                        <a:rPr lang="en-GB" sz="1800" b="0" i="0" u="none" strike="noStrike" dirty="0" smtClean="0">
                          <a:effectLst/>
                          <a:latin typeface="+mn-lt"/>
                        </a:rPr>
                        <a:t>The team looking after you may want to test you for respiratory viruses. If so, this will use standard laboratory testing.</a:t>
                      </a:r>
                      <a:endParaRPr lang="en-GB" dirty="0" smtClean="0"/>
                    </a:p>
                  </a:txBody>
                  <a:tcPr anchor="ctr"/>
                </a:tc>
                <a:extLst>
                  <a:ext uri="{0D108BD9-81ED-4DB2-BD59-A6C34878D82A}">
                    <a16:rowId xmlns:a16="http://schemas.microsoft.com/office/drawing/2014/main" val="1471442790"/>
                  </a:ext>
                </a:extLst>
              </a:tr>
              <a:tr h="741680">
                <a:tc>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For both groups A and B you can opt out at any time. This will not affect your participation in the study or further care.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or B, you may choose not to provide further research samples. This will not affect the care you receive now or remove you from this study.</a:t>
                      </a:r>
                    </a:p>
                  </a:txBody>
                  <a:tcPr anchor="ctr"/>
                </a:tc>
                <a:extLst>
                  <a:ext uri="{0D108BD9-81ED-4DB2-BD59-A6C34878D82A}">
                    <a16:rowId xmlns:a16="http://schemas.microsoft.com/office/drawing/2014/main" val="3560668850"/>
                  </a:ext>
                </a:extLst>
              </a:tr>
              <a:tr h="741680">
                <a:tc>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a:txBody>
                    <a:bodyPr/>
                    <a:lstStyle/>
                    <a:p>
                      <a:pPr algn="l"/>
                      <a:r>
                        <a:rPr lang="en-GB" sz="1800" b="0" i="0" u="none" strike="noStrike" dirty="0" smtClean="0">
                          <a:effectLst/>
                          <a:latin typeface="+mn-lt"/>
                        </a:rPr>
                        <a:t>The samples will that are taken will only be used for respectful research and they will not contain any information that points to yourself.</a:t>
                      </a:r>
                      <a:endParaRPr lang="en-GB"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Samples are stored confidentially and no personal data will be listed on them. They will only be used in further ethically approved studies as directed by the chief investigator of this trial. </a:t>
                      </a:r>
                    </a:p>
                  </a:txBody>
                  <a:tcPr anchor="ctr"/>
                </a:tc>
                <a:extLst>
                  <a:ext uri="{0D108BD9-81ED-4DB2-BD59-A6C34878D82A}">
                    <a16:rowId xmlns:a16="http://schemas.microsoft.com/office/drawing/2014/main" val="1982455135"/>
                  </a:ext>
                </a:extLst>
              </a:tr>
            </a:tbl>
          </a:graphicData>
        </a:graphic>
      </p:graphicFrame>
    </p:spTree>
    <p:extLst>
      <p:ext uri="{BB962C8B-B14F-4D97-AF65-F5344CB8AC3E}">
        <p14:creationId xmlns:p14="http://schemas.microsoft.com/office/powerpoint/2010/main" val="118885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934E25-8442-49E9-ABDF-3146C4145F3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sharepoint/v3"/>
    <ds:schemaRef ds:uri="http://schemas.microsoft.com/office/2006/documentManagement/types"/>
    <ds:schemaRef ds:uri="http://schemas.microsoft.com/office/infopath/2007/PartnerControls"/>
    <ds:schemaRef ds:uri="fb0879af-3eba-417a-a55a-ffe6dcd6ca77"/>
    <ds:schemaRef ds:uri="6dc4bcd6-49db-4c07-9060-8acfc67cef9f"/>
    <ds:schemaRef ds:uri="http://www.w3.org/XML/1998/namespace"/>
    <ds:schemaRef ds:uri="http://purl.org/dc/dcmitype/"/>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1082</Words>
  <Application>Microsoft Office PowerPoint</Application>
  <PresentationFormat>Widescreen</PresentationFormat>
  <Paragraphs>157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Corbel</vt:lpstr>
      <vt:lpstr>Times New Roman</vt:lpstr>
      <vt:lpstr>Office Theme</vt:lpstr>
      <vt:lpstr>A Web Platform for Public Involvement: Reviewing Patient Information Leaflets for Clinical Trials in the UK</vt:lpstr>
      <vt:lpstr>The Problem</vt:lpstr>
      <vt:lpstr>Our proposal</vt:lpstr>
      <vt:lpstr>Current Progress</vt:lpstr>
      <vt:lpstr>Initial Results</vt:lpstr>
      <vt:lpstr>Initial Results</vt:lpstr>
      <vt:lpstr>Initial Results</vt:lpstr>
      <vt:lpstr>Initial Results</vt:lpstr>
      <vt:lpstr>Initial Results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2019-01-14T15:00:51Z</dcterms:created>
  <dcterms:modified xsi:type="dcterms:W3CDTF">2019-06-27T09:26:02Z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