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23"/>
  </p:notesMasterIdLst>
  <p:handoutMasterIdLst>
    <p:handoutMasterId r:id="rId24"/>
  </p:handoutMasterIdLst>
  <p:sldIdLst>
    <p:sldId id="282" r:id="rId5"/>
    <p:sldId id="313" r:id="rId6"/>
    <p:sldId id="324" r:id="rId7"/>
    <p:sldId id="325" r:id="rId8"/>
    <p:sldId id="330" r:id="rId9"/>
    <p:sldId id="329" r:id="rId10"/>
    <p:sldId id="331" r:id="rId11"/>
    <p:sldId id="332" r:id="rId12"/>
    <p:sldId id="333" r:id="rId13"/>
    <p:sldId id="334" r:id="rId14"/>
    <p:sldId id="326" r:id="rId15"/>
    <p:sldId id="336" r:id="rId16"/>
    <p:sldId id="337" r:id="rId17"/>
    <p:sldId id="338" r:id="rId18"/>
    <p:sldId id="339" r:id="rId19"/>
    <p:sldId id="340" r:id="rId20"/>
    <p:sldId id="341" r:id="rId21"/>
    <p:sldId id="33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1" autoAdjust="0"/>
  </p:normalViewPr>
  <p:slideViewPr>
    <p:cSldViewPr snapToGrid="0">
      <p:cViewPr varScale="1">
        <p:scale>
          <a:sx n="69" d="100"/>
          <a:sy n="69" d="100"/>
        </p:scale>
        <p:origin x="78" y="1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Change in score from baseline for each sentence</a:t>
            </a:r>
            <a:endParaRPr lang="en-GB"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Sentence 1</c:v>
                </c:pt>
              </c:strCache>
            </c:strRef>
          </c:tx>
          <c:spPr>
            <a:ln w="28575" cap="rnd">
              <a:solidFill>
                <a:schemeClr val="accent1"/>
              </a:solidFill>
              <a:round/>
            </a:ln>
            <a:effectLst/>
          </c:spPr>
          <c:marker>
            <c:symbol val="none"/>
          </c:marker>
          <c:cat>
            <c:strRef>
              <c:f>Sheet1!$B$1:$D$1</c:f>
              <c:strCache>
                <c:ptCount val="3"/>
                <c:pt idx="0">
                  <c:v>Baseline</c:v>
                </c:pt>
                <c:pt idx="1">
                  <c:v>Unaided</c:v>
                </c:pt>
                <c:pt idx="2">
                  <c:v>With tip list</c:v>
                </c:pt>
              </c:strCache>
            </c:strRef>
          </c:cat>
          <c:val>
            <c:numRef>
              <c:f>Sheet1!$B$2:$D$2</c:f>
              <c:numCache>
                <c:formatCode>General</c:formatCode>
                <c:ptCount val="3"/>
                <c:pt idx="0">
                  <c:v>10.5</c:v>
                </c:pt>
                <c:pt idx="1">
                  <c:v>6.7</c:v>
                </c:pt>
                <c:pt idx="2">
                  <c:v>8</c:v>
                </c:pt>
              </c:numCache>
            </c:numRef>
          </c:val>
          <c:smooth val="0"/>
          <c:extLst>
            <c:ext xmlns:c16="http://schemas.microsoft.com/office/drawing/2014/chart" uri="{C3380CC4-5D6E-409C-BE32-E72D297353CC}">
              <c16:uniqueId val="{00000000-7434-4386-A14E-60B8DFD0CF7F}"/>
            </c:ext>
          </c:extLst>
        </c:ser>
        <c:ser>
          <c:idx val="1"/>
          <c:order val="1"/>
          <c:tx>
            <c:strRef>
              <c:f>Sheet1!$A$3</c:f>
              <c:strCache>
                <c:ptCount val="1"/>
                <c:pt idx="0">
                  <c:v>Sentence 2</c:v>
                </c:pt>
              </c:strCache>
            </c:strRef>
          </c:tx>
          <c:spPr>
            <a:ln w="28575" cap="rnd">
              <a:solidFill>
                <a:schemeClr val="accent2"/>
              </a:solidFill>
              <a:round/>
            </a:ln>
            <a:effectLst/>
          </c:spPr>
          <c:marker>
            <c:symbol val="none"/>
          </c:marker>
          <c:cat>
            <c:strRef>
              <c:f>Sheet1!$B$1:$D$1</c:f>
              <c:strCache>
                <c:ptCount val="3"/>
                <c:pt idx="0">
                  <c:v>Baseline</c:v>
                </c:pt>
                <c:pt idx="1">
                  <c:v>Unaided</c:v>
                </c:pt>
                <c:pt idx="2">
                  <c:v>With tip list</c:v>
                </c:pt>
              </c:strCache>
            </c:strRef>
          </c:cat>
          <c:val>
            <c:numRef>
              <c:f>Sheet1!$B$3:$D$3</c:f>
              <c:numCache>
                <c:formatCode>General</c:formatCode>
                <c:ptCount val="3"/>
                <c:pt idx="0">
                  <c:v>13.3</c:v>
                </c:pt>
                <c:pt idx="1">
                  <c:v>10.9</c:v>
                </c:pt>
                <c:pt idx="2">
                  <c:v>9.4</c:v>
                </c:pt>
              </c:numCache>
            </c:numRef>
          </c:val>
          <c:smooth val="0"/>
          <c:extLst>
            <c:ext xmlns:c16="http://schemas.microsoft.com/office/drawing/2014/chart" uri="{C3380CC4-5D6E-409C-BE32-E72D297353CC}">
              <c16:uniqueId val="{00000001-7434-4386-A14E-60B8DFD0CF7F}"/>
            </c:ext>
          </c:extLst>
        </c:ser>
        <c:ser>
          <c:idx val="2"/>
          <c:order val="2"/>
          <c:tx>
            <c:strRef>
              <c:f>Sheet1!$A$4</c:f>
              <c:strCache>
                <c:ptCount val="1"/>
                <c:pt idx="0">
                  <c:v>Sentence 3</c:v>
                </c:pt>
              </c:strCache>
            </c:strRef>
          </c:tx>
          <c:spPr>
            <a:ln w="28575" cap="rnd">
              <a:solidFill>
                <a:schemeClr val="accent3"/>
              </a:solidFill>
              <a:round/>
            </a:ln>
            <a:effectLst/>
          </c:spPr>
          <c:marker>
            <c:symbol val="none"/>
          </c:marker>
          <c:cat>
            <c:strRef>
              <c:f>Sheet1!$B$1:$D$1</c:f>
              <c:strCache>
                <c:ptCount val="3"/>
                <c:pt idx="0">
                  <c:v>Baseline</c:v>
                </c:pt>
                <c:pt idx="1">
                  <c:v>Unaided</c:v>
                </c:pt>
                <c:pt idx="2">
                  <c:v>With tip list</c:v>
                </c:pt>
              </c:strCache>
            </c:strRef>
          </c:cat>
          <c:val>
            <c:numRef>
              <c:f>Sheet1!$B$4:$D$4</c:f>
              <c:numCache>
                <c:formatCode>General</c:formatCode>
                <c:ptCount val="3"/>
                <c:pt idx="0">
                  <c:v>16.7</c:v>
                </c:pt>
                <c:pt idx="1">
                  <c:v>9.3000000000000007</c:v>
                </c:pt>
                <c:pt idx="2">
                  <c:v>9.5</c:v>
                </c:pt>
              </c:numCache>
            </c:numRef>
          </c:val>
          <c:smooth val="0"/>
          <c:extLst>
            <c:ext xmlns:c16="http://schemas.microsoft.com/office/drawing/2014/chart" uri="{C3380CC4-5D6E-409C-BE32-E72D297353CC}">
              <c16:uniqueId val="{00000002-7434-4386-A14E-60B8DFD0CF7F}"/>
            </c:ext>
          </c:extLst>
        </c:ser>
        <c:ser>
          <c:idx val="3"/>
          <c:order val="3"/>
          <c:tx>
            <c:strRef>
              <c:f>Sheet1!$A$5</c:f>
              <c:strCache>
                <c:ptCount val="1"/>
                <c:pt idx="0">
                  <c:v>Sentence 4</c:v>
                </c:pt>
              </c:strCache>
            </c:strRef>
          </c:tx>
          <c:spPr>
            <a:ln w="28575" cap="rnd">
              <a:solidFill>
                <a:schemeClr val="accent4"/>
              </a:solidFill>
              <a:round/>
            </a:ln>
            <a:effectLst/>
          </c:spPr>
          <c:marker>
            <c:symbol val="none"/>
          </c:marker>
          <c:cat>
            <c:strRef>
              <c:f>Sheet1!$B$1:$D$1</c:f>
              <c:strCache>
                <c:ptCount val="3"/>
                <c:pt idx="0">
                  <c:v>Baseline</c:v>
                </c:pt>
                <c:pt idx="1">
                  <c:v>Unaided</c:v>
                </c:pt>
                <c:pt idx="2">
                  <c:v>With tip list</c:v>
                </c:pt>
              </c:strCache>
            </c:strRef>
          </c:cat>
          <c:val>
            <c:numRef>
              <c:f>Sheet1!$B$5:$D$5</c:f>
              <c:numCache>
                <c:formatCode>General</c:formatCode>
                <c:ptCount val="3"/>
                <c:pt idx="0">
                  <c:v>19.5</c:v>
                </c:pt>
                <c:pt idx="1">
                  <c:v>13.2</c:v>
                </c:pt>
                <c:pt idx="2">
                  <c:v>14.4</c:v>
                </c:pt>
              </c:numCache>
            </c:numRef>
          </c:val>
          <c:smooth val="0"/>
          <c:extLst>
            <c:ext xmlns:c16="http://schemas.microsoft.com/office/drawing/2014/chart" uri="{C3380CC4-5D6E-409C-BE32-E72D297353CC}">
              <c16:uniqueId val="{00000003-7434-4386-A14E-60B8DFD0CF7F}"/>
            </c:ext>
          </c:extLst>
        </c:ser>
        <c:dLbls>
          <c:showLegendKey val="0"/>
          <c:showVal val="0"/>
          <c:showCatName val="0"/>
          <c:showSerName val="0"/>
          <c:showPercent val="0"/>
          <c:showBubbleSize val="0"/>
        </c:dLbls>
        <c:smooth val="0"/>
        <c:axId val="231866624"/>
        <c:axId val="391140848"/>
      </c:lineChart>
      <c:catAx>
        <c:axId val="23186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140848"/>
        <c:crosses val="autoZero"/>
        <c:auto val="1"/>
        <c:lblAlgn val="ctr"/>
        <c:lblOffset val="100"/>
        <c:noMultiLvlLbl val="0"/>
      </c:catAx>
      <c:valAx>
        <c:axId val="391140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31866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9-06-27T12:50:10.013" idx="11">
    <p:pos x="6883" y="734"/>
    <p:text>Need to summarise these results for the unaided and the tip list group across all 4 sentences. Was the % improvement better for unaided or for tip list ? Is that difference statistically significant ? Also consider a graph to show change in score like tihs...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2019/06/29</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2019/06/29</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29/06/2019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015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29/06/2019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835916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29/06/2019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7988182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tx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295054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endParaRPr lang="en-ZA"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6356350"/>
            <a:ext cx="2140676" cy="473290"/>
          </a:xfrm>
          <a:prstGeom prst="rect">
            <a:avLst/>
          </a:prstGeom>
          <a:solidFill>
            <a:schemeClr val="bg1"/>
          </a:solidFill>
        </p:spPr>
      </p:pic>
    </p:spTree>
    <p:extLst>
      <p:ext uri="{BB962C8B-B14F-4D97-AF65-F5344CB8AC3E}">
        <p14:creationId xmlns:p14="http://schemas.microsoft.com/office/powerpoint/2010/main" val="290104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none" spc="-300" baseline="0">
                <a:solidFill>
                  <a:schemeClr val="tx1"/>
                </a:solidFill>
                <a:latin typeface="+mj-lt"/>
              </a:defRPr>
            </a:lvl1pPr>
          </a:lstStyle>
          <a:p>
            <a:r>
              <a:rPr lang="en-US" dirty="0"/>
              <a:t>Thank you</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3" name="Content Placeholder 2"/>
          <p:cNvSpPr>
            <a:spLocks noGrp="1"/>
          </p:cNvSpPr>
          <p:nvPr>
            <p:ph sz="quarter" idx="19"/>
          </p:nvPr>
        </p:nvSpPr>
        <p:spPr>
          <a:xfrm>
            <a:off x="5638800" y="2971800"/>
            <a:ext cx="914400" cy="914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1324" y="43542"/>
            <a:ext cx="2140676" cy="473290"/>
          </a:xfrm>
          <a:prstGeom prst="rect">
            <a:avLst/>
          </a:prstGeom>
          <a:solidFill>
            <a:schemeClr val="bg1"/>
          </a:solidFill>
        </p:spPr>
      </p:pic>
    </p:spTree>
    <p:extLst>
      <p:ext uri="{BB962C8B-B14F-4D97-AF65-F5344CB8AC3E}">
        <p14:creationId xmlns:p14="http://schemas.microsoft.com/office/powerpoint/2010/main" val="3707245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none" spc="-300" baseline="0">
                <a:solidFill>
                  <a:schemeClr val="bg1"/>
                </a:solidFill>
                <a:latin typeface="+mj-lt"/>
              </a:defRPr>
            </a:lvl1pPr>
          </a:lstStyle>
          <a:p>
            <a:r>
              <a:rPr lang="en-US" dirty="0"/>
              <a:t>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18115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cap="none" baseline="0">
                <a:solidFill>
                  <a:schemeClr val="tx1"/>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21A4350-ECC1-424B-A0CF-1910BB7BC15B}" type="datetimeFigureOut">
              <a:rPr lang="en-GB" smtClean="0"/>
              <a:t>29/06/2019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84777649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p:nvPr>
        </p:nvSpPr>
        <p:spPr>
          <a:xfrm>
            <a:off x="432000"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p:nvPr>
        </p:nvSpPr>
        <p:spPr>
          <a:xfrm>
            <a:off x="5194169" y="1046376"/>
            <a:ext cx="4435831" cy="5130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439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p:nvPr>
        </p:nvSpPr>
        <p:spPr>
          <a:xfrm>
            <a:off x="432001"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p:nvPr>
        </p:nvSpPr>
        <p:spPr>
          <a:xfrm>
            <a:off x="5195160" y="2096752"/>
            <a:ext cx="4434840" cy="4092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3468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dirty="0" smtClean="0"/>
              <a:t>Click to edit Master title style</a:t>
            </a:r>
            <a:endParaRPr lang="en-US" dirty="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2000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cap="none" baseline="0"/>
            </a:lvl1pPr>
          </a:lstStyle>
          <a:p>
            <a:r>
              <a:rPr lang="en-US" smtClean="0"/>
              <a:t>Click to edit Master title style</a:t>
            </a:r>
            <a:endParaRPr lang="en-US"/>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3021472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cap="none" baseline="0">
                <a:solidFill>
                  <a:schemeClr val="tx1"/>
                </a:solidFill>
              </a:defRPr>
            </a:lvl1pPr>
          </a:lstStyle>
          <a:p>
            <a:r>
              <a:rPr lang="en-ZA" dirty="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377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1A4350-ECC1-424B-A0CF-1910BB7BC15B}" type="datetimeFigureOut">
              <a:rPr lang="en-GB" smtClean="0"/>
              <a:t>29/06/2019</a:t>
            </a:fld>
            <a:endParaRPr lang="en-GB"/>
          </a:p>
        </p:txBody>
      </p:sp>
      <p:sp>
        <p:nvSpPr>
          <p:cNvPr id="5" name="Footer Placeholder 4"/>
          <p:cNvSpPr>
            <a:spLocks noGrp="1"/>
          </p:cNvSpPr>
          <p:nvPr>
            <p:ph type="ftr" sz="quarter" idx="11"/>
          </p:nvPr>
        </p:nvSpPr>
        <p:spPr/>
        <p:txBody>
          <a:bodyPr/>
          <a:lstStyle/>
          <a:p>
            <a:r>
              <a:rPr lang="en-ZA" smtClean="0"/>
              <a:t>Add a footer</a:t>
            </a:r>
            <a:endParaRPr lang="en-ZA" dirty="0"/>
          </a:p>
        </p:txBody>
      </p:sp>
      <p:sp>
        <p:nvSpPr>
          <p:cNvPr id="6" name="Slide Number Placeholder 5"/>
          <p:cNvSpPr>
            <a:spLocks noGrp="1"/>
          </p:cNvSpPr>
          <p:nvPr>
            <p:ph type="sldNum" sz="quarter" idx="12"/>
          </p:nvPr>
        </p:nvSpPr>
        <p:spPr/>
        <p:txBody>
          <a:body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74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21A4350-ECC1-424B-A0CF-1910BB7BC15B}" type="datetimeFigureOut">
              <a:rPr lang="en-GB" smtClean="0"/>
              <a:t>29/06/2019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6598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21A4350-ECC1-424B-A0CF-1910BB7BC15B}" type="datetimeFigureOut">
              <a:rPr lang="en-GB" smtClean="0"/>
              <a:t>29/06/2019</a:t>
            </a:fld>
            <a:endParaRPr lang="en-GB"/>
          </a:p>
        </p:txBody>
      </p:sp>
      <p:sp>
        <p:nvSpPr>
          <p:cNvPr id="8" name="Footer Placeholder 7"/>
          <p:cNvSpPr>
            <a:spLocks noGrp="1"/>
          </p:cNvSpPr>
          <p:nvPr>
            <p:ph type="ftr" sz="quarter" idx="11"/>
          </p:nvPr>
        </p:nvSpPr>
        <p:spPr/>
        <p:txBody>
          <a:bodyPr/>
          <a:lstStyle/>
          <a:p>
            <a:r>
              <a:rPr lang="en-ZA" smtClean="0"/>
              <a:t>Add a footer</a:t>
            </a:r>
            <a:endParaRPr lang="en-ZA" dirty="0"/>
          </a:p>
        </p:txBody>
      </p:sp>
      <p:sp>
        <p:nvSpPr>
          <p:cNvPr id="9" name="Slide Number Placeholder 8"/>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5962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21A4350-ECC1-424B-A0CF-1910BB7BC15B}" type="datetimeFigureOut">
              <a:rPr lang="en-GB" smtClean="0"/>
              <a:t>29/06/2019</a:t>
            </a:fld>
            <a:endParaRPr lang="en-GB"/>
          </a:p>
        </p:txBody>
      </p:sp>
      <p:sp>
        <p:nvSpPr>
          <p:cNvPr id="4" name="Footer Placeholder 3"/>
          <p:cNvSpPr>
            <a:spLocks noGrp="1"/>
          </p:cNvSpPr>
          <p:nvPr>
            <p:ph type="ftr" sz="quarter" idx="11"/>
          </p:nvPr>
        </p:nvSpPr>
        <p:spPr/>
        <p:txBody>
          <a:bodyPr/>
          <a:lstStyle/>
          <a:p>
            <a:r>
              <a:rPr lang="en-ZA" smtClean="0"/>
              <a:t>Add a footer</a:t>
            </a:r>
            <a:endParaRPr lang="en-ZA" dirty="0"/>
          </a:p>
        </p:txBody>
      </p:sp>
      <p:sp>
        <p:nvSpPr>
          <p:cNvPr id="5" name="Slide Number Placeholder 4"/>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4207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4350-ECC1-424B-A0CF-1910BB7BC15B}" type="datetimeFigureOut">
              <a:rPr lang="en-GB" smtClean="0"/>
              <a:t>29/06/2019</a:t>
            </a:fld>
            <a:endParaRPr lang="en-GB"/>
          </a:p>
        </p:txBody>
      </p:sp>
      <p:sp>
        <p:nvSpPr>
          <p:cNvPr id="3" name="Footer Placeholder 2"/>
          <p:cNvSpPr>
            <a:spLocks noGrp="1"/>
          </p:cNvSpPr>
          <p:nvPr>
            <p:ph type="ftr" sz="quarter" idx="11"/>
          </p:nvPr>
        </p:nvSpPr>
        <p:spPr/>
        <p:txBody>
          <a:bodyPr/>
          <a:lstStyle/>
          <a:p>
            <a:r>
              <a:rPr lang="en-ZA" smtClean="0"/>
              <a:t>Add a footer</a:t>
            </a:r>
            <a:endParaRPr lang="en-ZA" dirty="0"/>
          </a:p>
        </p:txBody>
      </p:sp>
      <p:sp>
        <p:nvSpPr>
          <p:cNvPr id="4" name="Slide Number Placeholder 3"/>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472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29/06/2019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45283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1A4350-ECC1-424B-A0CF-1910BB7BC15B}" type="datetimeFigureOut">
              <a:rPr lang="en-GB" smtClean="0"/>
              <a:t>29/06/2019</a:t>
            </a:fld>
            <a:endParaRPr lang="en-GB"/>
          </a:p>
        </p:txBody>
      </p:sp>
      <p:sp>
        <p:nvSpPr>
          <p:cNvPr id="6" name="Footer Placeholder 5"/>
          <p:cNvSpPr>
            <a:spLocks noGrp="1"/>
          </p:cNvSpPr>
          <p:nvPr>
            <p:ph type="ftr" sz="quarter" idx="11"/>
          </p:nvPr>
        </p:nvSpPr>
        <p:spPr/>
        <p:txBody>
          <a:bodyPr/>
          <a:lstStyle/>
          <a:p>
            <a:r>
              <a:rPr lang="en-ZA" smtClean="0"/>
              <a:t>Add a footer</a:t>
            </a:r>
            <a:endParaRPr lang="en-ZA" dirty="0"/>
          </a:p>
        </p:txBody>
      </p:sp>
      <p:sp>
        <p:nvSpPr>
          <p:cNvPr id="7" name="Slide Number Placeholder 6"/>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03133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A4350-ECC1-424B-A0CF-1910BB7BC15B}" type="datetimeFigureOut">
              <a:rPr lang="en-GB" smtClean="0"/>
              <a:t>29/06/2019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ZA" smtClean="0"/>
              <a:t>Add a footer</a:t>
            </a:r>
            <a:endParaRPr lang="en-Z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51A1E-902D-48AF-9020-955120F399B6}" type="slidenum">
              <a:rPr lang="en-ZA" smtClean="0"/>
              <a:pPr/>
              <a:t>‹#›</a:t>
            </a:fld>
            <a:endParaRPr lang="en-ZA" dirty="0"/>
          </a:p>
        </p:txBody>
      </p:sp>
      <p:sp>
        <p:nvSpPr>
          <p:cNvPr id="7" name="Rectangle 6">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TextBox 8">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ZA" sz="1600" b="1" spc="-100" baseline="0" dirty="0">
                <a:solidFill>
                  <a:schemeClr val="tx1">
                    <a:lumMod val="50000"/>
                    <a:lumOff val="50000"/>
                  </a:schemeClr>
                </a:solidFill>
                <a:latin typeface="Corbel" panose="020B0503020204020204" pitchFamily="34" charset="0"/>
              </a:rPr>
              <a:t>WOODGROVE</a:t>
            </a:r>
            <a:r>
              <a:rPr lang="en-ZA" sz="1600" b="1" spc="-100" baseline="0" dirty="0">
                <a:solidFill>
                  <a:schemeClr val="accent1"/>
                </a:solidFill>
                <a:latin typeface="Corbel" panose="020B0503020204020204" pitchFamily="34" charset="0"/>
              </a:rPr>
              <a:t> </a:t>
            </a:r>
            <a:r>
              <a:rPr lang="en-ZA" sz="1600" b="1" spc="-100" baseline="0" dirty="0">
                <a:solidFill>
                  <a:schemeClr val="tx1"/>
                </a:solidFill>
                <a:latin typeface="Corbel" panose="020B0503020204020204" pitchFamily="34" charset="0"/>
              </a:rPr>
              <a:t>BANK</a:t>
            </a:r>
          </a:p>
        </p:txBody>
      </p:sp>
      <p:sp>
        <p:nvSpPr>
          <p:cNvPr id="10" name="Rectangle 9">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051033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94" r:id="rId14"/>
    <p:sldLayoutId id="2147483662" r:id="rId15"/>
    <p:sldLayoutId id="2147483650" r:id="rId16"/>
    <p:sldLayoutId id="2147483656" r:id="rId17"/>
    <p:sldLayoutId id="2147483657" r:id="rId18"/>
    <p:sldLayoutId id="2147483666" r:id="rId19"/>
    <p:sldLayoutId id="2147483668" r:id="rId20"/>
    <p:sldLayoutId id="2147483669" r:id="rId21"/>
    <p:sldLayoutId id="2147483670" r:id="rId22"/>
    <p:sldLayoutId id="2147483671" r:id="rId23"/>
    <p:sldLayoutId id="2147483672" r:id="rId2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svg"/><Relationship Id="rId2" Type="http://schemas.openxmlformats.org/officeDocument/2006/relationships/hyperlink" Target="mailto:fss1g15@soton.ac.uk" TargetMode="Externa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wppi.soton.ac.uk/authors.html" TargetMode="External"/><Relationship Id="rId7" Type="http://schemas.openxmlformats.org/officeDocument/2006/relationships/image" Target="../media/image11.svg"/><Relationship Id="rId2" Type="http://schemas.openxmlformats.org/officeDocument/2006/relationships/hyperlink" Target="mailto:fss1g15@soton.ac.uk" TargetMode="Externa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3" r="33"/>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92727" y="1335241"/>
            <a:ext cx="9042399" cy="1674470"/>
          </a:xfrm>
        </p:spPr>
        <p:txBody>
          <a:bodyPr>
            <a:normAutofit/>
          </a:bodyPr>
          <a:lstStyle/>
          <a:p>
            <a:r>
              <a:rPr lang="en-ZA" sz="3900" cap="none" spc="0" dirty="0" smtClean="0"/>
              <a:t>A Web Platform for Public Involvement:</a:t>
            </a:r>
            <a:br>
              <a:rPr lang="en-ZA" sz="3900" cap="none" spc="0" dirty="0" smtClean="0"/>
            </a:br>
            <a:r>
              <a:rPr lang="en-ZA" sz="2800" spc="0" dirty="0" smtClean="0"/>
              <a:t>Reviewing Patient Information Leaflets for UK Clinical Trials</a:t>
            </a:r>
            <a:endParaRPr lang="en-ZA" sz="3900" cap="none" spc="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185891" y="3665669"/>
            <a:ext cx="3527491" cy="1192038"/>
          </a:xfrm>
        </p:spPr>
        <p:txBody>
          <a:bodyPr>
            <a:normAutofit/>
          </a:bodyPr>
          <a:lstStyle/>
          <a:p>
            <a:r>
              <a:rPr lang="en-ZA" sz="2000" dirty="0" smtClean="0"/>
              <a:t>Fernando Santos</a:t>
            </a:r>
            <a:endParaRPr lang="en-ZA" sz="2000" dirty="0"/>
          </a:p>
        </p:txBody>
      </p:sp>
      <p:sp>
        <p:nvSpPr>
          <p:cNvPr id="16" name="TextBox 15">
            <a:extLst>
              <a:ext uri="{FF2B5EF4-FFF2-40B4-BE49-F238E27FC236}">
                <a16:creationId xmlns:a16="http://schemas.microsoft.com/office/drawing/2014/main" id="{E2F2BFDF-E9F2-4569-A9F2-E1FFCB7FB82D}"/>
              </a:ext>
            </a:extLst>
          </p:cNvPr>
          <p:cNvSpPr txBox="1"/>
          <p:nvPr/>
        </p:nvSpPr>
        <p:spPr>
          <a:xfrm>
            <a:off x="6947566" y="5689156"/>
            <a:ext cx="2787560" cy="867348"/>
          </a:xfrm>
          <a:prstGeom prst="rect">
            <a:avLst/>
          </a:prstGeom>
          <a:noFill/>
        </p:spPr>
        <p:txBody>
          <a:bodyPr wrap="square" lIns="0" tIns="36000" rIns="0" bIns="0" rtlCol="0">
            <a:spAutoFit/>
          </a:bodyPr>
          <a:lstStyle/>
          <a:p>
            <a:pPr algn="r"/>
            <a:r>
              <a:rPr lang="en-ZA" b="1" spc="-100" baseline="0" dirty="0" smtClean="0">
                <a:solidFill>
                  <a:schemeClr val="tx1">
                    <a:lumMod val="65000"/>
                    <a:lumOff val="35000"/>
                  </a:schemeClr>
                </a:solidFill>
                <a:latin typeface="Corbel" panose="020B0503020204020204" pitchFamily="34" charset="0"/>
              </a:rPr>
              <a:t>Supervisors: </a:t>
            </a:r>
          </a:p>
          <a:p>
            <a:pPr algn="r"/>
            <a:r>
              <a:rPr lang="en-ZA" b="1" spc="-100" baseline="0" dirty="0" smtClean="0">
                <a:solidFill>
                  <a:schemeClr val="tx1">
                    <a:lumMod val="65000"/>
                    <a:lumOff val="35000"/>
                  </a:schemeClr>
                </a:solidFill>
                <a:latin typeface="Corbel" panose="020B0503020204020204" pitchFamily="34" charset="0"/>
              </a:rPr>
              <a:t>Prof  Thanassis Tiropanis</a:t>
            </a:r>
          </a:p>
          <a:p>
            <a:pPr algn="r"/>
            <a:r>
              <a:rPr lang="en-ZA" b="1" spc="-100" dirty="0" smtClean="0">
                <a:solidFill>
                  <a:schemeClr val="tx1">
                    <a:lumMod val="65000"/>
                    <a:lumOff val="35000"/>
                  </a:schemeClr>
                </a:solidFill>
                <a:latin typeface="Corbel" panose="020B0503020204020204" pitchFamily="34" charset="0"/>
              </a:rPr>
              <a:t>Prof Jeremy Wyatt</a:t>
            </a:r>
            <a:endParaRPr lang="en-ZA" b="1" spc="-100" baseline="0" dirty="0">
              <a:solidFill>
                <a:schemeClr val="tx1">
                  <a:lumMod val="65000"/>
                  <a:lumOff val="35000"/>
                </a:schemeClr>
              </a:solidFill>
              <a:latin typeface="Corbel" panose="020B0503020204020204" pitchFamily="34" charset="0"/>
            </a:endParaRPr>
          </a:p>
        </p:txBody>
      </p:sp>
    </p:spTree>
    <p:extLst>
      <p:ext uri="{BB962C8B-B14F-4D97-AF65-F5344CB8AC3E}">
        <p14:creationId xmlns:p14="http://schemas.microsoft.com/office/powerpoint/2010/main" val="3899961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Conclusions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8328942"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Assessing that the revisions cover the essential aspects </a:t>
            </a:r>
            <a:r>
              <a:rPr lang="en-GB" dirty="0" smtClean="0"/>
              <a:t>of the original sentence, are unbiased, and employ suitable language.</a:t>
            </a:r>
          </a:p>
          <a:p>
            <a:r>
              <a:rPr lang="en-GB" dirty="0" smtClean="0"/>
              <a:t>Comparing the effect on the PIL readability of using crowdsourcing to revise hard sentences and revising the document based on public comments.</a:t>
            </a:r>
          </a:p>
          <a:p>
            <a:r>
              <a:rPr lang="en-GB" dirty="0" smtClean="0"/>
              <a:t>Comparing the effect on PIL readability of using content analysis (Cloze procedure) and revising tips to aid PIL revision.</a:t>
            </a:r>
            <a:endParaRPr lang="en-GB" dirty="0" smtClean="0"/>
          </a:p>
        </p:txBody>
      </p:sp>
      <p:sp>
        <p:nvSpPr>
          <p:cNvPr id="6" name="Text Placeholder 2"/>
          <p:cNvSpPr txBox="1">
            <a:spLocks/>
          </p:cNvSpPr>
          <p:nvPr/>
        </p:nvSpPr>
        <p:spPr>
          <a:xfrm>
            <a:off x="431999" y="1175279"/>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b="1" dirty="0" smtClean="0">
                <a:solidFill>
                  <a:srgbClr val="014067"/>
                </a:solidFill>
                <a:latin typeface="Calibri" panose="020F0502020204030204"/>
              </a:rPr>
              <a:t>Our pilot study shows that employing crowdsourcing in Amazon to revise PIL sentences can reduce their difficulty scores. We must now further explore this results by:</a:t>
            </a:r>
            <a:endParaRPr lang="en-GB" b="1" dirty="0">
              <a:solidFill>
                <a:srgbClr val="014067"/>
              </a:solidFill>
              <a:latin typeface="Calibri" panose="020F0502020204030204"/>
            </a:endParaRPr>
          </a:p>
        </p:txBody>
      </p:sp>
    </p:spTree>
    <p:extLst>
      <p:ext uri="{BB962C8B-B14F-4D97-AF65-F5344CB8AC3E}">
        <p14:creationId xmlns:p14="http://schemas.microsoft.com/office/powerpoint/2010/main" val="1315520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ZA"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noAutofit/>
          </a:bodyPr>
          <a:lstStyle/>
          <a:p>
            <a:r>
              <a:rPr lang="en-ZA" dirty="0" smtClean="0"/>
              <a:t>Fernando Santos</a:t>
            </a:r>
            <a:endParaRPr lang="en-ZA"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6"/>
          </p:nvPr>
        </p:nvSpPr>
        <p:spPr>
          <a:xfrm>
            <a:off x="6062268" y="4035727"/>
            <a:ext cx="2910342" cy="238016"/>
          </a:xfrm>
        </p:spPr>
        <p:txBody>
          <a:bodyPr>
            <a:noAutofit/>
          </a:bodyPr>
          <a:lstStyle/>
          <a:p>
            <a:r>
              <a:rPr lang="en-ZA" sz="2000" i="0" dirty="0" smtClean="0">
                <a:solidFill>
                  <a:srgbClr val="002060"/>
                </a:solidFill>
                <a:hlinkClick r:id="rId2"/>
              </a:rPr>
              <a:t>fss1g15@soton.ac.uk</a:t>
            </a:r>
            <a:r>
              <a:rPr lang="en-ZA" sz="2000" i="0" dirty="0" smtClean="0">
                <a:solidFill>
                  <a:srgbClr val="002060"/>
                </a:solidFill>
              </a:rPr>
              <a:t> </a:t>
            </a:r>
            <a:endParaRPr lang="en-ZA" sz="2000" i="0" dirty="0">
              <a:solidFill>
                <a:srgbClr val="002060"/>
              </a:solidFill>
            </a:endParaRPr>
          </a:p>
        </p:txBody>
      </p:sp>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7"/>
          </p:nvPr>
        </p:nvSpPr>
        <p:spPr>
          <a:xfrm>
            <a:off x="6062267" y="4426298"/>
            <a:ext cx="3488133" cy="581131"/>
          </a:xfrm>
        </p:spPr>
        <p:txBody>
          <a:bodyPr>
            <a:noAutofit/>
          </a:bodyPr>
          <a:lstStyle/>
          <a:p>
            <a:r>
              <a:rPr lang="en-ZA" sz="2000" i="0" dirty="0">
                <a:solidFill>
                  <a:srgbClr val="002060"/>
                </a:solidFill>
              </a:rPr>
              <a:t>https://</a:t>
            </a:r>
            <a:r>
              <a:rPr lang="en-ZA" sz="2000" i="0" dirty="0" smtClean="0">
                <a:solidFill>
                  <a:srgbClr val="002060"/>
                </a:solidFill>
              </a:rPr>
              <a:t>www.wppi.soton.ac.uk/</a:t>
            </a:r>
            <a:endParaRPr lang="en-ZA" sz="2000" i="0" dirty="0">
              <a:solidFill>
                <a:srgbClr val="002060"/>
              </a:solidFill>
            </a:endParaRP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5783050" y="4031659"/>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5766191" y="4399377"/>
            <a:ext cx="244786" cy="244786"/>
          </a:xfrm>
          <a:prstGeom prst="rect">
            <a:avLst/>
          </a:prstGeom>
        </p:spPr>
      </p:pic>
    </p:spTree>
    <p:extLst>
      <p:ext uri="{BB962C8B-B14F-4D97-AF65-F5344CB8AC3E}">
        <p14:creationId xmlns:p14="http://schemas.microsoft.com/office/powerpoint/2010/main" val="3561553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First Sentence Revisions (ARI 10.5)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815439" y="1050590"/>
            <a:ext cx="10020200"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if you are in Group A your samples will be Analysed for many different viruses using the rapid test which takes about 1 hour.</a:t>
            </a:r>
          </a:p>
        </p:txBody>
      </p:sp>
      <p:graphicFrame>
        <p:nvGraphicFramePr>
          <p:cNvPr id="4" name="Table 3"/>
          <p:cNvGraphicFramePr>
            <a:graphicFrameLocks noGrp="1"/>
          </p:cNvGraphicFramePr>
          <p:nvPr>
            <p:extLst/>
          </p:nvPr>
        </p:nvGraphicFramePr>
        <p:xfrm>
          <a:off x="815438" y="1674741"/>
          <a:ext cx="11150139" cy="4542790"/>
        </p:xfrm>
        <a:graphic>
          <a:graphicData uri="http://schemas.openxmlformats.org/drawingml/2006/table">
            <a:tbl>
              <a:tblPr firstRow="1" bandRow="1">
                <a:tableStyleId>{073A0DAA-6AF3-43AB-8588-CEC1D06C72B9}</a:tableStyleId>
              </a:tblPr>
              <a:tblGrid>
                <a:gridCol w="5036722">
                  <a:extLst>
                    <a:ext uri="{9D8B030D-6E8A-4147-A177-3AD203B41FA5}">
                      <a16:colId xmlns:a16="http://schemas.microsoft.com/office/drawing/2014/main" val="3822261994"/>
                    </a:ext>
                  </a:extLst>
                </a:gridCol>
                <a:gridCol w="587829">
                  <a:extLst>
                    <a:ext uri="{9D8B030D-6E8A-4147-A177-3AD203B41FA5}">
                      <a16:colId xmlns:a16="http://schemas.microsoft.com/office/drawing/2014/main" val="1896833106"/>
                    </a:ext>
                  </a:extLst>
                </a:gridCol>
                <a:gridCol w="4950822">
                  <a:extLst>
                    <a:ext uri="{9D8B030D-6E8A-4147-A177-3AD203B41FA5}">
                      <a16:colId xmlns:a16="http://schemas.microsoft.com/office/drawing/2014/main" val="1235664988"/>
                    </a:ext>
                  </a:extLst>
                </a:gridCol>
                <a:gridCol w="574766">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If you are in Group A your test will be conducted within an hour.</a:t>
                      </a:r>
                    </a:p>
                  </a:txBody>
                  <a:tcPr marL="9525" marR="9525" marT="9525" marB="0" anchor="ctr"/>
                </a:tc>
                <a:tc>
                  <a:txBody>
                    <a:bodyPr/>
                    <a:lstStyle/>
                    <a:p>
                      <a:pPr algn="ctr" fontAlgn="b"/>
                      <a:r>
                        <a:rPr lang="en-GB" sz="1800" b="0" i="0" u="none" strike="noStrike" dirty="0">
                          <a:effectLst/>
                          <a:latin typeface="+mn-lt"/>
                        </a:rPr>
                        <a:t>2.7</a:t>
                      </a:r>
                    </a:p>
                  </a:txBody>
                  <a:tcPr marL="9525" marR="9525" marT="9525" marB="0" anchor="ctr"/>
                </a:tc>
                <a:tc>
                  <a:txBody>
                    <a:bodyPr/>
                    <a:lstStyle/>
                    <a:p>
                      <a:pPr algn="l" fontAlgn="b"/>
                      <a:r>
                        <a:rPr lang="en-GB" sz="1800" b="0" i="0" u="none" strike="noStrike" dirty="0">
                          <a:effectLst/>
                          <a:latin typeface="+mn-lt"/>
                        </a:rPr>
                        <a:t>If you are in Group A, a 1 hour test will check for viruses in your samples.</a:t>
                      </a:r>
                    </a:p>
                  </a:txBody>
                  <a:tcPr marL="9525" marR="9525" marT="9525" marB="0" anchor="ctr"/>
                </a:tc>
                <a:tc>
                  <a:txBody>
                    <a:bodyPr/>
                    <a:lstStyle/>
                    <a:p>
                      <a:pPr algn="ctr" fontAlgn="b"/>
                      <a:r>
                        <a:rPr lang="en-GB" sz="1800" b="0" i="0" u="none" strike="noStrike" dirty="0">
                          <a:effectLst/>
                          <a:latin typeface="+mn-lt"/>
                        </a:rPr>
                        <a:t>3.3</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dirty="0">
                          <a:effectLst/>
                          <a:latin typeface="+mn-lt"/>
                        </a:rPr>
                        <a:t>If you are in Group A, your samples will be analysed during a 1-hour long test.</a:t>
                      </a:r>
                    </a:p>
                  </a:txBody>
                  <a:tcPr marL="9525" marR="9525" marT="9525" marB="0" anchor="ctr"/>
                </a:tc>
                <a:tc>
                  <a:txBody>
                    <a:bodyPr/>
                    <a:lstStyle/>
                    <a:p>
                      <a:pPr algn="ctr" fontAlgn="b"/>
                      <a:r>
                        <a:rPr lang="en-GB" sz="1800" b="0" i="0" u="none" strike="noStrike" dirty="0">
                          <a:effectLst/>
                          <a:latin typeface="+mn-lt"/>
                        </a:rPr>
                        <a:t>4.2</a:t>
                      </a:r>
                    </a:p>
                  </a:txBody>
                  <a:tcPr marL="9525" marR="9525" marT="9525" marB="0" anchor="ctr"/>
                </a:tc>
                <a:tc>
                  <a:txBody>
                    <a:bodyPr/>
                    <a:lstStyle/>
                    <a:p>
                      <a:pPr algn="l" fontAlgn="b"/>
                      <a:r>
                        <a:rPr lang="en-GB" sz="1800" b="0" i="0" u="none" strike="noStrike">
                          <a:effectLst/>
                          <a:latin typeface="+mn-lt"/>
                        </a:rPr>
                        <a:t>Samples from those in Group A will be analysed for viruses within an hour using the rapid test</a:t>
                      </a:r>
                    </a:p>
                  </a:txBody>
                  <a:tcPr marL="9525" marR="9525" marT="9525" marB="0" anchor="ctr"/>
                </a:tc>
                <a:tc>
                  <a:txBody>
                    <a:bodyPr/>
                    <a:lstStyle/>
                    <a:p>
                      <a:pPr algn="ctr" fontAlgn="b"/>
                      <a:r>
                        <a:rPr lang="en-GB" sz="1800" b="0" i="0" u="none" strike="noStrike" dirty="0">
                          <a:effectLst/>
                          <a:latin typeface="+mn-lt"/>
                        </a:rPr>
                        <a:t>7.7</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dirty="0">
                          <a:effectLst/>
                          <a:latin typeface="+mn-lt"/>
                        </a:rPr>
                        <a:t>Being in group A means you will be tested for different virus which would take about an hour </a:t>
                      </a:r>
                    </a:p>
                  </a:txBody>
                  <a:tcPr marL="9525" marR="9525" marT="9525" marB="0" anchor="ctr"/>
                </a:tc>
                <a:tc>
                  <a:txBody>
                    <a:bodyPr/>
                    <a:lstStyle/>
                    <a:p>
                      <a:pPr algn="ctr" fontAlgn="b"/>
                      <a:r>
                        <a:rPr lang="en-GB" sz="1800" b="0" i="0" u="none" strike="noStrike" dirty="0">
                          <a:effectLst/>
                          <a:latin typeface="+mn-lt"/>
                        </a:rPr>
                        <a:t>7.2</a:t>
                      </a:r>
                    </a:p>
                  </a:txBody>
                  <a:tcPr marL="9525" marR="9525" marT="9525" marB="0" anchor="ctr"/>
                </a:tc>
                <a:tc>
                  <a:txBody>
                    <a:bodyPr/>
                    <a:lstStyle/>
                    <a:p>
                      <a:pPr algn="l" fontAlgn="b"/>
                      <a:r>
                        <a:rPr lang="en-GB" sz="1800" b="0" i="0" u="none" strike="noStrike" dirty="0">
                          <a:effectLst/>
                          <a:latin typeface="+mn-lt"/>
                        </a:rPr>
                        <a:t>If you are in Group A your samples will be checked for different viruses using a test which takes about an hour.</a:t>
                      </a:r>
                    </a:p>
                  </a:txBody>
                  <a:tcPr marL="9525" marR="9525" marT="9525" marB="0" anchor="ctr"/>
                </a:tc>
                <a:tc>
                  <a:txBody>
                    <a:bodyPr/>
                    <a:lstStyle/>
                    <a:p>
                      <a:pPr algn="ctr" fontAlgn="b"/>
                      <a:r>
                        <a:rPr lang="en-GB" sz="1800" b="0" i="0" u="none" strike="noStrike" dirty="0">
                          <a:effectLst/>
                          <a:latin typeface="+mn-lt"/>
                        </a:rPr>
                        <a:t>8.8</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dirty="0">
                          <a:effectLst/>
                          <a:latin typeface="+mn-lt"/>
                        </a:rPr>
                        <a:t>For group A members, samples will be check for </a:t>
                      </a:r>
                      <a:r>
                        <a:rPr lang="en-GB" sz="1800" b="0" i="0" u="none" strike="noStrike" dirty="0" smtClean="0">
                          <a:effectLst/>
                          <a:latin typeface="+mn-lt"/>
                        </a:rPr>
                        <a:t>different </a:t>
                      </a:r>
                      <a:r>
                        <a:rPr lang="en-GB" sz="1800" b="0" i="0" u="none" strike="noStrike" dirty="0">
                          <a:effectLst/>
                          <a:latin typeface="+mn-lt"/>
                        </a:rPr>
                        <a:t>viruses by rapid 1 hour test.</a:t>
                      </a:r>
                    </a:p>
                  </a:txBody>
                  <a:tcPr marL="9525" marR="9525" marT="9525" marB="0" anchor="ctr"/>
                </a:tc>
                <a:tc>
                  <a:txBody>
                    <a:bodyPr/>
                    <a:lstStyle/>
                    <a:p>
                      <a:pPr algn="ctr" fontAlgn="b"/>
                      <a:r>
                        <a:rPr lang="en-GB" sz="1800" b="0" i="0" u="none" strike="noStrike" dirty="0">
                          <a:effectLst/>
                          <a:latin typeface="+mn-lt"/>
                        </a:rPr>
                        <a:t>7.7</a:t>
                      </a:r>
                    </a:p>
                  </a:txBody>
                  <a:tcPr marL="9525" marR="9525" marT="9525" marB="0" anchor="ctr"/>
                </a:tc>
                <a:tc>
                  <a:txBody>
                    <a:bodyPr/>
                    <a:lstStyle/>
                    <a:p>
                      <a:pPr algn="l" fontAlgn="b"/>
                      <a:r>
                        <a:rPr lang="en-GB" sz="1800" b="0" i="0" u="none" strike="noStrike" dirty="0">
                          <a:effectLst/>
                          <a:latin typeface="+mn-lt"/>
                        </a:rPr>
                        <a:t>Samples from Group A will be analysed using rapid tests, this takes approximately an hour. </a:t>
                      </a:r>
                    </a:p>
                  </a:txBody>
                  <a:tcPr marL="9525" marR="9525" marT="9525" marB="0" anchor="ctr"/>
                </a:tc>
                <a:tc>
                  <a:txBody>
                    <a:bodyPr/>
                    <a:lstStyle/>
                    <a:p>
                      <a:pPr algn="ctr" fontAlgn="b"/>
                      <a:r>
                        <a:rPr lang="en-GB" sz="1800" b="0" i="0" u="none" strike="noStrike" dirty="0">
                          <a:effectLst/>
                          <a:latin typeface="+mn-lt"/>
                        </a:rPr>
                        <a:t>9.3</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dirty="0">
                          <a:effectLst/>
                          <a:latin typeface="+mn-lt"/>
                        </a:rPr>
                        <a:t>If you are in Group your samples will be tested for a number of viruses using a quick test that will take only an hour. </a:t>
                      </a:r>
                    </a:p>
                  </a:txBody>
                  <a:tcPr marL="9525" marR="9525" marT="9525" marB="0" anchor="ctr"/>
                </a:tc>
                <a:tc>
                  <a:txBody>
                    <a:bodyPr/>
                    <a:lstStyle/>
                    <a:p>
                      <a:pPr algn="ctr" fontAlgn="b"/>
                      <a:r>
                        <a:rPr lang="en-GB" sz="1800" b="0" i="0" u="none" strike="noStrike" dirty="0">
                          <a:effectLst/>
                          <a:latin typeface="+mn-lt"/>
                        </a:rPr>
                        <a:t>8.8</a:t>
                      </a:r>
                    </a:p>
                  </a:txBody>
                  <a:tcPr marL="9525" marR="9525" marT="9525" marB="0" anchor="ctr"/>
                </a:tc>
                <a:tc>
                  <a:txBody>
                    <a:bodyPr/>
                    <a:lstStyle/>
                    <a:p>
                      <a:pPr algn="l" fontAlgn="b"/>
                      <a:r>
                        <a:rPr lang="en-GB" sz="1800" b="0" i="0" u="none" strike="noStrike" dirty="0">
                          <a:effectLst/>
                          <a:latin typeface="+mn-lt"/>
                        </a:rPr>
                        <a:t>Group A samples are analysed for viruses using the rapid test which takes approximately 1 hour.</a:t>
                      </a:r>
                    </a:p>
                  </a:txBody>
                  <a:tcPr marL="9525" marR="9525" marT="9525" marB="0" anchor="ctr"/>
                </a:tc>
                <a:tc>
                  <a:txBody>
                    <a:bodyPr/>
                    <a:lstStyle/>
                    <a:p>
                      <a:pPr algn="ctr" fontAlgn="b"/>
                      <a:r>
                        <a:rPr lang="en-GB" sz="1800" b="0" i="0" u="none" strike="noStrike" dirty="0">
                          <a:effectLst/>
                          <a:latin typeface="+mn-lt"/>
                        </a:rPr>
                        <a:t>10.6</a:t>
                      </a: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dirty="0">
                          <a:effectLst/>
                          <a:latin typeface="+mn-lt"/>
                        </a:rPr>
                        <a:t>Those who are in Group A will be tested for different viruses using the rapid test which will take around one hour.</a:t>
                      </a:r>
                    </a:p>
                  </a:txBody>
                  <a:tcPr marL="9525" marR="9525" marT="9525" marB="0" anchor="ctr"/>
                </a:tc>
                <a:tc>
                  <a:txBody>
                    <a:bodyPr/>
                    <a:lstStyle/>
                    <a:p>
                      <a:pPr algn="ctr" fontAlgn="b"/>
                      <a:r>
                        <a:rPr lang="en-GB" sz="1800" b="0" i="0" u="none" strike="noStrike" dirty="0">
                          <a:effectLst/>
                          <a:latin typeface="+mn-lt"/>
                        </a:rPr>
                        <a:t>9.5</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179107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Second Sentence Revisions (ARI 13.3)</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444138" y="1050590"/>
            <a:ext cx="11547565"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clinical team looking after you may wish to test you for respiratory viruses and if they do this will be using standard laboratory testing</a:t>
            </a:r>
          </a:p>
          <a:p>
            <a:pPr lvl="0"/>
            <a:r>
              <a:rPr lang="en-GB" dirty="0" smtClean="0">
                <a:solidFill>
                  <a:srgbClr val="014067"/>
                </a:solidFill>
              </a:rPr>
              <a:t>.</a:t>
            </a:r>
            <a:endParaRPr lang="en-GB" dirty="0">
              <a:solidFill>
                <a:srgbClr val="014067"/>
              </a:solidFill>
            </a:endParaRPr>
          </a:p>
        </p:txBody>
      </p:sp>
      <p:graphicFrame>
        <p:nvGraphicFramePr>
          <p:cNvPr id="6" name="Table 5"/>
          <p:cNvGraphicFramePr>
            <a:graphicFrameLocks noGrp="1"/>
          </p:cNvGraphicFramePr>
          <p:nvPr>
            <p:extLst/>
          </p:nvPr>
        </p:nvGraphicFramePr>
        <p:xfrm>
          <a:off x="444138" y="1687804"/>
          <a:ext cx="11547566" cy="4542790"/>
        </p:xfrm>
        <a:graphic>
          <a:graphicData uri="http://schemas.openxmlformats.org/drawingml/2006/table">
            <a:tbl>
              <a:tblPr firstRow="1" bandRow="1">
                <a:tableStyleId>{073A0DAA-6AF3-43AB-8588-CEC1D06C72B9}</a:tableStyleId>
              </a:tblPr>
              <a:tblGrid>
                <a:gridCol w="5734593">
                  <a:extLst>
                    <a:ext uri="{9D8B030D-6E8A-4147-A177-3AD203B41FA5}">
                      <a16:colId xmlns:a16="http://schemas.microsoft.com/office/drawing/2014/main" val="3822261994"/>
                    </a:ext>
                  </a:extLst>
                </a:gridCol>
                <a:gridCol w="600892">
                  <a:extLst>
                    <a:ext uri="{9D8B030D-6E8A-4147-A177-3AD203B41FA5}">
                      <a16:colId xmlns:a16="http://schemas.microsoft.com/office/drawing/2014/main" val="1896833106"/>
                    </a:ext>
                  </a:extLst>
                </a:gridCol>
                <a:gridCol w="4650378">
                  <a:extLst>
                    <a:ext uri="{9D8B030D-6E8A-4147-A177-3AD203B41FA5}">
                      <a16:colId xmlns:a16="http://schemas.microsoft.com/office/drawing/2014/main" val="1235664988"/>
                    </a:ext>
                  </a:extLst>
                </a:gridCol>
                <a:gridCol w="561703">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staff taking care of you may want to examine you for and breathing problems. If they do they will use standard testing.</a:t>
                      </a:r>
                    </a:p>
                  </a:txBody>
                  <a:tcPr marL="9525" marR="9525" marT="9525" marB="0" anchor="ctr"/>
                </a:tc>
                <a:tc>
                  <a:txBody>
                    <a:bodyPr/>
                    <a:lstStyle/>
                    <a:p>
                      <a:pPr algn="ctr" fontAlgn="b"/>
                      <a:r>
                        <a:rPr lang="en-GB" sz="1800" b="0" i="0" u="none" strike="noStrike" dirty="0">
                          <a:effectLst/>
                          <a:latin typeface="+mn-lt"/>
                        </a:rPr>
                        <a:t>4.6</a:t>
                      </a:r>
                    </a:p>
                  </a:txBody>
                  <a:tcPr marL="9525" marR="9525" marT="9525" marB="0" anchor="ctr"/>
                </a:tc>
                <a:tc>
                  <a:txBody>
                    <a:bodyPr/>
                    <a:lstStyle/>
                    <a:p>
                      <a:pPr algn="l" fontAlgn="b"/>
                      <a:r>
                        <a:rPr lang="en-GB" sz="1800" b="0" i="0" u="none" strike="noStrike" dirty="0">
                          <a:effectLst/>
                          <a:latin typeface="+mn-lt"/>
                        </a:rPr>
                        <a:t>The team looking after you may want to test you for respiratory viruses. If so, this will use standard laboratory testing.</a:t>
                      </a:r>
                    </a:p>
                  </a:txBody>
                  <a:tcPr marL="9525" marR="9525" marT="9525" marB="0" anchor="ctr"/>
                </a:tc>
                <a:tc>
                  <a:txBody>
                    <a:bodyPr/>
                    <a:lstStyle/>
                    <a:p>
                      <a:pPr algn="ctr" fontAlgn="b"/>
                      <a:r>
                        <a:rPr lang="en-GB" sz="1800" b="0" i="0" u="none" strike="noStrike" dirty="0">
                          <a:effectLst/>
                          <a:latin typeface="+mn-lt"/>
                        </a:rPr>
                        <a:t>6.0</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a:effectLst/>
                          <a:latin typeface="+mn-lt"/>
                        </a:rPr>
                        <a:t>Your clinical team could check you by laboratory test for respiratory viruses</a:t>
                      </a:r>
                    </a:p>
                  </a:txBody>
                  <a:tcPr marL="9525" marR="9525" marT="9525" marB="0" anchor="ctr"/>
                </a:tc>
                <a:tc>
                  <a:txBody>
                    <a:bodyPr/>
                    <a:lstStyle/>
                    <a:p>
                      <a:pPr algn="ctr" fontAlgn="b"/>
                      <a:r>
                        <a:rPr lang="en-GB" sz="1800" b="0" i="0" u="none" strike="noStrike" dirty="0">
                          <a:effectLst/>
                          <a:latin typeface="+mn-lt"/>
                        </a:rPr>
                        <a:t>10.5</a:t>
                      </a:r>
                    </a:p>
                  </a:txBody>
                  <a:tcPr marL="9525" marR="9525" marT="9525" marB="0" anchor="ctr"/>
                </a:tc>
                <a:tc>
                  <a:txBody>
                    <a:bodyPr/>
                    <a:lstStyle/>
                    <a:p>
                      <a:pPr algn="l" fontAlgn="b"/>
                      <a:r>
                        <a:rPr lang="en-GB" sz="1800" b="0" i="0" u="none" strike="noStrike">
                          <a:effectLst/>
                          <a:latin typeface="+mn-lt"/>
                        </a:rPr>
                        <a:t>The clinical team may run lab tests to check if you have respiratory viruses.</a:t>
                      </a:r>
                    </a:p>
                  </a:txBody>
                  <a:tcPr marL="9525" marR="9525" marT="9525" marB="0" anchor="ctr"/>
                </a:tc>
                <a:tc>
                  <a:txBody>
                    <a:bodyPr/>
                    <a:lstStyle/>
                    <a:p>
                      <a:pPr algn="ctr" fontAlgn="b"/>
                      <a:r>
                        <a:rPr lang="en-GB" sz="1800" b="0" i="0" u="none" strike="noStrike" dirty="0">
                          <a:effectLst/>
                          <a:latin typeface="+mn-lt"/>
                        </a:rPr>
                        <a:t>6.8</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team that are looking after you will use standard laboratory testing if they wish to test you to see if you have any respiratory viruses.</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dirty="0">
                          <a:effectLst/>
                          <a:latin typeface="+mn-lt"/>
                        </a:rPr>
                        <a:t>Your clinical team may wish to use standard testing to check for respiratory viruses</a:t>
                      </a:r>
                    </a:p>
                  </a:txBody>
                  <a:tcPr marL="9525" marR="9525" marT="9525" marB="0" anchor="ctr"/>
                </a:tc>
                <a:tc>
                  <a:txBody>
                    <a:bodyPr/>
                    <a:lstStyle/>
                    <a:p>
                      <a:pPr algn="ctr" fontAlgn="b"/>
                      <a:r>
                        <a:rPr lang="en-GB" sz="1800" b="0" i="0" u="none" strike="noStrike" dirty="0">
                          <a:effectLst/>
                          <a:latin typeface="+mn-lt"/>
                        </a:rPr>
                        <a:t>9.5</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a:effectLst/>
                          <a:latin typeface="+mn-lt"/>
                        </a:rPr>
                        <a:t>The doctors taking care of you want to conduct respiratory viruses test to you using standard laboratory testing.</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a:effectLst/>
                          <a:latin typeface="+mn-lt"/>
                        </a:rPr>
                        <a:t>The clinical team may wish to test you for respiratory viruses using standard laboratory testing.</a:t>
                      </a:r>
                    </a:p>
                  </a:txBody>
                  <a:tcPr marL="9525" marR="9525" marT="9525" marB="0" anchor="ctr"/>
                </a:tc>
                <a:tc>
                  <a:txBody>
                    <a:bodyPr/>
                    <a:lstStyle/>
                    <a:p>
                      <a:pPr algn="ctr" fontAlgn="b"/>
                      <a:r>
                        <a:rPr lang="en-GB" sz="1800" b="0" i="0" u="none" strike="noStrike" dirty="0">
                          <a:effectLst/>
                          <a:latin typeface="+mn-lt"/>
                        </a:rPr>
                        <a:t>11.8</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You might be tested for respiratory viruses by the clinical team using standard laboratory testing </a:t>
                      </a:r>
                    </a:p>
                  </a:txBody>
                  <a:tcPr marL="9525" marR="9525" marT="9525" marB="0" anchor="ctr"/>
                </a:tc>
                <a:tc>
                  <a:txBody>
                    <a:bodyPr/>
                    <a:lstStyle/>
                    <a:p>
                      <a:pPr algn="ctr" fontAlgn="b"/>
                      <a:r>
                        <a:rPr lang="en-GB" sz="1800" b="0" i="0" u="none" strike="noStrike" dirty="0">
                          <a:effectLst/>
                          <a:latin typeface="+mn-lt"/>
                        </a:rPr>
                        <a:t>12.4</a:t>
                      </a:r>
                    </a:p>
                  </a:txBody>
                  <a:tcPr marL="9525" marR="9525" marT="9525" marB="0" anchor="ctr"/>
                </a:tc>
                <a:tc>
                  <a:txBody>
                    <a:bodyPr/>
                    <a:lstStyle/>
                    <a:p>
                      <a:pPr algn="l" fontAlgn="b"/>
                      <a:r>
                        <a:rPr lang="en-GB" sz="1800" b="0" i="0" u="none" strike="noStrike" dirty="0">
                          <a:effectLst/>
                          <a:latin typeface="+mn-lt"/>
                        </a:rPr>
                        <a:t>Subjects may be tested for respiratory viruses which is done using standard laboratory testing.</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a:effectLst/>
                          <a:latin typeface="+mn-lt"/>
                        </a:rPr>
                        <a:t>The clinical team might check you for respiratory viruses using standard laboratory tests.</a:t>
                      </a:r>
                    </a:p>
                  </a:txBody>
                  <a:tcPr marL="9525" marR="9525" marT="9525" marB="0" anchor="ctr"/>
                </a:tc>
                <a:tc>
                  <a:txBody>
                    <a:bodyPr/>
                    <a:lstStyle/>
                    <a:p>
                      <a:pPr algn="ctr" fontAlgn="b"/>
                      <a:r>
                        <a:rPr lang="en-GB" sz="1800" b="0" i="0" u="none" strike="noStrike" dirty="0">
                          <a:effectLst/>
                          <a:latin typeface="+mn-lt"/>
                        </a:rPr>
                        <a:t>13.0</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920691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Third Sentence Revisions (ARI 16.7)</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248195" y="1050590"/>
            <a:ext cx="1171738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For both Groups A and B you have the right to decline all or any of these further research samples, should you wish, and this will not affect you being part of this study or the care you receive.</a:t>
            </a:r>
          </a:p>
          <a:p>
            <a:pPr lvl="0"/>
            <a:endParaRPr lang="en-GB" dirty="0">
              <a:solidFill>
                <a:srgbClr val="014067"/>
              </a:solidFill>
            </a:endParaRPr>
          </a:p>
        </p:txBody>
      </p:sp>
      <p:graphicFrame>
        <p:nvGraphicFramePr>
          <p:cNvPr id="6" name="Table 5"/>
          <p:cNvGraphicFramePr>
            <a:graphicFrameLocks noGrp="1"/>
          </p:cNvGraphicFramePr>
          <p:nvPr>
            <p:extLst/>
          </p:nvPr>
        </p:nvGraphicFramePr>
        <p:xfrm>
          <a:off x="222068" y="1922938"/>
          <a:ext cx="11943805" cy="4904105"/>
        </p:xfrm>
        <a:graphic>
          <a:graphicData uri="http://schemas.openxmlformats.org/drawingml/2006/table">
            <a:tbl>
              <a:tblPr firstRow="1" bandRow="1">
                <a:tableStyleId>{073A0DAA-6AF3-43AB-8588-CEC1D06C72B9}</a:tableStyleId>
              </a:tblPr>
              <a:tblGrid>
                <a:gridCol w="5299480">
                  <a:extLst>
                    <a:ext uri="{9D8B030D-6E8A-4147-A177-3AD203B41FA5}">
                      <a16:colId xmlns:a16="http://schemas.microsoft.com/office/drawing/2014/main" val="3822261994"/>
                    </a:ext>
                  </a:extLst>
                </a:gridCol>
                <a:gridCol w="665764">
                  <a:extLst>
                    <a:ext uri="{9D8B030D-6E8A-4147-A177-3AD203B41FA5}">
                      <a16:colId xmlns:a16="http://schemas.microsoft.com/office/drawing/2014/main" val="1896833106"/>
                    </a:ext>
                  </a:extLst>
                </a:gridCol>
                <a:gridCol w="5362883">
                  <a:extLst>
                    <a:ext uri="{9D8B030D-6E8A-4147-A177-3AD203B41FA5}">
                      <a16:colId xmlns:a16="http://schemas.microsoft.com/office/drawing/2014/main" val="1235664988"/>
                    </a:ext>
                  </a:extLst>
                </a:gridCol>
                <a:gridCol w="615678">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For both groups A and B you can opt out at any time. This will not affect your participation in the study or further care.</a:t>
                      </a:r>
                    </a:p>
                  </a:txBody>
                  <a:tcPr marL="9525" marR="9525" marT="9525" marB="0" anchor="ctr"/>
                </a:tc>
                <a:tc>
                  <a:txBody>
                    <a:bodyPr/>
                    <a:lstStyle/>
                    <a:p>
                      <a:pPr algn="ctr" fontAlgn="b"/>
                      <a:r>
                        <a:rPr lang="en-GB" sz="1800" b="0" i="0" u="none" strike="noStrike" dirty="0">
                          <a:effectLst/>
                          <a:latin typeface="+mn-lt"/>
                        </a:rPr>
                        <a:t>2.9</a:t>
                      </a:r>
                    </a:p>
                  </a:txBody>
                  <a:tcPr marL="9525" marR="9525" marT="9525" marB="0" anchor="ctr"/>
                </a:tc>
                <a:tc>
                  <a:txBody>
                    <a:bodyPr/>
                    <a:lstStyle/>
                    <a:p>
                      <a:pPr algn="l" fontAlgn="b"/>
                      <a:r>
                        <a:rPr lang="en-GB" sz="1800" b="0" i="0" u="none" strike="noStrike" dirty="0">
                          <a:effectLst/>
                          <a:latin typeface="+mn-lt"/>
                        </a:rPr>
                        <a:t>If you are in Group A or B, you may choose not to provide further research samples. This will not affect the care you receive now or remove you from this study.</a:t>
                      </a:r>
                    </a:p>
                  </a:txBody>
                  <a:tcPr marL="9525" marR="9525" marT="9525" marB="0" anchor="ctr"/>
                </a:tc>
                <a:tc>
                  <a:txBody>
                    <a:bodyPr/>
                    <a:lstStyle/>
                    <a:p>
                      <a:pPr algn="ctr" fontAlgn="b"/>
                      <a:r>
                        <a:rPr lang="en-GB" sz="1800" b="0" i="0" u="none" strike="noStrike" dirty="0">
                          <a:effectLst/>
                          <a:latin typeface="+mn-lt"/>
                        </a:rPr>
                        <a:t>5.1</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a:effectLst/>
                          <a:latin typeface="+mn-lt"/>
                        </a:rPr>
                        <a:t>Both groups have the right to decline samples being taken from them if they choose. It won't change your participation in the study.</a:t>
                      </a:r>
                    </a:p>
                  </a:txBody>
                  <a:tcPr marL="9525" marR="9525" marT="9525" marB="0" anchor="ctr"/>
                </a:tc>
                <a:tc>
                  <a:txBody>
                    <a:bodyPr/>
                    <a:lstStyle/>
                    <a:p>
                      <a:pPr algn="ctr" fontAlgn="b"/>
                      <a:r>
                        <a:rPr lang="en-GB" sz="1800" b="0" i="0" u="none" strike="noStrike" dirty="0">
                          <a:effectLst/>
                          <a:latin typeface="+mn-lt"/>
                        </a:rPr>
                        <a:t>5.6</a:t>
                      </a:r>
                    </a:p>
                  </a:txBody>
                  <a:tcPr marL="9525" marR="9525" marT="9525" marB="0" anchor="ctr"/>
                </a:tc>
                <a:tc>
                  <a:txBody>
                    <a:bodyPr/>
                    <a:lstStyle/>
                    <a:p>
                      <a:pPr algn="l" fontAlgn="b"/>
                      <a:r>
                        <a:rPr lang="en-GB" sz="1800" b="0" i="0" u="none" strike="noStrike" dirty="0">
                          <a:effectLst/>
                          <a:latin typeface="+mn-lt"/>
                        </a:rPr>
                        <a:t>Groups A and B have the right to decline all or any of these further research samples. This will not affect your part in this study or the care you receive.</a:t>
                      </a:r>
                    </a:p>
                  </a:txBody>
                  <a:tcPr marL="9525" marR="9525" marT="9525" marB="0" anchor="ctr"/>
                </a:tc>
                <a:tc>
                  <a:txBody>
                    <a:bodyPr/>
                    <a:lstStyle/>
                    <a:p>
                      <a:pPr algn="ctr" fontAlgn="b"/>
                      <a:r>
                        <a:rPr lang="en-GB" sz="1800" b="0" i="0" u="none" strike="noStrike" dirty="0">
                          <a:effectLst/>
                          <a:latin typeface="+mn-lt"/>
                        </a:rPr>
                        <a:t>5.2</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choice of either rejecting all or some of the research samples will not affect your participation in the study</a:t>
                      </a:r>
                    </a:p>
                  </a:txBody>
                  <a:tcPr marL="9525" marR="9525" marT="9525" marB="0" anchor="ctr"/>
                </a:tc>
                <a:tc>
                  <a:txBody>
                    <a:bodyPr/>
                    <a:lstStyle/>
                    <a:p>
                      <a:pPr algn="ctr" fontAlgn="b"/>
                      <a:r>
                        <a:rPr lang="en-GB" sz="1800" b="0" i="0" u="none" strike="noStrike" dirty="0">
                          <a:effectLst/>
                          <a:latin typeface="+mn-lt"/>
                        </a:rPr>
                        <a:t>10.9</a:t>
                      </a:r>
                    </a:p>
                  </a:txBody>
                  <a:tcPr marL="9525" marR="9525" marT="9525" marB="0" anchor="ctr"/>
                </a:tc>
                <a:tc>
                  <a:txBody>
                    <a:bodyPr/>
                    <a:lstStyle/>
                    <a:p>
                      <a:pPr algn="l" fontAlgn="b"/>
                      <a:r>
                        <a:rPr lang="en-GB" sz="1800" b="0" i="0" u="none" strike="noStrike" dirty="0">
                          <a:effectLst/>
                          <a:latin typeface="+mn-lt"/>
                        </a:rPr>
                        <a:t>All participants have a right to decline all samples without affecting care or leaving the study</a:t>
                      </a:r>
                    </a:p>
                  </a:txBody>
                  <a:tcPr marL="9525" marR="9525" marT="9525" marB="0" anchor="ctr"/>
                </a:tc>
                <a:tc>
                  <a:txBody>
                    <a:bodyPr/>
                    <a:lstStyle/>
                    <a:p>
                      <a:pPr algn="ctr" fontAlgn="b"/>
                      <a:r>
                        <a:rPr lang="en-GB" sz="1800" b="0" i="0" u="none" strike="noStrike" dirty="0">
                          <a:effectLst/>
                          <a:latin typeface="+mn-lt"/>
                        </a:rPr>
                        <a:t>10.4</a:t>
                      </a:r>
                    </a:p>
                  </a:txBody>
                  <a:tcPr marL="9525" marR="9525" marT="9525" marB="0" anchor="ctr"/>
                </a:tc>
                <a:extLst>
                  <a:ext uri="{0D108BD9-81ED-4DB2-BD59-A6C34878D82A}">
                    <a16:rowId xmlns:a16="http://schemas.microsoft.com/office/drawing/2014/main" val="3688626507"/>
                  </a:ext>
                </a:extLst>
              </a:tr>
              <a:tr h="370840">
                <a:tc>
                  <a:txBody>
                    <a:bodyPr/>
                    <a:lstStyle/>
                    <a:p>
                      <a:pPr algn="l" fontAlgn="b"/>
                      <a:r>
                        <a:rPr lang="en-GB" sz="1800" b="0" i="0" u="none" strike="noStrike">
                          <a:effectLst/>
                          <a:latin typeface="+mn-lt"/>
                        </a:rPr>
                        <a:t>Group A and B have the right to refuse any further research samples, and this will not affect this study or any care they have received.</a:t>
                      </a:r>
                    </a:p>
                  </a:txBody>
                  <a:tcPr marL="9525" marR="9525" marT="9525" marB="0" anchor="ctr"/>
                </a:tc>
                <a:tc>
                  <a:txBody>
                    <a:bodyPr/>
                    <a:lstStyle/>
                    <a:p>
                      <a:pPr algn="ctr" fontAlgn="b"/>
                      <a:r>
                        <a:rPr lang="en-GB" sz="1800" b="0" i="0" u="none" strike="noStrike" dirty="0">
                          <a:effectLst/>
                          <a:latin typeface="+mn-lt"/>
                        </a:rPr>
                        <a:t>11.3</a:t>
                      </a:r>
                    </a:p>
                  </a:txBody>
                  <a:tcPr marL="9525" marR="9525" marT="9525" marB="0" anchor="ctr"/>
                </a:tc>
                <a:tc>
                  <a:txBody>
                    <a:bodyPr/>
                    <a:lstStyle/>
                    <a:p>
                      <a:pPr algn="l" fontAlgn="b"/>
                      <a:r>
                        <a:rPr lang="en-GB" sz="1800" b="0" i="0" u="none" strike="noStrike" dirty="0">
                          <a:effectLst/>
                          <a:latin typeface="+mn-lt"/>
                        </a:rPr>
                        <a:t>The treatment you receive and your place in the trial will not be affected by refusing further research samples, should you wish to decline any. </a:t>
                      </a:r>
                    </a:p>
                  </a:txBody>
                  <a:tcPr marL="9525" marR="9525" marT="9525" marB="0" anchor="ctr"/>
                </a:tc>
                <a:tc>
                  <a:txBody>
                    <a:bodyPr/>
                    <a:lstStyle/>
                    <a:p>
                      <a:pPr algn="ctr" fontAlgn="b"/>
                      <a:r>
                        <a:rPr lang="en-GB" sz="1800" b="0" i="0" u="none" strike="noStrike" dirty="0">
                          <a:effectLst/>
                          <a:latin typeface="+mn-lt"/>
                        </a:rPr>
                        <a:t>13.3</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Should you wish, you will have the right to not take part in any of the research samples and withdrawing will not affect your part in this study or prevent you from receiving care.</a:t>
                      </a:r>
                    </a:p>
                  </a:txBody>
                  <a:tcPr marL="9525" marR="9525" marT="9525" marB="0" anchor="ctr"/>
                </a:tc>
                <a:tc>
                  <a:txBody>
                    <a:bodyPr/>
                    <a:lstStyle/>
                    <a:p>
                      <a:pPr algn="ctr" fontAlgn="b"/>
                      <a:r>
                        <a:rPr lang="en-GB" sz="1800" b="0" i="0" u="none" strike="noStrike" dirty="0">
                          <a:effectLst/>
                          <a:latin typeface="+mn-lt"/>
                        </a:rPr>
                        <a:t>15.7</a:t>
                      </a:r>
                    </a:p>
                  </a:txBody>
                  <a:tcPr marL="9525" marR="9525" marT="9525" marB="0" anchor="ctr"/>
                </a:tc>
                <a:tc>
                  <a:txBody>
                    <a:bodyPr/>
                    <a:lstStyle/>
                    <a:p>
                      <a:pPr algn="l" fontAlgn="b"/>
                      <a:r>
                        <a:rPr lang="en-GB" sz="1800" b="0" i="0" u="none" strike="noStrike" dirty="0">
                          <a:effectLst/>
                          <a:latin typeface="+mn-lt"/>
                        </a:rPr>
                        <a:t>For both groups, you have the right to decline any further research samples if you wish to, and this will not affect your involvement in the study, or your care.</a:t>
                      </a:r>
                    </a:p>
                  </a:txBody>
                  <a:tcPr marL="9525" marR="9525" marT="9525" marB="0" anchor="ctr"/>
                </a:tc>
                <a:tc>
                  <a:txBody>
                    <a:bodyPr/>
                    <a:lstStyle/>
                    <a:p>
                      <a:pPr algn="ctr" fontAlgn="b"/>
                      <a:r>
                        <a:rPr lang="en-GB" sz="1800" b="0" i="0" u="none" strike="noStrike" dirty="0">
                          <a:effectLst/>
                          <a:latin typeface="+mn-lt"/>
                        </a:rPr>
                        <a:t>13.7</a:t>
                      </a:r>
                    </a:p>
                  </a:txBody>
                  <a:tcPr marL="9525" marR="9525" marT="9525" marB="0" anchor="ctr"/>
                </a:tc>
                <a:extLst>
                  <a:ext uri="{0D108BD9-81ED-4DB2-BD59-A6C34878D82A}">
                    <a16:rowId xmlns:a16="http://schemas.microsoft.com/office/drawing/2014/main" val="913029656"/>
                  </a:ext>
                </a:extLst>
              </a:tr>
              <a:tr h="370840">
                <a:tc>
                  <a:txBody>
                    <a:bodyPr/>
                    <a:lstStyle/>
                    <a:p>
                      <a:pPr algn="l" fontAlgn="b"/>
                      <a:endParaRPr lang="en-GB" sz="1800" b="0" i="0" u="none" strike="noStrike" dirty="0">
                        <a:effectLst/>
                        <a:latin typeface="+mn-lt"/>
                      </a:endParaRPr>
                    </a:p>
                  </a:txBody>
                  <a:tcPr marL="9525" marR="9525" marT="9525" marB="0" anchor="b"/>
                </a:tc>
                <a:tc>
                  <a:txBody>
                    <a:bodyPr/>
                    <a:lstStyle/>
                    <a:p>
                      <a:pPr algn="r" fontAlgn="b"/>
                      <a:endParaRPr lang="en-GB" sz="1800" b="0" i="0" u="none" strike="noStrike" dirty="0">
                        <a:effectLst/>
                        <a:latin typeface="+mn-lt"/>
                      </a:endParaRPr>
                    </a:p>
                  </a:txBody>
                  <a:tcPr marL="9525" marR="9525" marT="9525" marB="0" anchor="b"/>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2685937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Fourth Sentence Revisions (ARI 19.5)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432000" y="1050590"/>
            <a:ext cx="11572766"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samples collected during the study are stored without any of personal details on them and are only used in further ethically approved research under the direction of the chief investigator of this study.</a:t>
            </a:r>
          </a:p>
          <a:p>
            <a:pPr lvl="0"/>
            <a:r>
              <a:rPr lang="en-GB" dirty="0" smtClean="0">
                <a:solidFill>
                  <a:srgbClr val="014067"/>
                </a:solidFill>
              </a:rPr>
              <a:t>.</a:t>
            </a:r>
            <a:endParaRPr lang="en-GB" dirty="0">
              <a:solidFill>
                <a:srgbClr val="014067"/>
              </a:solidFill>
            </a:endParaRPr>
          </a:p>
        </p:txBody>
      </p:sp>
      <p:graphicFrame>
        <p:nvGraphicFramePr>
          <p:cNvPr id="7" name="Table 6"/>
          <p:cNvGraphicFramePr>
            <a:graphicFrameLocks noGrp="1"/>
          </p:cNvGraphicFramePr>
          <p:nvPr>
            <p:extLst/>
          </p:nvPr>
        </p:nvGraphicFramePr>
        <p:xfrm>
          <a:off x="432000" y="2092757"/>
          <a:ext cx="11572766" cy="3700780"/>
        </p:xfrm>
        <a:graphic>
          <a:graphicData uri="http://schemas.openxmlformats.org/drawingml/2006/table">
            <a:tbl>
              <a:tblPr firstRow="1" bandRow="1">
                <a:tableStyleId>{073A0DAA-6AF3-43AB-8588-CEC1D06C72B9}</a:tableStyleId>
              </a:tblPr>
              <a:tblGrid>
                <a:gridCol w="4166126">
                  <a:extLst>
                    <a:ext uri="{9D8B030D-6E8A-4147-A177-3AD203B41FA5}">
                      <a16:colId xmlns:a16="http://schemas.microsoft.com/office/drawing/2014/main" val="3822261994"/>
                    </a:ext>
                  </a:extLst>
                </a:gridCol>
                <a:gridCol w="640080">
                  <a:extLst>
                    <a:ext uri="{9D8B030D-6E8A-4147-A177-3AD203B41FA5}">
                      <a16:colId xmlns:a16="http://schemas.microsoft.com/office/drawing/2014/main" val="1896833106"/>
                    </a:ext>
                  </a:extLst>
                </a:gridCol>
                <a:gridCol w="6172098">
                  <a:extLst>
                    <a:ext uri="{9D8B030D-6E8A-4147-A177-3AD203B41FA5}">
                      <a16:colId xmlns:a16="http://schemas.microsoft.com/office/drawing/2014/main" val="1235664988"/>
                    </a:ext>
                  </a:extLst>
                </a:gridCol>
                <a:gridCol w="594462">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samples collected are stored without any personal information and are only used in this research.</a:t>
                      </a:r>
                    </a:p>
                  </a:txBody>
                  <a:tcPr marL="9525" marR="9525" marT="9525" marB="0" anchor="ctr"/>
                </a:tc>
                <a:tc>
                  <a:txBody>
                    <a:bodyPr/>
                    <a:lstStyle/>
                    <a:p>
                      <a:pPr algn="ctr" fontAlgn="b"/>
                      <a:r>
                        <a:rPr lang="en-GB" sz="1800" b="0" i="0" u="none" strike="noStrike" dirty="0">
                          <a:effectLst/>
                          <a:latin typeface="+mn-lt"/>
                        </a:rPr>
                        <a:t>11.6</a:t>
                      </a:r>
                    </a:p>
                  </a:txBody>
                  <a:tcPr marL="9525" marR="9525" marT="9525" marB="0" anchor="ctr"/>
                </a:tc>
                <a:tc>
                  <a:txBody>
                    <a:bodyPr/>
                    <a:lstStyle/>
                    <a:p>
                      <a:pPr algn="l" fontAlgn="b"/>
                      <a:r>
                        <a:rPr lang="en-GB" sz="1800" b="0" i="0" u="none" strike="noStrike" dirty="0">
                          <a:effectLst/>
                          <a:latin typeface="+mn-lt"/>
                        </a:rPr>
                        <a:t>Samples are stored confidentially and no personal data will be listed on them. They will only be used in further ethically approved studies as directed by the chief investigator of this trial. </a:t>
                      </a:r>
                    </a:p>
                  </a:txBody>
                  <a:tcPr marL="9525" marR="9525" marT="9525" marB="0" anchor="ctr"/>
                </a:tc>
                <a:tc>
                  <a:txBody>
                    <a:bodyPr/>
                    <a:lstStyle/>
                    <a:p>
                      <a:pPr algn="ctr" fontAlgn="b"/>
                      <a:r>
                        <a:rPr lang="en-GB" sz="1800" b="0" i="0" u="none" strike="noStrike" dirty="0">
                          <a:effectLst/>
                          <a:latin typeface="+mn-lt"/>
                        </a:rPr>
                        <a:t>10.0</a:t>
                      </a:r>
                    </a:p>
                  </a:txBody>
                  <a:tcPr marL="9525" marR="9525" marT="9525" marB="0" anchor="ctr"/>
                </a:tc>
                <a:extLst>
                  <a:ext uri="{0D108BD9-81ED-4DB2-BD59-A6C34878D82A}">
                    <a16:rowId xmlns:a16="http://schemas.microsoft.com/office/drawing/2014/main" val="2911180309"/>
                  </a:ext>
                </a:extLst>
              </a:tr>
              <a:tr h="370840">
                <a:tc>
                  <a:txBody>
                    <a:bodyPr/>
                    <a:lstStyle/>
                    <a:p>
                      <a:pPr algn="l" fontAlgn="b"/>
                      <a:r>
                        <a:rPr lang="en-GB" sz="1800" b="0" i="0" u="none" strike="noStrike" dirty="0">
                          <a:effectLst/>
                          <a:latin typeface="+mn-lt"/>
                        </a:rPr>
                        <a:t>All samples of this study are stored without identity details on it, and also under care and </a:t>
                      </a:r>
                      <a:r>
                        <a:rPr lang="en-GB" sz="1800" b="0" i="0" u="none" strike="noStrike" dirty="0" smtClean="0">
                          <a:effectLst/>
                          <a:latin typeface="+mn-lt"/>
                        </a:rPr>
                        <a:t>surveyed </a:t>
                      </a:r>
                      <a:r>
                        <a:rPr lang="en-GB" sz="1800" b="0" i="0" u="none" strike="noStrike" dirty="0">
                          <a:effectLst/>
                          <a:latin typeface="+mn-lt"/>
                        </a:rPr>
                        <a:t>by chief investigator.</a:t>
                      </a:r>
                    </a:p>
                  </a:txBody>
                  <a:tcPr marL="9525" marR="9525" marT="9525" marB="0" anchor="ctr"/>
                </a:tc>
                <a:tc>
                  <a:txBody>
                    <a:bodyPr/>
                    <a:lstStyle/>
                    <a:p>
                      <a:pPr algn="ctr" fontAlgn="b"/>
                      <a:r>
                        <a:rPr lang="en-GB" sz="1800" b="0" i="0" u="none" strike="noStrike" dirty="0">
                          <a:effectLst/>
                          <a:latin typeface="+mn-lt"/>
                        </a:rPr>
                        <a:t>11.9</a:t>
                      </a:r>
                    </a:p>
                  </a:txBody>
                  <a:tcPr marL="9525" marR="9525" marT="9525" marB="0" anchor="ctr"/>
                </a:tc>
                <a:tc>
                  <a:txBody>
                    <a:bodyPr/>
                    <a:lstStyle/>
                    <a:p>
                      <a:pPr algn="l" fontAlgn="b"/>
                      <a:r>
                        <a:rPr lang="en-GB" sz="1800" b="0" i="0" u="none" strike="noStrike" dirty="0">
                          <a:effectLst/>
                          <a:latin typeface="+mn-lt"/>
                        </a:rPr>
                        <a:t>Samples collected during the study are stored with no personal details on them. They are only used further in ethically approved research under the direction of the chief investigator.</a:t>
                      </a:r>
                    </a:p>
                  </a:txBody>
                  <a:tcPr marL="9525" marR="9525" marT="9525" marB="0" anchor="ctr"/>
                </a:tc>
                <a:tc>
                  <a:txBody>
                    <a:bodyPr/>
                    <a:lstStyle/>
                    <a:p>
                      <a:pPr algn="ctr" fontAlgn="b"/>
                      <a:r>
                        <a:rPr lang="en-GB" sz="1800" b="0" i="0" u="none" strike="noStrike" dirty="0">
                          <a:effectLst/>
                          <a:latin typeface="+mn-lt"/>
                        </a:rPr>
                        <a:t>10.8</a:t>
                      </a:r>
                    </a:p>
                  </a:txBody>
                  <a:tcPr marL="9525" marR="9525" marT="9525" marB="0" anchor="ctr"/>
                </a:tc>
                <a:extLst>
                  <a:ext uri="{0D108BD9-81ED-4DB2-BD59-A6C34878D82A}">
                    <a16:rowId xmlns:a16="http://schemas.microsoft.com/office/drawing/2014/main" val="3033983356"/>
                  </a:ext>
                </a:extLst>
              </a:tr>
              <a:tr h="370840">
                <a:tc>
                  <a:txBody>
                    <a:bodyPr/>
                    <a:lstStyle/>
                    <a:p>
                      <a:pPr algn="l" fontAlgn="b"/>
                      <a:r>
                        <a:rPr lang="en-GB" sz="1800" b="0" i="0" u="none" strike="noStrike">
                          <a:effectLst/>
                          <a:latin typeface="+mn-lt"/>
                        </a:rPr>
                        <a:t>The chief investigator order the collection of samples without personal details and are used in his direction </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tc>
                  <a:txBody>
                    <a:bodyPr/>
                    <a:lstStyle/>
                    <a:p>
                      <a:pPr algn="l" fontAlgn="b"/>
                      <a:r>
                        <a:rPr lang="en-GB" sz="1800" b="0" i="0" u="none" strike="noStrike" dirty="0">
                          <a:effectLst/>
                          <a:latin typeface="+mn-lt"/>
                        </a:rPr>
                        <a:t>Samples will be kept without personal detail and used only at the direction of the chief investigator for ethically approved research</a:t>
                      </a:r>
                    </a:p>
                  </a:txBody>
                  <a:tcPr marL="9525" marR="9525" marT="9525" marB="0" anchor="ctr"/>
                </a:tc>
                <a:tc>
                  <a:txBody>
                    <a:bodyPr/>
                    <a:lstStyle/>
                    <a:p>
                      <a:pPr algn="ctr" fontAlgn="b"/>
                      <a:r>
                        <a:rPr lang="en-GB" sz="1800" b="0" i="0" u="none" strike="noStrike" dirty="0">
                          <a:effectLst/>
                          <a:latin typeface="+mn-lt"/>
                        </a:rPr>
                        <a:t>14.4</a:t>
                      </a:r>
                    </a:p>
                  </a:txBody>
                  <a:tcPr marL="9525" marR="9525" marT="9525" marB="0" anchor="ctr"/>
                </a:tc>
                <a:extLst>
                  <a:ext uri="{0D108BD9-81ED-4DB2-BD59-A6C34878D82A}">
                    <a16:rowId xmlns:a16="http://schemas.microsoft.com/office/drawing/2014/main" val="2933337315"/>
                  </a:ext>
                </a:extLst>
              </a:tr>
              <a:tr h="370840">
                <a:tc>
                  <a:txBody>
                    <a:bodyPr/>
                    <a:lstStyle/>
                    <a:p>
                      <a:pPr algn="l" fontAlgn="b"/>
                      <a:r>
                        <a:rPr lang="en-GB" sz="1800" b="0" i="0" u="none" strike="noStrike">
                          <a:effectLst/>
                          <a:latin typeface="+mn-lt"/>
                        </a:rPr>
                        <a:t>The chief investigator order the collection of samples without personal details and are used in his direction </a:t>
                      </a:r>
                    </a:p>
                  </a:txBody>
                  <a:tcPr marL="9525" marR="9525" marT="9525" marB="0" anchor="ctr"/>
                </a:tc>
                <a:tc>
                  <a:txBody>
                    <a:bodyPr/>
                    <a:lstStyle/>
                    <a:p>
                      <a:pPr algn="ctr" fontAlgn="b"/>
                      <a:r>
                        <a:rPr lang="en-GB" sz="1800" b="0" i="0" u="none" strike="noStrike" dirty="0">
                          <a:effectLst/>
                          <a:latin typeface="+mn-lt"/>
                        </a:rPr>
                        <a:t>12.8</a:t>
                      </a:r>
                    </a:p>
                  </a:txBody>
                  <a:tcPr marL="9525" marR="9525" marT="9525" marB="0" anchor="ctr"/>
                </a:tc>
                <a:tc>
                  <a:txBody>
                    <a:bodyPr/>
                    <a:lstStyle/>
                    <a:p>
                      <a:pPr algn="l" fontAlgn="b"/>
                      <a:r>
                        <a:rPr lang="en-GB" sz="1800" b="0" i="0" u="none" strike="noStrike" dirty="0">
                          <a:effectLst/>
                          <a:latin typeface="+mn-lt"/>
                        </a:rPr>
                        <a:t>The samples we collect in this study may be used in further ethically approved research, under the chief investigator's direction, but your personal details will not be stored with them.</a:t>
                      </a:r>
                    </a:p>
                  </a:txBody>
                  <a:tcPr marL="9525" marR="9525" marT="9525" marB="0" anchor="ctr"/>
                </a:tc>
                <a:tc>
                  <a:txBody>
                    <a:bodyPr/>
                    <a:lstStyle/>
                    <a:p>
                      <a:pPr algn="ctr" fontAlgn="b"/>
                      <a:r>
                        <a:rPr lang="en-GB" sz="1800" b="0" i="0" u="none" strike="noStrike" dirty="0">
                          <a:effectLst/>
                          <a:latin typeface="+mn-lt"/>
                        </a:rPr>
                        <a:t>17.3</a:t>
                      </a:r>
                    </a:p>
                  </a:txBody>
                  <a:tcPr marL="9525" marR="9525" marT="9525" marB="0" anchor="ctr"/>
                </a:tc>
                <a:extLst>
                  <a:ext uri="{0D108BD9-81ED-4DB2-BD59-A6C34878D82A}">
                    <a16:rowId xmlns:a16="http://schemas.microsoft.com/office/drawing/2014/main" val="3688626507"/>
                  </a:ext>
                </a:extLst>
              </a:tr>
            </a:tbl>
          </a:graphicData>
        </a:graphic>
      </p:graphicFrame>
    </p:spTree>
    <p:extLst>
      <p:ext uri="{BB962C8B-B14F-4D97-AF65-F5344CB8AC3E}">
        <p14:creationId xmlns:p14="http://schemas.microsoft.com/office/powerpoint/2010/main" val="3119702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Fourth Sentence Revisions (ARI 19.5)</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8" name="Text Placeholder 2"/>
          <p:cNvSpPr txBox="1">
            <a:spLocks/>
          </p:cNvSpPr>
          <p:nvPr/>
        </p:nvSpPr>
        <p:spPr>
          <a:xfrm>
            <a:off x="815438" y="1050590"/>
            <a:ext cx="1053836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a:solidFill>
                  <a:srgbClr val="014067"/>
                </a:solidFill>
              </a:rPr>
              <a:t>The samples collected during the study are stored without any of personal details on them and are only used in further ethically approved research under the direction of the chief investigator of this study.</a:t>
            </a:r>
          </a:p>
          <a:p>
            <a:pPr lvl="0"/>
            <a:r>
              <a:rPr lang="en-GB" dirty="0" smtClean="0">
                <a:solidFill>
                  <a:srgbClr val="014067"/>
                </a:solidFill>
              </a:rPr>
              <a:t>.</a:t>
            </a:r>
            <a:endParaRPr lang="en-GB" dirty="0">
              <a:solidFill>
                <a:srgbClr val="014067"/>
              </a:solidFill>
            </a:endParaRPr>
          </a:p>
        </p:txBody>
      </p:sp>
      <p:graphicFrame>
        <p:nvGraphicFramePr>
          <p:cNvPr id="7" name="Table 6"/>
          <p:cNvGraphicFramePr>
            <a:graphicFrameLocks noGrp="1"/>
          </p:cNvGraphicFramePr>
          <p:nvPr>
            <p:extLst/>
          </p:nvPr>
        </p:nvGraphicFramePr>
        <p:xfrm>
          <a:off x="815438" y="2092757"/>
          <a:ext cx="10020200" cy="3965575"/>
        </p:xfrm>
        <a:graphic>
          <a:graphicData uri="http://schemas.openxmlformats.org/drawingml/2006/table">
            <a:tbl>
              <a:tblPr firstRow="1" bandRow="1">
                <a:tableStyleId>{073A0DAA-6AF3-43AB-8588-CEC1D06C72B9}</a:tableStyleId>
              </a:tblPr>
              <a:tblGrid>
                <a:gridCol w="4419502">
                  <a:extLst>
                    <a:ext uri="{9D8B030D-6E8A-4147-A177-3AD203B41FA5}">
                      <a16:colId xmlns:a16="http://schemas.microsoft.com/office/drawing/2014/main" val="3822261994"/>
                    </a:ext>
                  </a:extLst>
                </a:gridCol>
                <a:gridCol w="590598">
                  <a:extLst>
                    <a:ext uri="{9D8B030D-6E8A-4147-A177-3AD203B41FA5}">
                      <a16:colId xmlns:a16="http://schemas.microsoft.com/office/drawing/2014/main" val="1896833106"/>
                    </a:ext>
                  </a:extLst>
                </a:gridCol>
                <a:gridCol w="4438602">
                  <a:extLst>
                    <a:ext uri="{9D8B030D-6E8A-4147-A177-3AD203B41FA5}">
                      <a16:colId xmlns:a16="http://schemas.microsoft.com/office/drawing/2014/main" val="1235664988"/>
                    </a:ext>
                  </a:extLst>
                </a:gridCol>
                <a:gridCol w="571498">
                  <a:extLst>
                    <a:ext uri="{9D8B030D-6E8A-4147-A177-3AD203B41FA5}">
                      <a16:colId xmlns:a16="http://schemas.microsoft.com/office/drawing/2014/main" val="1215319135"/>
                    </a:ext>
                  </a:extLst>
                </a:gridCol>
              </a:tblGrid>
              <a:tr h="370840">
                <a:tc>
                  <a:txBody>
                    <a:bodyPr/>
                    <a:lstStyle/>
                    <a:p>
                      <a:r>
                        <a:rPr lang="en-GB" dirty="0" smtClean="0"/>
                        <a:t>Group 1 Revisions</a:t>
                      </a:r>
                      <a:endParaRPr lang="en-GB" dirty="0"/>
                    </a:p>
                  </a:txBody>
                  <a:tcPr/>
                </a:tc>
                <a:tc>
                  <a:txBody>
                    <a:bodyPr/>
                    <a:lstStyle/>
                    <a:p>
                      <a:r>
                        <a:rPr lang="en-GB" dirty="0" smtClean="0"/>
                        <a:t>ARI</a:t>
                      </a:r>
                      <a:endParaRPr lang="en-GB" dirty="0"/>
                    </a:p>
                  </a:txBody>
                  <a:tcPr/>
                </a:tc>
                <a:tc>
                  <a:txBody>
                    <a:bodyPr/>
                    <a:lstStyle/>
                    <a:p>
                      <a:r>
                        <a:rPr lang="en-GB" dirty="0" smtClean="0"/>
                        <a:t>Group 2 Revisions</a:t>
                      </a:r>
                      <a:endParaRPr lang="en-GB" dirty="0"/>
                    </a:p>
                  </a:txBody>
                  <a:tcPr/>
                </a:tc>
                <a:tc>
                  <a:txBody>
                    <a:bodyPr/>
                    <a:lstStyle/>
                    <a:p>
                      <a:r>
                        <a:rPr lang="en-GB" dirty="0" err="1" smtClean="0"/>
                        <a:t>ARi</a:t>
                      </a:r>
                      <a:endParaRPr lang="en-GB" dirty="0"/>
                    </a:p>
                  </a:txBody>
                  <a:tcPr/>
                </a:tc>
                <a:extLst>
                  <a:ext uri="{0D108BD9-81ED-4DB2-BD59-A6C34878D82A}">
                    <a16:rowId xmlns:a16="http://schemas.microsoft.com/office/drawing/2014/main" val="3720290020"/>
                  </a:ext>
                </a:extLst>
              </a:tr>
              <a:tr h="370840">
                <a:tc>
                  <a:txBody>
                    <a:bodyPr/>
                    <a:lstStyle/>
                    <a:p>
                      <a:pPr algn="l" fontAlgn="b"/>
                      <a:r>
                        <a:rPr lang="en-GB" sz="1800" b="0" i="0" u="none" strike="noStrike" dirty="0">
                          <a:effectLst/>
                          <a:latin typeface="+mn-lt"/>
                        </a:rPr>
                        <a:t>The samples will that are taken will only be used for respectful research and they will not contain any information that points to yourself. </a:t>
                      </a:r>
                    </a:p>
                  </a:txBody>
                  <a:tcPr marL="9525" marR="9525" marT="9525" marB="0" anchor="ctr"/>
                </a:tc>
                <a:tc>
                  <a:txBody>
                    <a:bodyPr/>
                    <a:lstStyle/>
                    <a:p>
                      <a:pPr algn="ctr" fontAlgn="b"/>
                      <a:r>
                        <a:rPr lang="en-GB" sz="1800" b="0" i="0" u="none" strike="noStrike" dirty="0">
                          <a:effectLst/>
                          <a:latin typeface="+mn-lt"/>
                        </a:rPr>
                        <a:t>13.3</a:t>
                      </a:r>
                    </a:p>
                  </a:txBody>
                  <a:tcPr marL="9525" marR="9525" marT="9525" marB="0" anchor="ctr"/>
                </a:tc>
                <a:tc>
                  <a:txBody>
                    <a:bodyPr/>
                    <a:lstStyle/>
                    <a:p>
                      <a:pPr algn="l" fontAlgn="b"/>
                      <a:r>
                        <a:rPr lang="en-GB" sz="1800" b="0" i="0" u="none" strike="noStrike">
                          <a:effectLst/>
                          <a:latin typeface="+mn-lt"/>
                        </a:rPr>
                        <a:t>Samples collected during the study are stored without any personal details attached, and are only used in further ethically approved research, under direction of this study's chief investigator.</a:t>
                      </a:r>
                    </a:p>
                  </a:txBody>
                  <a:tcPr marL="9525" marR="9525" marT="9525" marB="0" anchor="ctr"/>
                </a:tc>
                <a:tc>
                  <a:txBody>
                    <a:bodyPr/>
                    <a:lstStyle/>
                    <a:p>
                      <a:pPr algn="ctr" fontAlgn="b"/>
                      <a:r>
                        <a:rPr lang="en-GB" sz="1800" b="0" i="0" u="none" strike="noStrike" dirty="0">
                          <a:effectLst/>
                          <a:latin typeface="+mn-lt"/>
                        </a:rPr>
                        <a:t>19.5</a:t>
                      </a:r>
                    </a:p>
                  </a:txBody>
                  <a:tcPr marL="9525" marR="9525" marT="9525" marB="0" anchor="ctr"/>
                </a:tc>
                <a:extLst>
                  <a:ext uri="{0D108BD9-81ED-4DB2-BD59-A6C34878D82A}">
                    <a16:rowId xmlns:a16="http://schemas.microsoft.com/office/drawing/2014/main" val="4148224923"/>
                  </a:ext>
                </a:extLst>
              </a:tr>
              <a:tr h="370840">
                <a:tc>
                  <a:txBody>
                    <a:bodyPr/>
                    <a:lstStyle/>
                    <a:p>
                      <a:pPr algn="l" fontAlgn="b"/>
                      <a:r>
                        <a:rPr lang="en-GB" sz="1800" b="0" i="0" u="none" strike="noStrike">
                          <a:effectLst/>
                          <a:latin typeface="+mn-lt"/>
                        </a:rPr>
                        <a:t>The samples collected are only going to be used in further approved research based on the direction of the leading investigator of this study.</a:t>
                      </a:r>
                    </a:p>
                  </a:txBody>
                  <a:tcPr marL="9525" marR="9525" marT="9525" marB="0" anchor="ctr"/>
                </a:tc>
                <a:tc>
                  <a:txBody>
                    <a:bodyPr/>
                    <a:lstStyle/>
                    <a:p>
                      <a:pPr algn="ctr" fontAlgn="b"/>
                      <a:r>
                        <a:rPr lang="en-GB" sz="1800" b="0" i="0" u="none" strike="noStrike" dirty="0">
                          <a:effectLst/>
                          <a:latin typeface="+mn-lt"/>
                        </a:rPr>
                        <a:t>13.7</a:t>
                      </a:r>
                    </a:p>
                  </a:txBody>
                  <a:tcPr marL="9525" marR="9525" marT="9525" marB="0" anchor="ctr"/>
                </a:tc>
                <a:tc>
                  <a:txBody>
                    <a:bodyPr/>
                    <a:lstStyle/>
                    <a:p>
                      <a:pPr algn="l" fontAlgn="b"/>
                      <a:endParaRPr lang="en-GB" sz="1800" b="0" i="0" u="none" strike="noStrike" dirty="0">
                        <a:effectLst/>
                        <a:latin typeface="+mn-lt"/>
                      </a:endParaRPr>
                    </a:p>
                  </a:txBody>
                  <a:tcPr marL="9525" marR="9525" marT="9525" marB="0" anchor="ctr"/>
                </a:tc>
                <a:tc>
                  <a:txBody>
                    <a:bodyPr/>
                    <a:lstStyle/>
                    <a:p>
                      <a:pPr algn="r" fontAlgn="b"/>
                      <a:endParaRPr lang="en-GB" sz="1800" b="0" i="0" u="none" strike="noStrike" dirty="0">
                        <a:effectLst/>
                        <a:latin typeface="+mn-lt"/>
                      </a:endParaRPr>
                    </a:p>
                  </a:txBody>
                  <a:tcPr marL="9525" marR="9525" marT="9525" marB="0" anchor="ctr"/>
                </a:tc>
                <a:extLst>
                  <a:ext uri="{0D108BD9-81ED-4DB2-BD59-A6C34878D82A}">
                    <a16:rowId xmlns:a16="http://schemas.microsoft.com/office/drawing/2014/main" val="913029656"/>
                  </a:ext>
                </a:extLst>
              </a:tr>
              <a:tr h="370840">
                <a:tc>
                  <a:txBody>
                    <a:bodyPr/>
                    <a:lstStyle/>
                    <a:p>
                      <a:pPr algn="l" fontAlgn="b"/>
                      <a:r>
                        <a:rPr lang="en-GB" sz="1800" b="0" i="0" u="none" strike="noStrike">
                          <a:effectLst/>
                          <a:latin typeface="+mn-lt"/>
                        </a:rPr>
                        <a:t>Any samples collected will be kept without personal details on them, they will only be used in further ethically approved research by the chief investigator of this study. </a:t>
                      </a:r>
                    </a:p>
                  </a:txBody>
                  <a:tcPr marL="9525" marR="9525" marT="9525" marB="0" anchor="ctr"/>
                </a:tc>
                <a:tc>
                  <a:txBody>
                    <a:bodyPr/>
                    <a:lstStyle/>
                    <a:p>
                      <a:pPr algn="ctr" fontAlgn="b"/>
                      <a:r>
                        <a:rPr lang="en-GB" sz="1800" b="0" i="0" u="none" strike="noStrike" dirty="0">
                          <a:effectLst/>
                          <a:latin typeface="+mn-lt"/>
                        </a:rPr>
                        <a:t>16.5</a:t>
                      </a:r>
                    </a:p>
                  </a:txBody>
                  <a:tcPr marL="9525" marR="9525" marT="9525" marB="0"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614080507"/>
                  </a:ext>
                </a:extLst>
              </a:tr>
            </a:tbl>
          </a:graphicData>
        </a:graphic>
      </p:graphicFrame>
    </p:spTree>
    <p:extLst>
      <p:ext uri="{BB962C8B-B14F-4D97-AF65-F5344CB8AC3E}">
        <p14:creationId xmlns:p14="http://schemas.microsoft.com/office/powerpoint/2010/main" val="1343257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p:txBody>
          <a:bodyPr/>
          <a:lstStyle/>
          <a:p>
            <a:r>
              <a:rPr lang="en-ZA"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noAutofit/>
          </a:bodyPr>
          <a:lstStyle/>
          <a:p>
            <a:r>
              <a:rPr lang="en-ZA" dirty="0" smtClean="0"/>
              <a:t>Fernando Santos</a:t>
            </a:r>
            <a:endParaRPr lang="en-ZA"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6"/>
          </p:nvPr>
        </p:nvSpPr>
        <p:spPr>
          <a:xfrm>
            <a:off x="6062268" y="4035727"/>
            <a:ext cx="2910342" cy="238016"/>
          </a:xfrm>
        </p:spPr>
        <p:txBody>
          <a:bodyPr>
            <a:noAutofit/>
          </a:bodyPr>
          <a:lstStyle/>
          <a:p>
            <a:r>
              <a:rPr lang="en-ZA" sz="2000" i="0" dirty="0" smtClean="0">
                <a:solidFill>
                  <a:srgbClr val="002060"/>
                </a:solidFill>
                <a:hlinkClick r:id="rId2"/>
              </a:rPr>
              <a:t>fss1g15@soton.ac.uk</a:t>
            </a:r>
            <a:r>
              <a:rPr lang="en-ZA" sz="2000" i="0" dirty="0" smtClean="0">
                <a:solidFill>
                  <a:srgbClr val="002060"/>
                </a:solidFill>
              </a:rPr>
              <a:t> </a:t>
            </a:r>
            <a:endParaRPr lang="en-ZA" sz="2000" i="0" dirty="0">
              <a:solidFill>
                <a:srgbClr val="002060"/>
              </a:solidFill>
            </a:endParaRPr>
          </a:p>
        </p:txBody>
      </p:sp>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7"/>
          </p:nvPr>
        </p:nvSpPr>
        <p:spPr>
          <a:xfrm>
            <a:off x="6062267" y="4426298"/>
            <a:ext cx="3488133" cy="581131"/>
          </a:xfrm>
        </p:spPr>
        <p:txBody>
          <a:bodyPr>
            <a:noAutofit/>
          </a:bodyPr>
          <a:lstStyle/>
          <a:p>
            <a:r>
              <a:rPr lang="en-ZA" sz="2000" i="0" dirty="0">
                <a:solidFill>
                  <a:srgbClr val="002060"/>
                </a:solidFill>
                <a:hlinkClick r:id="rId3"/>
              </a:rPr>
              <a:t>https://</a:t>
            </a:r>
            <a:r>
              <a:rPr lang="en-ZA" sz="2000" i="0" dirty="0" smtClean="0">
                <a:solidFill>
                  <a:srgbClr val="002060"/>
                </a:solidFill>
                <a:hlinkClick r:id="rId3"/>
              </a:rPr>
              <a:t>www.wppi.soton.ac.uk/authors.html</a:t>
            </a:r>
            <a:r>
              <a:rPr lang="en-ZA" sz="2000" i="0" dirty="0" smtClean="0">
                <a:solidFill>
                  <a:srgbClr val="002060"/>
                </a:solidFill>
              </a:rPr>
              <a:t> </a:t>
            </a:r>
            <a:endParaRPr lang="en-ZA" sz="2000" i="0" dirty="0">
              <a:solidFill>
                <a:srgbClr val="002060"/>
              </a:solidFill>
            </a:endParaRP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5783050" y="4031659"/>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5766191" y="4399377"/>
            <a:ext cx="244786" cy="244786"/>
          </a:xfrm>
          <a:prstGeom prst="rect">
            <a:avLst/>
          </a:prstGeom>
        </p:spPr>
      </p:pic>
    </p:spTree>
    <p:extLst>
      <p:ext uri="{BB962C8B-B14F-4D97-AF65-F5344CB8AC3E}">
        <p14:creationId xmlns:p14="http://schemas.microsoft.com/office/powerpoint/2010/main" val="1042680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graphicFrame>
        <p:nvGraphicFramePr>
          <p:cNvPr id="9" name="Table 8"/>
          <p:cNvGraphicFramePr>
            <a:graphicFrameLocks noGrp="1"/>
          </p:cNvGraphicFramePr>
          <p:nvPr>
            <p:extLst/>
          </p:nvPr>
        </p:nvGraphicFramePr>
        <p:xfrm>
          <a:off x="432000" y="1273375"/>
          <a:ext cx="11525538" cy="4673600"/>
        </p:xfrm>
        <a:graphic>
          <a:graphicData uri="http://schemas.openxmlformats.org/drawingml/2006/table">
            <a:tbl>
              <a:tblPr firstRow="1" bandRow="1">
                <a:tableStyleId>{073A0DAA-6AF3-43AB-8588-CEC1D06C72B9}</a:tableStyleId>
              </a:tblPr>
              <a:tblGrid>
                <a:gridCol w="6658117">
                  <a:extLst>
                    <a:ext uri="{9D8B030D-6E8A-4147-A177-3AD203B41FA5}">
                      <a16:colId xmlns:a16="http://schemas.microsoft.com/office/drawing/2014/main" val="4256260332"/>
                    </a:ext>
                  </a:extLst>
                </a:gridCol>
                <a:gridCol w="1111348">
                  <a:extLst>
                    <a:ext uri="{9D8B030D-6E8A-4147-A177-3AD203B41FA5}">
                      <a16:colId xmlns:a16="http://schemas.microsoft.com/office/drawing/2014/main" val="2019383763"/>
                    </a:ext>
                  </a:extLst>
                </a:gridCol>
                <a:gridCol w="1041009">
                  <a:extLst>
                    <a:ext uri="{9D8B030D-6E8A-4147-A177-3AD203B41FA5}">
                      <a16:colId xmlns:a16="http://schemas.microsoft.com/office/drawing/2014/main" val="1586763320"/>
                    </a:ext>
                  </a:extLst>
                </a:gridCol>
                <a:gridCol w="1195754">
                  <a:extLst>
                    <a:ext uri="{9D8B030D-6E8A-4147-A177-3AD203B41FA5}">
                      <a16:colId xmlns:a16="http://schemas.microsoft.com/office/drawing/2014/main" val="3735496527"/>
                    </a:ext>
                  </a:extLst>
                </a:gridCol>
                <a:gridCol w="1519310">
                  <a:extLst>
                    <a:ext uri="{9D8B030D-6E8A-4147-A177-3AD203B41FA5}">
                      <a16:colId xmlns:a16="http://schemas.microsoft.com/office/drawing/2014/main" val="3105718585"/>
                    </a:ext>
                  </a:extLst>
                </a:gridCol>
              </a:tblGrid>
              <a:tr h="370840">
                <a:tc>
                  <a:txBody>
                    <a:bodyPr/>
                    <a:lstStyle/>
                    <a:p>
                      <a:pPr algn="ctr"/>
                      <a:r>
                        <a:rPr lang="en-GB" dirty="0" smtClean="0"/>
                        <a:t>Sentence</a:t>
                      </a:r>
                      <a:endParaRPr lang="en-GB" dirty="0"/>
                    </a:p>
                  </a:txBody>
                  <a:tcPr anchor="ctr"/>
                </a:tc>
                <a:tc>
                  <a:txBody>
                    <a:bodyPr/>
                    <a:lstStyle/>
                    <a:p>
                      <a:pPr algn="ctr"/>
                      <a:r>
                        <a:rPr lang="en-GB" dirty="0" smtClean="0"/>
                        <a:t>Original Sentence Score</a:t>
                      </a:r>
                      <a:endParaRPr lang="en-GB" dirty="0"/>
                    </a:p>
                  </a:txBody>
                  <a:tcPr anchor="ctr"/>
                </a:tc>
                <a:tc>
                  <a:txBody>
                    <a:bodyPr/>
                    <a:lstStyle/>
                    <a:p>
                      <a:pPr algn="ctr"/>
                      <a:r>
                        <a:rPr lang="en-GB" dirty="0" smtClean="0"/>
                        <a:t>Group</a:t>
                      </a:r>
                      <a:endParaRPr lang="en-GB" dirty="0"/>
                    </a:p>
                  </a:txBody>
                  <a:tcPr anchor="ctr"/>
                </a:tc>
                <a:tc>
                  <a:txBody>
                    <a:bodyPr/>
                    <a:lstStyle/>
                    <a:p>
                      <a:pPr algn="ctr"/>
                      <a:r>
                        <a:rPr lang="en-GB" dirty="0" smtClean="0"/>
                        <a:t>Revisions </a:t>
                      </a:r>
                      <a:r>
                        <a:rPr lang="en-GB" dirty="0" err="1" smtClean="0"/>
                        <a:t>Avg</a:t>
                      </a:r>
                      <a:r>
                        <a:rPr lang="en-GB" dirty="0" smtClean="0"/>
                        <a:t> Score</a:t>
                      </a:r>
                      <a:endParaRPr lang="en-GB" dirty="0"/>
                    </a:p>
                  </a:txBody>
                  <a:tcPr anchor="ctr"/>
                </a:tc>
                <a:tc>
                  <a:txBody>
                    <a:bodyPr/>
                    <a:lstStyle/>
                    <a:p>
                      <a:pPr algn="ctr"/>
                      <a:r>
                        <a:rPr lang="en-GB" dirty="0" smtClean="0"/>
                        <a:t>Percentage of Improvement</a:t>
                      </a:r>
                      <a:endParaRPr lang="en-GB" dirty="0"/>
                    </a:p>
                  </a:txBody>
                  <a:tcPr anchor="ctr"/>
                </a:tc>
                <a:extLst>
                  <a:ext uri="{0D108BD9-81ED-4DB2-BD59-A6C34878D82A}">
                    <a16:rowId xmlns:a16="http://schemas.microsoft.com/office/drawing/2014/main" val="3092206861"/>
                  </a:ext>
                </a:extLst>
              </a:tr>
              <a:tr h="370840">
                <a:tc rowSpan="2">
                  <a:txBody>
                    <a:bodyPr/>
                    <a:lstStyle/>
                    <a:p>
                      <a:pPr algn="l"/>
                      <a:r>
                        <a:rPr lang="en-GB" dirty="0" smtClean="0"/>
                        <a:t>If you are in Group A your samples will be analysed for many different viruses using the rapid test which takes about 1 hour.</a:t>
                      </a:r>
                    </a:p>
                  </a:txBody>
                  <a:tcPr anchor="ctr"/>
                </a:tc>
                <a:tc rowSpan="2">
                  <a:txBody>
                    <a:bodyPr/>
                    <a:lstStyle/>
                    <a:p>
                      <a:pPr algn="ctr"/>
                      <a:r>
                        <a:rPr lang="en-GB" dirty="0" smtClean="0"/>
                        <a:t>10.5</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6.7</a:t>
                      </a:r>
                      <a:endParaRPr lang="en-GB" dirty="0"/>
                    </a:p>
                  </a:txBody>
                  <a:tcPr anchor="ctr"/>
                </a:tc>
                <a:tc>
                  <a:txBody>
                    <a:bodyPr/>
                    <a:lstStyle/>
                    <a:p>
                      <a:pPr algn="ctr"/>
                      <a:r>
                        <a:rPr lang="en-GB" dirty="0" smtClean="0"/>
                        <a:t>37%</a:t>
                      </a:r>
                      <a:endParaRPr lang="en-GB" dirty="0"/>
                    </a:p>
                  </a:txBody>
                  <a:tcPr anchor="ctr"/>
                </a:tc>
                <a:extLst>
                  <a:ext uri="{0D108BD9-81ED-4DB2-BD59-A6C34878D82A}">
                    <a16:rowId xmlns:a16="http://schemas.microsoft.com/office/drawing/2014/main" val="4239929385"/>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8.0</a:t>
                      </a:r>
                      <a:endParaRPr lang="en-GB" dirty="0"/>
                    </a:p>
                  </a:txBody>
                  <a:tcPr anchor="ctr"/>
                </a:tc>
                <a:tc>
                  <a:txBody>
                    <a:bodyPr/>
                    <a:lstStyle/>
                    <a:p>
                      <a:pPr algn="ctr"/>
                      <a:r>
                        <a:rPr lang="en-GB" dirty="0" smtClean="0"/>
                        <a:t>25%</a:t>
                      </a:r>
                      <a:endParaRPr lang="en-GB" dirty="0"/>
                    </a:p>
                  </a:txBody>
                  <a:tcPr anchor="ctr"/>
                </a:tc>
                <a:extLst>
                  <a:ext uri="{0D108BD9-81ED-4DB2-BD59-A6C34878D82A}">
                    <a16:rowId xmlns:a16="http://schemas.microsoft.com/office/drawing/2014/main" val="1810821478"/>
                  </a:ext>
                </a:extLst>
              </a:tr>
              <a:tr h="370840">
                <a:tc rowSpan="2">
                  <a:txBody>
                    <a:bodyPr/>
                    <a:lstStyle/>
                    <a:p>
                      <a:pPr algn="l"/>
                      <a:r>
                        <a:rPr lang="en-GB" dirty="0" smtClean="0"/>
                        <a:t>The clinical team looking after you may wish to test you for respiratory viruses and if they do this will be using standard laboratory testing</a:t>
                      </a:r>
                    </a:p>
                  </a:txBody>
                  <a:tcPr anchor="ctr"/>
                </a:tc>
                <a:tc rowSpan="2">
                  <a:txBody>
                    <a:bodyPr/>
                    <a:lstStyle/>
                    <a:p>
                      <a:pPr algn="ctr"/>
                      <a:r>
                        <a:rPr lang="en-GB" dirty="0" smtClean="0"/>
                        <a:t>13.3</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10.9</a:t>
                      </a:r>
                      <a:endParaRPr lang="en-GB" dirty="0"/>
                    </a:p>
                  </a:txBody>
                  <a:tcPr anchor="ctr"/>
                </a:tc>
                <a:tc>
                  <a:txBody>
                    <a:bodyPr/>
                    <a:lstStyle/>
                    <a:p>
                      <a:pPr algn="ctr"/>
                      <a:r>
                        <a:rPr lang="en-GB" dirty="0" smtClean="0"/>
                        <a:t>18%</a:t>
                      </a:r>
                      <a:endParaRPr lang="en-GB" dirty="0"/>
                    </a:p>
                  </a:txBody>
                  <a:tcPr anchor="ctr"/>
                </a:tc>
                <a:extLst>
                  <a:ext uri="{0D108BD9-81ED-4DB2-BD59-A6C34878D82A}">
                    <a16:rowId xmlns:a16="http://schemas.microsoft.com/office/drawing/2014/main" val="1471442790"/>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9.4</a:t>
                      </a:r>
                      <a:endParaRPr lang="en-GB" dirty="0"/>
                    </a:p>
                  </a:txBody>
                  <a:tcPr anchor="ctr"/>
                </a:tc>
                <a:tc>
                  <a:txBody>
                    <a:bodyPr/>
                    <a:lstStyle/>
                    <a:p>
                      <a:pPr algn="ctr"/>
                      <a:r>
                        <a:rPr lang="en-GB" dirty="0" smtClean="0"/>
                        <a:t>30%</a:t>
                      </a:r>
                      <a:endParaRPr lang="en-GB" dirty="0"/>
                    </a:p>
                  </a:txBody>
                  <a:tcPr anchor="ctr"/>
                </a:tc>
                <a:extLst>
                  <a:ext uri="{0D108BD9-81ED-4DB2-BD59-A6C34878D82A}">
                    <a16:rowId xmlns:a16="http://schemas.microsoft.com/office/drawing/2014/main" val="2320763458"/>
                  </a:ext>
                </a:extLst>
              </a:tr>
              <a:tr h="370840">
                <a:tc rowSpan="2">
                  <a:txBody>
                    <a:bodyPr/>
                    <a:lstStyle/>
                    <a:p>
                      <a:pPr algn="l"/>
                      <a:r>
                        <a:rPr lang="en-GB" dirty="0" smtClean="0"/>
                        <a:t>For both Groups A and B you have the right to decline all or any of these further research samples, should you wish, and this will not affect you being part of this study or the care you receive.</a:t>
                      </a:r>
                    </a:p>
                  </a:txBody>
                  <a:tcPr anchor="ctr"/>
                </a:tc>
                <a:tc rowSpan="2">
                  <a:txBody>
                    <a:bodyPr/>
                    <a:lstStyle/>
                    <a:p>
                      <a:pPr algn="ctr"/>
                      <a:r>
                        <a:rPr lang="en-GB" dirty="0" smtClean="0"/>
                        <a:t>16.7</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9.3</a:t>
                      </a:r>
                      <a:endParaRPr lang="en-GB" dirty="0"/>
                    </a:p>
                  </a:txBody>
                  <a:tcPr anchor="ctr"/>
                </a:tc>
                <a:tc>
                  <a:txBody>
                    <a:bodyPr/>
                    <a:lstStyle/>
                    <a:p>
                      <a:pPr algn="ctr"/>
                      <a:r>
                        <a:rPr lang="en-GB" dirty="0" smtClean="0"/>
                        <a:t>44%</a:t>
                      </a:r>
                      <a:endParaRPr lang="en-GB" dirty="0"/>
                    </a:p>
                  </a:txBody>
                  <a:tcPr anchor="ctr"/>
                </a:tc>
                <a:extLst>
                  <a:ext uri="{0D108BD9-81ED-4DB2-BD59-A6C34878D82A}">
                    <a16:rowId xmlns:a16="http://schemas.microsoft.com/office/drawing/2014/main" val="3560668850"/>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9.5</a:t>
                      </a:r>
                      <a:endParaRPr lang="en-GB" dirty="0"/>
                    </a:p>
                  </a:txBody>
                  <a:tcPr anchor="ctr"/>
                </a:tc>
                <a:tc>
                  <a:txBody>
                    <a:bodyPr/>
                    <a:lstStyle/>
                    <a:p>
                      <a:pPr algn="ctr"/>
                      <a:r>
                        <a:rPr lang="en-GB" dirty="0" smtClean="0"/>
                        <a:t>43%</a:t>
                      </a:r>
                      <a:endParaRPr lang="en-GB" dirty="0"/>
                    </a:p>
                  </a:txBody>
                  <a:tcPr anchor="ctr"/>
                </a:tc>
                <a:extLst>
                  <a:ext uri="{0D108BD9-81ED-4DB2-BD59-A6C34878D82A}">
                    <a16:rowId xmlns:a16="http://schemas.microsoft.com/office/drawing/2014/main" val="1979675093"/>
                  </a:ext>
                </a:extLst>
              </a:tr>
              <a:tr h="370840">
                <a:tc rowSpan="2">
                  <a:txBody>
                    <a:bodyPr/>
                    <a:lstStyle/>
                    <a:p>
                      <a:pPr algn="l"/>
                      <a:r>
                        <a:rPr lang="en-GB" dirty="0" smtClean="0"/>
                        <a:t>The samples collected during the study are stored without any of personal details on them and are only used in further ethically approved research under the direction of the chief investigator of this study.</a:t>
                      </a:r>
                    </a:p>
                  </a:txBody>
                  <a:tcPr anchor="ctr"/>
                </a:tc>
                <a:tc rowSpan="2">
                  <a:txBody>
                    <a:bodyPr/>
                    <a:lstStyle/>
                    <a:p>
                      <a:pPr algn="ctr"/>
                      <a:r>
                        <a:rPr lang="en-GB" dirty="0" smtClean="0"/>
                        <a:t>19.5</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13.2</a:t>
                      </a:r>
                      <a:endParaRPr lang="en-GB" dirty="0"/>
                    </a:p>
                  </a:txBody>
                  <a:tcPr anchor="ctr"/>
                </a:tc>
                <a:tc>
                  <a:txBody>
                    <a:bodyPr/>
                    <a:lstStyle/>
                    <a:p>
                      <a:pPr algn="ctr"/>
                      <a:r>
                        <a:rPr lang="en-GB" dirty="0" smtClean="0"/>
                        <a:t>32%</a:t>
                      </a:r>
                      <a:endParaRPr lang="en-GB" dirty="0"/>
                    </a:p>
                  </a:txBody>
                  <a:tcPr anchor="ctr"/>
                </a:tc>
                <a:extLst>
                  <a:ext uri="{0D108BD9-81ED-4DB2-BD59-A6C34878D82A}">
                    <a16:rowId xmlns:a16="http://schemas.microsoft.com/office/drawing/2014/main" val="1982455135"/>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14.4</a:t>
                      </a:r>
                      <a:endParaRPr lang="en-GB" dirty="0"/>
                    </a:p>
                  </a:txBody>
                  <a:tcPr anchor="ctr"/>
                </a:tc>
                <a:tc>
                  <a:txBody>
                    <a:bodyPr/>
                    <a:lstStyle/>
                    <a:p>
                      <a:pPr algn="ctr"/>
                      <a:r>
                        <a:rPr lang="en-GB" dirty="0" smtClean="0"/>
                        <a:t>26%</a:t>
                      </a:r>
                      <a:endParaRPr lang="en-GB" dirty="0"/>
                    </a:p>
                  </a:txBody>
                  <a:tcPr anchor="ctr"/>
                </a:tc>
                <a:extLst>
                  <a:ext uri="{0D108BD9-81ED-4DB2-BD59-A6C34878D82A}">
                    <a16:rowId xmlns:a16="http://schemas.microsoft.com/office/drawing/2014/main" val="3749030901"/>
                  </a:ext>
                </a:extLst>
              </a:tr>
            </a:tbl>
          </a:graphicData>
        </a:graphic>
      </p:graphicFrame>
      <p:graphicFrame>
        <p:nvGraphicFramePr>
          <p:cNvPr id="6" name="Chart 5"/>
          <p:cNvGraphicFramePr/>
          <p:nvPr>
            <p:extLst/>
          </p:nvPr>
        </p:nvGraphicFramePr>
        <p:xfrm>
          <a:off x="432000" y="648000"/>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346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Problem</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8712001"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PILs are to support patient decisions about entering a trial, so must be understandable by all patients</a:t>
            </a:r>
            <a:endParaRPr lang="en-GB" dirty="0"/>
          </a:p>
          <a:p>
            <a:r>
              <a:rPr lang="en-GB" dirty="0"/>
              <a:t>Employing </a:t>
            </a:r>
            <a:r>
              <a:rPr lang="en-GB" dirty="0" smtClean="0"/>
              <a:t>a Patient </a:t>
            </a:r>
            <a:r>
              <a:rPr lang="en-GB" dirty="0"/>
              <a:t>and Public Involvement group </a:t>
            </a:r>
            <a:r>
              <a:rPr lang="en-GB" dirty="0" smtClean="0"/>
              <a:t>to review PIL can </a:t>
            </a:r>
            <a:r>
              <a:rPr lang="en-GB" dirty="0"/>
              <a:t>be too expensive </a:t>
            </a:r>
            <a:r>
              <a:rPr lang="en-GB" dirty="0" smtClean="0"/>
              <a:t>(c. </a:t>
            </a:r>
            <a:r>
              <a:rPr lang="en-GB" dirty="0"/>
              <a:t>£20 per </a:t>
            </a:r>
            <a:r>
              <a:rPr lang="en-GB" dirty="0" smtClean="0"/>
              <a:t>person-hour</a:t>
            </a:r>
            <a:r>
              <a:rPr lang="en-GB" dirty="0"/>
              <a:t>) </a:t>
            </a:r>
            <a:r>
              <a:rPr lang="en-GB" dirty="0" smtClean="0"/>
              <a:t>&amp; </a:t>
            </a:r>
            <a:r>
              <a:rPr lang="en-GB" dirty="0"/>
              <a:t>time consuming for </a:t>
            </a:r>
            <a:r>
              <a:rPr lang="en-GB" dirty="0" smtClean="0"/>
              <a:t>pragmatic, low-risk trials </a:t>
            </a:r>
          </a:p>
          <a:p>
            <a:r>
              <a:rPr lang="en-GB" dirty="0"/>
              <a:t>Quantitative </a:t>
            </a:r>
            <a:r>
              <a:rPr lang="en-GB" dirty="0" smtClean="0"/>
              <a:t>text metrics and analytics can identify difficult sentences for patients, but give no advice on how to correct them.</a:t>
            </a:r>
            <a:endParaRPr kumimoji="0" lang="en-GB" b="0" i="0" u="none" strike="noStrike" kern="1200" cap="none" spc="0" normalizeH="0" baseline="0" noProof="0" dirty="0">
              <a:ln>
                <a:noFill/>
              </a:ln>
              <a:solidFill>
                <a:srgbClr val="3F3F3F"/>
              </a:solidFill>
              <a:effectLst/>
              <a:uLnTx/>
              <a:uFillTx/>
              <a:latin typeface="Calibri" panose="020F0502020204030204"/>
            </a:endParaRP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b="1" dirty="0" smtClean="0">
                <a:solidFill>
                  <a:srgbClr val="014067"/>
                </a:solidFill>
                <a:latin typeface="Calibri" panose="020F0502020204030204"/>
              </a:rPr>
              <a:t>Current Patient Information Leaflets (PILs) are </a:t>
            </a:r>
            <a:r>
              <a:rPr lang="en-GB" b="1" dirty="0" smtClean="0">
                <a:solidFill>
                  <a:srgbClr val="014067"/>
                </a:solidFill>
                <a:latin typeface="Calibri" panose="020F0502020204030204"/>
              </a:rPr>
              <a:t>hard</a:t>
            </a:r>
            <a:r>
              <a:rPr lang="en-GB" b="1" dirty="0">
                <a:solidFill>
                  <a:srgbClr val="014067"/>
                </a:solidFill>
              </a:rPr>
              <a:t> to understand</a:t>
            </a:r>
            <a:r>
              <a:rPr lang="en-GB" b="1" dirty="0" smtClean="0">
                <a:solidFill>
                  <a:srgbClr val="014067"/>
                </a:solidFill>
                <a:latin typeface="Calibri" panose="020F0502020204030204"/>
              </a:rPr>
              <a:t> </a:t>
            </a:r>
            <a:r>
              <a:rPr lang="en-GB" b="1" dirty="0">
                <a:solidFill>
                  <a:srgbClr val="014067"/>
                </a:solidFill>
              </a:rPr>
              <a:t>for patients and public </a:t>
            </a:r>
            <a:r>
              <a:rPr lang="en-GB" b="1" dirty="0" smtClean="0">
                <a:solidFill>
                  <a:srgbClr val="014067"/>
                </a:solidFill>
              </a:rPr>
              <a:t>audiences</a:t>
            </a:r>
            <a:endParaRPr lang="en-GB" b="1" dirty="0">
              <a:solidFill>
                <a:srgbClr val="014067"/>
              </a:solidFill>
              <a:latin typeface="Calibri" panose="020F0502020204030204"/>
            </a:endParaRPr>
          </a:p>
        </p:txBody>
      </p:sp>
    </p:spTree>
    <p:extLst>
      <p:ext uri="{BB962C8B-B14F-4D97-AF65-F5344CB8AC3E}">
        <p14:creationId xmlns:p14="http://schemas.microsoft.com/office/powerpoint/2010/main" val="2579013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Our proposal</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Use different quantitative metrics to assess difficulty of understanding sample PILs.</a:t>
            </a:r>
          </a:p>
          <a:p>
            <a:r>
              <a:rPr lang="en-GB" dirty="0" smtClean="0"/>
              <a:t>Collect public feedback on sample PILs online:</a:t>
            </a:r>
          </a:p>
          <a:p>
            <a:pPr lvl="1"/>
            <a:r>
              <a:rPr lang="en-GB" dirty="0" smtClean="0"/>
              <a:t>Record user comments</a:t>
            </a:r>
          </a:p>
          <a:p>
            <a:pPr lvl="1"/>
            <a:r>
              <a:rPr lang="en-GB" dirty="0" smtClean="0"/>
              <a:t>Link comments to specific sections of text</a:t>
            </a:r>
          </a:p>
          <a:p>
            <a:pPr lvl="1"/>
            <a:r>
              <a:rPr lang="en-GB" dirty="0" smtClean="0"/>
              <a:t>Quantitatively assess sentence issues</a:t>
            </a:r>
          </a:p>
          <a:p>
            <a:r>
              <a:rPr lang="en-GB" dirty="0" smtClean="0"/>
              <a:t>Employ Amazon crowd sourcing to revise wording of sentences identified as too hard to understand.</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b="1" dirty="0" smtClean="0">
                <a:solidFill>
                  <a:srgbClr val="014067"/>
                </a:solidFill>
                <a:latin typeface="Calibri" panose="020F0502020204030204"/>
              </a:rPr>
              <a:t>Assess the effect of different content analysis and crowd sourcing techniques for revising PILs</a:t>
            </a:r>
            <a:endParaRPr lang="en-GB" b="1" dirty="0">
              <a:solidFill>
                <a:srgbClr val="014067"/>
              </a:solidFill>
              <a:latin typeface="Calibri" panose="020F0502020204030204"/>
            </a:endParaRPr>
          </a:p>
        </p:txBody>
      </p:sp>
    </p:spTree>
    <p:extLst>
      <p:ext uri="{BB962C8B-B14F-4D97-AF65-F5344CB8AC3E}">
        <p14:creationId xmlns:p14="http://schemas.microsoft.com/office/powerpoint/2010/main" val="430552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1999" y="2282515"/>
            <a:ext cx="8328942"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Four PILs currently in use selected to test our platform.</a:t>
            </a:r>
          </a:p>
          <a:p>
            <a:r>
              <a:rPr lang="en-GB" dirty="0" smtClean="0"/>
              <a:t>Several indexes used to quantify readability of current PIL text.</a:t>
            </a:r>
          </a:p>
          <a:p>
            <a:r>
              <a:rPr lang="en-GB" dirty="0" smtClean="0"/>
              <a:t>Sentences </a:t>
            </a:r>
            <a:r>
              <a:rPr lang="en-GB" dirty="0"/>
              <a:t>in each PIL requiring </a:t>
            </a:r>
            <a:r>
              <a:rPr lang="en-GB" dirty="0" smtClean="0"/>
              <a:t>above 10</a:t>
            </a:r>
            <a:r>
              <a:rPr lang="en-GB" baseline="30000" dirty="0" smtClean="0"/>
              <a:t>th</a:t>
            </a:r>
            <a:r>
              <a:rPr lang="en-GB" dirty="0" smtClean="0"/>
              <a:t> grade schooling were identified </a:t>
            </a:r>
            <a:r>
              <a:rPr lang="en-GB" dirty="0" smtClean="0"/>
              <a:t>using quantitative readability scores (ARI, Coleman</a:t>
            </a:r>
            <a:r>
              <a:rPr lang="en-GB" dirty="0" smtClean="0"/>
              <a:t> and SMOG).</a:t>
            </a:r>
            <a:endParaRPr lang="en-GB" b="1" dirty="0" smtClean="0"/>
          </a:p>
          <a:p>
            <a:r>
              <a:rPr lang="en-GB" dirty="0" smtClean="0"/>
              <a:t>Public comments and reviews (EQIP scale) on PIL text gathered online.</a:t>
            </a:r>
          </a:p>
          <a:p>
            <a:r>
              <a:rPr lang="en-GB" dirty="0" smtClean="0"/>
              <a:t>In progress: studying how different techniques (Cloze procedure, sentiment analysis, crowdsourcing) affect the revision quality of difficult sentences.</a:t>
            </a:r>
          </a:p>
        </p:txBody>
      </p:sp>
      <p:sp>
        <p:nvSpPr>
          <p:cNvPr id="6" name="Text Placeholder 2"/>
          <p:cNvSpPr txBox="1">
            <a:spLocks/>
          </p:cNvSpPr>
          <p:nvPr/>
        </p:nvSpPr>
        <p:spPr>
          <a:xfrm>
            <a:off x="431999" y="1175279"/>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b="1" dirty="0" smtClean="0">
                <a:solidFill>
                  <a:srgbClr val="014067"/>
                </a:solidFill>
                <a:latin typeface="Calibri" panose="020F0502020204030204"/>
              </a:rPr>
              <a:t>Invited PIL authors from UK clinical trials to collaborate in the study, authors from FLUPOC, HORIZON and </a:t>
            </a:r>
            <a:r>
              <a:rPr lang="en-GB" b="1" dirty="0" err="1" smtClean="0">
                <a:solidFill>
                  <a:srgbClr val="014067"/>
                </a:solidFill>
                <a:latin typeface="Calibri" panose="020F0502020204030204"/>
              </a:rPr>
              <a:t>TrueNTH</a:t>
            </a:r>
            <a:r>
              <a:rPr lang="en-GB" b="1" dirty="0" smtClean="0">
                <a:solidFill>
                  <a:srgbClr val="014067"/>
                </a:solidFill>
                <a:latin typeface="Calibri" panose="020F0502020204030204"/>
              </a:rPr>
              <a:t> studies responded</a:t>
            </a:r>
            <a:endParaRPr lang="en-GB" b="1" dirty="0">
              <a:solidFill>
                <a:srgbClr val="014067"/>
              </a:solidFill>
              <a:latin typeface="Calibri" panose="020F0502020204030204"/>
            </a:endParaRPr>
          </a:p>
        </p:txBody>
      </p:sp>
    </p:spTree>
    <p:extLst>
      <p:ext uri="{BB962C8B-B14F-4D97-AF65-F5344CB8AC3E}">
        <p14:creationId xmlns:p14="http://schemas.microsoft.com/office/powerpoint/2010/main" val="385127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6" name="Text Placeholder 2"/>
          <p:cNvSpPr txBox="1">
            <a:spLocks/>
          </p:cNvSpPr>
          <p:nvPr/>
        </p:nvSpPr>
        <p:spPr>
          <a:xfrm>
            <a:off x="432001" y="98632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rPr>
              <a:t>No </a:t>
            </a:r>
            <a:r>
              <a:rPr lang="en-GB" dirty="0">
                <a:solidFill>
                  <a:srgbClr val="014067"/>
                </a:solidFill>
              </a:rPr>
              <a:t>meaningful difference in readability was observed for the 4 PILs using 3 different scores: ARI, Coleman and SMOG.</a:t>
            </a:r>
          </a:p>
          <a:p>
            <a:pPr lvl="0"/>
            <a:endParaRPr lang="en-GB" strike="sngStrike" dirty="0">
              <a:solidFill>
                <a:srgbClr val="014067"/>
              </a:solidFill>
              <a:latin typeface="Calibri" panose="020F0502020204030204"/>
            </a:endParaRPr>
          </a:p>
        </p:txBody>
      </p:sp>
      <p:grpSp>
        <p:nvGrpSpPr>
          <p:cNvPr id="35" name="Group 34"/>
          <p:cNvGrpSpPr/>
          <p:nvPr/>
        </p:nvGrpSpPr>
        <p:grpSpPr>
          <a:xfrm>
            <a:off x="432000" y="1751932"/>
            <a:ext cx="8463598" cy="4826098"/>
            <a:chOff x="432000" y="1530252"/>
            <a:chExt cx="8463598" cy="4826098"/>
          </a:xfrm>
        </p:grpSpPr>
        <p:pic>
          <p:nvPicPr>
            <p:cNvPr id="24" name="Picture 23"/>
            <p:cNvPicPr>
              <a:picLocks noChangeAspect="1"/>
            </p:cNvPicPr>
            <p:nvPr/>
          </p:nvPicPr>
          <p:blipFill>
            <a:blip r:embed="rId2"/>
            <a:stretch>
              <a:fillRect/>
            </a:stretch>
          </p:blipFill>
          <p:spPr>
            <a:xfrm>
              <a:off x="866339" y="1530252"/>
              <a:ext cx="8029259" cy="4826098"/>
            </a:xfrm>
            <a:prstGeom prst="rect">
              <a:avLst/>
            </a:prstGeom>
          </p:spPr>
        </p:pic>
        <p:sp>
          <p:nvSpPr>
            <p:cNvPr id="5" name="Content Placeholder 1"/>
            <p:cNvSpPr txBox="1">
              <a:spLocks/>
            </p:cNvSpPr>
            <p:nvPr/>
          </p:nvSpPr>
          <p:spPr>
            <a:xfrm>
              <a:off x="432000" y="1922166"/>
              <a:ext cx="7841143"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smtClean="0"/>
            </a:p>
          </p:txBody>
        </p:sp>
        <p:sp>
          <p:nvSpPr>
            <p:cNvPr id="13" name="Rounded Rectangle 12"/>
            <p:cNvSpPr/>
            <p:nvPr/>
          </p:nvSpPr>
          <p:spPr>
            <a:xfrm>
              <a:off x="1472674" y="4542572"/>
              <a:ext cx="1100709" cy="524021"/>
            </a:xfrm>
            <a:prstGeom prst="roundRect">
              <a:avLst/>
            </a:prstGeom>
            <a:noFill/>
            <a:ln w="9525" cap="flat" cmpd="sng" algn="ctr">
              <a:solidFill>
                <a:srgbClr val="00B050"/>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GB" dirty="0" smtClean="0">
                  <a:solidFill>
                    <a:srgbClr val="00B050"/>
                  </a:solidFill>
                </a:rPr>
                <a:t>Popular Novels</a:t>
              </a:r>
              <a:endParaRPr lang="en-GB" dirty="0">
                <a:solidFill>
                  <a:srgbClr val="00B050"/>
                </a:solidFill>
              </a:endParaRPr>
            </a:p>
          </p:txBody>
        </p:sp>
        <p:cxnSp>
          <p:nvCxnSpPr>
            <p:cNvPr id="14" name="Straight Arrow Connector 13"/>
            <p:cNvCxnSpPr/>
            <p:nvPr/>
          </p:nvCxnSpPr>
          <p:spPr>
            <a:xfrm flipH="1" flipV="1">
              <a:off x="1213329" y="4023360"/>
              <a:ext cx="781331" cy="51921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116177" y="3526437"/>
              <a:ext cx="1476103" cy="609903"/>
            </a:xfrm>
            <a:prstGeom prst="roundRect">
              <a:avLst/>
            </a:prstGeom>
            <a:noFill/>
            <a:ln w="9525" cap="flat" cmpd="sng" algn="ctr">
              <a:solidFill>
                <a:schemeClr val="accent4">
                  <a:lumMod val="50000"/>
                </a:schemeClr>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GB" dirty="0" err="1" smtClean="0">
                  <a:solidFill>
                    <a:schemeClr val="accent4">
                      <a:lumMod val="50000"/>
                    </a:schemeClr>
                  </a:solidFill>
                </a:rPr>
                <a:t>Avg</a:t>
              </a:r>
              <a:r>
                <a:rPr lang="en-GB" dirty="0" smtClean="0">
                  <a:solidFill>
                    <a:schemeClr val="accent4">
                      <a:lumMod val="50000"/>
                    </a:schemeClr>
                  </a:solidFill>
                </a:rPr>
                <a:t> Adult Reading Skill</a:t>
              </a:r>
              <a:endParaRPr lang="en-GB" dirty="0">
                <a:solidFill>
                  <a:schemeClr val="accent4">
                    <a:lumMod val="50000"/>
                  </a:schemeClr>
                </a:solidFill>
              </a:endParaRPr>
            </a:p>
          </p:txBody>
        </p:sp>
        <p:cxnSp>
          <p:nvCxnSpPr>
            <p:cNvPr id="18" name="Straight Arrow Connector 17"/>
            <p:cNvCxnSpPr>
              <a:stCxn id="17" idx="1"/>
            </p:cNvCxnSpPr>
            <p:nvPr/>
          </p:nvCxnSpPr>
          <p:spPr>
            <a:xfrm flipH="1" flipV="1">
              <a:off x="1213329" y="3670663"/>
              <a:ext cx="902848" cy="160726"/>
            </a:xfrm>
            <a:prstGeom prst="straightConnector1">
              <a:avLst/>
            </a:prstGeom>
            <a:ln w="381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1698172" y="2075242"/>
              <a:ext cx="1502227" cy="588974"/>
            </a:xfrm>
            <a:prstGeom prst="roundRect">
              <a:avLst/>
            </a:prstGeom>
            <a:noFill/>
            <a:ln w="9525" cap="flat" cmpd="sng" algn="ctr">
              <a:solidFill>
                <a:schemeClr val="accent2">
                  <a:lumMod val="75000"/>
                </a:schemeClr>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GB" dirty="0" smtClean="0">
                  <a:solidFill>
                    <a:schemeClr val="accent2">
                      <a:lumMod val="75000"/>
                    </a:schemeClr>
                  </a:solidFill>
                </a:rPr>
                <a:t>College Reading Skill</a:t>
              </a:r>
              <a:endParaRPr lang="en-GB" dirty="0">
                <a:solidFill>
                  <a:schemeClr val="accent2">
                    <a:lumMod val="75000"/>
                  </a:schemeClr>
                </a:solidFill>
              </a:endParaRPr>
            </a:p>
          </p:txBody>
        </p:sp>
        <p:cxnSp>
          <p:nvCxnSpPr>
            <p:cNvPr id="26" name="Straight Arrow Connector 25"/>
            <p:cNvCxnSpPr>
              <a:stCxn id="25" idx="1"/>
            </p:cNvCxnSpPr>
            <p:nvPr/>
          </p:nvCxnSpPr>
          <p:spPr>
            <a:xfrm flipH="1">
              <a:off x="1213330" y="2369729"/>
              <a:ext cx="484842" cy="41990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8797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2000" y="2001155"/>
            <a:ext cx="8178600"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In all cases more than 1/3 of the sentences were deem to be too hard to understand. 1/4 of </a:t>
            </a:r>
            <a:r>
              <a:rPr lang="en-GB" dirty="0" smtClean="0"/>
              <a:t>these </a:t>
            </a:r>
            <a:r>
              <a:rPr lang="en-GB" dirty="0" smtClean="0"/>
              <a:t>sentences would require a professor level reading skill to be easily understood.</a:t>
            </a:r>
          </a:p>
        </p:txBody>
      </p:sp>
      <p:sp>
        <p:nvSpPr>
          <p:cNvPr id="6" name="Text Placeholder 2"/>
          <p:cNvSpPr txBox="1">
            <a:spLocks/>
          </p:cNvSpPr>
          <p:nvPr/>
        </p:nvSpPr>
        <p:spPr>
          <a:xfrm>
            <a:off x="432001" y="1348273"/>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dirty="0" smtClean="0">
                <a:solidFill>
                  <a:srgbClr val="014067"/>
                </a:solidFill>
                <a:latin typeface="Calibri" panose="020F0502020204030204"/>
              </a:rPr>
              <a:t>The text of all PILs contained a similar number of hard sentences and similar score distributions.</a:t>
            </a:r>
            <a:endParaRPr lang="en-GB" dirty="0">
              <a:solidFill>
                <a:srgbClr val="014067"/>
              </a:solidFill>
              <a:latin typeface="Calibri" panose="020F0502020204030204"/>
            </a:endParaRPr>
          </a:p>
        </p:txBody>
      </p:sp>
      <p:graphicFrame>
        <p:nvGraphicFramePr>
          <p:cNvPr id="4" name="Table 3"/>
          <p:cNvGraphicFramePr>
            <a:graphicFrameLocks noGrp="1"/>
          </p:cNvGraphicFramePr>
          <p:nvPr>
            <p:extLst>
              <p:ext uri="{D42A27DB-BD31-4B8C-83A1-F6EECF244321}">
                <p14:modId xmlns:p14="http://schemas.microsoft.com/office/powerpoint/2010/main" val="2940706390"/>
              </p:ext>
            </p:extLst>
          </p:nvPr>
        </p:nvGraphicFramePr>
        <p:xfrm>
          <a:off x="774728" y="3229659"/>
          <a:ext cx="4088675" cy="2041525"/>
        </p:xfrm>
        <a:graphic>
          <a:graphicData uri="http://schemas.openxmlformats.org/drawingml/2006/table">
            <a:tbl>
              <a:tblPr firstRow="1" bandRow="1">
                <a:tableStyleId>{073A0DAA-6AF3-43AB-8588-CEC1D06C72B9}</a:tableStyleId>
              </a:tblPr>
              <a:tblGrid>
                <a:gridCol w="509452">
                  <a:extLst>
                    <a:ext uri="{9D8B030D-6E8A-4147-A177-3AD203B41FA5}">
                      <a16:colId xmlns:a16="http://schemas.microsoft.com/office/drawing/2014/main" val="1824996157"/>
                    </a:ext>
                  </a:extLst>
                </a:gridCol>
                <a:gridCol w="1188720">
                  <a:extLst>
                    <a:ext uri="{9D8B030D-6E8A-4147-A177-3AD203B41FA5}">
                      <a16:colId xmlns:a16="http://schemas.microsoft.com/office/drawing/2014/main" val="2981928074"/>
                    </a:ext>
                  </a:extLst>
                </a:gridCol>
                <a:gridCol w="1227908">
                  <a:extLst>
                    <a:ext uri="{9D8B030D-6E8A-4147-A177-3AD203B41FA5}">
                      <a16:colId xmlns:a16="http://schemas.microsoft.com/office/drawing/2014/main" val="3204616911"/>
                    </a:ext>
                  </a:extLst>
                </a:gridCol>
                <a:gridCol w="1162595">
                  <a:extLst>
                    <a:ext uri="{9D8B030D-6E8A-4147-A177-3AD203B41FA5}">
                      <a16:colId xmlns:a16="http://schemas.microsoft.com/office/drawing/2014/main" val="905280081"/>
                    </a:ext>
                  </a:extLst>
                </a:gridCol>
              </a:tblGrid>
              <a:tr h="370840">
                <a:tc>
                  <a:txBody>
                    <a:bodyPr/>
                    <a:lstStyle/>
                    <a:p>
                      <a:pPr algn="ctr" fontAlgn="b"/>
                      <a:r>
                        <a:rPr lang="en-GB" sz="1800" b="0" i="0" u="none" strike="noStrike" dirty="0">
                          <a:solidFill>
                            <a:schemeClr val="bg1"/>
                          </a:solidFill>
                          <a:effectLst/>
                          <a:latin typeface="+mn-lt"/>
                        </a:rPr>
                        <a:t>PIL</a:t>
                      </a:r>
                    </a:p>
                  </a:txBody>
                  <a:tcPr marL="9525" marR="9525" marT="9525" marB="0" anchor="ctr"/>
                </a:tc>
                <a:tc>
                  <a:txBody>
                    <a:bodyPr/>
                    <a:lstStyle/>
                    <a:p>
                      <a:pPr algn="ctr" fontAlgn="b"/>
                      <a:r>
                        <a:rPr lang="en-GB" sz="1800" b="0" i="0" u="none" strike="noStrike">
                          <a:solidFill>
                            <a:schemeClr val="bg1"/>
                          </a:solidFill>
                          <a:effectLst/>
                          <a:latin typeface="+mn-lt"/>
                        </a:rPr>
                        <a:t>Sentences</a:t>
                      </a:r>
                    </a:p>
                  </a:txBody>
                  <a:tcPr marL="9525" marR="9525" marT="9525" marB="0" anchor="ctr"/>
                </a:tc>
                <a:tc>
                  <a:txBody>
                    <a:bodyPr/>
                    <a:lstStyle/>
                    <a:p>
                      <a:pPr algn="ctr" fontAlgn="b"/>
                      <a:r>
                        <a:rPr lang="en-GB" sz="1800" b="0" i="0" u="none" strike="noStrike">
                          <a:solidFill>
                            <a:schemeClr val="bg1"/>
                          </a:solidFill>
                          <a:effectLst/>
                          <a:latin typeface="+mn-lt"/>
                        </a:rPr>
                        <a:t>Sentences Above 10</a:t>
                      </a:r>
                    </a:p>
                  </a:txBody>
                  <a:tcPr marL="9525" marR="9525" marT="9525" marB="0" anchor="ctr"/>
                </a:tc>
                <a:tc>
                  <a:txBody>
                    <a:bodyPr/>
                    <a:lstStyle/>
                    <a:p>
                      <a:pPr algn="ctr" fontAlgn="b"/>
                      <a:r>
                        <a:rPr lang="en-GB" sz="1800" b="0" i="0" u="none" strike="noStrike" dirty="0">
                          <a:solidFill>
                            <a:schemeClr val="bg1"/>
                          </a:solidFill>
                          <a:effectLst/>
                          <a:latin typeface="+mn-lt"/>
                        </a:rPr>
                        <a:t>Percentage</a:t>
                      </a:r>
                    </a:p>
                  </a:txBody>
                  <a:tcPr marL="9525" marR="9525" marT="9525" marB="0" anchor="ctr"/>
                </a:tc>
                <a:extLst>
                  <a:ext uri="{0D108BD9-81ED-4DB2-BD59-A6C34878D82A}">
                    <a16:rowId xmlns:a16="http://schemas.microsoft.com/office/drawing/2014/main" val="2856263847"/>
                  </a:ext>
                </a:extLst>
              </a:tr>
              <a:tr h="370840">
                <a:tc>
                  <a:txBody>
                    <a:bodyPr/>
                    <a:lstStyle/>
                    <a:p>
                      <a:pPr algn="ctr" fontAlgn="b"/>
                      <a:r>
                        <a:rPr lang="en-GB" sz="1800" b="0" i="0" u="none" strike="noStrike">
                          <a:solidFill>
                            <a:srgbClr val="000000"/>
                          </a:solidFill>
                          <a:effectLst/>
                          <a:latin typeface="+mn-lt"/>
                        </a:rPr>
                        <a:t>1</a:t>
                      </a:r>
                    </a:p>
                  </a:txBody>
                  <a:tcPr marL="9525" marR="9525" marT="9525" marB="0" anchor="ctr"/>
                </a:tc>
                <a:tc>
                  <a:txBody>
                    <a:bodyPr/>
                    <a:lstStyle/>
                    <a:p>
                      <a:pPr algn="ctr" fontAlgn="b"/>
                      <a:r>
                        <a:rPr lang="en-GB" sz="1800" b="0" i="0" u="none" strike="noStrike">
                          <a:solidFill>
                            <a:srgbClr val="000000"/>
                          </a:solidFill>
                          <a:effectLst/>
                          <a:latin typeface="+mn-lt"/>
                        </a:rPr>
                        <a:t>78</a:t>
                      </a:r>
                    </a:p>
                  </a:txBody>
                  <a:tcPr marL="9525" marR="9525" marT="9525" marB="0" anchor="ctr"/>
                </a:tc>
                <a:tc>
                  <a:txBody>
                    <a:bodyPr/>
                    <a:lstStyle/>
                    <a:p>
                      <a:pPr algn="ctr" fontAlgn="b"/>
                      <a:r>
                        <a:rPr lang="en-GB" sz="1800" b="0" i="0" u="none" strike="noStrike">
                          <a:solidFill>
                            <a:srgbClr val="000000"/>
                          </a:solidFill>
                          <a:effectLst/>
                          <a:latin typeface="+mn-lt"/>
                        </a:rPr>
                        <a:t>29</a:t>
                      </a:r>
                    </a:p>
                  </a:txBody>
                  <a:tcPr marL="9525" marR="9525" marT="9525" marB="0" anchor="ctr"/>
                </a:tc>
                <a:tc>
                  <a:txBody>
                    <a:bodyPr/>
                    <a:lstStyle/>
                    <a:p>
                      <a:pPr algn="ctr" fontAlgn="b"/>
                      <a:r>
                        <a:rPr lang="en-GB" sz="1800" b="0" i="0" u="none" strike="noStrike">
                          <a:solidFill>
                            <a:srgbClr val="000000"/>
                          </a:solidFill>
                          <a:effectLst/>
                          <a:latin typeface="+mn-lt"/>
                        </a:rPr>
                        <a:t>37%</a:t>
                      </a:r>
                    </a:p>
                  </a:txBody>
                  <a:tcPr marL="9525" marR="9525" marT="9525" marB="0" anchor="ctr"/>
                </a:tc>
                <a:extLst>
                  <a:ext uri="{0D108BD9-81ED-4DB2-BD59-A6C34878D82A}">
                    <a16:rowId xmlns:a16="http://schemas.microsoft.com/office/drawing/2014/main" val="344817931"/>
                  </a:ext>
                </a:extLst>
              </a:tr>
              <a:tr h="370840">
                <a:tc>
                  <a:txBody>
                    <a:bodyPr/>
                    <a:lstStyle/>
                    <a:p>
                      <a:pPr algn="ctr" fontAlgn="b"/>
                      <a:r>
                        <a:rPr lang="en-GB" sz="1800" b="0" i="0" u="none" strike="noStrike">
                          <a:solidFill>
                            <a:srgbClr val="000000"/>
                          </a:solidFill>
                          <a:effectLst/>
                          <a:latin typeface="+mn-lt"/>
                        </a:rPr>
                        <a:t>2</a:t>
                      </a:r>
                    </a:p>
                  </a:txBody>
                  <a:tcPr marL="9525" marR="9525" marT="9525" marB="0" anchor="ctr"/>
                </a:tc>
                <a:tc>
                  <a:txBody>
                    <a:bodyPr/>
                    <a:lstStyle/>
                    <a:p>
                      <a:pPr algn="ctr" fontAlgn="b"/>
                      <a:r>
                        <a:rPr lang="en-GB" sz="1800" b="0" i="0" u="none" strike="noStrike">
                          <a:solidFill>
                            <a:srgbClr val="000000"/>
                          </a:solidFill>
                          <a:effectLst/>
                          <a:latin typeface="+mn-lt"/>
                        </a:rPr>
                        <a:t>133</a:t>
                      </a:r>
                    </a:p>
                  </a:txBody>
                  <a:tcPr marL="9525" marR="9525" marT="9525" marB="0" anchor="ctr"/>
                </a:tc>
                <a:tc>
                  <a:txBody>
                    <a:bodyPr/>
                    <a:lstStyle/>
                    <a:p>
                      <a:pPr algn="ctr" fontAlgn="b"/>
                      <a:r>
                        <a:rPr lang="en-GB" sz="1800" b="0" i="0" u="none" strike="noStrike">
                          <a:solidFill>
                            <a:srgbClr val="000000"/>
                          </a:solidFill>
                          <a:effectLst/>
                          <a:latin typeface="+mn-lt"/>
                        </a:rPr>
                        <a:t>46</a:t>
                      </a:r>
                    </a:p>
                  </a:txBody>
                  <a:tcPr marL="9525" marR="9525" marT="9525" marB="0" anchor="ctr"/>
                </a:tc>
                <a:tc>
                  <a:txBody>
                    <a:bodyPr/>
                    <a:lstStyle/>
                    <a:p>
                      <a:pPr algn="ctr" fontAlgn="b"/>
                      <a:r>
                        <a:rPr lang="en-GB" sz="1800" b="0" i="0" u="none" strike="noStrike">
                          <a:solidFill>
                            <a:srgbClr val="000000"/>
                          </a:solidFill>
                          <a:effectLst/>
                          <a:latin typeface="+mn-lt"/>
                        </a:rPr>
                        <a:t>35%</a:t>
                      </a:r>
                    </a:p>
                  </a:txBody>
                  <a:tcPr marL="9525" marR="9525" marT="9525" marB="0" anchor="ctr"/>
                </a:tc>
                <a:extLst>
                  <a:ext uri="{0D108BD9-81ED-4DB2-BD59-A6C34878D82A}">
                    <a16:rowId xmlns:a16="http://schemas.microsoft.com/office/drawing/2014/main" val="481946219"/>
                  </a:ext>
                </a:extLst>
              </a:tr>
              <a:tr h="370840">
                <a:tc>
                  <a:txBody>
                    <a:bodyPr/>
                    <a:lstStyle/>
                    <a:p>
                      <a:pPr algn="ctr" fontAlgn="b"/>
                      <a:r>
                        <a:rPr lang="en-GB" sz="1800" b="0" i="0" u="none" strike="noStrike">
                          <a:solidFill>
                            <a:srgbClr val="000000"/>
                          </a:solidFill>
                          <a:effectLst/>
                          <a:latin typeface="+mn-lt"/>
                        </a:rPr>
                        <a:t>3</a:t>
                      </a:r>
                    </a:p>
                  </a:txBody>
                  <a:tcPr marL="9525" marR="9525" marT="9525" marB="0" anchor="ctr"/>
                </a:tc>
                <a:tc>
                  <a:txBody>
                    <a:bodyPr/>
                    <a:lstStyle/>
                    <a:p>
                      <a:pPr algn="ctr" fontAlgn="b"/>
                      <a:r>
                        <a:rPr lang="en-GB" sz="1800" b="0" i="0" u="none" strike="noStrike">
                          <a:solidFill>
                            <a:srgbClr val="000000"/>
                          </a:solidFill>
                          <a:effectLst/>
                          <a:latin typeface="+mn-lt"/>
                        </a:rPr>
                        <a:t>60</a:t>
                      </a:r>
                    </a:p>
                  </a:txBody>
                  <a:tcPr marL="9525" marR="9525" marT="9525" marB="0" anchor="ctr"/>
                </a:tc>
                <a:tc>
                  <a:txBody>
                    <a:bodyPr/>
                    <a:lstStyle/>
                    <a:p>
                      <a:pPr algn="ctr" fontAlgn="b"/>
                      <a:r>
                        <a:rPr lang="en-GB" sz="1800" b="0" i="0" u="none" strike="noStrike">
                          <a:solidFill>
                            <a:srgbClr val="000000"/>
                          </a:solidFill>
                          <a:effectLst/>
                          <a:latin typeface="+mn-lt"/>
                        </a:rPr>
                        <a:t>19</a:t>
                      </a:r>
                    </a:p>
                  </a:txBody>
                  <a:tcPr marL="9525" marR="9525" marT="9525" marB="0" anchor="ctr"/>
                </a:tc>
                <a:tc>
                  <a:txBody>
                    <a:bodyPr/>
                    <a:lstStyle/>
                    <a:p>
                      <a:pPr algn="ctr" fontAlgn="b"/>
                      <a:r>
                        <a:rPr lang="en-GB" sz="1800" b="0" i="0" u="none" strike="noStrike">
                          <a:solidFill>
                            <a:srgbClr val="000000"/>
                          </a:solidFill>
                          <a:effectLst/>
                          <a:latin typeface="+mn-lt"/>
                        </a:rPr>
                        <a:t>32%</a:t>
                      </a:r>
                    </a:p>
                  </a:txBody>
                  <a:tcPr marL="9525" marR="9525" marT="9525" marB="0" anchor="ctr"/>
                </a:tc>
                <a:extLst>
                  <a:ext uri="{0D108BD9-81ED-4DB2-BD59-A6C34878D82A}">
                    <a16:rowId xmlns:a16="http://schemas.microsoft.com/office/drawing/2014/main" val="1606400688"/>
                  </a:ext>
                </a:extLst>
              </a:tr>
              <a:tr h="370840">
                <a:tc>
                  <a:txBody>
                    <a:bodyPr/>
                    <a:lstStyle/>
                    <a:p>
                      <a:pPr algn="ctr" fontAlgn="b"/>
                      <a:r>
                        <a:rPr lang="en-GB" sz="1800" b="0" i="0" u="none" strike="noStrike">
                          <a:solidFill>
                            <a:srgbClr val="000000"/>
                          </a:solidFill>
                          <a:effectLst/>
                          <a:latin typeface="+mn-lt"/>
                        </a:rPr>
                        <a:t>4</a:t>
                      </a:r>
                    </a:p>
                  </a:txBody>
                  <a:tcPr marL="9525" marR="9525" marT="9525" marB="0" anchor="ctr"/>
                </a:tc>
                <a:tc>
                  <a:txBody>
                    <a:bodyPr/>
                    <a:lstStyle/>
                    <a:p>
                      <a:pPr algn="ctr" fontAlgn="b"/>
                      <a:r>
                        <a:rPr lang="en-GB" sz="1800" b="0" i="0" u="none" strike="noStrike">
                          <a:solidFill>
                            <a:srgbClr val="000000"/>
                          </a:solidFill>
                          <a:effectLst/>
                          <a:latin typeface="+mn-lt"/>
                        </a:rPr>
                        <a:t>136</a:t>
                      </a:r>
                    </a:p>
                  </a:txBody>
                  <a:tcPr marL="9525" marR="9525" marT="9525" marB="0" anchor="ctr"/>
                </a:tc>
                <a:tc>
                  <a:txBody>
                    <a:bodyPr/>
                    <a:lstStyle/>
                    <a:p>
                      <a:pPr algn="ctr" fontAlgn="b"/>
                      <a:r>
                        <a:rPr lang="en-GB" sz="1800" b="0" i="0" u="none" strike="noStrike">
                          <a:solidFill>
                            <a:srgbClr val="000000"/>
                          </a:solidFill>
                          <a:effectLst/>
                          <a:latin typeface="+mn-lt"/>
                        </a:rPr>
                        <a:t>47</a:t>
                      </a:r>
                    </a:p>
                  </a:txBody>
                  <a:tcPr marL="9525" marR="9525" marT="9525" marB="0" anchor="ctr"/>
                </a:tc>
                <a:tc>
                  <a:txBody>
                    <a:bodyPr/>
                    <a:lstStyle/>
                    <a:p>
                      <a:pPr algn="ctr" fontAlgn="b"/>
                      <a:r>
                        <a:rPr lang="en-GB" sz="1800" b="0" i="0" u="none" strike="noStrike" dirty="0">
                          <a:solidFill>
                            <a:srgbClr val="000000"/>
                          </a:solidFill>
                          <a:effectLst/>
                          <a:latin typeface="+mn-lt"/>
                        </a:rPr>
                        <a:t>35%</a:t>
                      </a:r>
                    </a:p>
                  </a:txBody>
                  <a:tcPr marL="9525" marR="9525" marT="9525" marB="0" anchor="ctr"/>
                </a:tc>
                <a:extLst>
                  <a:ext uri="{0D108BD9-81ED-4DB2-BD59-A6C34878D82A}">
                    <a16:rowId xmlns:a16="http://schemas.microsoft.com/office/drawing/2014/main" val="28732962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75621328"/>
              </p:ext>
            </p:extLst>
          </p:nvPr>
        </p:nvGraphicFramePr>
        <p:xfrm>
          <a:off x="5016888" y="3229659"/>
          <a:ext cx="4740923" cy="2041525"/>
        </p:xfrm>
        <a:graphic>
          <a:graphicData uri="http://schemas.openxmlformats.org/drawingml/2006/table">
            <a:tbl>
              <a:tblPr firstRow="1" bandRow="1">
                <a:tableStyleId>{073A0DAA-6AF3-43AB-8588-CEC1D06C72B9}</a:tableStyleId>
              </a:tblPr>
              <a:tblGrid>
                <a:gridCol w="576908">
                  <a:extLst>
                    <a:ext uri="{9D8B030D-6E8A-4147-A177-3AD203B41FA5}">
                      <a16:colId xmlns:a16="http://schemas.microsoft.com/office/drawing/2014/main" val="3555894626"/>
                    </a:ext>
                  </a:extLst>
                </a:gridCol>
                <a:gridCol w="832803">
                  <a:extLst>
                    <a:ext uri="{9D8B030D-6E8A-4147-A177-3AD203B41FA5}">
                      <a16:colId xmlns:a16="http://schemas.microsoft.com/office/drawing/2014/main" val="1844719697"/>
                    </a:ext>
                  </a:extLst>
                </a:gridCol>
                <a:gridCol w="832803">
                  <a:extLst>
                    <a:ext uri="{9D8B030D-6E8A-4147-A177-3AD203B41FA5}">
                      <a16:colId xmlns:a16="http://schemas.microsoft.com/office/drawing/2014/main" val="4253256033"/>
                    </a:ext>
                  </a:extLst>
                </a:gridCol>
                <a:gridCol w="832803">
                  <a:extLst>
                    <a:ext uri="{9D8B030D-6E8A-4147-A177-3AD203B41FA5}">
                      <a16:colId xmlns:a16="http://schemas.microsoft.com/office/drawing/2014/main" val="429736644"/>
                    </a:ext>
                  </a:extLst>
                </a:gridCol>
                <a:gridCol w="832803">
                  <a:extLst>
                    <a:ext uri="{9D8B030D-6E8A-4147-A177-3AD203B41FA5}">
                      <a16:colId xmlns:a16="http://schemas.microsoft.com/office/drawing/2014/main" val="4157687787"/>
                    </a:ext>
                  </a:extLst>
                </a:gridCol>
                <a:gridCol w="832803">
                  <a:extLst>
                    <a:ext uri="{9D8B030D-6E8A-4147-A177-3AD203B41FA5}">
                      <a16:colId xmlns:a16="http://schemas.microsoft.com/office/drawing/2014/main" val="582699762"/>
                    </a:ext>
                  </a:extLst>
                </a:gridCol>
              </a:tblGrid>
              <a:tr h="540483">
                <a:tc>
                  <a:txBody>
                    <a:bodyPr/>
                    <a:lstStyle/>
                    <a:p>
                      <a:pPr algn="ctr" fontAlgn="b"/>
                      <a:r>
                        <a:rPr lang="en-GB" sz="1800" b="0" i="0" u="none" strike="noStrike" dirty="0">
                          <a:solidFill>
                            <a:schemeClr val="bg1"/>
                          </a:solidFill>
                          <a:effectLst/>
                          <a:latin typeface="+mn-lt"/>
                        </a:rPr>
                        <a:t>PIL</a:t>
                      </a:r>
                    </a:p>
                  </a:txBody>
                  <a:tcPr marL="9525" marR="9525" marT="9525" marB="0" anchor="ctr"/>
                </a:tc>
                <a:tc>
                  <a:txBody>
                    <a:bodyPr/>
                    <a:lstStyle/>
                    <a:p>
                      <a:pPr algn="ctr" fontAlgn="b"/>
                      <a:r>
                        <a:rPr lang="en-GB" sz="1800" b="0" i="0" u="none" strike="noStrike" dirty="0" smtClean="0">
                          <a:solidFill>
                            <a:schemeClr val="bg1"/>
                          </a:solidFill>
                          <a:effectLst/>
                          <a:latin typeface="+mn-lt"/>
                        </a:rPr>
                        <a:t>Highest Score</a:t>
                      </a:r>
                      <a:endParaRPr lang="en-GB" sz="1800" b="0" i="0" u="none" strike="noStrike" dirty="0">
                        <a:solidFill>
                          <a:schemeClr val="bg1"/>
                        </a:solidFill>
                        <a:effectLst/>
                        <a:latin typeface="+mn-lt"/>
                      </a:endParaRPr>
                    </a:p>
                  </a:txBody>
                  <a:tcPr marL="9525" marR="9525" marT="9525" marB="0" anchor="ctr"/>
                </a:tc>
                <a:tc>
                  <a:txBody>
                    <a:bodyPr/>
                    <a:lstStyle/>
                    <a:p>
                      <a:pPr algn="ctr" fontAlgn="b"/>
                      <a:r>
                        <a:rPr lang="en-GB" sz="1800" b="0" i="0" u="none" strike="noStrike" dirty="0" smtClean="0">
                          <a:solidFill>
                            <a:schemeClr val="bg1"/>
                          </a:solidFill>
                          <a:effectLst/>
                          <a:latin typeface="+mn-lt"/>
                        </a:rPr>
                        <a:t>Lowest Score</a:t>
                      </a:r>
                      <a:endParaRPr lang="en-GB" sz="1800" b="0" i="0" u="none" strike="noStrike" dirty="0">
                        <a:solidFill>
                          <a:schemeClr val="bg1"/>
                        </a:solidFill>
                        <a:effectLst/>
                        <a:latin typeface="+mn-lt"/>
                      </a:endParaRPr>
                    </a:p>
                  </a:txBody>
                  <a:tcPr marL="9525" marR="9525" marT="9525" marB="0" anchor="ctr"/>
                </a:tc>
                <a:tc>
                  <a:txBody>
                    <a:bodyPr/>
                    <a:lstStyle/>
                    <a:p>
                      <a:pPr algn="ctr" fontAlgn="b"/>
                      <a:r>
                        <a:rPr lang="en-GB" sz="1800" b="0" i="0" u="none" strike="noStrike">
                          <a:solidFill>
                            <a:schemeClr val="bg1"/>
                          </a:solidFill>
                          <a:effectLst/>
                          <a:latin typeface="+mn-lt"/>
                        </a:rPr>
                        <a:t>Q1</a:t>
                      </a:r>
                    </a:p>
                  </a:txBody>
                  <a:tcPr marL="9525" marR="9525" marT="9525" marB="0" anchor="ctr"/>
                </a:tc>
                <a:tc>
                  <a:txBody>
                    <a:bodyPr/>
                    <a:lstStyle/>
                    <a:p>
                      <a:pPr algn="ctr" fontAlgn="b"/>
                      <a:r>
                        <a:rPr lang="en-GB" sz="1800" b="0" i="0" u="none" strike="noStrike">
                          <a:solidFill>
                            <a:schemeClr val="bg1"/>
                          </a:solidFill>
                          <a:effectLst/>
                          <a:latin typeface="+mn-lt"/>
                        </a:rPr>
                        <a:t>Q2</a:t>
                      </a:r>
                    </a:p>
                  </a:txBody>
                  <a:tcPr marL="9525" marR="9525" marT="9525" marB="0" anchor="ctr"/>
                </a:tc>
                <a:tc>
                  <a:txBody>
                    <a:bodyPr/>
                    <a:lstStyle/>
                    <a:p>
                      <a:pPr algn="ctr" fontAlgn="b"/>
                      <a:r>
                        <a:rPr lang="en-GB" sz="1800" b="0" i="0" u="none" strike="noStrike" dirty="0" smtClean="0">
                          <a:solidFill>
                            <a:schemeClr val="bg1"/>
                          </a:solidFill>
                          <a:effectLst/>
                          <a:latin typeface="+mn-lt"/>
                        </a:rPr>
                        <a:t>Q3</a:t>
                      </a:r>
                    </a:p>
                  </a:txBody>
                  <a:tcPr marL="9525" marR="9525" marT="9525" marB="0" anchor="ctr"/>
                </a:tc>
                <a:extLst>
                  <a:ext uri="{0D108BD9-81ED-4DB2-BD59-A6C34878D82A}">
                    <a16:rowId xmlns:a16="http://schemas.microsoft.com/office/drawing/2014/main" val="705836872"/>
                  </a:ext>
                </a:extLst>
              </a:tr>
              <a:tr h="370840">
                <a:tc>
                  <a:txBody>
                    <a:bodyPr/>
                    <a:lstStyle/>
                    <a:p>
                      <a:pPr algn="ctr" fontAlgn="b"/>
                      <a:r>
                        <a:rPr lang="en-GB" sz="1800" b="0" i="0" u="none" strike="noStrike">
                          <a:solidFill>
                            <a:srgbClr val="000000"/>
                          </a:solidFill>
                          <a:effectLst/>
                          <a:latin typeface="+mn-lt"/>
                        </a:rPr>
                        <a:t>1</a:t>
                      </a:r>
                    </a:p>
                  </a:txBody>
                  <a:tcPr marL="9525" marR="9525" marT="9525" marB="0" anchor="ctr"/>
                </a:tc>
                <a:tc>
                  <a:txBody>
                    <a:bodyPr/>
                    <a:lstStyle/>
                    <a:p>
                      <a:pPr algn="ctr" fontAlgn="b"/>
                      <a:r>
                        <a:rPr lang="en-GB" sz="1800" b="0" i="0" u="none" strike="noStrike" dirty="0">
                          <a:solidFill>
                            <a:srgbClr val="000000"/>
                          </a:solidFill>
                          <a:effectLst/>
                          <a:latin typeface="+mn-lt"/>
                        </a:rPr>
                        <a:t>37.67</a:t>
                      </a:r>
                    </a:p>
                  </a:txBody>
                  <a:tcPr marL="9525" marR="9525" marT="9525" marB="0" anchor="ctr"/>
                </a:tc>
                <a:tc>
                  <a:txBody>
                    <a:bodyPr/>
                    <a:lstStyle/>
                    <a:p>
                      <a:pPr algn="ctr" fontAlgn="b"/>
                      <a:r>
                        <a:rPr lang="en-GB" sz="1800" b="0" i="0" u="none" strike="noStrike">
                          <a:solidFill>
                            <a:srgbClr val="000000"/>
                          </a:solidFill>
                          <a:effectLst/>
                          <a:latin typeface="+mn-lt"/>
                        </a:rPr>
                        <a:t>10.28</a:t>
                      </a:r>
                    </a:p>
                  </a:txBody>
                  <a:tcPr marL="9525" marR="9525" marT="9525" marB="0" anchor="ctr"/>
                </a:tc>
                <a:tc>
                  <a:txBody>
                    <a:bodyPr/>
                    <a:lstStyle/>
                    <a:p>
                      <a:pPr algn="ctr" fontAlgn="b"/>
                      <a:r>
                        <a:rPr lang="en-GB" sz="1800" b="0" i="0" u="none" strike="noStrike">
                          <a:solidFill>
                            <a:srgbClr val="000000"/>
                          </a:solidFill>
                          <a:effectLst/>
                          <a:latin typeface="+mn-lt"/>
                        </a:rPr>
                        <a:t>12.92</a:t>
                      </a:r>
                    </a:p>
                  </a:txBody>
                  <a:tcPr marL="9525" marR="9525" marT="9525" marB="0" anchor="ctr"/>
                </a:tc>
                <a:tc>
                  <a:txBody>
                    <a:bodyPr/>
                    <a:lstStyle/>
                    <a:p>
                      <a:pPr algn="ctr" fontAlgn="b"/>
                      <a:r>
                        <a:rPr lang="en-GB" sz="1800" b="0" i="0" u="none" strike="noStrike">
                          <a:solidFill>
                            <a:srgbClr val="000000"/>
                          </a:solidFill>
                          <a:effectLst/>
                          <a:latin typeface="+mn-lt"/>
                        </a:rPr>
                        <a:t>15.25</a:t>
                      </a:r>
                    </a:p>
                  </a:txBody>
                  <a:tcPr marL="9525" marR="9525" marT="9525" marB="0" anchor="ctr"/>
                </a:tc>
                <a:tc>
                  <a:txBody>
                    <a:bodyPr/>
                    <a:lstStyle/>
                    <a:p>
                      <a:pPr algn="ctr" fontAlgn="b"/>
                      <a:r>
                        <a:rPr lang="en-GB" sz="1800" b="0" i="0" u="none" strike="noStrike">
                          <a:solidFill>
                            <a:srgbClr val="000000"/>
                          </a:solidFill>
                          <a:effectLst/>
                          <a:latin typeface="+mn-lt"/>
                        </a:rPr>
                        <a:t>20.36</a:t>
                      </a:r>
                    </a:p>
                  </a:txBody>
                  <a:tcPr marL="9525" marR="9525" marT="9525" marB="0" anchor="ctr"/>
                </a:tc>
                <a:extLst>
                  <a:ext uri="{0D108BD9-81ED-4DB2-BD59-A6C34878D82A}">
                    <a16:rowId xmlns:a16="http://schemas.microsoft.com/office/drawing/2014/main" val="3849385346"/>
                  </a:ext>
                </a:extLst>
              </a:tr>
              <a:tr h="370840">
                <a:tc>
                  <a:txBody>
                    <a:bodyPr/>
                    <a:lstStyle/>
                    <a:p>
                      <a:pPr algn="ctr" fontAlgn="b"/>
                      <a:r>
                        <a:rPr lang="en-GB" sz="1800" b="0" i="0" u="none" strike="noStrike" dirty="0">
                          <a:solidFill>
                            <a:srgbClr val="000000"/>
                          </a:solidFill>
                          <a:effectLst/>
                          <a:latin typeface="+mn-lt"/>
                        </a:rPr>
                        <a:t>2</a:t>
                      </a:r>
                    </a:p>
                  </a:txBody>
                  <a:tcPr marL="9525" marR="9525" marT="9525" marB="0" anchor="ctr"/>
                </a:tc>
                <a:tc>
                  <a:txBody>
                    <a:bodyPr/>
                    <a:lstStyle/>
                    <a:p>
                      <a:pPr algn="ctr" fontAlgn="b"/>
                      <a:r>
                        <a:rPr lang="en-GB" sz="1800" b="0" i="0" u="none" strike="noStrike" dirty="0">
                          <a:solidFill>
                            <a:srgbClr val="000000"/>
                          </a:solidFill>
                          <a:effectLst/>
                          <a:latin typeface="+mn-lt"/>
                        </a:rPr>
                        <a:t>40.93</a:t>
                      </a:r>
                    </a:p>
                  </a:txBody>
                  <a:tcPr marL="9525" marR="9525" marT="9525" marB="0" anchor="ctr"/>
                </a:tc>
                <a:tc>
                  <a:txBody>
                    <a:bodyPr/>
                    <a:lstStyle/>
                    <a:p>
                      <a:pPr algn="ctr" fontAlgn="b"/>
                      <a:r>
                        <a:rPr lang="en-GB" sz="1800" b="0" i="0" u="none" strike="noStrike" dirty="0">
                          <a:solidFill>
                            <a:srgbClr val="000000"/>
                          </a:solidFill>
                          <a:effectLst/>
                          <a:latin typeface="+mn-lt"/>
                        </a:rPr>
                        <a:t>11.27</a:t>
                      </a:r>
                    </a:p>
                  </a:txBody>
                  <a:tcPr marL="9525" marR="9525" marT="9525" marB="0" anchor="ctr"/>
                </a:tc>
                <a:tc>
                  <a:txBody>
                    <a:bodyPr/>
                    <a:lstStyle/>
                    <a:p>
                      <a:pPr algn="ctr" fontAlgn="b"/>
                      <a:r>
                        <a:rPr lang="en-GB" sz="1800" b="0" i="0" u="none" strike="noStrike">
                          <a:solidFill>
                            <a:srgbClr val="000000"/>
                          </a:solidFill>
                          <a:effectLst/>
                          <a:latin typeface="+mn-lt"/>
                        </a:rPr>
                        <a:t>13.83</a:t>
                      </a:r>
                    </a:p>
                  </a:txBody>
                  <a:tcPr marL="9525" marR="9525" marT="9525" marB="0" anchor="ctr"/>
                </a:tc>
                <a:tc>
                  <a:txBody>
                    <a:bodyPr/>
                    <a:lstStyle/>
                    <a:p>
                      <a:pPr algn="ctr" fontAlgn="b"/>
                      <a:r>
                        <a:rPr lang="en-GB" sz="1800" b="0" i="0" u="none" strike="noStrike">
                          <a:solidFill>
                            <a:srgbClr val="000000"/>
                          </a:solidFill>
                          <a:effectLst/>
                          <a:latin typeface="+mn-lt"/>
                        </a:rPr>
                        <a:t>15.95</a:t>
                      </a:r>
                    </a:p>
                  </a:txBody>
                  <a:tcPr marL="9525" marR="9525" marT="9525" marB="0" anchor="ctr"/>
                </a:tc>
                <a:tc>
                  <a:txBody>
                    <a:bodyPr/>
                    <a:lstStyle/>
                    <a:p>
                      <a:pPr algn="ctr" fontAlgn="b"/>
                      <a:r>
                        <a:rPr lang="en-GB" sz="1800" b="0" i="0" u="none" strike="noStrike">
                          <a:solidFill>
                            <a:srgbClr val="000000"/>
                          </a:solidFill>
                          <a:effectLst/>
                          <a:latin typeface="+mn-lt"/>
                        </a:rPr>
                        <a:t>19.19</a:t>
                      </a:r>
                    </a:p>
                  </a:txBody>
                  <a:tcPr marL="9525" marR="9525" marT="9525" marB="0" anchor="ctr"/>
                </a:tc>
                <a:extLst>
                  <a:ext uri="{0D108BD9-81ED-4DB2-BD59-A6C34878D82A}">
                    <a16:rowId xmlns:a16="http://schemas.microsoft.com/office/drawing/2014/main" val="4195292481"/>
                  </a:ext>
                </a:extLst>
              </a:tr>
              <a:tr h="370840">
                <a:tc>
                  <a:txBody>
                    <a:bodyPr/>
                    <a:lstStyle/>
                    <a:p>
                      <a:pPr algn="ctr" fontAlgn="b"/>
                      <a:r>
                        <a:rPr lang="en-GB" sz="1800" b="0" i="0" u="none" strike="noStrike">
                          <a:solidFill>
                            <a:srgbClr val="000000"/>
                          </a:solidFill>
                          <a:effectLst/>
                          <a:latin typeface="+mn-lt"/>
                        </a:rPr>
                        <a:t>3</a:t>
                      </a:r>
                    </a:p>
                  </a:txBody>
                  <a:tcPr marL="9525" marR="9525" marT="9525" marB="0" anchor="ctr"/>
                </a:tc>
                <a:tc>
                  <a:txBody>
                    <a:bodyPr/>
                    <a:lstStyle/>
                    <a:p>
                      <a:pPr algn="ctr" fontAlgn="b"/>
                      <a:r>
                        <a:rPr lang="en-GB" sz="1800" b="0" i="0" u="none" strike="noStrike">
                          <a:solidFill>
                            <a:srgbClr val="000000"/>
                          </a:solidFill>
                          <a:effectLst/>
                          <a:latin typeface="+mn-lt"/>
                        </a:rPr>
                        <a:t>25.32</a:t>
                      </a:r>
                    </a:p>
                  </a:txBody>
                  <a:tcPr marL="9525" marR="9525" marT="9525" marB="0" anchor="ctr"/>
                </a:tc>
                <a:tc>
                  <a:txBody>
                    <a:bodyPr/>
                    <a:lstStyle/>
                    <a:p>
                      <a:pPr algn="ctr" fontAlgn="b"/>
                      <a:r>
                        <a:rPr lang="en-GB" sz="1800" b="0" i="0" u="none" strike="noStrike" dirty="0">
                          <a:solidFill>
                            <a:srgbClr val="000000"/>
                          </a:solidFill>
                          <a:effectLst/>
                          <a:latin typeface="+mn-lt"/>
                        </a:rPr>
                        <a:t>11.04</a:t>
                      </a:r>
                    </a:p>
                  </a:txBody>
                  <a:tcPr marL="9525" marR="9525" marT="9525" marB="0" anchor="ctr"/>
                </a:tc>
                <a:tc>
                  <a:txBody>
                    <a:bodyPr/>
                    <a:lstStyle/>
                    <a:p>
                      <a:pPr algn="ctr" fontAlgn="b"/>
                      <a:r>
                        <a:rPr lang="en-GB" sz="1800" b="0" i="0" u="none" strike="noStrike" dirty="0">
                          <a:solidFill>
                            <a:srgbClr val="000000"/>
                          </a:solidFill>
                          <a:effectLst/>
                          <a:latin typeface="+mn-lt"/>
                        </a:rPr>
                        <a:t>14.31</a:t>
                      </a:r>
                    </a:p>
                  </a:txBody>
                  <a:tcPr marL="9525" marR="9525" marT="9525" marB="0" anchor="ctr"/>
                </a:tc>
                <a:tc>
                  <a:txBody>
                    <a:bodyPr/>
                    <a:lstStyle/>
                    <a:p>
                      <a:pPr algn="ctr" fontAlgn="b"/>
                      <a:r>
                        <a:rPr lang="en-GB" sz="1800" b="0" i="0" u="none" strike="noStrike" dirty="0">
                          <a:solidFill>
                            <a:srgbClr val="000000"/>
                          </a:solidFill>
                          <a:effectLst/>
                          <a:latin typeface="+mn-lt"/>
                        </a:rPr>
                        <a:t>16.02</a:t>
                      </a:r>
                    </a:p>
                  </a:txBody>
                  <a:tcPr marL="9525" marR="9525" marT="9525" marB="0" anchor="ctr"/>
                </a:tc>
                <a:tc>
                  <a:txBody>
                    <a:bodyPr/>
                    <a:lstStyle/>
                    <a:p>
                      <a:pPr algn="ctr" fontAlgn="b"/>
                      <a:r>
                        <a:rPr lang="en-GB" sz="1800" b="0" i="0" u="none" strike="noStrike">
                          <a:solidFill>
                            <a:srgbClr val="000000"/>
                          </a:solidFill>
                          <a:effectLst/>
                          <a:latin typeface="+mn-lt"/>
                        </a:rPr>
                        <a:t>20.35</a:t>
                      </a:r>
                    </a:p>
                  </a:txBody>
                  <a:tcPr marL="9525" marR="9525" marT="9525" marB="0" anchor="ctr"/>
                </a:tc>
                <a:extLst>
                  <a:ext uri="{0D108BD9-81ED-4DB2-BD59-A6C34878D82A}">
                    <a16:rowId xmlns:a16="http://schemas.microsoft.com/office/drawing/2014/main" val="3779449128"/>
                  </a:ext>
                </a:extLst>
              </a:tr>
              <a:tr h="370840">
                <a:tc>
                  <a:txBody>
                    <a:bodyPr/>
                    <a:lstStyle/>
                    <a:p>
                      <a:pPr algn="ctr" fontAlgn="b"/>
                      <a:r>
                        <a:rPr lang="en-GB" sz="1800" b="0" i="0" u="none" strike="noStrike">
                          <a:solidFill>
                            <a:srgbClr val="000000"/>
                          </a:solidFill>
                          <a:effectLst/>
                          <a:latin typeface="+mn-lt"/>
                        </a:rPr>
                        <a:t>4</a:t>
                      </a:r>
                    </a:p>
                  </a:txBody>
                  <a:tcPr marL="9525" marR="9525" marT="9525" marB="0" anchor="ctr"/>
                </a:tc>
                <a:tc>
                  <a:txBody>
                    <a:bodyPr/>
                    <a:lstStyle/>
                    <a:p>
                      <a:pPr algn="ctr" fontAlgn="b"/>
                      <a:r>
                        <a:rPr lang="en-GB" sz="1800" b="0" i="0" u="none" strike="noStrike">
                          <a:solidFill>
                            <a:srgbClr val="000000"/>
                          </a:solidFill>
                          <a:effectLst/>
                          <a:latin typeface="+mn-lt"/>
                        </a:rPr>
                        <a:t>43.25</a:t>
                      </a:r>
                    </a:p>
                  </a:txBody>
                  <a:tcPr marL="9525" marR="9525" marT="9525" marB="0" anchor="ctr"/>
                </a:tc>
                <a:tc>
                  <a:txBody>
                    <a:bodyPr/>
                    <a:lstStyle/>
                    <a:p>
                      <a:pPr algn="ctr" fontAlgn="b"/>
                      <a:r>
                        <a:rPr lang="en-GB" sz="1800" b="0" i="0" u="none" strike="noStrike">
                          <a:solidFill>
                            <a:srgbClr val="000000"/>
                          </a:solidFill>
                          <a:effectLst/>
                          <a:latin typeface="+mn-lt"/>
                        </a:rPr>
                        <a:t>11.41</a:t>
                      </a:r>
                    </a:p>
                  </a:txBody>
                  <a:tcPr marL="9525" marR="9525" marT="9525" marB="0" anchor="ctr"/>
                </a:tc>
                <a:tc>
                  <a:txBody>
                    <a:bodyPr/>
                    <a:lstStyle/>
                    <a:p>
                      <a:pPr algn="ctr" fontAlgn="b"/>
                      <a:r>
                        <a:rPr lang="en-GB" sz="1800" b="0" i="0" u="none" strike="noStrike">
                          <a:solidFill>
                            <a:srgbClr val="000000"/>
                          </a:solidFill>
                          <a:effectLst/>
                          <a:latin typeface="+mn-lt"/>
                        </a:rPr>
                        <a:t>13.53</a:t>
                      </a:r>
                    </a:p>
                  </a:txBody>
                  <a:tcPr marL="9525" marR="9525" marT="9525" marB="0" anchor="ctr"/>
                </a:tc>
                <a:tc>
                  <a:txBody>
                    <a:bodyPr/>
                    <a:lstStyle/>
                    <a:p>
                      <a:pPr algn="ctr" fontAlgn="b"/>
                      <a:r>
                        <a:rPr lang="en-GB" sz="1800" b="0" i="0" u="none" strike="noStrike" dirty="0">
                          <a:solidFill>
                            <a:srgbClr val="000000"/>
                          </a:solidFill>
                          <a:effectLst/>
                          <a:latin typeface="+mn-lt"/>
                        </a:rPr>
                        <a:t>16.21</a:t>
                      </a:r>
                    </a:p>
                  </a:txBody>
                  <a:tcPr marL="9525" marR="9525" marT="9525" marB="0" anchor="ctr"/>
                </a:tc>
                <a:tc>
                  <a:txBody>
                    <a:bodyPr/>
                    <a:lstStyle/>
                    <a:p>
                      <a:pPr algn="ctr" fontAlgn="b"/>
                      <a:r>
                        <a:rPr lang="en-GB" sz="1800" b="0" i="0" u="none" strike="noStrike" dirty="0">
                          <a:solidFill>
                            <a:srgbClr val="000000"/>
                          </a:solidFill>
                          <a:effectLst/>
                          <a:latin typeface="+mn-lt"/>
                        </a:rPr>
                        <a:t>18.72</a:t>
                      </a:r>
                    </a:p>
                  </a:txBody>
                  <a:tcPr marL="9525" marR="9525" marT="9525" marB="0" anchor="ctr"/>
                </a:tc>
                <a:extLst>
                  <a:ext uri="{0D108BD9-81ED-4DB2-BD59-A6C34878D82A}">
                    <a16:rowId xmlns:a16="http://schemas.microsoft.com/office/drawing/2014/main" val="3069011971"/>
                  </a:ext>
                </a:extLst>
              </a:tr>
            </a:tbl>
          </a:graphicData>
        </a:graphic>
      </p:graphicFrame>
      <p:sp>
        <p:nvSpPr>
          <p:cNvPr id="8" name="Rounded Rectangle 7"/>
          <p:cNvSpPr/>
          <p:nvPr/>
        </p:nvSpPr>
        <p:spPr>
          <a:xfrm>
            <a:off x="7165459" y="5582630"/>
            <a:ext cx="1097280" cy="914400"/>
          </a:xfrm>
          <a:prstGeom prst="roundRect">
            <a:avLst/>
          </a:prstGeom>
          <a:noFill/>
          <a:ln w="9525" cap="flat" cmpd="sng" algn="ctr">
            <a:solidFill>
              <a:schemeClr val="accent4">
                <a:lumMod val="50000"/>
              </a:schemeClr>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GB" dirty="0" smtClean="0">
                <a:solidFill>
                  <a:schemeClr val="accent4">
                    <a:lumMod val="50000"/>
                  </a:schemeClr>
                </a:solidFill>
              </a:rPr>
              <a:t>College </a:t>
            </a:r>
            <a:r>
              <a:rPr lang="en-GB" dirty="0" smtClean="0">
                <a:solidFill>
                  <a:schemeClr val="accent4">
                    <a:lumMod val="50000"/>
                  </a:schemeClr>
                </a:solidFill>
              </a:rPr>
              <a:t>Level</a:t>
            </a:r>
            <a:endParaRPr lang="en-GB" dirty="0">
              <a:solidFill>
                <a:schemeClr val="accent4">
                  <a:lumMod val="50000"/>
                </a:schemeClr>
              </a:solidFill>
            </a:endParaRPr>
          </a:p>
        </p:txBody>
      </p:sp>
      <p:sp>
        <p:nvSpPr>
          <p:cNvPr id="10" name="Rounded Rectangle 9"/>
          <p:cNvSpPr/>
          <p:nvPr/>
        </p:nvSpPr>
        <p:spPr>
          <a:xfrm>
            <a:off x="8730871" y="1957168"/>
            <a:ext cx="1214986" cy="914400"/>
          </a:xfrm>
          <a:prstGeom prst="roundRect">
            <a:avLst/>
          </a:prstGeom>
          <a:noFill/>
          <a:ln w="9525" cap="flat" cmpd="sng" algn="ctr">
            <a:solidFill>
              <a:srgbClr val="C00000"/>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GB" dirty="0" smtClean="0">
                <a:solidFill>
                  <a:srgbClr val="C00000"/>
                </a:solidFill>
              </a:rPr>
              <a:t>Professor Level</a:t>
            </a:r>
            <a:endParaRPr lang="en-GB" dirty="0">
              <a:solidFill>
                <a:srgbClr val="C00000"/>
              </a:solidFill>
            </a:endParaRPr>
          </a:p>
        </p:txBody>
      </p:sp>
      <p:cxnSp>
        <p:nvCxnSpPr>
          <p:cNvPr id="13" name="Straight Arrow Connector 12"/>
          <p:cNvCxnSpPr>
            <a:stCxn id="8" idx="0"/>
          </p:cNvCxnSpPr>
          <p:nvPr/>
        </p:nvCxnSpPr>
        <p:spPr>
          <a:xfrm flipV="1">
            <a:off x="7714099" y="5253502"/>
            <a:ext cx="0" cy="329128"/>
          </a:xfrm>
          <a:prstGeom prst="straightConnector1">
            <a:avLst/>
          </a:prstGeom>
          <a:ln w="381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p:cNvCxnSpPr>
          <p:nvPr/>
        </p:nvCxnSpPr>
        <p:spPr>
          <a:xfrm>
            <a:off x="9338364" y="2871568"/>
            <a:ext cx="2579" cy="35809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082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sp>
        <p:nvSpPr>
          <p:cNvPr id="5" name="Content Placeholder 1"/>
          <p:cNvSpPr txBox="1">
            <a:spLocks/>
          </p:cNvSpPr>
          <p:nvPr/>
        </p:nvSpPr>
        <p:spPr>
          <a:xfrm>
            <a:off x="432000" y="2001155"/>
            <a:ext cx="8298872" cy="4073835"/>
          </a:xfrm>
          <a:prstGeom prst="rect">
            <a:avLst/>
          </a:prstGeom>
        </p:spPr>
        <p:txBody>
          <a:bodyPr>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2 Groups, each of 9 revisers, revised 4 sentences from PIL 1. One sentence from each score quartile taken at random.</a:t>
            </a:r>
          </a:p>
          <a:p>
            <a:r>
              <a:rPr lang="en-GB" dirty="0" smtClean="0"/>
              <a:t>Revisers asked to fill-in missing words for each sentence (Cloze procedure) before making the revisions to validate quality.</a:t>
            </a:r>
          </a:p>
          <a:p>
            <a:r>
              <a:rPr lang="en-GB" dirty="0" smtClean="0"/>
              <a:t>Acceptable level of quality for the </a:t>
            </a:r>
            <a:r>
              <a:rPr lang="en-GB" dirty="0" smtClean="0"/>
              <a:t>revisions (visual inspection):</a:t>
            </a:r>
            <a:endParaRPr lang="en-GB" dirty="0" smtClean="0"/>
          </a:p>
          <a:p>
            <a:endParaRPr lang="en-GB" dirty="0" smtClean="0"/>
          </a:p>
        </p:txBody>
      </p:sp>
      <p:sp>
        <p:nvSpPr>
          <p:cNvPr id="6" name="Text Placeholder 2"/>
          <p:cNvSpPr txBox="1">
            <a:spLocks/>
          </p:cNvSpPr>
          <p:nvPr/>
        </p:nvSpPr>
        <p:spPr>
          <a:xfrm>
            <a:off x="432000" y="1201337"/>
            <a:ext cx="8894879"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GB" b="1" dirty="0">
                <a:solidFill>
                  <a:srgbClr val="014067"/>
                </a:solidFill>
                <a:latin typeface="Calibri" panose="020F0502020204030204"/>
              </a:rPr>
              <a:t>P</a:t>
            </a:r>
            <a:r>
              <a:rPr lang="en-GB" b="1" dirty="0" smtClean="0">
                <a:solidFill>
                  <a:srgbClr val="014067"/>
                </a:solidFill>
                <a:latin typeface="Calibri" panose="020F0502020204030204"/>
              </a:rPr>
              <a:t>ilot run to assess the viability of employing Amazon crowdsourcing to revise the sentences</a:t>
            </a:r>
            <a:endParaRPr lang="en-GB" b="1" dirty="0">
              <a:solidFill>
                <a:srgbClr val="014067"/>
              </a:solidFill>
              <a:latin typeface="Calibri" panose="020F0502020204030204"/>
            </a:endParaRPr>
          </a:p>
        </p:txBody>
      </p:sp>
      <p:graphicFrame>
        <p:nvGraphicFramePr>
          <p:cNvPr id="11" name="Table 10"/>
          <p:cNvGraphicFramePr>
            <a:graphicFrameLocks noGrp="1"/>
          </p:cNvGraphicFramePr>
          <p:nvPr>
            <p:extLst>
              <p:ext uri="{D42A27DB-BD31-4B8C-83A1-F6EECF244321}">
                <p14:modId xmlns:p14="http://schemas.microsoft.com/office/powerpoint/2010/main" val="2985842005"/>
              </p:ext>
            </p:extLst>
          </p:nvPr>
        </p:nvGraphicFramePr>
        <p:xfrm>
          <a:off x="1540363" y="4182950"/>
          <a:ext cx="6082145" cy="1645699"/>
        </p:xfrm>
        <a:graphic>
          <a:graphicData uri="http://schemas.openxmlformats.org/drawingml/2006/table">
            <a:tbl>
              <a:tblPr firstRow="1" bandRow="1">
                <a:tableStyleId>{073A0DAA-6AF3-43AB-8588-CEC1D06C72B9}</a:tableStyleId>
              </a:tblPr>
              <a:tblGrid>
                <a:gridCol w="1079630">
                  <a:extLst>
                    <a:ext uri="{9D8B030D-6E8A-4147-A177-3AD203B41FA5}">
                      <a16:colId xmlns:a16="http://schemas.microsoft.com/office/drawing/2014/main" val="2560530874"/>
                    </a:ext>
                  </a:extLst>
                </a:gridCol>
                <a:gridCol w="1079630">
                  <a:extLst>
                    <a:ext uri="{9D8B030D-6E8A-4147-A177-3AD203B41FA5}">
                      <a16:colId xmlns:a16="http://schemas.microsoft.com/office/drawing/2014/main" val="1704938197"/>
                    </a:ext>
                  </a:extLst>
                </a:gridCol>
                <a:gridCol w="1282481">
                  <a:extLst>
                    <a:ext uri="{9D8B030D-6E8A-4147-A177-3AD203B41FA5}">
                      <a16:colId xmlns:a16="http://schemas.microsoft.com/office/drawing/2014/main" val="3482764734"/>
                    </a:ext>
                  </a:extLst>
                </a:gridCol>
                <a:gridCol w="1629506">
                  <a:extLst>
                    <a:ext uri="{9D8B030D-6E8A-4147-A177-3AD203B41FA5}">
                      <a16:colId xmlns:a16="http://schemas.microsoft.com/office/drawing/2014/main" val="4132086717"/>
                    </a:ext>
                  </a:extLst>
                </a:gridCol>
                <a:gridCol w="1010898">
                  <a:extLst>
                    <a:ext uri="{9D8B030D-6E8A-4147-A177-3AD203B41FA5}">
                      <a16:colId xmlns:a16="http://schemas.microsoft.com/office/drawing/2014/main" val="3938455061"/>
                    </a:ext>
                  </a:extLst>
                </a:gridCol>
              </a:tblGrid>
              <a:tr h="904019">
                <a:tc>
                  <a:txBody>
                    <a:bodyPr/>
                    <a:lstStyle/>
                    <a:p>
                      <a:pPr algn="ctr"/>
                      <a:r>
                        <a:rPr lang="en-GB" dirty="0" smtClean="0"/>
                        <a:t>Revisers</a:t>
                      </a:r>
                      <a:endParaRPr lang="en-GB" dirty="0"/>
                    </a:p>
                  </a:txBody>
                  <a:tcPr anchor="ctr"/>
                </a:tc>
                <a:tc>
                  <a:txBody>
                    <a:bodyPr/>
                    <a:lstStyle/>
                    <a:p>
                      <a:pPr algn="ctr"/>
                      <a:r>
                        <a:rPr lang="en-GB" dirty="0" smtClean="0"/>
                        <a:t>Revisions</a:t>
                      </a:r>
                      <a:endParaRPr lang="en-GB"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Approved Revisions</a:t>
                      </a:r>
                      <a:endParaRPr lang="en-GB" dirty="0"/>
                    </a:p>
                  </a:txBody>
                  <a:tcPr anchor="ctr"/>
                </a:tc>
                <a:tc>
                  <a:txBody>
                    <a:bodyPr/>
                    <a:lstStyle/>
                    <a:p>
                      <a:pPr algn="ctr"/>
                      <a:r>
                        <a:rPr lang="en-GB" dirty="0" err="1" smtClean="0"/>
                        <a:t>Avg</a:t>
                      </a:r>
                      <a:r>
                        <a:rPr lang="en-GB" baseline="0" dirty="0" smtClean="0"/>
                        <a:t> Revisions per Reviser</a:t>
                      </a:r>
                      <a:endParaRPr lang="en-GB" dirty="0"/>
                    </a:p>
                  </a:txBody>
                  <a:tcPr anchor="ctr"/>
                </a:tc>
                <a:tc>
                  <a:txBody>
                    <a:bodyPr/>
                    <a:lstStyle/>
                    <a:p>
                      <a:pPr algn="ctr"/>
                      <a:r>
                        <a:rPr lang="en-GB" dirty="0" err="1" smtClean="0"/>
                        <a:t>Std</a:t>
                      </a:r>
                      <a:r>
                        <a:rPr lang="en-GB" dirty="0" smtClean="0"/>
                        <a:t> Dev</a:t>
                      </a:r>
                      <a:endParaRPr lang="en-GB" dirty="0"/>
                    </a:p>
                  </a:txBody>
                  <a:tcPr anchor="ctr"/>
                </a:tc>
                <a:extLst>
                  <a:ext uri="{0D108BD9-81ED-4DB2-BD59-A6C34878D82A}">
                    <a16:rowId xmlns:a16="http://schemas.microsoft.com/office/drawing/2014/main" val="3218904573"/>
                  </a:ext>
                </a:extLst>
              </a:tr>
              <a:tr h="370840">
                <a:tc>
                  <a:txBody>
                    <a:bodyPr/>
                    <a:lstStyle/>
                    <a:p>
                      <a:pPr algn="ctr"/>
                      <a:r>
                        <a:rPr lang="en-GB" dirty="0" smtClean="0"/>
                        <a:t>9</a:t>
                      </a:r>
                      <a:endParaRPr lang="en-GB" dirty="0"/>
                    </a:p>
                  </a:txBody>
                  <a:tcPr anchor="ctr"/>
                </a:tc>
                <a:tc>
                  <a:txBody>
                    <a:bodyPr/>
                    <a:lstStyle/>
                    <a:p>
                      <a:pPr algn="ctr"/>
                      <a:r>
                        <a:rPr lang="en-GB" dirty="0" smtClean="0"/>
                        <a:t>34</a:t>
                      </a:r>
                      <a:endParaRPr lang="en-GB" dirty="0"/>
                    </a:p>
                  </a:txBody>
                  <a:tcPr anchor="ctr"/>
                </a:tc>
                <a:tc>
                  <a:txBody>
                    <a:bodyPr/>
                    <a:lstStyle/>
                    <a:p>
                      <a:pPr algn="ctr"/>
                      <a:r>
                        <a:rPr lang="en-GB" dirty="0" smtClean="0"/>
                        <a:t>23 (</a:t>
                      </a:r>
                      <a:r>
                        <a:rPr lang="en-GB" dirty="0" smtClean="0"/>
                        <a:t>67%)</a:t>
                      </a:r>
                      <a:endParaRPr lang="en-GB" dirty="0"/>
                    </a:p>
                  </a:txBody>
                  <a:tcPr anchor="ctr"/>
                </a:tc>
                <a:tc>
                  <a:txBody>
                    <a:bodyPr/>
                    <a:lstStyle/>
                    <a:p>
                      <a:pPr algn="ctr"/>
                      <a:r>
                        <a:rPr lang="en-GB" dirty="0" smtClean="0"/>
                        <a:t>3.8</a:t>
                      </a:r>
                      <a:endParaRPr lang="en-GB" dirty="0"/>
                    </a:p>
                  </a:txBody>
                  <a:tcPr anchor="ctr"/>
                </a:tc>
                <a:tc>
                  <a:txBody>
                    <a:bodyPr/>
                    <a:lstStyle/>
                    <a:p>
                      <a:pPr algn="ctr"/>
                      <a:r>
                        <a:rPr lang="en-GB" dirty="0" smtClean="0"/>
                        <a:t>0.4</a:t>
                      </a:r>
                      <a:endParaRPr lang="en-GB" dirty="0"/>
                    </a:p>
                  </a:txBody>
                  <a:tcPr anchor="ctr"/>
                </a:tc>
                <a:extLst>
                  <a:ext uri="{0D108BD9-81ED-4DB2-BD59-A6C34878D82A}">
                    <a16:rowId xmlns:a16="http://schemas.microsoft.com/office/drawing/2014/main" val="1036208989"/>
                  </a:ext>
                </a:extLst>
              </a:tr>
              <a:tr h="370840">
                <a:tc>
                  <a:txBody>
                    <a:bodyPr/>
                    <a:lstStyle/>
                    <a:p>
                      <a:pPr algn="ctr"/>
                      <a:r>
                        <a:rPr lang="en-GB" dirty="0" smtClean="0"/>
                        <a:t>9</a:t>
                      </a:r>
                      <a:endParaRPr lang="en-GB" dirty="0"/>
                    </a:p>
                  </a:txBody>
                  <a:tcPr anchor="ctr"/>
                </a:tc>
                <a:tc>
                  <a:txBody>
                    <a:bodyPr/>
                    <a:lstStyle/>
                    <a:p>
                      <a:pPr algn="ctr"/>
                      <a:r>
                        <a:rPr lang="en-GB" dirty="0" smtClean="0"/>
                        <a:t>36</a:t>
                      </a:r>
                      <a:endParaRPr lang="en-GB" dirty="0"/>
                    </a:p>
                  </a:txBody>
                  <a:tcPr anchor="ctr"/>
                </a:tc>
                <a:tc>
                  <a:txBody>
                    <a:bodyPr/>
                    <a:lstStyle/>
                    <a:p>
                      <a:pPr algn="ctr"/>
                      <a:r>
                        <a:rPr lang="en-GB" dirty="0" smtClean="0"/>
                        <a:t>22 (62%)</a:t>
                      </a:r>
                      <a:endParaRPr lang="en-GB" dirty="0"/>
                    </a:p>
                  </a:txBody>
                  <a:tcPr anchor="ctr"/>
                </a:tc>
                <a:tc>
                  <a:txBody>
                    <a:bodyPr/>
                    <a:lstStyle/>
                    <a:p>
                      <a:pPr algn="ctr"/>
                      <a:r>
                        <a:rPr lang="en-GB" dirty="0" smtClean="0"/>
                        <a:t>4</a:t>
                      </a:r>
                      <a:endParaRPr lang="en-GB" dirty="0"/>
                    </a:p>
                  </a:txBody>
                  <a:tcPr anchor="ctr"/>
                </a:tc>
                <a:tc>
                  <a:txBody>
                    <a:bodyPr/>
                    <a:lstStyle/>
                    <a:p>
                      <a:pPr algn="ctr"/>
                      <a:r>
                        <a:rPr lang="en-GB" dirty="0" smtClean="0"/>
                        <a:t>0</a:t>
                      </a:r>
                      <a:endParaRPr lang="en-GB" dirty="0"/>
                    </a:p>
                  </a:txBody>
                  <a:tcPr anchor="ctr"/>
                </a:tc>
                <a:extLst>
                  <a:ext uri="{0D108BD9-81ED-4DB2-BD59-A6C34878D82A}">
                    <a16:rowId xmlns:a16="http://schemas.microsoft.com/office/drawing/2014/main" val="2756931854"/>
                  </a:ext>
                </a:extLst>
              </a:tr>
            </a:tbl>
          </a:graphicData>
        </a:graphic>
      </p:graphicFrame>
    </p:spTree>
    <p:extLst>
      <p:ext uri="{BB962C8B-B14F-4D97-AF65-F5344CB8AC3E}">
        <p14:creationId xmlns:p14="http://schemas.microsoft.com/office/powerpoint/2010/main" val="1510561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Initial Results</a:t>
            </a:r>
            <a:endParaRPr lang="en-GB" dirty="0"/>
          </a:p>
        </p:txBody>
      </p:sp>
      <p:sp>
        <p:nvSpPr>
          <p:cNvPr id="3" name="Slide Number Placeholder 2"/>
          <p:cNvSpPr>
            <a:spLocks noGrp="1"/>
          </p:cNvSpPr>
          <p:nvPr>
            <p:ph type="sldNum" sz="quarter" idx="33"/>
          </p:nvPr>
        </p:nvSpPr>
        <p:spPr/>
        <p:txBody>
          <a:bodyPr/>
          <a:lstStyle/>
          <a:p>
            <a:endParaRPr lang="en-ZA" dirty="0"/>
          </a:p>
        </p:txBody>
      </p:sp>
      <p:graphicFrame>
        <p:nvGraphicFramePr>
          <p:cNvPr id="9" name="Table 8"/>
          <p:cNvGraphicFramePr>
            <a:graphicFrameLocks noGrp="1"/>
          </p:cNvGraphicFramePr>
          <p:nvPr>
            <p:extLst>
              <p:ext uri="{D42A27DB-BD31-4B8C-83A1-F6EECF244321}">
                <p14:modId xmlns:p14="http://schemas.microsoft.com/office/powerpoint/2010/main" val="2261743680"/>
              </p:ext>
            </p:extLst>
          </p:nvPr>
        </p:nvGraphicFramePr>
        <p:xfrm>
          <a:off x="432000" y="1273375"/>
          <a:ext cx="11525538" cy="4673600"/>
        </p:xfrm>
        <a:graphic>
          <a:graphicData uri="http://schemas.openxmlformats.org/drawingml/2006/table">
            <a:tbl>
              <a:tblPr firstRow="1" bandRow="1">
                <a:tableStyleId>{073A0DAA-6AF3-43AB-8588-CEC1D06C72B9}</a:tableStyleId>
              </a:tblPr>
              <a:tblGrid>
                <a:gridCol w="6658117">
                  <a:extLst>
                    <a:ext uri="{9D8B030D-6E8A-4147-A177-3AD203B41FA5}">
                      <a16:colId xmlns:a16="http://schemas.microsoft.com/office/drawing/2014/main" val="4256260332"/>
                    </a:ext>
                  </a:extLst>
                </a:gridCol>
                <a:gridCol w="1111348">
                  <a:extLst>
                    <a:ext uri="{9D8B030D-6E8A-4147-A177-3AD203B41FA5}">
                      <a16:colId xmlns:a16="http://schemas.microsoft.com/office/drawing/2014/main" val="2019383763"/>
                    </a:ext>
                  </a:extLst>
                </a:gridCol>
                <a:gridCol w="1041009">
                  <a:extLst>
                    <a:ext uri="{9D8B030D-6E8A-4147-A177-3AD203B41FA5}">
                      <a16:colId xmlns:a16="http://schemas.microsoft.com/office/drawing/2014/main" val="1586763320"/>
                    </a:ext>
                  </a:extLst>
                </a:gridCol>
                <a:gridCol w="1195754">
                  <a:extLst>
                    <a:ext uri="{9D8B030D-6E8A-4147-A177-3AD203B41FA5}">
                      <a16:colId xmlns:a16="http://schemas.microsoft.com/office/drawing/2014/main" val="3735496527"/>
                    </a:ext>
                  </a:extLst>
                </a:gridCol>
                <a:gridCol w="1519310">
                  <a:extLst>
                    <a:ext uri="{9D8B030D-6E8A-4147-A177-3AD203B41FA5}">
                      <a16:colId xmlns:a16="http://schemas.microsoft.com/office/drawing/2014/main" val="3105718585"/>
                    </a:ext>
                  </a:extLst>
                </a:gridCol>
              </a:tblGrid>
              <a:tr h="370840">
                <a:tc>
                  <a:txBody>
                    <a:bodyPr/>
                    <a:lstStyle/>
                    <a:p>
                      <a:pPr algn="ctr"/>
                      <a:r>
                        <a:rPr lang="en-GB" dirty="0" smtClean="0"/>
                        <a:t>Sentence</a:t>
                      </a:r>
                      <a:endParaRPr lang="en-GB" dirty="0"/>
                    </a:p>
                  </a:txBody>
                  <a:tcPr anchor="ctr"/>
                </a:tc>
                <a:tc>
                  <a:txBody>
                    <a:bodyPr/>
                    <a:lstStyle/>
                    <a:p>
                      <a:pPr algn="ctr"/>
                      <a:r>
                        <a:rPr lang="en-GB" dirty="0" smtClean="0"/>
                        <a:t>Original Sentence Score</a:t>
                      </a:r>
                      <a:endParaRPr lang="en-GB" dirty="0"/>
                    </a:p>
                  </a:txBody>
                  <a:tcPr anchor="ctr"/>
                </a:tc>
                <a:tc>
                  <a:txBody>
                    <a:bodyPr/>
                    <a:lstStyle/>
                    <a:p>
                      <a:pPr algn="ctr"/>
                      <a:r>
                        <a:rPr lang="en-GB" dirty="0" smtClean="0"/>
                        <a:t>Group</a:t>
                      </a:r>
                      <a:endParaRPr lang="en-GB" dirty="0"/>
                    </a:p>
                  </a:txBody>
                  <a:tcPr anchor="ctr"/>
                </a:tc>
                <a:tc>
                  <a:txBody>
                    <a:bodyPr/>
                    <a:lstStyle/>
                    <a:p>
                      <a:pPr algn="ctr"/>
                      <a:r>
                        <a:rPr lang="en-GB" dirty="0" smtClean="0"/>
                        <a:t>Revisions </a:t>
                      </a:r>
                      <a:r>
                        <a:rPr lang="en-GB" dirty="0" err="1" smtClean="0"/>
                        <a:t>Avg</a:t>
                      </a:r>
                      <a:r>
                        <a:rPr lang="en-GB" dirty="0" smtClean="0"/>
                        <a:t> Score</a:t>
                      </a:r>
                      <a:endParaRPr lang="en-GB" dirty="0"/>
                    </a:p>
                  </a:txBody>
                  <a:tcPr anchor="ctr"/>
                </a:tc>
                <a:tc>
                  <a:txBody>
                    <a:bodyPr/>
                    <a:lstStyle/>
                    <a:p>
                      <a:pPr algn="ctr"/>
                      <a:r>
                        <a:rPr lang="en-GB" dirty="0" smtClean="0"/>
                        <a:t>Percentage of Improvement</a:t>
                      </a:r>
                      <a:endParaRPr lang="en-GB" dirty="0"/>
                    </a:p>
                  </a:txBody>
                  <a:tcPr anchor="ctr"/>
                </a:tc>
                <a:extLst>
                  <a:ext uri="{0D108BD9-81ED-4DB2-BD59-A6C34878D82A}">
                    <a16:rowId xmlns:a16="http://schemas.microsoft.com/office/drawing/2014/main" val="3092206861"/>
                  </a:ext>
                </a:extLst>
              </a:tr>
              <a:tr h="370840">
                <a:tc rowSpan="2">
                  <a:txBody>
                    <a:bodyPr/>
                    <a:lstStyle/>
                    <a:p>
                      <a:pPr algn="l"/>
                      <a:r>
                        <a:rPr lang="en-GB" dirty="0" smtClean="0"/>
                        <a:t>If you are in Group A your samples will be analysed for many different viruses using the rapid test which takes about 1 hour.</a:t>
                      </a:r>
                    </a:p>
                  </a:txBody>
                  <a:tcPr anchor="ctr"/>
                </a:tc>
                <a:tc rowSpan="2">
                  <a:txBody>
                    <a:bodyPr/>
                    <a:lstStyle/>
                    <a:p>
                      <a:pPr algn="ctr"/>
                      <a:r>
                        <a:rPr lang="en-GB" dirty="0" smtClean="0"/>
                        <a:t>10.5</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6.7</a:t>
                      </a:r>
                      <a:endParaRPr lang="en-GB" dirty="0"/>
                    </a:p>
                  </a:txBody>
                  <a:tcPr anchor="ctr"/>
                </a:tc>
                <a:tc>
                  <a:txBody>
                    <a:bodyPr/>
                    <a:lstStyle/>
                    <a:p>
                      <a:pPr algn="ctr"/>
                      <a:r>
                        <a:rPr lang="en-GB" dirty="0" smtClean="0"/>
                        <a:t>37%</a:t>
                      </a:r>
                      <a:endParaRPr lang="en-GB" dirty="0"/>
                    </a:p>
                  </a:txBody>
                  <a:tcPr anchor="ctr"/>
                </a:tc>
                <a:extLst>
                  <a:ext uri="{0D108BD9-81ED-4DB2-BD59-A6C34878D82A}">
                    <a16:rowId xmlns:a16="http://schemas.microsoft.com/office/drawing/2014/main" val="4239929385"/>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8.0</a:t>
                      </a:r>
                      <a:endParaRPr lang="en-GB" dirty="0"/>
                    </a:p>
                  </a:txBody>
                  <a:tcPr anchor="ctr"/>
                </a:tc>
                <a:tc>
                  <a:txBody>
                    <a:bodyPr/>
                    <a:lstStyle/>
                    <a:p>
                      <a:pPr algn="ctr"/>
                      <a:r>
                        <a:rPr lang="en-GB" dirty="0" smtClean="0"/>
                        <a:t>25%</a:t>
                      </a:r>
                      <a:endParaRPr lang="en-GB" dirty="0"/>
                    </a:p>
                  </a:txBody>
                  <a:tcPr anchor="ctr"/>
                </a:tc>
                <a:extLst>
                  <a:ext uri="{0D108BD9-81ED-4DB2-BD59-A6C34878D82A}">
                    <a16:rowId xmlns:a16="http://schemas.microsoft.com/office/drawing/2014/main" val="1810821478"/>
                  </a:ext>
                </a:extLst>
              </a:tr>
              <a:tr h="370840">
                <a:tc rowSpan="2">
                  <a:txBody>
                    <a:bodyPr/>
                    <a:lstStyle/>
                    <a:p>
                      <a:pPr algn="l"/>
                      <a:r>
                        <a:rPr lang="en-GB" dirty="0" smtClean="0"/>
                        <a:t>The clinical team looking after you may wish to test you for respiratory viruses and if they do this will be using standard laboratory testing</a:t>
                      </a:r>
                    </a:p>
                  </a:txBody>
                  <a:tcPr anchor="ctr"/>
                </a:tc>
                <a:tc rowSpan="2">
                  <a:txBody>
                    <a:bodyPr/>
                    <a:lstStyle/>
                    <a:p>
                      <a:pPr algn="ctr"/>
                      <a:r>
                        <a:rPr lang="en-GB" dirty="0" smtClean="0"/>
                        <a:t>13.3</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10.9</a:t>
                      </a:r>
                      <a:endParaRPr lang="en-GB" dirty="0"/>
                    </a:p>
                  </a:txBody>
                  <a:tcPr anchor="ctr"/>
                </a:tc>
                <a:tc>
                  <a:txBody>
                    <a:bodyPr/>
                    <a:lstStyle/>
                    <a:p>
                      <a:pPr algn="ctr"/>
                      <a:r>
                        <a:rPr lang="en-GB" dirty="0" smtClean="0"/>
                        <a:t>18%</a:t>
                      </a:r>
                      <a:endParaRPr lang="en-GB" dirty="0"/>
                    </a:p>
                  </a:txBody>
                  <a:tcPr anchor="ctr"/>
                </a:tc>
                <a:extLst>
                  <a:ext uri="{0D108BD9-81ED-4DB2-BD59-A6C34878D82A}">
                    <a16:rowId xmlns:a16="http://schemas.microsoft.com/office/drawing/2014/main" val="1471442790"/>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9.4</a:t>
                      </a:r>
                      <a:endParaRPr lang="en-GB" dirty="0"/>
                    </a:p>
                  </a:txBody>
                  <a:tcPr anchor="ctr"/>
                </a:tc>
                <a:tc>
                  <a:txBody>
                    <a:bodyPr/>
                    <a:lstStyle/>
                    <a:p>
                      <a:pPr algn="ctr"/>
                      <a:r>
                        <a:rPr lang="en-GB" dirty="0" smtClean="0"/>
                        <a:t>30%</a:t>
                      </a:r>
                      <a:endParaRPr lang="en-GB" dirty="0"/>
                    </a:p>
                  </a:txBody>
                  <a:tcPr anchor="ctr"/>
                </a:tc>
                <a:extLst>
                  <a:ext uri="{0D108BD9-81ED-4DB2-BD59-A6C34878D82A}">
                    <a16:rowId xmlns:a16="http://schemas.microsoft.com/office/drawing/2014/main" val="2320763458"/>
                  </a:ext>
                </a:extLst>
              </a:tr>
              <a:tr h="370840">
                <a:tc rowSpan="2">
                  <a:txBody>
                    <a:bodyPr/>
                    <a:lstStyle/>
                    <a:p>
                      <a:pPr algn="l"/>
                      <a:r>
                        <a:rPr lang="en-GB" dirty="0" smtClean="0"/>
                        <a:t>For both Groups A and B you have the right to decline all or any of these further research samples, should you wish, and this will not affect you being part of this study or the care you receive.</a:t>
                      </a:r>
                    </a:p>
                  </a:txBody>
                  <a:tcPr anchor="ctr"/>
                </a:tc>
                <a:tc rowSpan="2">
                  <a:txBody>
                    <a:bodyPr/>
                    <a:lstStyle/>
                    <a:p>
                      <a:pPr algn="ctr"/>
                      <a:r>
                        <a:rPr lang="en-GB" dirty="0" smtClean="0"/>
                        <a:t>16.7</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9.3</a:t>
                      </a:r>
                      <a:endParaRPr lang="en-GB" dirty="0"/>
                    </a:p>
                  </a:txBody>
                  <a:tcPr anchor="ctr"/>
                </a:tc>
                <a:tc>
                  <a:txBody>
                    <a:bodyPr/>
                    <a:lstStyle/>
                    <a:p>
                      <a:pPr algn="ctr"/>
                      <a:r>
                        <a:rPr lang="en-GB" dirty="0" smtClean="0"/>
                        <a:t>44%</a:t>
                      </a:r>
                      <a:endParaRPr lang="en-GB" dirty="0"/>
                    </a:p>
                  </a:txBody>
                  <a:tcPr anchor="ctr"/>
                </a:tc>
                <a:extLst>
                  <a:ext uri="{0D108BD9-81ED-4DB2-BD59-A6C34878D82A}">
                    <a16:rowId xmlns:a16="http://schemas.microsoft.com/office/drawing/2014/main" val="3560668850"/>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9.5</a:t>
                      </a:r>
                      <a:endParaRPr lang="en-GB" dirty="0"/>
                    </a:p>
                  </a:txBody>
                  <a:tcPr anchor="ctr"/>
                </a:tc>
                <a:tc>
                  <a:txBody>
                    <a:bodyPr/>
                    <a:lstStyle/>
                    <a:p>
                      <a:pPr algn="ctr"/>
                      <a:r>
                        <a:rPr lang="en-GB" dirty="0" smtClean="0"/>
                        <a:t>43%</a:t>
                      </a:r>
                      <a:endParaRPr lang="en-GB" dirty="0"/>
                    </a:p>
                  </a:txBody>
                  <a:tcPr anchor="ctr"/>
                </a:tc>
                <a:extLst>
                  <a:ext uri="{0D108BD9-81ED-4DB2-BD59-A6C34878D82A}">
                    <a16:rowId xmlns:a16="http://schemas.microsoft.com/office/drawing/2014/main" val="1979675093"/>
                  </a:ext>
                </a:extLst>
              </a:tr>
              <a:tr h="370840">
                <a:tc rowSpan="2">
                  <a:txBody>
                    <a:bodyPr/>
                    <a:lstStyle/>
                    <a:p>
                      <a:pPr algn="l"/>
                      <a:r>
                        <a:rPr lang="en-GB" dirty="0" smtClean="0"/>
                        <a:t>The samples collected during the study are stored without any of personal details on them and are only used in further ethically approved research under the direction of the chief investigator of this study.</a:t>
                      </a:r>
                    </a:p>
                  </a:txBody>
                  <a:tcPr anchor="ctr"/>
                </a:tc>
                <a:tc rowSpan="2">
                  <a:txBody>
                    <a:bodyPr/>
                    <a:lstStyle/>
                    <a:p>
                      <a:pPr algn="ctr"/>
                      <a:r>
                        <a:rPr lang="en-GB" dirty="0" smtClean="0"/>
                        <a:t>19.5</a:t>
                      </a:r>
                      <a:endParaRPr lang="en-GB" dirty="0"/>
                    </a:p>
                  </a:txBody>
                  <a:tcPr anchor="ctr"/>
                </a:tc>
                <a:tc>
                  <a:txBody>
                    <a:bodyPr/>
                    <a:lstStyle/>
                    <a:p>
                      <a:pPr algn="ctr"/>
                      <a:r>
                        <a:rPr lang="en-GB" dirty="0" smtClean="0"/>
                        <a:t>Unaided</a:t>
                      </a:r>
                      <a:endParaRPr lang="en-GB" dirty="0"/>
                    </a:p>
                  </a:txBody>
                  <a:tcPr anchor="ctr"/>
                </a:tc>
                <a:tc>
                  <a:txBody>
                    <a:bodyPr/>
                    <a:lstStyle/>
                    <a:p>
                      <a:pPr algn="ctr"/>
                      <a:r>
                        <a:rPr lang="en-GB" dirty="0" smtClean="0"/>
                        <a:t>13.2</a:t>
                      </a:r>
                      <a:endParaRPr lang="en-GB" dirty="0"/>
                    </a:p>
                  </a:txBody>
                  <a:tcPr anchor="ctr"/>
                </a:tc>
                <a:tc>
                  <a:txBody>
                    <a:bodyPr/>
                    <a:lstStyle/>
                    <a:p>
                      <a:pPr algn="ctr"/>
                      <a:r>
                        <a:rPr lang="en-GB" dirty="0" smtClean="0"/>
                        <a:t>32%</a:t>
                      </a:r>
                      <a:endParaRPr lang="en-GB" dirty="0"/>
                    </a:p>
                  </a:txBody>
                  <a:tcPr anchor="ctr"/>
                </a:tc>
                <a:extLst>
                  <a:ext uri="{0D108BD9-81ED-4DB2-BD59-A6C34878D82A}">
                    <a16:rowId xmlns:a16="http://schemas.microsoft.com/office/drawing/2014/main" val="1982455135"/>
                  </a:ext>
                </a:extLst>
              </a:tr>
              <a:tr h="370840">
                <a:tc vMerge="1">
                  <a:txBody>
                    <a:bodyPr/>
                    <a:lstStyle/>
                    <a:p>
                      <a:endParaRPr lang="en-GB" dirty="0"/>
                    </a:p>
                  </a:txBody>
                  <a:tcPr/>
                </a:tc>
                <a:tc vMerge="1">
                  <a:txBody>
                    <a:bodyPr/>
                    <a:lstStyle/>
                    <a:p>
                      <a:endParaRPr lang="en-GB" dirty="0"/>
                    </a:p>
                  </a:txBody>
                  <a:tcPr/>
                </a:tc>
                <a:tc>
                  <a:txBody>
                    <a:bodyPr/>
                    <a:lstStyle/>
                    <a:p>
                      <a:pPr algn="ctr"/>
                      <a:r>
                        <a:rPr lang="en-GB" dirty="0" smtClean="0"/>
                        <a:t>Tip</a:t>
                      </a:r>
                      <a:r>
                        <a:rPr lang="en-GB" baseline="0" dirty="0" smtClean="0"/>
                        <a:t> List</a:t>
                      </a:r>
                      <a:endParaRPr lang="en-GB" dirty="0"/>
                    </a:p>
                  </a:txBody>
                  <a:tcPr anchor="ctr"/>
                </a:tc>
                <a:tc>
                  <a:txBody>
                    <a:bodyPr/>
                    <a:lstStyle/>
                    <a:p>
                      <a:pPr algn="ctr"/>
                      <a:r>
                        <a:rPr lang="en-GB" dirty="0" smtClean="0"/>
                        <a:t>14.4</a:t>
                      </a:r>
                      <a:endParaRPr lang="en-GB" dirty="0"/>
                    </a:p>
                  </a:txBody>
                  <a:tcPr anchor="ctr"/>
                </a:tc>
                <a:tc>
                  <a:txBody>
                    <a:bodyPr/>
                    <a:lstStyle/>
                    <a:p>
                      <a:pPr algn="ctr"/>
                      <a:r>
                        <a:rPr lang="en-GB" dirty="0" smtClean="0"/>
                        <a:t>26%</a:t>
                      </a:r>
                      <a:endParaRPr lang="en-GB" dirty="0"/>
                    </a:p>
                  </a:txBody>
                  <a:tcPr anchor="ctr"/>
                </a:tc>
                <a:extLst>
                  <a:ext uri="{0D108BD9-81ED-4DB2-BD59-A6C34878D82A}">
                    <a16:rowId xmlns:a16="http://schemas.microsoft.com/office/drawing/2014/main" val="3749030901"/>
                  </a:ext>
                </a:extLst>
              </a:tr>
            </a:tbl>
          </a:graphicData>
        </a:graphic>
      </p:graphicFrame>
    </p:spTree>
    <p:extLst>
      <p:ext uri="{BB962C8B-B14F-4D97-AF65-F5344CB8AC3E}">
        <p14:creationId xmlns:p14="http://schemas.microsoft.com/office/powerpoint/2010/main" val="2219062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342502"/>
            <a:ext cx="9198000" cy="432000"/>
          </a:xfrm>
        </p:spPr>
        <p:txBody>
          <a:bodyPr>
            <a:normAutofit fontScale="90000"/>
          </a:bodyPr>
          <a:lstStyle/>
          <a:p>
            <a:r>
              <a:rPr lang="en-GB" dirty="0" smtClean="0"/>
              <a:t>Initial Results – sample sentence revisions</a:t>
            </a:r>
            <a:endParaRPr lang="en-GB" dirty="0"/>
          </a:p>
        </p:txBody>
      </p:sp>
      <p:sp>
        <p:nvSpPr>
          <p:cNvPr id="3" name="Slide Number Placeholder 2"/>
          <p:cNvSpPr>
            <a:spLocks noGrp="1"/>
          </p:cNvSpPr>
          <p:nvPr>
            <p:ph type="sldNum" sz="quarter" idx="33"/>
          </p:nvPr>
        </p:nvSpPr>
        <p:spPr/>
        <p:txBody>
          <a:bodyPr/>
          <a:lstStyle/>
          <a:p>
            <a:endParaRPr lang="en-ZA" dirty="0"/>
          </a:p>
        </p:txBody>
      </p:sp>
      <p:graphicFrame>
        <p:nvGraphicFramePr>
          <p:cNvPr id="9" name="Table 8"/>
          <p:cNvGraphicFramePr>
            <a:graphicFrameLocks noGrp="1"/>
          </p:cNvGraphicFramePr>
          <p:nvPr>
            <p:extLst>
              <p:ext uri="{D42A27DB-BD31-4B8C-83A1-F6EECF244321}">
                <p14:modId xmlns:p14="http://schemas.microsoft.com/office/powerpoint/2010/main" val="409485813"/>
              </p:ext>
            </p:extLst>
          </p:nvPr>
        </p:nvGraphicFramePr>
        <p:xfrm>
          <a:off x="432000" y="865406"/>
          <a:ext cx="11525538" cy="5400040"/>
        </p:xfrm>
        <a:graphic>
          <a:graphicData uri="http://schemas.openxmlformats.org/drawingml/2006/table">
            <a:tbl>
              <a:tblPr firstRow="1" bandRow="1">
                <a:tableStyleId>{073A0DAA-6AF3-43AB-8588-CEC1D06C72B9}</a:tableStyleId>
              </a:tblPr>
              <a:tblGrid>
                <a:gridCol w="4196271">
                  <a:extLst>
                    <a:ext uri="{9D8B030D-6E8A-4147-A177-3AD203B41FA5}">
                      <a16:colId xmlns:a16="http://schemas.microsoft.com/office/drawing/2014/main" val="4256260332"/>
                    </a:ext>
                  </a:extLst>
                </a:gridCol>
                <a:gridCol w="3487421">
                  <a:extLst>
                    <a:ext uri="{9D8B030D-6E8A-4147-A177-3AD203B41FA5}">
                      <a16:colId xmlns:a16="http://schemas.microsoft.com/office/drawing/2014/main" val="3848278850"/>
                    </a:ext>
                  </a:extLst>
                </a:gridCol>
                <a:gridCol w="3841846">
                  <a:extLst>
                    <a:ext uri="{9D8B030D-6E8A-4147-A177-3AD203B41FA5}">
                      <a16:colId xmlns:a16="http://schemas.microsoft.com/office/drawing/2014/main" val="1571012108"/>
                    </a:ext>
                  </a:extLst>
                </a:gridCol>
              </a:tblGrid>
              <a:tr h="370840">
                <a:tc>
                  <a:txBody>
                    <a:bodyPr/>
                    <a:lstStyle/>
                    <a:p>
                      <a:pPr algn="ctr"/>
                      <a:r>
                        <a:rPr lang="en-GB" dirty="0" smtClean="0"/>
                        <a:t>Sentence</a:t>
                      </a:r>
                      <a:endParaRPr lang="en-GB" dirty="0"/>
                    </a:p>
                  </a:txBody>
                  <a:tcPr anchor="ctr"/>
                </a:tc>
                <a:tc>
                  <a:txBody>
                    <a:bodyPr/>
                    <a:lstStyle/>
                    <a:p>
                      <a:pPr algn="ctr"/>
                      <a:r>
                        <a:rPr lang="en-GB" dirty="0" smtClean="0"/>
                        <a:t>G1</a:t>
                      </a:r>
                      <a:endParaRPr lang="en-GB" dirty="0"/>
                    </a:p>
                  </a:txBody>
                  <a:tcPr anchor="ctr"/>
                </a:tc>
                <a:tc>
                  <a:txBody>
                    <a:bodyPr/>
                    <a:lstStyle/>
                    <a:p>
                      <a:pPr algn="ctr"/>
                      <a:r>
                        <a:rPr lang="en-GB" dirty="0" smtClean="0"/>
                        <a:t>G2</a:t>
                      </a:r>
                      <a:endParaRPr lang="en-GB" dirty="0"/>
                    </a:p>
                  </a:txBody>
                  <a:tcPr anchor="ctr"/>
                </a:tc>
                <a:extLst>
                  <a:ext uri="{0D108BD9-81ED-4DB2-BD59-A6C34878D82A}">
                    <a16:rowId xmlns:a16="http://schemas.microsoft.com/office/drawing/2014/main" val="3092206861"/>
                  </a:ext>
                </a:extLst>
              </a:tr>
              <a:tr h="741680">
                <a:tc>
                  <a:txBody>
                    <a:bodyPr/>
                    <a:lstStyle/>
                    <a:p>
                      <a:pPr algn="l"/>
                      <a:r>
                        <a:rPr lang="en-GB" dirty="0" smtClean="0"/>
                        <a:t>if you are in Group A your samples will be Analysed for many different viruses using the rapid test which takes about 1 hour.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your test will be conducted within an hour.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a 1 hour test will check for viruses in your samples.</a:t>
                      </a:r>
                    </a:p>
                  </a:txBody>
                  <a:tcPr anchor="ctr"/>
                </a:tc>
                <a:extLst>
                  <a:ext uri="{0D108BD9-81ED-4DB2-BD59-A6C34878D82A}">
                    <a16:rowId xmlns:a16="http://schemas.microsoft.com/office/drawing/2014/main" val="4239929385"/>
                  </a:ext>
                </a:extLst>
              </a:tr>
              <a:tr h="741680">
                <a:tc>
                  <a:txBody>
                    <a:bodyPr/>
                    <a:lstStyle/>
                    <a:p>
                      <a:pPr algn="l"/>
                      <a:r>
                        <a:rPr lang="en-GB" dirty="0" smtClean="0"/>
                        <a:t>The clinical team looking after you may wish to test you for respiratory viruses and if they do this will be using standard laboratory testing</a:t>
                      </a:r>
                    </a:p>
                  </a:txBody>
                  <a:tcPr anchor="ctr"/>
                </a:tc>
                <a:tc>
                  <a:txBody>
                    <a:bodyPr/>
                    <a:lstStyle/>
                    <a:p>
                      <a:pPr algn="l"/>
                      <a:r>
                        <a:rPr lang="en-GB" sz="1800" b="0" i="0" u="none" strike="noStrike" dirty="0" smtClean="0">
                          <a:effectLst/>
                          <a:latin typeface="+mn-lt"/>
                        </a:rPr>
                        <a:t>The staff taking care of you may want to examine you for and breathing problems. If they do they will use standard testing.</a:t>
                      </a:r>
                      <a:endParaRPr lang="en-GB" dirty="0" smtClean="0"/>
                    </a:p>
                  </a:txBody>
                  <a:tcPr anchor="ctr"/>
                </a:tc>
                <a:tc>
                  <a:txBody>
                    <a:bodyPr/>
                    <a:lstStyle/>
                    <a:p>
                      <a:pPr algn="l"/>
                      <a:r>
                        <a:rPr lang="en-GB" sz="1800" b="0" i="0" u="none" strike="noStrike" dirty="0" smtClean="0">
                          <a:effectLst/>
                          <a:latin typeface="+mn-lt"/>
                        </a:rPr>
                        <a:t>The team looking after you may want to test you for respiratory viruses. If so, this will use standard laboratory testing.</a:t>
                      </a:r>
                      <a:endParaRPr lang="en-GB" dirty="0" smtClean="0"/>
                    </a:p>
                  </a:txBody>
                  <a:tcPr anchor="ctr"/>
                </a:tc>
                <a:extLst>
                  <a:ext uri="{0D108BD9-81ED-4DB2-BD59-A6C34878D82A}">
                    <a16:rowId xmlns:a16="http://schemas.microsoft.com/office/drawing/2014/main" val="1471442790"/>
                  </a:ext>
                </a:extLst>
              </a:tr>
              <a:tr h="741680">
                <a:tc>
                  <a:txBody>
                    <a:bodyPr/>
                    <a:lstStyle/>
                    <a:p>
                      <a:pPr algn="l"/>
                      <a:r>
                        <a:rPr lang="en-GB" dirty="0" smtClean="0"/>
                        <a:t>For both Groups A and B you have the right to decline all or any of these further research samples, should you wish, and this will not affect you being part of this study or the care you receive.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For both groups A and B you can opt out at any time. This will not affect your participation in the study or further care.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If you are in Group A or B, you may choose not to provide further research samples. This will not affect the care you receive now or remove you from this study.</a:t>
                      </a:r>
                    </a:p>
                  </a:txBody>
                  <a:tcPr anchor="ctr"/>
                </a:tc>
                <a:extLst>
                  <a:ext uri="{0D108BD9-81ED-4DB2-BD59-A6C34878D82A}">
                    <a16:rowId xmlns:a16="http://schemas.microsoft.com/office/drawing/2014/main" val="3560668850"/>
                  </a:ext>
                </a:extLst>
              </a:tr>
              <a:tr h="741680">
                <a:tc>
                  <a:txBody>
                    <a:bodyPr/>
                    <a:lstStyle/>
                    <a:p>
                      <a:pPr algn="l"/>
                      <a:r>
                        <a:rPr lang="en-GB" dirty="0" smtClean="0"/>
                        <a:t>The samples collected during the study are stored without any of personal details on them and are only used in further ethically approved research under the direction of the chief investigator of this study.</a:t>
                      </a:r>
                    </a:p>
                  </a:txBody>
                  <a:tcPr anchor="ctr"/>
                </a:tc>
                <a:tc>
                  <a:txBody>
                    <a:bodyPr/>
                    <a:lstStyle/>
                    <a:p>
                      <a:pPr algn="l"/>
                      <a:r>
                        <a:rPr lang="en-GB" sz="1800" b="0" i="0" u="none" strike="noStrike" dirty="0" smtClean="0">
                          <a:effectLst/>
                          <a:latin typeface="+mn-lt"/>
                        </a:rPr>
                        <a:t>The samples will that are taken will only be used for respectful research and they will not contain any information that points to yourself.</a:t>
                      </a:r>
                      <a:endParaRPr lang="en-GB"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dirty="0" smtClean="0">
                          <a:effectLst/>
                          <a:latin typeface="+mn-lt"/>
                        </a:rPr>
                        <a:t>Samples are stored confidentially and no personal data will be listed on them. They will only be used in further ethically approved studies as directed by the chief investigator of this trial. </a:t>
                      </a:r>
                    </a:p>
                  </a:txBody>
                  <a:tcPr anchor="ctr"/>
                </a:tc>
                <a:extLst>
                  <a:ext uri="{0D108BD9-81ED-4DB2-BD59-A6C34878D82A}">
                    <a16:rowId xmlns:a16="http://schemas.microsoft.com/office/drawing/2014/main" val="1982455135"/>
                  </a:ext>
                </a:extLst>
              </a:tr>
            </a:tbl>
          </a:graphicData>
        </a:graphic>
      </p:graphicFrame>
    </p:spTree>
    <p:extLst>
      <p:ext uri="{BB962C8B-B14F-4D97-AF65-F5344CB8AC3E}">
        <p14:creationId xmlns:p14="http://schemas.microsoft.com/office/powerpoint/2010/main" val="118885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3.xml><?xml version="1.0" encoding="utf-8"?>
<ds:datastoreItem xmlns:ds="http://schemas.openxmlformats.org/officeDocument/2006/customXml" ds:itemID="{E4934E25-8442-49E9-ABDF-3146C4145F3B}">
  <ds:schemaRefs>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schemas.openxmlformats.org/package/2006/metadata/core-properties"/>
    <ds:schemaRef ds:uri="6dc4bcd6-49db-4c07-9060-8acfc67cef9f"/>
    <ds:schemaRef ds:uri="http://purl.org/dc/dcmitype/"/>
    <ds:schemaRef ds:uri="http://schemas.microsoft.com/office/infopath/2007/PartnerControls"/>
    <ds:schemaRef ds:uri="fb0879af-3eba-417a-a55a-ffe6dcd6ca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2620</Words>
  <Application>Microsoft Office PowerPoint</Application>
  <PresentationFormat>Widescreen</PresentationFormat>
  <Paragraphs>332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Corbel</vt:lpstr>
      <vt:lpstr>Times New Roman</vt:lpstr>
      <vt:lpstr>Office Theme</vt:lpstr>
      <vt:lpstr>A Web Platform for Public Involvement: Reviewing Patient Information Leaflets for UK Clinical Trials</vt:lpstr>
      <vt:lpstr>The Problem</vt:lpstr>
      <vt:lpstr>Our proposal</vt:lpstr>
      <vt:lpstr>Methods</vt:lpstr>
      <vt:lpstr>Initial Results</vt:lpstr>
      <vt:lpstr>Initial Results</vt:lpstr>
      <vt:lpstr>Initial Results</vt:lpstr>
      <vt:lpstr>Initial Results</vt:lpstr>
      <vt:lpstr>Initial Results – sample sentence revisions</vt:lpstr>
      <vt:lpstr>Conclusions</vt:lpstr>
      <vt:lpstr>THANK YOU</vt:lpstr>
      <vt:lpstr>First Sentence Revisions (ARI 10.5)</vt:lpstr>
      <vt:lpstr>Second Sentence Revisions (ARI 13.3)</vt:lpstr>
      <vt:lpstr>Third Sentence Revisions (ARI 16.7)</vt:lpstr>
      <vt:lpstr>Fourth Sentence Revisions (ARI 19.5)</vt:lpstr>
      <vt:lpstr>Fourth Sentence Revisions (ARI 19.5)</vt:lpstr>
      <vt:lpstr>THANK YOU</vt:lpstr>
      <vt:lpstr>Initial Results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2019-01-14T15:00:51Z</dcterms:created>
  <dcterms:modified xsi:type="dcterms:W3CDTF">2019-06-30T12:13:03Z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