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5"/>
  </p:notesMasterIdLst>
  <p:sldIdLst>
    <p:sldId id="256" r:id="rId2"/>
    <p:sldId id="257" r:id="rId3"/>
    <p:sldId id="258"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Lst>
  <p:sldSz cx="9144000" cy="6858000" type="screen4x3"/>
  <p:notesSz cx="6858000" cy="9144000"/>
  <p:custDataLst>
    <p:tags r:id="rId26"/>
  </p:custDataLst>
  <p:defaultTex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p:defaultTextStyle>
  <p:extLst>
    <p:ext uri="{EFAFB233-063F-42B5-8137-9DF3F51BA10A}">
      <p15:sldGuideLst xmlns:p15="http://schemas.microsoft.com/office/powerpoint/2012/main">
        <p15:guide id="1" orient="horz" pos="799">
          <p15:clr>
            <a:srgbClr val="A4A3A4"/>
          </p15:clr>
        </p15:guide>
        <p15:guide id="2" orient="horz" pos="4088">
          <p15:clr>
            <a:srgbClr val="A4A3A4"/>
          </p15:clr>
        </p15:guide>
        <p15:guide id="3" orient="horz" pos="1071">
          <p15:clr>
            <a:srgbClr val="A4A3A4"/>
          </p15:clr>
        </p15:guide>
        <p15:guide id="4" orient="horz" pos="2840">
          <p15:clr>
            <a:srgbClr val="A4A3A4"/>
          </p15:clr>
        </p15:guide>
        <p15:guide id="5" pos="2880">
          <p15:clr>
            <a:srgbClr val="A4A3A4"/>
          </p15:clr>
        </p15:guide>
        <p15:guide id="6" pos="226">
          <p15:clr>
            <a:srgbClr val="A4A3A4"/>
          </p15:clr>
        </p15:guide>
        <p15:guide id="7" pos="55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D8D5CA"/>
    <a:srgbClr val="FCEECC"/>
    <a:srgbClr val="EAEBEC"/>
    <a:srgbClr val="BFC4C5"/>
    <a:srgbClr val="F2F1ED"/>
    <a:srgbClr val="E5E3DB"/>
    <a:srgbClr val="337D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8" autoAdjust="0"/>
    <p:restoredTop sz="94660"/>
  </p:normalViewPr>
  <p:slideViewPr>
    <p:cSldViewPr>
      <p:cViewPr varScale="1">
        <p:scale>
          <a:sx n="63" d="100"/>
          <a:sy n="63" d="100"/>
        </p:scale>
        <p:origin x="72" y="588"/>
      </p:cViewPr>
      <p:guideLst>
        <p:guide orient="horz" pos="799"/>
        <p:guide orient="horz" pos="4088"/>
        <p:guide orient="horz" pos="1071"/>
        <p:guide orient="horz" pos="2840"/>
        <p:guide pos="2880"/>
        <p:guide pos="226"/>
        <p:guide pos="5534"/>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D1AA704-7710-4FB3-852C-887C90C7FC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panose="020B0604020202020204" pitchFamily="34" charset="0"/>
              </a:defRPr>
            </a:lvl1pPr>
          </a:lstStyle>
          <a:p>
            <a:endParaRPr lang="en-GB" altLang="en-US"/>
          </a:p>
        </p:txBody>
      </p:sp>
      <p:sp>
        <p:nvSpPr>
          <p:cNvPr id="11267" name="Rectangle 3">
            <a:extLst>
              <a:ext uri="{FF2B5EF4-FFF2-40B4-BE49-F238E27FC236}">
                <a16:creationId xmlns:a16="http://schemas.microsoft.com/office/drawing/2014/main" id="{6E7C0B20-982B-4700-A175-2BD9E09B87E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panose="020B0604020202020204" pitchFamily="34" charset="0"/>
              </a:defRPr>
            </a:lvl1pPr>
          </a:lstStyle>
          <a:p>
            <a:endParaRPr lang="en-GB" altLang="en-US"/>
          </a:p>
        </p:txBody>
      </p:sp>
      <p:sp>
        <p:nvSpPr>
          <p:cNvPr id="11268" name="Rectangle 4">
            <a:extLst>
              <a:ext uri="{FF2B5EF4-FFF2-40B4-BE49-F238E27FC236}">
                <a16:creationId xmlns:a16="http://schemas.microsoft.com/office/drawing/2014/main" id="{376A4669-27FF-412E-A45E-B5BAB0C3E30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a:extLst>
              <a:ext uri="{FF2B5EF4-FFF2-40B4-BE49-F238E27FC236}">
                <a16:creationId xmlns:a16="http://schemas.microsoft.com/office/drawing/2014/main" id="{1CD7FAF8-1489-4ACE-9AFE-E046DE679F6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1270" name="Rectangle 6">
            <a:extLst>
              <a:ext uri="{FF2B5EF4-FFF2-40B4-BE49-F238E27FC236}">
                <a16:creationId xmlns:a16="http://schemas.microsoft.com/office/drawing/2014/main" id="{E0E4381A-AAC8-4023-9F8F-FC48EF4C2CD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panose="020B0604020202020204" pitchFamily="34" charset="0"/>
              </a:defRPr>
            </a:lvl1pPr>
          </a:lstStyle>
          <a:p>
            <a:endParaRPr lang="en-GB" altLang="en-US"/>
          </a:p>
        </p:txBody>
      </p:sp>
      <p:sp>
        <p:nvSpPr>
          <p:cNvPr id="11271" name="Rectangle 7">
            <a:extLst>
              <a:ext uri="{FF2B5EF4-FFF2-40B4-BE49-F238E27FC236}">
                <a16:creationId xmlns:a16="http://schemas.microsoft.com/office/drawing/2014/main" id="{0BF175D9-1E4A-4009-954C-F0C43C18DBA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Arial" panose="020B0604020202020204" pitchFamily="34" charset="0"/>
              </a:defRPr>
            </a:lvl1pPr>
          </a:lstStyle>
          <a:p>
            <a:fld id="{1D420C20-95A5-45A2-BED0-5EA098545646}"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4" name="Rectangle 4">
            <a:extLst>
              <a:ext uri="{FF2B5EF4-FFF2-40B4-BE49-F238E27FC236}">
                <a16:creationId xmlns:a16="http://schemas.microsoft.com/office/drawing/2014/main" id="{FFA1097D-FD55-4076-8A8A-FD81F8B4ADBB}"/>
              </a:ext>
            </a:extLst>
          </p:cNvPr>
          <p:cNvSpPr>
            <a:spLocks noGrp="1" noChangeArrowheads="1"/>
          </p:cNvSpPr>
          <p:nvPr>
            <p:ph type="ctrTitle"/>
          </p:nvPr>
        </p:nvSpPr>
        <p:spPr>
          <a:xfrm>
            <a:off x="358775" y="1700213"/>
            <a:ext cx="8426450" cy="1873250"/>
          </a:xfrm>
        </p:spPr>
        <p:txBody>
          <a:bodyPr anchor="t"/>
          <a:lstStyle>
            <a:lvl1pPr>
              <a:lnSpc>
                <a:spcPct val="90000"/>
              </a:lnSpc>
              <a:defRPr sz="6000" b="0">
                <a:solidFill>
                  <a:schemeClr val="tx1"/>
                </a:solidFill>
              </a:defRPr>
            </a:lvl1pPr>
          </a:lstStyle>
          <a:p>
            <a:pPr lvl="0"/>
            <a:r>
              <a:rPr lang="en-GB" altLang="en-US" noProof="0"/>
              <a:t>Click to edit Master title style</a:t>
            </a:r>
          </a:p>
        </p:txBody>
      </p:sp>
      <p:sp>
        <p:nvSpPr>
          <p:cNvPr id="5125" name="Rectangle 5">
            <a:extLst>
              <a:ext uri="{FF2B5EF4-FFF2-40B4-BE49-F238E27FC236}">
                <a16:creationId xmlns:a16="http://schemas.microsoft.com/office/drawing/2014/main" id="{01032196-B3C8-4A36-AC40-0D4D668667F1}"/>
              </a:ext>
            </a:extLst>
          </p:cNvPr>
          <p:cNvSpPr>
            <a:spLocks noGrp="1" noChangeArrowheads="1"/>
          </p:cNvSpPr>
          <p:nvPr>
            <p:ph type="subTitle" idx="1"/>
          </p:nvPr>
        </p:nvSpPr>
        <p:spPr>
          <a:xfrm>
            <a:off x="358775" y="4508500"/>
            <a:ext cx="8426450" cy="1981200"/>
          </a:xfrm>
        </p:spPr>
        <p:txBody>
          <a:bodyPr/>
          <a:lstStyle>
            <a:lvl1pPr marL="0" indent="0">
              <a:lnSpc>
                <a:spcPct val="90000"/>
              </a:lnSpc>
              <a:spcBef>
                <a:spcPct val="0"/>
              </a:spcBef>
              <a:spcAft>
                <a:spcPct val="45000"/>
              </a:spcAft>
              <a:buFont typeface="Wingdings" panose="05000000000000000000" pitchFamily="2" charset="2"/>
              <a:buNone/>
              <a:defRPr sz="3600">
                <a:solidFill>
                  <a:schemeClr val="tx2"/>
                </a:solidFill>
              </a:defRPr>
            </a:lvl1pPr>
          </a:lstStyle>
          <a:p>
            <a:pPr lvl="0"/>
            <a:r>
              <a:rPr lang="en-GB" altLang="en-US" noProof="0"/>
              <a:t>Click to edit Master subtitle style</a:t>
            </a:r>
          </a:p>
        </p:txBody>
      </p:sp>
      <p:grpSp>
        <p:nvGrpSpPr>
          <p:cNvPr id="29351" name="Group 1703">
            <a:extLst>
              <a:ext uri="{FF2B5EF4-FFF2-40B4-BE49-F238E27FC236}">
                <a16:creationId xmlns:a16="http://schemas.microsoft.com/office/drawing/2014/main" id="{FAF05986-035A-4066-9B32-5C86072EAB1E}"/>
              </a:ext>
            </a:extLst>
          </p:cNvPr>
          <p:cNvGrpSpPr>
            <a:grpSpLocks/>
          </p:cNvGrpSpPr>
          <p:nvPr userDrawn="1"/>
        </p:nvGrpSpPr>
        <p:grpSpPr bwMode="auto">
          <a:xfrm>
            <a:off x="6051550" y="368300"/>
            <a:ext cx="2697163" cy="585788"/>
            <a:chOff x="1610" y="2863"/>
            <a:chExt cx="3221" cy="699"/>
          </a:xfrm>
        </p:grpSpPr>
        <p:sp>
          <p:nvSpPr>
            <p:cNvPr id="29352" name="Freeform 1704">
              <a:extLst>
                <a:ext uri="{FF2B5EF4-FFF2-40B4-BE49-F238E27FC236}">
                  <a16:creationId xmlns:a16="http://schemas.microsoft.com/office/drawing/2014/main" id="{3A810C49-F0B1-4AD7-89F9-3304B8F2B74B}"/>
                </a:ext>
              </a:extLst>
            </p:cNvPr>
            <p:cNvSpPr>
              <a:spLocks/>
            </p:cNvSpPr>
            <p:nvPr/>
          </p:nvSpPr>
          <p:spPr bwMode="auto">
            <a:xfrm>
              <a:off x="1610" y="2971"/>
              <a:ext cx="264" cy="449"/>
            </a:xfrm>
            <a:custGeom>
              <a:avLst/>
              <a:gdLst>
                <a:gd name="T0" fmla="*/ 142 w 264"/>
                <a:gd name="T1" fmla="*/ 179 h 449"/>
                <a:gd name="T2" fmla="*/ 210 w 264"/>
                <a:gd name="T3" fmla="*/ 216 h 449"/>
                <a:gd name="T4" fmla="*/ 247 w 264"/>
                <a:gd name="T5" fmla="*/ 253 h 449"/>
                <a:gd name="T6" fmla="*/ 256 w 264"/>
                <a:gd name="T7" fmla="*/ 267 h 449"/>
                <a:gd name="T8" fmla="*/ 264 w 264"/>
                <a:gd name="T9" fmla="*/ 298 h 449"/>
                <a:gd name="T10" fmla="*/ 264 w 264"/>
                <a:gd name="T11" fmla="*/ 318 h 449"/>
                <a:gd name="T12" fmla="*/ 253 w 264"/>
                <a:gd name="T13" fmla="*/ 369 h 449"/>
                <a:gd name="T14" fmla="*/ 222 w 264"/>
                <a:gd name="T15" fmla="*/ 412 h 449"/>
                <a:gd name="T16" fmla="*/ 199 w 264"/>
                <a:gd name="T17" fmla="*/ 429 h 449"/>
                <a:gd name="T18" fmla="*/ 148 w 264"/>
                <a:gd name="T19" fmla="*/ 446 h 449"/>
                <a:gd name="T20" fmla="*/ 122 w 264"/>
                <a:gd name="T21" fmla="*/ 449 h 449"/>
                <a:gd name="T22" fmla="*/ 60 w 264"/>
                <a:gd name="T23" fmla="*/ 440 h 449"/>
                <a:gd name="T24" fmla="*/ 34 w 264"/>
                <a:gd name="T25" fmla="*/ 429 h 449"/>
                <a:gd name="T26" fmla="*/ 0 w 264"/>
                <a:gd name="T27" fmla="*/ 318 h 449"/>
                <a:gd name="T28" fmla="*/ 9 w 264"/>
                <a:gd name="T29" fmla="*/ 338 h 449"/>
                <a:gd name="T30" fmla="*/ 28 w 264"/>
                <a:gd name="T31" fmla="*/ 375 h 449"/>
                <a:gd name="T32" fmla="*/ 43 w 264"/>
                <a:gd name="T33" fmla="*/ 392 h 449"/>
                <a:gd name="T34" fmla="*/ 74 w 264"/>
                <a:gd name="T35" fmla="*/ 415 h 449"/>
                <a:gd name="T36" fmla="*/ 116 w 264"/>
                <a:gd name="T37" fmla="*/ 423 h 449"/>
                <a:gd name="T38" fmla="*/ 139 w 264"/>
                <a:gd name="T39" fmla="*/ 421 h 449"/>
                <a:gd name="T40" fmla="*/ 173 w 264"/>
                <a:gd name="T41" fmla="*/ 406 h 449"/>
                <a:gd name="T42" fmla="*/ 185 w 264"/>
                <a:gd name="T43" fmla="*/ 395 h 449"/>
                <a:gd name="T44" fmla="*/ 199 w 264"/>
                <a:gd name="T45" fmla="*/ 367 h 449"/>
                <a:gd name="T46" fmla="*/ 205 w 264"/>
                <a:gd name="T47" fmla="*/ 335 h 449"/>
                <a:gd name="T48" fmla="*/ 205 w 264"/>
                <a:gd name="T49" fmla="*/ 318 h 449"/>
                <a:gd name="T50" fmla="*/ 193 w 264"/>
                <a:gd name="T51" fmla="*/ 290 h 449"/>
                <a:gd name="T52" fmla="*/ 185 w 264"/>
                <a:gd name="T53" fmla="*/ 278 h 449"/>
                <a:gd name="T54" fmla="*/ 97 w 264"/>
                <a:gd name="T55" fmla="*/ 230 h 449"/>
                <a:gd name="T56" fmla="*/ 74 w 264"/>
                <a:gd name="T57" fmla="*/ 219 h 449"/>
                <a:gd name="T58" fmla="*/ 37 w 264"/>
                <a:gd name="T59" fmla="*/ 193 h 449"/>
                <a:gd name="T60" fmla="*/ 26 w 264"/>
                <a:gd name="T61" fmla="*/ 179 h 449"/>
                <a:gd name="T62" fmla="*/ 9 w 264"/>
                <a:gd name="T63" fmla="*/ 148 h 449"/>
                <a:gd name="T64" fmla="*/ 3 w 264"/>
                <a:gd name="T65" fmla="*/ 114 h 449"/>
                <a:gd name="T66" fmla="*/ 6 w 264"/>
                <a:gd name="T67" fmla="*/ 88 h 449"/>
                <a:gd name="T68" fmla="*/ 26 w 264"/>
                <a:gd name="T69" fmla="*/ 45 h 449"/>
                <a:gd name="T70" fmla="*/ 43 w 264"/>
                <a:gd name="T71" fmla="*/ 28 h 449"/>
                <a:gd name="T72" fmla="*/ 85 w 264"/>
                <a:gd name="T73" fmla="*/ 6 h 449"/>
                <a:gd name="T74" fmla="*/ 136 w 264"/>
                <a:gd name="T75" fmla="*/ 0 h 449"/>
                <a:gd name="T76" fmla="*/ 162 w 264"/>
                <a:gd name="T77" fmla="*/ 0 h 449"/>
                <a:gd name="T78" fmla="*/ 207 w 264"/>
                <a:gd name="T79" fmla="*/ 14 h 449"/>
                <a:gd name="T80" fmla="*/ 230 w 264"/>
                <a:gd name="T81" fmla="*/ 108 h 449"/>
                <a:gd name="T82" fmla="*/ 227 w 264"/>
                <a:gd name="T83" fmla="*/ 94 h 449"/>
                <a:gd name="T84" fmla="*/ 207 w 264"/>
                <a:gd name="T85" fmla="*/ 65 h 449"/>
                <a:gd name="T86" fmla="*/ 196 w 264"/>
                <a:gd name="T87" fmla="*/ 51 h 449"/>
                <a:gd name="T88" fmla="*/ 165 w 264"/>
                <a:gd name="T89" fmla="*/ 31 h 449"/>
                <a:gd name="T90" fmla="*/ 128 w 264"/>
                <a:gd name="T91" fmla="*/ 26 h 449"/>
                <a:gd name="T92" fmla="*/ 108 w 264"/>
                <a:gd name="T93" fmla="*/ 26 h 449"/>
                <a:gd name="T94" fmla="*/ 82 w 264"/>
                <a:gd name="T95" fmla="*/ 37 h 449"/>
                <a:gd name="T96" fmla="*/ 71 w 264"/>
                <a:gd name="T97" fmla="*/ 48 h 449"/>
                <a:gd name="T98" fmla="*/ 60 w 264"/>
                <a:gd name="T99" fmla="*/ 68 h 449"/>
                <a:gd name="T100" fmla="*/ 54 w 264"/>
                <a:gd name="T101" fmla="*/ 94 h 449"/>
                <a:gd name="T102" fmla="*/ 57 w 264"/>
                <a:gd name="T103" fmla="*/ 108 h 449"/>
                <a:gd name="T104" fmla="*/ 65 w 264"/>
                <a:gd name="T105" fmla="*/ 128 h 449"/>
                <a:gd name="T106" fmla="*/ 71 w 264"/>
                <a:gd name="T107" fmla="*/ 139 h 449"/>
                <a:gd name="T108" fmla="*/ 142 w 264"/>
                <a:gd name="T109" fmla="*/ 17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449">
                  <a:moveTo>
                    <a:pt x="142" y="179"/>
                  </a:moveTo>
                  <a:lnTo>
                    <a:pt x="142" y="179"/>
                  </a:lnTo>
                  <a:lnTo>
                    <a:pt x="210" y="216"/>
                  </a:lnTo>
                  <a:lnTo>
                    <a:pt x="210" y="216"/>
                  </a:lnTo>
                  <a:lnTo>
                    <a:pt x="230" y="233"/>
                  </a:lnTo>
                  <a:lnTo>
                    <a:pt x="247" y="253"/>
                  </a:lnTo>
                  <a:lnTo>
                    <a:pt x="247" y="253"/>
                  </a:lnTo>
                  <a:lnTo>
                    <a:pt x="256" y="267"/>
                  </a:lnTo>
                  <a:lnTo>
                    <a:pt x="261" y="281"/>
                  </a:lnTo>
                  <a:lnTo>
                    <a:pt x="264" y="298"/>
                  </a:lnTo>
                  <a:lnTo>
                    <a:pt x="264" y="318"/>
                  </a:lnTo>
                  <a:lnTo>
                    <a:pt x="264" y="318"/>
                  </a:lnTo>
                  <a:lnTo>
                    <a:pt x="261" y="347"/>
                  </a:lnTo>
                  <a:lnTo>
                    <a:pt x="253" y="369"/>
                  </a:lnTo>
                  <a:lnTo>
                    <a:pt x="239" y="392"/>
                  </a:lnTo>
                  <a:lnTo>
                    <a:pt x="222" y="412"/>
                  </a:lnTo>
                  <a:lnTo>
                    <a:pt x="222" y="412"/>
                  </a:lnTo>
                  <a:lnTo>
                    <a:pt x="199" y="429"/>
                  </a:lnTo>
                  <a:lnTo>
                    <a:pt x="173" y="440"/>
                  </a:lnTo>
                  <a:lnTo>
                    <a:pt x="148" y="446"/>
                  </a:lnTo>
                  <a:lnTo>
                    <a:pt x="122" y="449"/>
                  </a:lnTo>
                  <a:lnTo>
                    <a:pt x="122" y="449"/>
                  </a:lnTo>
                  <a:lnTo>
                    <a:pt x="88" y="446"/>
                  </a:lnTo>
                  <a:lnTo>
                    <a:pt x="60" y="440"/>
                  </a:lnTo>
                  <a:lnTo>
                    <a:pt x="60" y="440"/>
                  </a:lnTo>
                  <a:lnTo>
                    <a:pt x="34" y="429"/>
                  </a:lnTo>
                  <a:lnTo>
                    <a:pt x="3" y="415"/>
                  </a:lnTo>
                  <a:lnTo>
                    <a:pt x="0" y="318"/>
                  </a:lnTo>
                  <a:lnTo>
                    <a:pt x="0" y="318"/>
                  </a:lnTo>
                  <a:lnTo>
                    <a:pt x="9" y="338"/>
                  </a:lnTo>
                  <a:lnTo>
                    <a:pt x="17" y="358"/>
                  </a:lnTo>
                  <a:lnTo>
                    <a:pt x="28" y="375"/>
                  </a:lnTo>
                  <a:lnTo>
                    <a:pt x="43" y="392"/>
                  </a:lnTo>
                  <a:lnTo>
                    <a:pt x="43" y="392"/>
                  </a:lnTo>
                  <a:lnTo>
                    <a:pt x="57" y="406"/>
                  </a:lnTo>
                  <a:lnTo>
                    <a:pt x="74" y="415"/>
                  </a:lnTo>
                  <a:lnTo>
                    <a:pt x="94" y="421"/>
                  </a:lnTo>
                  <a:lnTo>
                    <a:pt x="116" y="423"/>
                  </a:lnTo>
                  <a:lnTo>
                    <a:pt x="116" y="423"/>
                  </a:lnTo>
                  <a:lnTo>
                    <a:pt x="139" y="421"/>
                  </a:lnTo>
                  <a:lnTo>
                    <a:pt x="156" y="415"/>
                  </a:lnTo>
                  <a:lnTo>
                    <a:pt x="173" y="406"/>
                  </a:lnTo>
                  <a:lnTo>
                    <a:pt x="185" y="395"/>
                  </a:lnTo>
                  <a:lnTo>
                    <a:pt x="185" y="395"/>
                  </a:lnTo>
                  <a:lnTo>
                    <a:pt x="193" y="381"/>
                  </a:lnTo>
                  <a:lnTo>
                    <a:pt x="199" y="367"/>
                  </a:lnTo>
                  <a:lnTo>
                    <a:pt x="205" y="352"/>
                  </a:lnTo>
                  <a:lnTo>
                    <a:pt x="205" y="335"/>
                  </a:lnTo>
                  <a:lnTo>
                    <a:pt x="205" y="335"/>
                  </a:lnTo>
                  <a:lnTo>
                    <a:pt x="205" y="318"/>
                  </a:lnTo>
                  <a:lnTo>
                    <a:pt x="199" y="301"/>
                  </a:lnTo>
                  <a:lnTo>
                    <a:pt x="193" y="290"/>
                  </a:lnTo>
                  <a:lnTo>
                    <a:pt x="185" y="278"/>
                  </a:lnTo>
                  <a:lnTo>
                    <a:pt x="185" y="278"/>
                  </a:lnTo>
                  <a:lnTo>
                    <a:pt x="153" y="259"/>
                  </a:lnTo>
                  <a:lnTo>
                    <a:pt x="97" y="230"/>
                  </a:lnTo>
                  <a:lnTo>
                    <a:pt x="97" y="230"/>
                  </a:lnTo>
                  <a:lnTo>
                    <a:pt x="74" y="219"/>
                  </a:lnTo>
                  <a:lnTo>
                    <a:pt x="54" y="205"/>
                  </a:lnTo>
                  <a:lnTo>
                    <a:pt x="37" y="193"/>
                  </a:lnTo>
                  <a:lnTo>
                    <a:pt x="26" y="179"/>
                  </a:lnTo>
                  <a:lnTo>
                    <a:pt x="26" y="179"/>
                  </a:lnTo>
                  <a:lnTo>
                    <a:pt x="14" y="165"/>
                  </a:lnTo>
                  <a:lnTo>
                    <a:pt x="9" y="148"/>
                  </a:lnTo>
                  <a:lnTo>
                    <a:pt x="3" y="131"/>
                  </a:lnTo>
                  <a:lnTo>
                    <a:pt x="3" y="114"/>
                  </a:lnTo>
                  <a:lnTo>
                    <a:pt x="3" y="114"/>
                  </a:lnTo>
                  <a:lnTo>
                    <a:pt x="6" y="88"/>
                  </a:lnTo>
                  <a:lnTo>
                    <a:pt x="11" y="65"/>
                  </a:lnTo>
                  <a:lnTo>
                    <a:pt x="26" y="45"/>
                  </a:lnTo>
                  <a:lnTo>
                    <a:pt x="43" y="28"/>
                  </a:lnTo>
                  <a:lnTo>
                    <a:pt x="43" y="28"/>
                  </a:lnTo>
                  <a:lnTo>
                    <a:pt x="65" y="17"/>
                  </a:lnTo>
                  <a:lnTo>
                    <a:pt x="85" y="6"/>
                  </a:lnTo>
                  <a:lnTo>
                    <a:pt x="111" y="0"/>
                  </a:lnTo>
                  <a:lnTo>
                    <a:pt x="136" y="0"/>
                  </a:lnTo>
                  <a:lnTo>
                    <a:pt x="136" y="0"/>
                  </a:lnTo>
                  <a:lnTo>
                    <a:pt x="162" y="0"/>
                  </a:lnTo>
                  <a:lnTo>
                    <a:pt x="185" y="6"/>
                  </a:lnTo>
                  <a:lnTo>
                    <a:pt x="207" y="14"/>
                  </a:lnTo>
                  <a:lnTo>
                    <a:pt x="227" y="23"/>
                  </a:lnTo>
                  <a:lnTo>
                    <a:pt x="230" y="108"/>
                  </a:lnTo>
                  <a:lnTo>
                    <a:pt x="230" y="108"/>
                  </a:lnTo>
                  <a:lnTo>
                    <a:pt x="227" y="94"/>
                  </a:lnTo>
                  <a:lnTo>
                    <a:pt x="219" y="80"/>
                  </a:lnTo>
                  <a:lnTo>
                    <a:pt x="207" y="65"/>
                  </a:lnTo>
                  <a:lnTo>
                    <a:pt x="196" y="51"/>
                  </a:lnTo>
                  <a:lnTo>
                    <a:pt x="196" y="51"/>
                  </a:lnTo>
                  <a:lnTo>
                    <a:pt x="182" y="40"/>
                  </a:lnTo>
                  <a:lnTo>
                    <a:pt x="165" y="31"/>
                  </a:lnTo>
                  <a:lnTo>
                    <a:pt x="148" y="28"/>
                  </a:lnTo>
                  <a:lnTo>
                    <a:pt x="128" y="26"/>
                  </a:lnTo>
                  <a:lnTo>
                    <a:pt x="128" y="26"/>
                  </a:lnTo>
                  <a:lnTo>
                    <a:pt x="108" y="26"/>
                  </a:lnTo>
                  <a:lnTo>
                    <a:pt x="94" y="31"/>
                  </a:lnTo>
                  <a:lnTo>
                    <a:pt x="82" y="37"/>
                  </a:lnTo>
                  <a:lnTo>
                    <a:pt x="71" y="48"/>
                  </a:lnTo>
                  <a:lnTo>
                    <a:pt x="71" y="48"/>
                  </a:lnTo>
                  <a:lnTo>
                    <a:pt x="65" y="57"/>
                  </a:lnTo>
                  <a:lnTo>
                    <a:pt x="60" y="68"/>
                  </a:lnTo>
                  <a:lnTo>
                    <a:pt x="57" y="82"/>
                  </a:lnTo>
                  <a:lnTo>
                    <a:pt x="54" y="94"/>
                  </a:lnTo>
                  <a:lnTo>
                    <a:pt x="54" y="94"/>
                  </a:lnTo>
                  <a:lnTo>
                    <a:pt x="57" y="108"/>
                  </a:lnTo>
                  <a:lnTo>
                    <a:pt x="60" y="119"/>
                  </a:lnTo>
                  <a:lnTo>
                    <a:pt x="65" y="128"/>
                  </a:lnTo>
                  <a:lnTo>
                    <a:pt x="71" y="139"/>
                  </a:lnTo>
                  <a:lnTo>
                    <a:pt x="71" y="139"/>
                  </a:lnTo>
                  <a:lnTo>
                    <a:pt x="99" y="156"/>
                  </a:lnTo>
                  <a:lnTo>
                    <a:pt x="142" y="179"/>
                  </a:lnTo>
                  <a:lnTo>
                    <a:pt x="142" y="17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3" name="Freeform 1705">
              <a:extLst>
                <a:ext uri="{FF2B5EF4-FFF2-40B4-BE49-F238E27FC236}">
                  <a16:creationId xmlns:a16="http://schemas.microsoft.com/office/drawing/2014/main" id="{D07B1F48-CDFD-4290-8D68-D51FA0EF0BB9}"/>
                </a:ext>
              </a:extLst>
            </p:cNvPr>
            <p:cNvSpPr>
              <a:spLocks noEditPoints="1"/>
            </p:cNvSpPr>
            <p:nvPr/>
          </p:nvSpPr>
          <p:spPr bwMode="auto">
            <a:xfrm>
              <a:off x="1900" y="3110"/>
              <a:ext cx="281" cy="310"/>
            </a:xfrm>
            <a:custGeom>
              <a:avLst/>
              <a:gdLst>
                <a:gd name="T0" fmla="*/ 142 w 281"/>
                <a:gd name="T1" fmla="*/ 0 h 310"/>
                <a:gd name="T2" fmla="*/ 184 w 281"/>
                <a:gd name="T3" fmla="*/ 6 h 310"/>
                <a:gd name="T4" fmla="*/ 218 w 281"/>
                <a:gd name="T5" fmla="*/ 23 h 310"/>
                <a:gd name="T6" fmla="*/ 235 w 281"/>
                <a:gd name="T7" fmla="*/ 34 h 310"/>
                <a:gd name="T8" fmla="*/ 258 w 281"/>
                <a:gd name="T9" fmla="*/ 63 h 310"/>
                <a:gd name="T10" fmla="*/ 267 w 281"/>
                <a:gd name="T11" fmla="*/ 80 h 310"/>
                <a:gd name="T12" fmla="*/ 278 w 281"/>
                <a:gd name="T13" fmla="*/ 117 h 310"/>
                <a:gd name="T14" fmla="*/ 281 w 281"/>
                <a:gd name="T15" fmla="*/ 156 h 310"/>
                <a:gd name="T16" fmla="*/ 281 w 281"/>
                <a:gd name="T17" fmla="*/ 174 h 310"/>
                <a:gd name="T18" fmla="*/ 272 w 281"/>
                <a:gd name="T19" fmla="*/ 210 h 310"/>
                <a:gd name="T20" fmla="*/ 264 w 281"/>
                <a:gd name="T21" fmla="*/ 230 h 310"/>
                <a:gd name="T22" fmla="*/ 241 w 281"/>
                <a:gd name="T23" fmla="*/ 262 h 310"/>
                <a:gd name="T24" fmla="*/ 213 w 281"/>
                <a:gd name="T25" fmla="*/ 290 h 310"/>
                <a:gd name="T26" fmla="*/ 196 w 281"/>
                <a:gd name="T27" fmla="*/ 299 h 310"/>
                <a:gd name="T28" fmla="*/ 159 w 281"/>
                <a:gd name="T29" fmla="*/ 310 h 310"/>
                <a:gd name="T30" fmla="*/ 139 w 281"/>
                <a:gd name="T31" fmla="*/ 310 h 310"/>
                <a:gd name="T32" fmla="*/ 93 w 281"/>
                <a:gd name="T33" fmla="*/ 304 h 310"/>
                <a:gd name="T34" fmla="*/ 65 w 281"/>
                <a:gd name="T35" fmla="*/ 293 h 310"/>
                <a:gd name="T36" fmla="*/ 45 w 281"/>
                <a:gd name="T37" fmla="*/ 273 h 310"/>
                <a:gd name="T38" fmla="*/ 34 w 281"/>
                <a:gd name="T39" fmla="*/ 264 h 310"/>
                <a:gd name="T40" fmla="*/ 8 w 281"/>
                <a:gd name="T41" fmla="*/ 213 h 310"/>
                <a:gd name="T42" fmla="*/ 0 w 281"/>
                <a:gd name="T43" fmla="*/ 156 h 310"/>
                <a:gd name="T44" fmla="*/ 0 w 281"/>
                <a:gd name="T45" fmla="*/ 137 h 310"/>
                <a:gd name="T46" fmla="*/ 8 w 281"/>
                <a:gd name="T47" fmla="*/ 100 h 310"/>
                <a:gd name="T48" fmla="*/ 17 w 281"/>
                <a:gd name="T49" fmla="*/ 80 h 310"/>
                <a:gd name="T50" fmla="*/ 37 w 281"/>
                <a:gd name="T51" fmla="*/ 49 h 310"/>
                <a:gd name="T52" fmla="*/ 68 w 281"/>
                <a:gd name="T53" fmla="*/ 23 h 310"/>
                <a:gd name="T54" fmla="*/ 82 w 281"/>
                <a:gd name="T55" fmla="*/ 12 h 310"/>
                <a:gd name="T56" fmla="*/ 122 w 281"/>
                <a:gd name="T57" fmla="*/ 0 h 310"/>
                <a:gd name="T58" fmla="*/ 142 w 281"/>
                <a:gd name="T59" fmla="*/ 0 h 310"/>
                <a:gd name="T60" fmla="*/ 136 w 281"/>
                <a:gd name="T61" fmla="*/ 23 h 310"/>
                <a:gd name="T62" fmla="*/ 99 w 281"/>
                <a:gd name="T63" fmla="*/ 34 h 310"/>
                <a:gd name="T64" fmla="*/ 76 w 281"/>
                <a:gd name="T65" fmla="*/ 66 h 310"/>
                <a:gd name="T66" fmla="*/ 68 w 281"/>
                <a:gd name="T67" fmla="*/ 85 h 310"/>
                <a:gd name="T68" fmla="*/ 57 w 281"/>
                <a:gd name="T69" fmla="*/ 131 h 310"/>
                <a:gd name="T70" fmla="*/ 57 w 281"/>
                <a:gd name="T71" fmla="*/ 159 h 310"/>
                <a:gd name="T72" fmla="*/ 65 w 281"/>
                <a:gd name="T73" fmla="*/ 210 h 310"/>
                <a:gd name="T74" fmla="*/ 82 w 281"/>
                <a:gd name="T75" fmla="*/ 250 h 310"/>
                <a:gd name="T76" fmla="*/ 96 w 281"/>
                <a:gd name="T77" fmla="*/ 267 h 310"/>
                <a:gd name="T78" fmla="*/ 128 w 281"/>
                <a:gd name="T79" fmla="*/ 284 h 310"/>
                <a:gd name="T80" fmla="*/ 145 w 281"/>
                <a:gd name="T81" fmla="*/ 284 h 310"/>
                <a:gd name="T82" fmla="*/ 179 w 281"/>
                <a:gd name="T83" fmla="*/ 273 h 310"/>
                <a:gd name="T84" fmla="*/ 204 w 281"/>
                <a:gd name="T85" fmla="*/ 245 h 310"/>
                <a:gd name="T86" fmla="*/ 213 w 281"/>
                <a:gd name="T87" fmla="*/ 225 h 310"/>
                <a:gd name="T88" fmla="*/ 224 w 281"/>
                <a:gd name="T89" fmla="*/ 179 h 310"/>
                <a:gd name="T90" fmla="*/ 224 w 281"/>
                <a:gd name="T91" fmla="*/ 151 h 310"/>
                <a:gd name="T92" fmla="*/ 210 w 281"/>
                <a:gd name="T93" fmla="*/ 85 h 310"/>
                <a:gd name="T94" fmla="*/ 199 w 281"/>
                <a:gd name="T95" fmla="*/ 60 h 310"/>
                <a:gd name="T96" fmla="*/ 182 w 281"/>
                <a:gd name="T97" fmla="*/ 40 h 310"/>
                <a:gd name="T98" fmla="*/ 162 w 281"/>
                <a:gd name="T99" fmla="*/ 29 h 310"/>
                <a:gd name="T100" fmla="*/ 136 w 281"/>
                <a:gd name="T101" fmla="*/ 2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 h="310">
                  <a:moveTo>
                    <a:pt x="142" y="0"/>
                  </a:moveTo>
                  <a:lnTo>
                    <a:pt x="142" y="0"/>
                  </a:lnTo>
                  <a:lnTo>
                    <a:pt x="164" y="0"/>
                  </a:lnTo>
                  <a:lnTo>
                    <a:pt x="184" y="6"/>
                  </a:lnTo>
                  <a:lnTo>
                    <a:pt x="201" y="12"/>
                  </a:lnTo>
                  <a:lnTo>
                    <a:pt x="218" y="23"/>
                  </a:lnTo>
                  <a:lnTo>
                    <a:pt x="218" y="23"/>
                  </a:lnTo>
                  <a:lnTo>
                    <a:pt x="235" y="34"/>
                  </a:lnTo>
                  <a:lnTo>
                    <a:pt x="247" y="49"/>
                  </a:lnTo>
                  <a:lnTo>
                    <a:pt x="258" y="63"/>
                  </a:lnTo>
                  <a:lnTo>
                    <a:pt x="267" y="80"/>
                  </a:lnTo>
                  <a:lnTo>
                    <a:pt x="267" y="80"/>
                  </a:lnTo>
                  <a:lnTo>
                    <a:pt x="272" y="100"/>
                  </a:lnTo>
                  <a:lnTo>
                    <a:pt x="278" y="117"/>
                  </a:lnTo>
                  <a:lnTo>
                    <a:pt x="281" y="137"/>
                  </a:lnTo>
                  <a:lnTo>
                    <a:pt x="281" y="156"/>
                  </a:lnTo>
                  <a:lnTo>
                    <a:pt x="281" y="156"/>
                  </a:lnTo>
                  <a:lnTo>
                    <a:pt x="281" y="174"/>
                  </a:lnTo>
                  <a:lnTo>
                    <a:pt x="278" y="193"/>
                  </a:lnTo>
                  <a:lnTo>
                    <a:pt x="272" y="210"/>
                  </a:lnTo>
                  <a:lnTo>
                    <a:pt x="264" y="230"/>
                  </a:lnTo>
                  <a:lnTo>
                    <a:pt x="264" y="230"/>
                  </a:lnTo>
                  <a:lnTo>
                    <a:pt x="253" y="247"/>
                  </a:lnTo>
                  <a:lnTo>
                    <a:pt x="241" y="262"/>
                  </a:lnTo>
                  <a:lnTo>
                    <a:pt x="230" y="276"/>
                  </a:lnTo>
                  <a:lnTo>
                    <a:pt x="213" y="290"/>
                  </a:lnTo>
                  <a:lnTo>
                    <a:pt x="213" y="290"/>
                  </a:lnTo>
                  <a:lnTo>
                    <a:pt x="196" y="299"/>
                  </a:lnTo>
                  <a:lnTo>
                    <a:pt x="179" y="304"/>
                  </a:lnTo>
                  <a:lnTo>
                    <a:pt x="159" y="310"/>
                  </a:lnTo>
                  <a:lnTo>
                    <a:pt x="139" y="310"/>
                  </a:lnTo>
                  <a:lnTo>
                    <a:pt x="139" y="310"/>
                  </a:lnTo>
                  <a:lnTo>
                    <a:pt x="108" y="307"/>
                  </a:lnTo>
                  <a:lnTo>
                    <a:pt x="93" y="304"/>
                  </a:lnTo>
                  <a:lnTo>
                    <a:pt x="79" y="299"/>
                  </a:lnTo>
                  <a:lnTo>
                    <a:pt x="65" y="293"/>
                  </a:lnTo>
                  <a:lnTo>
                    <a:pt x="54" y="284"/>
                  </a:lnTo>
                  <a:lnTo>
                    <a:pt x="45" y="273"/>
                  </a:lnTo>
                  <a:lnTo>
                    <a:pt x="34" y="264"/>
                  </a:lnTo>
                  <a:lnTo>
                    <a:pt x="34" y="264"/>
                  </a:lnTo>
                  <a:lnTo>
                    <a:pt x="20" y="239"/>
                  </a:lnTo>
                  <a:lnTo>
                    <a:pt x="8" y="213"/>
                  </a:lnTo>
                  <a:lnTo>
                    <a:pt x="0" y="185"/>
                  </a:lnTo>
                  <a:lnTo>
                    <a:pt x="0" y="156"/>
                  </a:lnTo>
                  <a:lnTo>
                    <a:pt x="0" y="156"/>
                  </a:lnTo>
                  <a:lnTo>
                    <a:pt x="0" y="137"/>
                  </a:lnTo>
                  <a:lnTo>
                    <a:pt x="3" y="117"/>
                  </a:lnTo>
                  <a:lnTo>
                    <a:pt x="8" y="100"/>
                  </a:lnTo>
                  <a:lnTo>
                    <a:pt x="17" y="80"/>
                  </a:lnTo>
                  <a:lnTo>
                    <a:pt x="17" y="80"/>
                  </a:lnTo>
                  <a:lnTo>
                    <a:pt x="25" y="63"/>
                  </a:lnTo>
                  <a:lnTo>
                    <a:pt x="37" y="49"/>
                  </a:lnTo>
                  <a:lnTo>
                    <a:pt x="51" y="34"/>
                  </a:lnTo>
                  <a:lnTo>
                    <a:pt x="68" y="23"/>
                  </a:lnTo>
                  <a:lnTo>
                    <a:pt x="68" y="23"/>
                  </a:lnTo>
                  <a:lnTo>
                    <a:pt x="82" y="12"/>
                  </a:lnTo>
                  <a:lnTo>
                    <a:pt x="102" y="6"/>
                  </a:lnTo>
                  <a:lnTo>
                    <a:pt x="122" y="0"/>
                  </a:lnTo>
                  <a:lnTo>
                    <a:pt x="142" y="0"/>
                  </a:lnTo>
                  <a:lnTo>
                    <a:pt x="142" y="0"/>
                  </a:lnTo>
                  <a:close/>
                  <a:moveTo>
                    <a:pt x="136" y="23"/>
                  </a:moveTo>
                  <a:lnTo>
                    <a:pt x="136" y="23"/>
                  </a:lnTo>
                  <a:lnTo>
                    <a:pt x="116" y="26"/>
                  </a:lnTo>
                  <a:lnTo>
                    <a:pt x="99" y="34"/>
                  </a:lnTo>
                  <a:lnTo>
                    <a:pt x="88" y="49"/>
                  </a:lnTo>
                  <a:lnTo>
                    <a:pt x="76" y="66"/>
                  </a:lnTo>
                  <a:lnTo>
                    <a:pt x="76" y="66"/>
                  </a:lnTo>
                  <a:lnTo>
                    <a:pt x="68" y="85"/>
                  </a:lnTo>
                  <a:lnTo>
                    <a:pt x="62" y="108"/>
                  </a:lnTo>
                  <a:lnTo>
                    <a:pt x="57" y="131"/>
                  </a:lnTo>
                  <a:lnTo>
                    <a:pt x="57" y="159"/>
                  </a:lnTo>
                  <a:lnTo>
                    <a:pt x="57" y="159"/>
                  </a:lnTo>
                  <a:lnTo>
                    <a:pt x="59" y="185"/>
                  </a:lnTo>
                  <a:lnTo>
                    <a:pt x="65" y="210"/>
                  </a:lnTo>
                  <a:lnTo>
                    <a:pt x="74" y="230"/>
                  </a:lnTo>
                  <a:lnTo>
                    <a:pt x="82" y="250"/>
                  </a:lnTo>
                  <a:lnTo>
                    <a:pt x="82" y="250"/>
                  </a:lnTo>
                  <a:lnTo>
                    <a:pt x="96" y="267"/>
                  </a:lnTo>
                  <a:lnTo>
                    <a:pt x="110" y="279"/>
                  </a:lnTo>
                  <a:lnTo>
                    <a:pt x="128" y="284"/>
                  </a:lnTo>
                  <a:lnTo>
                    <a:pt x="145" y="284"/>
                  </a:lnTo>
                  <a:lnTo>
                    <a:pt x="145" y="284"/>
                  </a:lnTo>
                  <a:lnTo>
                    <a:pt x="164" y="282"/>
                  </a:lnTo>
                  <a:lnTo>
                    <a:pt x="179" y="273"/>
                  </a:lnTo>
                  <a:lnTo>
                    <a:pt x="193" y="262"/>
                  </a:lnTo>
                  <a:lnTo>
                    <a:pt x="204" y="245"/>
                  </a:lnTo>
                  <a:lnTo>
                    <a:pt x="204" y="245"/>
                  </a:lnTo>
                  <a:lnTo>
                    <a:pt x="213" y="225"/>
                  </a:lnTo>
                  <a:lnTo>
                    <a:pt x="218" y="202"/>
                  </a:lnTo>
                  <a:lnTo>
                    <a:pt x="224" y="179"/>
                  </a:lnTo>
                  <a:lnTo>
                    <a:pt x="224" y="151"/>
                  </a:lnTo>
                  <a:lnTo>
                    <a:pt x="224" y="151"/>
                  </a:lnTo>
                  <a:lnTo>
                    <a:pt x="218" y="117"/>
                  </a:lnTo>
                  <a:lnTo>
                    <a:pt x="210" y="85"/>
                  </a:lnTo>
                  <a:lnTo>
                    <a:pt x="210" y="85"/>
                  </a:lnTo>
                  <a:lnTo>
                    <a:pt x="199" y="60"/>
                  </a:lnTo>
                  <a:lnTo>
                    <a:pt x="182" y="40"/>
                  </a:lnTo>
                  <a:lnTo>
                    <a:pt x="182" y="40"/>
                  </a:lnTo>
                  <a:lnTo>
                    <a:pt x="173" y="31"/>
                  </a:lnTo>
                  <a:lnTo>
                    <a:pt x="162" y="29"/>
                  </a:lnTo>
                  <a:lnTo>
                    <a:pt x="150" y="23"/>
                  </a:lnTo>
                  <a:lnTo>
                    <a:pt x="136" y="23"/>
                  </a:lnTo>
                  <a:lnTo>
                    <a:pt x="136" y="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4" name="Freeform 1706">
              <a:extLst>
                <a:ext uri="{FF2B5EF4-FFF2-40B4-BE49-F238E27FC236}">
                  <a16:creationId xmlns:a16="http://schemas.microsoft.com/office/drawing/2014/main" id="{EDA705F5-E6A0-440A-B712-326BF3947575}"/>
                </a:ext>
              </a:extLst>
            </p:cNvPr>
            <p:cNvSpPr>
              <a:spLocks/>
            </p:cNvSpPr>
            <p:nvPr/>
          </p:nvSpPr>
          <p:spPr bwMode="auto">
            <a:xfrm>
              <a:off x="2493" y="3059"/>
              <a:ext cx="182" cy="361"/>
            </a:xfrm>
            <a:custGeom>
              <a:avLst/>
              <a:gdLst>
                <a:gd name="T0" fmla="*/ 86 w 182"/>
                <a:gd name="T1" fmla="*/ 0 h 361"/>
                <a:gd name="T2" fmla="*/ 86 w 182"/>
                <a:gd name="T3" fmla="*/ 60 h 361"/>
                <a:gd name="T4" fmla="*/ 174 w 182"/>
                <a:gd name="T5" fmla="*/ 60 h 361"/>
                <a:gd name="T6" fmla="*/ 151 w 182"/>
                <a:gd name="T7" fmla="*/ 85 h 361"/>
                <a:gd name="T8" fmla="*/ 83 w 182"/>
                <a:gd name="T9" fmla="*/ 85 h 361"/>
                <a:gd name="T10" fmla="*/ 83 w 182"/>
                <a:gd name="T11" fmla="*/ 267 h 361"/>
                <a:gd name="T12" fmla="*/ 83 w 182"/>
                <a:gd name="T13" fmla="*/ 267 h 361"/>
                <a:gd name="T14" fmla="*/ 83 w 182"/>
                <a:gd name="T15" fmla="*/ 284 h 361"/>
                <a:gd name="T16" fmla="*/ 86 w 182"/>
                <a:gd name="T17" fmla="*/ 296 h 361"/>
                <a:gd name="T18" fmla="*/ 91 w 182"/>
                <a:gd name="T19" fmla="*/ 307 h 361"/>
                <a:gd name="T20" fmla="*/ 97 w 182"/>
                <a:gd name="T21" fmla="*/ 318 h 361"/>
                <a:gd name="T22" fmla="*/ 105 w 182"/>
                <a:gd name="T23" fmla="*/ 324 h 361"/>
                <a:gd name="T24" fmla="*/ 117 w 182"/>
                <a:gd name="T25" fmla="*/ 330 h 361"/>
                <a:gd name="T26" fmla="*/ 128 w 182"/>
                <a:gd name="T27" fmla="*/ 333 h 361"/>
                <a:gd name="T28" fmla="*/ 142 w 182"/>
                <a:gd name="T29" fmla="*/ 335 h 361"/>
                <a:gd name="T30" fmla="*/ 142 w 182"/>
                <a:gd name="T31" fmla="*/ 335 h 361"/>
                <a:gd name="T32" fmla="*/ 157 w 182"/>
                <a:gd name="T33" fmla="*/ 333 h 361"/>
                <a:gd name="T34" fmla="*/ 165 w 182"/>
                <a:gd name="T35" fmla="*/ 330 h 361"/>
                <a:gd name="T36" fmla="*/ 165 w 182"/>
                <a:gd name="T37" fmla="*/ 330 h 361"/>
                <a:gd name="T38" fmla="*/ 182 w 182"/>
                <a:gd name="T39" fmla="*/ 318 h 361"/>
                <a:gd name="T40" fmla="*/ 182 w 182"/>
                <a:gd name="T41" fmla="*/ 318 h 361"/>
                <a:gd name="T42" fmla="*/ 182 w 182"/>
                <a:gd name="T43" fmla="*/ 324 h 361"/>
                <a:gd name="T44" fmla="*/ 179 w 182"/>
                <a:gd name="T45" fmla="*/ 333 h 361"/>
                <a:gd name="T46" fmla="*/ 162 w 182"/>
                <a:gd name="T47" fmla="*/ 347 h 361"/>
                <a:gd name="T48" fmla="*/ 162 w 182"/>
                <a:gd name="T49" fmla="*/ 347 h 361"/>
                <a:gd name="T50" fmla="*/ 154 w 182"/>
                <a:gd name="T51" fmla="*/ 352 h 361"/>
                <a:gd name="T52" fmla="*/ 142 w 182"/>
                <a:gd name="T53" fmla="*/ 358 h 361"/>
                <a:gd name="T54" fmla="*/ 131 w 182"/>
                <a:gd name="T55" fmla="*/ 361 h 361"/>
                <a:gd name="T56" fmla="*/ 117 w 182"/>
                <a:gd name="T57" fmla="*/ 361 h 361"/>
                <a:gd name="T58" fmla="*/ 117 w 182"/>
                <a:gd name="T59" fmla="*/ 361 h 361"/>
                <a:gd name="T60" fmla="*/ 100 w 182"/>
                <a:gd name="T61" fmla="*/ 361 h 361"/>
                <a:gd name="T62" fmla="*/ 83 w 182"/>
                <a:gd name="T63" fmla="*/ 355 h 361"/>
                <a:gd name="T64" fmla="*/ 66 w 182"/>
                <a:gd name="T65" fmla="*/ 347 h 361"/>
                <a:gd name="T66" fmla="*/ 54 w 182"/>
                <a:gd name="T67" fmla="*/ 335 h 361"/>
                <a:gd name="T68" fmla="*/ 54 w 182"/>
                <a:gd name="T69" fmla="*/ 335 h 361"/>
                <a:gd name="T70" fmla="*/ 43 w 182"/>
                <a:gd name="T71" fmla="*/ 324 h 361"/>
                <a:gd name="T72" fmla="*/ 34 w 182"/>
                <a:gd name="T73" fmla="*/ 307 h 361"/>
                <a:gd name="T74" fmla="*/ 29 w 182"/>
                <a:gd name="T75" fmla="*/ 290 h 361"/>
                <a:gd name="T76" fmla="*/ 29 w 182"/>
                <a:gd name="T77" fmla="*/ 267 h 361"/>
                <a:gd name="T78" fmla="*/ 29 w 182"/>
                <a:gd name="T79" fmla="*/ 85 h 361"/>
                <a:gd name="T80" fmla="*/ 0 w 182"/>
                <a:gd name="T81" fmla="*/ 85 h 361"/>
                <a:gd name="T82" fmla="*/ 86 w 182"/>
                <a:gd name="T83" fmla="*/ 0 h 361"/>
                <a:gd name="T84" fmla="*/ 86 w 182"/>
                <a:gd name="T85"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2" h="361">
                  <a:moveTo>
                    <a:pt x="86" y="0"/>
                  </a:moveTo>
                  <a:lnTo>
                    <a:pt x="86" y="60"/>
                  </a:lnTo>
                  <a:lnTo>
                    <a:pt x="174" y="60"/>
                  </a:lnTo>
                  <a:lnTo>
                    <a:pt x="151" y="85"/>
                  </a:lnTo>
                  <a:lnTo>
                    <a:pt x="83" y="85"/>
                  </a:lnTo>
                  <a:lnTo>
                    <a:pt x="83" y="267"/>
                  </a:lnTo>
                  <a:lnTo>
                    <a:pt x="83" y="267"/>
                  </a:lnTo>
                  <a:lnTo>
                    <a:pt x="83" y="284"/>
                  </a:lnTo>
                  <a:lnTo>
                    <a:pt x="86" y="296"/>
                  </a:lnTo>
                  <a:lnTo>
                    <a:pt x="91" y="307"/>
                  </a:lnTo>
                  <a:lnTo>
                    <a:pt x="97" y="318"/>
                  </a:lnTo>
                  <a:lnTo>
                    <a:pt x="105" y="324"/>
                  </a:lnTo>
                  <a:lnTo>
                    <a:pt x="117" y="330"/>
                  </a:lnTo>
                  <a:lnTo>
                    <a:pt x="128" y="333"/>
                  </a:lnTo>
                  <a:lnTo>
                    <a:pt x="142" y="335"/>
                  </a:lnTo>
                  <a:lnTo>
                    <a:pt x="142" y="335"/>
                  </a:lnTo>
                  <a:lnTo>
                    <a:pt x="157" y="333"/>
                  </a:lnTo>
                  <a:lnTo>
                    <a:pt x="165" y="330"/>
                  </a:lnTo>
                  <a:lnTo>
                    <a:pt x="165" y="330"/>
                  </a:lnTo>
                  <a:lnTo>
                    <a:pt x="182" y="318"/>
                  </a:lnTo>
                  <a:lnTo>
                    <a:pt x="182" y="318"/>
                  </a:lnTo>
                  <a:lnTo>
                    <a:pt x="182" y="324"/>
                  </a:lnTo>
                  <a:lnTo>
                    <a:pt x="179" y="333"/>
                  </a:lnTo>
                  <a:lnTo>
                    <a:pt x="162" y="347"/>
                  </a:lnTo>
                  <a:lnTo>
                    <a:pt x="162" y="347"/>
                  </a:lnTo>
                  <a:lnTo>
                    <a:pt x="154" y="352"/>
                  </a:lnTo>
                  <a:lnTo>
                    <a:pt x="142" y="358"/>
                  </a:lnTo>
                  <a:lnTo>
                    <a:pt x="131" y="361"/>
                  </a:lnTo>
                  <a:lnTo>
                    <a:pt x="117" y="361"/>
                  </a:lnTo>
                  <a:lnTo>
                    <a:pt x="117" y="361"/>
                  </a:lnTo>
                  <a:lnTo>
                    <a:pt x="100" y="361"/>
                  </a:lnTo>
                  <a:lnTo>
                    <a:pt x="83" y="355"/>
                  </a:lnTo>
                  <a:lnTo>
                    <a:pt x="66" y="347"/>
                  </a:lnTo>
                  <a:lnTo>
                    <a:pt x="54" y="335"/>
                  </a:lnTo>
                  <a:lnTo>
                    <a:pt x="54" y="335"/>
                  </a:lnTo>
                  <a:lnTo>
                    <a:pt x="43" y="324"/>
                  </a:lnTo>
                  <a:lnTo>
                    <a:pt x="34" y="307"/>
                  </a:lnTo>
                  <a:lnTo>
                    <a:pt x="29" y="290"/>
                  </a:lnTo>
                  <a:lnTo>
                    <a:pt x="29" y="267"/>
                  </a:lnTo>
                  <a:lnTo>
                    <a:pt x="29" y="85"/>
                  </a:lnTo>
                  <a:lnTo>
                    <a:pt x="0" y="85"/>
                  </a:lnTo>
                  <a:lnTo>
                    <a:pt x="86" y="0"/>
                  </a:lnTo>
                  <a:lnTo>
                    <a:pt x="86"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5" name="Freeform 1707">
              <a:extLst>
                <a:ext uri="{FF2B5EF4-FFF2-40B4-BE49-F238E27FC236}">
                  <a16:creationId xmlns:a16="http://schemas.microsoft.com/office/drawing/2014/main" id="{BFB1A841-4B3C-4112-9896-1749456C3182}"/>
                </a:ext>
              </a:extLst>
            </p:cNvPr>
            <p:cNvSpPr>
              <a:spLocks/>
            </p:cNvSpPr>
            <p:nvPr/>
          </p:nvSpPr>
          <p:spPr bwMode="auto">
            <a:xfrm>
              <a:off x="2695" y="2971"/>
              <a:ext cx="290" cy="443"/>
            </a:xfrm>
            <a:custGeom>
              <a:avLst/>
              <a:gdLst>
                <a:gd name="T0" fmla="*/ 176 w 290"/>
                <a:gd name="T1" fmla="*/ 139 h 443"/>
                <a:gd name="T2" fmla="*/ 213 w 290"/>
                <a:gd name="T3" fmla="*/ 145 h 443"/>
                <a:gd name="T4" fmla="*/ 244 w 290"/>
                <a:gd name="T5" fmla="*/ 162 h 443"/>
                <a:gd name="T6" fmla="*/ 256 w 290"/>
                <a:gd name="T7" fmla="*/ 176 h 443"/>
                <a:gd name="T8" fmla="*/ 270 w 290"/>
                <a:gd name="T9" fmla="*/ 207 h 443"/>
                <a:gd name="T10" fmla="*/ 273 w 290"/>
                <a:gd name="T11" fmla="*/ 421 h 443"/>
                <a:gd name="T12" fmla="*/ 273 w 290"/>
                <a:gd name="T13" fmla="*/ 429 h 443"/>
                <a:gd name="T14" fmla="*/ 276 w 290"/>
                <a:gd name="T15" fmla="*/ 435 h 443"/>
                <a:gd name="T16" fmla="*/ 199 w 290"/>
                <a:gd name="T17" fmla="*/ 443 h 443"/>
                <a:gd name="T18" fmla="*/ 207 w 290"/>
                <a:gd name="T19" fmla="*/ 438 h 443"/>
                <a:gd name="T20" fmla="*/ 216 w 290"/>
                <a:gd name="T21" fmla="*/ 426 h 443"/>
                <a:gd name="T22" fmla="*/ 216 w 290"/>
                <a:gd name="T23" fmla="*/ 250 h 443"/>
                <a:gd name="T24" fmla="*/ 216 w 290"/>
                <a:gd name="T25" fmla="*/ 233 h 443"/>
                <a:gd name="T26" fmla="*/ 207 w 290"/>
                <a:gd name="T27" fmla="*/ 207 h 443"/>
                <a:gd name="T28" fmla="*/ 202 w 290"/>
                <a:gd name="T29" fmla="*/ 196 h 443"/>
                <a:gd name="T30" fmla="*/ 179 w 290"/>
                <a:gd name="T31" fmla="*/ 182 h 443"/>
                <a:gd name="T32" fmla="*/ 148 w 290"/>
                <a:gd name="T33" fmla="*/ 176 h 443"/>
                <a:gd name="T34" fmla="*/ 128 w 290"/>
                <a:gd name="T35" fmla="*/ 179 h 443"/>
                <a:gd name="T36" fmla="*/ 108 w 290"/>
                <a:gd name="T37" fmla="*/ 188 h 443"/>
                <a:gd name="T38" fmla="*/ 77 w 290"/>
                <a:gd name="T39" fmla="*/ 210 h 443"/>
                <a:gd name="T40" fmla="*/ 77 w 290"/>
                <a:gd name="T41" fmla="*/ 421 h 443"/>
                <a:gd name="T42" fmla="*/ 82 w 290"/>
                <a:gd name="T43" fmla="*/ 432 h 443"/>
                <a:gd name="T44" fmla="*/ 88 w 290"/>
                <a:gd name="T45" fmla="*/ 438 h 443"/>
                <a:gd name="T46" fmla="*/ 6 w 290"/>
                <a:gd name="T47" fmla="*/ 443 h 443"/>
                <a:gd name="T48" fmla="*/ 11 w 290"/>
                <a:gd name="T49" fmla="*/ 438 h 443"/>
                <a:gd name="T50" fmla="*/ 20 w 290"/>
                <a:gd name="T51" fmla="*/ 426 h 443"/>
                <a:gd name="T52" fmla="*/ 20 w 290"/>
                <a:gd name="T53" fmla="*/ 40 h 443"/>
                <a:gd name="T54" fmla="*/ 20 w 290"/>
                <a:gd name="T55" fmla="*/ 31 h 443"/>
                <a:gd name="T56" fmla="*/ 17 w 290"/>
                <a:gd name="T57" fmla="*/ 23 h 443"/>
                <a:gd name="T58" fmla="*/ 77 w 290"/>
                <a:gd name="T59" fmla="*/ 0 h 443"/>
                <a:gd name="T60" fmla="*/ 77 w 290"/>
                <a:gd name="T61" fmla="*/ 185 h 443"/>
                <a:gd name="T62" fmla="*/ 128 w 290"/>
                <a:gd name="T63" fmla="*/ 151 h 443"/>
                <a:gd name="T64" fmla="*/ 176 w 290"/>
                <a:gd name="T65" fmla="*/ 13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443">
                  <a:moveTo>
                    <a:pt x="176" y="139"/>
                  </a:moveTo>
                  <a:lnTo>
                    <a:pt x="176" y="139"/>
                  </a:lnTo>
                  <a:lnTo>
                    <a:pt x="193" y="139"/>
                  </a:lnTo>
                  <a:lnTo>
                    <a:pt x="213" y="145"/>
                  </a:lnTo>
                  <a:lnTo>
                    <a:pt x="230" y="153"/>
                  </a:lnTo>
                  <a:lnTo>
                    <a:pt x="244" y="162"/>
                  </a:lnTo>
                  <a:lnTo>
                    <a:pt x="244" y="162"/>
                  </a:lnTo>
                  <a:lnTo>
                    <a:pt x="256" y="176"/>
                  </a:lnTo>
                  <a:lnTo>
                    <a:pt x="264" y="190"/>
                  </a:lnTo>
                  <a:lnTo>
                    <a:pt x="270" y="207"/>
                  </a:lnTo>
                  <a:lnTo>
                    <a:pt x="273" y="227"/>
                  </a:lnTo>
                  <a:lnTo>
                    <a:pt x="273" y="421"/>
                  </a:lnTo>
                  <a:lnTo>
                    <a:pt x="273" y="421"/>
                  </a:lnTo>
                  <a:lnTo>
                    <a:pt x="273" y="429"/>
                  </a:lnTo>
                  <a:lnTo>
                    <a:pt x="276" y="435"/>
                  </a:lnTo>
                  <a:lnTo>
                    <a:pt x="276" y="435"/>
                  </a:lnTo>
                  <a:lnTo>
                    <a:pt x="290" y="443"/>
                  </a:lnTo>
                  <a:lnTo>
                    <a:pt x="199" y="443"/>
                  </a:lnTo>
                  <a:lnTo>
                    <a:pt x="199" y="443"/>
                  </a:lnTo>
                  <a:lnTo>
                    <a:pt x="207" y="438"/>
                  </a:lnTo>
                  <a:lnTo>
                    <a:pt x="213" y="432"/>
                  </a:lnTo>
                  <a:lnTo>
                    <a:pt x="216" y="426"/>
                  </a:lnTo>
                  <a:lnTo>
                    <a:pt x="216" y="421"/>
                  </a:lnTo>
                  <a:lnTo>
                    <a:pt x="216" y="250"/>
                  </a:lnTo>
                  <a:lnTo>
                    <a:pt x="216" y="250"/>
                  </a:lnTo>
                  <a:lnTo>
                    <a:pt x="216" y="233"/>
                  </a:lnTo>
                  <a:lnTo>
                    <a:pt x="213" y="219"/>
                  </a:lnTo>
                  <a:lnTo>
                    <a:pt x="207" y="207"/>
                  </a:lnTo>
                  <a:lnTo>
                    <a:pt x="202" y="196"/>
                  </a:lnTo>
                  <a:lnTo>
                    <a:pt x="202" y="196"/>
                  </a:lnTo>
                  <a:lnTo>
                    <a:pt x="190" y="188"/>
                  </a:lnTo>
                  <a:lnTo>
                    <a:pt x="179" y="182"/>
                  </a:lnTo>
                  <a:lnTo>
                    <a:pt x="165" y="179"/>
                  </a:lnTo>
                  <a:lnTo>
                    <a:pt x="148" y="176"/>
                  </a:lnTo>
                  <a:lnTo>
                    <a:pt x="148" y="176"/>
                  </a:lnTo>
                  <a:lnTo>
                    <a:pt x="128" y="179"/>
                  </a:lnTo>
                  <a:lnTo>
                    <a:pt x="108" y="188"/>
                  </a:lnTo>
                  <a:lnTo>
                    <a:pt x="108" y="188"/>
                  </a:lnTo>
                  <a:lnTo>
                    <a:pt x="91" y="196"/>
                  </a:lnTo>
                  <a:lnTo>
                    <a:pt x="77" y="210"/>
                  </a:lnTo>
                  <a:lnTo>
                    <a:pt x="77" y="421"/>
                  </a:lnTo>
                  <a:lnTo>
                    <a:pt x="77" y="421"/>
                  </a:lnTo>
                  <a:lnTo>
                    <a:pt x="80" y="426"/>
                  </a:lnTo>
                  <a:lnTo>
                    <a:pt x="82" y="432"/>
                  </a:lnTo>
                  <a:lnTo>
                    <a:pt x="82" y="432"/>
                  </a:lnTo>
                  <a:lnTo>
                    <a:pt x="88" y="438"/>
                  </a:lnTo>
                  <a:lnTo>
                    <a:pt x="97" y="443"/>
                  </a:lnTo>
                  <a:lnTo>
                    <a:pt x="6" y="443"/>
                  </a:lnTo>
                  <a:lnTo>
                    <a:pt x="6" y="443"/>
                  </a:lnTo>
                  <a:lnTo>
                    <a:pt x="11" y="438"/>
                  </a:lnTo>
                  <a:lnTo>
                    <a:pt x="17" y="432"/>
                  </a:lnTo>
                  <a:lnTo>
                    <a:pt x="20" y="426"/>
                  </a:lnTo>
                  <a:lnTo>
                    <a:pt x="20" y="421"/>
                  </a:lnTo>
                  <a:lnTo>
                    <a:pt x="20" y="40"/>
                  </a:lnTo>
                  <a:lnTo>
                    <a:pt x="20" y="40"/>
                  </a:lnTo>
                  <a:lnTo>
                    <a:pt x="20" y="31"/>
                  </a:lnTo>
                  <a:lnTo>
                    <a:pt x="17" y="23"/>
                  </a:lnTo>
                  <a:lnTo>
                    <a:pt x="17" y="23"/>
                  </a:lnTo>
                  <a:lnTo>
                    <a:pt x="0" y="14"/>
                  </a:lnTo>
                  <a:lnTo>
                    <a:pt x="77" y="0"/>
                  </a:lnTo>
                  <a:lnTo>
                    <a:pt x="77" y="185"/>
                  </a:lnTo>
                  <a:lnTo>
                    <a:pt x="77" y="185"/>
                  </a:lnTo>
                  <a:lnTo>
                    <a:pt x="102" y="165"/>
                  </a:lnTo>
                  <a:lnTo>
                    <a:pt x="128" y="151"/>
                  </a:lnTo>
                  <a:lnTo>
                    <a:pt x="153" y="142"/>
                  </a:lnTo>
                  <a:lnTo>
                    <a:pt x="176" y="139"/>
                  </a:lnTo>
                  <a:lnTo>
                    <a:pt x="176" y="1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6" name="Freeform 1708">
              <a:extLst>
                <a:ext uri="{FF2B5EF4-FFF2-40B4-BE49-F238E27FC236}">
                  <a16:creationId xmlns:a16="http://schemas.microsoft.com/office/drawing/2014/main" id="{32726992-A3C7-4B50-9F6D-CDB6E2C09E78}"/>
                </a:ext>
              </a:extLst>
            </p:cNvPr>
            <p:cNvSpPr>
              <a:spLocks/>
            </p:cNvSpPr>
            <p:nvPr/>
          </p:nvSpPr>
          <p:spPr bwMode="auto">
            <a:xfrm>
              <a:off x="3274" y="3110"/>
              <a:ext cx="475" cy="304"/>
            </a:xfrm>
            <a:custGeom>
              <a:avLst/>
              <a:gdLst>
                <a:gd name="T0" fmla="*/ 364 w 475"/>
                <a:gd name="T1" fmla="*/ 0 h 304"/>
                <a:gd name="T2" fmla="*/ 398 w 475"/>
                <a:gd name="T3" fmla="*/ 6 h 304"/>
                <a:gd name="T4" fmla="*/ 429 w 475"/>
                <a:gd name="T5" fmla="*/ 23 h 304"/>
                <a:gd name="T6" fmla="*/ 444 w 475"/>
                <a:gd name="T7" fmla="*/ 37 h 304"/>
                <a:gd name="T8" fmla="*/ 458 w 475"/>
                <a:gd name="T9" fmla="*/ 68 h 304"/>
                <a:gd name="T10" fmla="*/ 458 w 475"/>
                <a:gd name="T11" fmla="*/ 282 h 304"/>
                <a:gd name="T12" fmla="*/ 461 w 475"/>
                <a:gd name="T13" fmla="*/ 287 h 304"/>
                <a:gd name="T14" fmla="*/ 463 w 475"/>
                <a:gd name="T15" fmla="*/ 293 h 304"/>
                <a:gd name="T16" fmla="*/ 387 w 475"/>
                <a:gd name="T17" fmla="*/ 304 h 304"/>
                <a:gd name="T18" fmla="*/ 392 w 475"/>
                <a:gd name="T19" fmla="*/ 299 h 304"/>
                <a:gd name="T20" fmla="*/ 404 w 475"/>
                <a:gd name="T21" fmla="*/ 287 h 304"/>
                <a:gd name="T22" fmla="*/ 404 w 475"/>
                <a:gd name="T23" fmla="*/ 108 h 304"/>
                <a:gd name="T24" fmla="*/ 404 w 475"/>
                <a:gd name="T25" fmla="*/ 91 h 304"/>
                <a:gd name="T26" fmla="*/ 395 w 475"/>
                <a:gd name="T27" fmla="*/ 66 h 304"/>
                <a:gd name="T28" fmla="*/ 387 w 475"/>
                <a:gd name="T29" fmla="*/ 57 h 304"/>
                <a:gd name="T30" fmla="*/ 367 w 475"/>
                <a:gd name="T31" fmla="*/ 43 h 304"/>
                <a:gd name="T32" fmla="*/ 336 w 475"/>
                <a:gd name="T33" fmla="*/ 37 h 304"/>
                <a:gd name="T34" fmla="*/ 316 w 475"/>
                <a:gd name="T35" fmla="*/ 40 h 304"/>
                <a:gd name="T36" fmla="*/ 282 w 475"/>
                <a:gd name="T37" fmla="*/ 60 h 304"/>
                <a:gd name="T38" fmla="*/ 267 w 475"/>
                <a:gd name="T39" fmla="*/ 77 h 304"/>
                <a:gd name="T40" fmla="*/ 267 w 475"/>
                <a:gd name="T41" fmla="*/ 282 h 304"/>
                <a:gd name="T42" fmla="*/ 270 w 475"/>
                <a:gd name="T43" fmla="*/ 287 h 304"/>
                <a:gd name="T44" fmla="*/ 273 w 475"/>
                <a:gd name="T45" fmla="*/ 293 h 304"/>
                <a:gd name="T46" fmla="*/ 194 w 475"/>
                <a:gd name="T47" fmla="*/ 304 h 304"/>
                <a:gd name="T48" fmla="*/ 202 w 475"/>
                <a:gd name="T49" fmla="*/ 299 h 304"/>
                <a:gd name="T50" fmla="*/ 211 w 475"/>
                <a:gd name="T51" fmla="*/ 287 h 304"/>
                <a:gd name="T52" fmla="*/ 211 w 475"/>
                <a:gd name="T53" fmla="*/ 105 h 304"/>
                <a:gd name="T54" fmla="*/ 211 w 475"/>
                <a:gd name="T55" fmla="*/ 88 h 304"/>
                <a:gd name="T56" fmla="*/ 202 w 475"/>
                <a:gd name="T57" fmla="*/ 63 h 304"/>
                <a:gd name="T58" fmla="*/ 185 w 475"/>
                <a:gd name="T59" fmla="*/ 46 h 304"/>
                <a:gd name="T60" fmla="*/ 160 w 475"/>
                <a:gd name="T61" fmla="*/ 37 h 304"/>
                <a:gd name="T62" fmla="*/ 145 w 475"/>
                <a:gd name="T63" fmla="*/ 37 h 304"/>
                <a:gd name="T64" fmla="*/ 108 w 475"/>
                <a:gd name="T65" fmla="*/ 46 h 304"/>
                <a:gd name="T66" fmla="*/ 80 w 475"/>
                <a:gd name="T67" fmla="*/ 68 h 304"/>
                <a:gd name="T68" fmla="*/ 80 w 475"/>
                <a:gd name="T69" fmla="*/ 282 h 304"/>
                <a:gd name="T70" fmla="*/ 83 w 475"/>
                <a:gd name="T71" fmla="*/ 293 h 304"/>
                <a:gd name="T72" fmla="*/ 97 w 475"/>
                <a:gd name="T73" fmla="*/ 304 h 304"/>
                <a:gd name="T74" fmla="*/ 6 w 475"/>
                <a:gd name="T75" fmla="*/ 304 h 304"/>
                <a:gd name="T76" fmla="*/ 20 w 475"/>
                <a:gd name="T77" fmla="*/ 293 h 304"/>
                <a:gd name="T78" fmla="*/ 23 w 475"/>
                <a:gd name="T79" fmla="*/ 282 h 304"/>
                <a:gd name="T80" fmla="*/ 23 w 475"/>
                <a:gd name="T81" fmla="*/ 40 h 304"/>
                <a:gd name="T82" fmla="*/ 18 w 475"/>
                <a:gd name="T83" fmla="*/ 23 h 304"/>
                <a:gd name="T84" fmla="*/ 9 w 475"/>
                <a:gd name="T85" fmla="*/ 17 h 304"/>
                <a:gd name="T86" fmla="*/ 80 w 475"/>
                <a:gd name="T87" fmla="*/ 0 h 304"/>
                <a:gd name="T88" fmla="*/ 80 w 475"/>
                <a:gd name="T89" fmla="*/ 43 h 304"/>
                <a:gd name="T90" fmla="*/ 123 w 475"/>
                <a:gd name="T91" fmla="*/ 14 h 304"/>
                <a:gd name="T92" fmla="*/ 134 w 475"/>
                <a:gd name="T93" fmla="*/ 9 h 304"/>
                <a:gd name="T94" fmla="*/ 160 w 475"/>
                <a:gd name="T95" fmla="*/ 0 h 304"/>
                <a:gd name="T96" fmla="*/ 174 w 475"/>
                <a:gd name="T97" fmla="*/ 0 h 304"/>
                <a:gd name="T98" fmla="*/ 202 w 475"/>
                <a:gd name="T99" fmla="*/ 3 h 304"/>
                <a:gd name="T100" fmla="*/ 228 w 475"/>
                <a:gd name="T101" fmla="*/ 14 h 304"/>
                <a:gd name="T102" fmla="*/ 239 w 475"/>
                <a:gd name="T103" fmla="*/ 23 h 304"/>
                <a:gd name="T104" fmla="*/ 256 w 475"/>
                <a:gd name="T105" fmla="*/ 43 h 304"/>
                <a:gd name="T106" fmla="*/ 262 w 475"/>
                <a:gd name="T107" fmla="*/ 57 h 304"/>
                <a:gd name="T108" fmla="*/ 307 w 475"/>
                <a:gd name="T109" fmla="*/ 17 h 304"/>
                <a:gd name="T110" fmla="*/ 321 w 475"/>
                <a:gd name="T111" fmla="*/ 9 h 304"/>
                <a:gd name="T112" fmla="*/ 350 w 475"/>
                <a:gd name="T113" fmla="*/ 0 h 304"/>
                <a:gd name="T114" fmla="*/ 364 w 475"/>
                <a:gd name="T115"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5" h="304">
                  <a:moveTo>
                    <a:pt x="364" y="0"/>
                  </a:moveTo>
                  <a:lnTo>
                    <a:pt x="364" y="0"/>
                  </a:lnTo>
                  <a:lnTo>
                    <a:pt x="381" y="0"/>
                  </a:lnTo>
                  <a:lnTo>
                    <a:pt x="398" y="6"/>
                  </a:lnTo>
                  <a:lnTo>
                    <a:pt x="415" y="14"/>
                  </a:lnTo>
                  <a:lnTo>
                    <a:pt x="429" y="23"/>
                  </a:lnTo>
                  <a:lnTo>
                    <a:pt x="429" y="23"/>
                  </a:lnTo>
                  <a:lnTo>
                    <a:pt x="444" y="37"/>
                  </a:lnTo>
                  <a:lnTo>
                    <a:pt x="452" y="51"/>
                  </a:lnTo>
                  <a:lnTo>
                    <a:pt x="458" y="68"/>
                  </a:lnTo>
                  <a:lnTo>
                    <a:pt x="458" y="88"/>
                  </a:lnTo>
                  <a:lnTo>
                    <a:pt x="458" y="282"/>
                  </a:lnTo>
                  <a:lnTo>
                    <a:pt x="458" y="282"/>
                  </a:lnTo>
                  <a:lnTo>
                    <a:pt x="461" y="287"/>
                  </a:lnTo>
                  <a:lnTo>
                    <a:pt x="463" y="293"/>
                  </a:lnTo>
                  <a:lnTo>
                    <a:pt x="463" y="293"/>
                  </a:lnTo>
                  <a:lnTo>
                    <a:pt x="475" y="304"/>
                  </a:lnTo>
                  <a:lnTo>
                    <a:pt x="387" y="304"/>
                  </a:lnTo>
                  <a:lnTo>
                    <a:pt x="387" y="304"/>
                  </a:lnTo>
                  <a:lnTo>
                    <a:pt x="392" y="299"/>
                  </a:lnTo>
                  <a:lnTo>
                    <a:pt x="398" y="293"/>
                  </a:lnTo>
                  <a:lnTo>
                    <a:pt x="404" y="287"/>
                  </a:lnTo>
                  <a:lnTo>
                    <a:pt x="404" y="282"/>
                  </a:lnTo>
                  <a:lnTo>
                    <a:pt x="404" y="108"/>
                  </a:lnTo>
                  <a:lnTo>
                    <a:pt x="404" y="108"/>
                  </a:lnTo>
                  <a:lnTo>
                    <a:pt x="404" y="91"/>
                  </a:lnTo>
                  <a:lnTo>
                    <a:pt x="401" y="80"/>
                  </a:lnTo>
                  <a:lnTo>
                    <a:pt x="395" y="66"/>
                  </a:lnTo>
                  <a:lnTo>
                    <a:pt x="387" y="57"/>
                  </a:lnTo>
                  <a:lnTo>
                    <a:pt x="387" y="57"/>
                  </a:lnTo>
                  <a:lnTo>
                    <a:pt x="378" y="49"/>
                  </a:lnTo>
                  <a:lnTo>
                    <a:pt x="367" y="43"/>
                  </a:lnTo>
                  <a:lnTo>
                    <a:pt x="353" y="37"/>
                  </a:lnTo>
                  <a:lnTo>
                    <a:pt x="336" y="37"/>
                  </a:lnTo>
                  <a:lnTo>
                    <a:pt x="336" y="37"/>
                  </a:lnTo>
                  <a:lnTo>
                    <a:pt x="316" y="40"/>
                  </a:lnTo>
                  <a:lnTo>
                    <a:pt x="299" y="46"/>
                  </a:lnTo>
                  <a:lnTo>
                    <a:pt x="282" y="60"/>
                  </a:lnTo>
                  <a:lnTo>
                    <a:pt x="267" y="77"/>
                  </a:lnTo>
                  <a:lnTo>
                    <a:pt x="267" y="77"/>
                  </a:lnTo>
                  <a:lnTo>
                    <a:pt x="267" y="85"/>
                  </a:lnTo>
                  <a:lnTo>
                    <a:pt x="267" y="282"/>
                  </a:lnTo>
                  <a:lnTo>
                    <a:pt x="267" y="282"/>
                  </a:lnTo>
                  <a:lnTo>
                    <a:pt x="270" y="287"/>
                  </a:lnTo>
                  <a:lnTo>
                    <a:pt x="273" y="293"/>
                  </a:lnTo>
                  <a:lnTo>
                    <a:pt x="273" y="293"/>
                  </a:lnTo>
                  <a:lnTo>
                    <a:pt x="285" y="304"/>
                  </a:lnTo>
                  <a:lnTo>
                    <a:pt x="194" y="304"/>
                  </a:lnTo>
                  <a:lnTo>
                    <a:pt x="194" y="304"/>
                  </a:lnTo>
                  <a:lnTo>
                    <a:pt x="202" y="299"/>
                  </a:lnTo>
                  <a:lnTo>
                    <a:pt x="208" y="293"/>
                  </a:lnTo>
                  <a:lnTo>
                    <a:pt x="211" y="287"/>
                  </a:lnTo>
                  <a:lnTo>
                    <a:pt x="211" y="282"/>
                  </a:lnTo>
                  <a:lnTo>
                    <a:pt x="211" y="105"/>
                  </a:lnTo>
                  <a:lnTo>
                    <a:pt x="211" y="105"/>
                  </a:lnTo>
                  <a:lnTo>
                    <a:pt x="211" y="88"/>
                  </a:lnTo>
                  <a:lnTo>
                    <a:pt x="208" y="74"/>
                  </a:lnTo>
                  <a:lnTo>
                    <a:pt x="202" y="63"/>
                  </a:lnTo>
                  <a:lnTo>
                    <a:pt x="194" y="54"/>
                  </a:lnTo>
                  <a:lnTo>
                    <a:pt x="185" y="46"/>
                  </a:lnTo>
                  <a:lnTo>
                    <a:pt x="174" y="40"/>
                  </a:lnTo>
                  <a:lnTo>
                    <a:pt x="160" y="37"/>
                  </a:lnTo>
                  <a:lnTo>
                    <a:pt x="145" y="37"/>
                  </a:lnTo>
                  <a:lnTo>
                    <a:pt x="145" y="37"/>
                  </a:lnTo>
                  <a:lnTo>
                    <a:pt x="125" y="40"/>
                  </a:lnTo>
                  <a:lnTo>
                    <a:pt x="108" y="46"/>
                  </a:lnTo>
                  <a:lnTo>
                    <a:pt x="94" y="54"/>
                  </a:lnTo>
                  <a:lnTo>
                    <a:pt x="80" y="68"/>
                  </a:lnTo>
                  <a:lnTo>
                    <a:pt x="80" y="282"/>
                  </a:lnTo>
                  <a:lnTo>
                    <a:pt x="80" y="282"/>
                  </a:lnTo>
                  <a:lnTo>
                    <a:pt x="80" y="287"/>
                  </a:lnTo>
                  <a:lnTo>
                    <a:pt x="83" y="293"/>
                  </a:lnTo>
                  <a:lnTo>
                    <a:pt x="83" y="293"/>
                  </a:lnTo>
                  <a:lnTo>
                    <a:pt x="97" y="304"/>
                  </a:lnTo>
                  <a:lnTo>
                    <a:pt x="6" y="304"/>
                  </a:lnTo>
                  <a:lnTo>
                    <a:pt x="6" y="304"/>
                  </a:lnTo>
                  <a:lnTo>
                    <a:pt x="15" y="299"/>
                  </a:lnTo>
                  <a:lnTo>
                    <a:pt x="20" y="293"/>
                  </a:lnTo>
                  <a:lnTo>
                    <a:pt x="23" y="287"/>
                  </a:lnTo>
                  <a:lnTo>
                    <a:pt x="23" y="282"/>
                  </a:lnTo>
                  <a:lnTo>
                    <a:pt x="23" y="40"/>
                  </a:lnTo>
                  <a:lnTo>
                    <a:pt x="23" y="40"/>
                  </a:lnTo>
                  <a:lnTo>
                    <a:pt x="23" y="31"/>
                  </a:lnTo>
                  <a:lnTo>
                    <a:pt x="18" y="23"/>
                  </a:lnTo>
                  <a:lnTo>
                    <a:pt x="18" y="23"/>
                  </a:lnTo>
                  <a:lnTo>
                    <a:pt x="9" y="17"/>
                  </a:lnTo>
                  <a:lnTo>
                    <a:pt x="0" y="14"/>
                  </a:lnTo>
                  <a:lnTo>
                    <a:pt x="80" y="0"/>
                  </a:lnTo>
                  <a:lnTo>
                    <a:pt x="80" y="43"/>
                  </a:lnTo>
                  <a:lnTo>
                    <a:pt x="80" y="43"/>
                  </a:lnTo>
                  <a:lnTo>
                    <a:pt x="100" y="29"/>
                  </a:lnTo>
                  <a:lnTo>
                    <a:pt x="123" y="14"/>
                  </a:lnTo>
                  <a:lnTo>
                    <a:pt x="123" y="14"/>
                  </a:lnTo>
                  <a:lnTo>
                    <a:pt x="134" y="9"/>
                  </a:lnTo>
                  <a:lnTo>
                    <a:pt x="145" y="3"/>
                  </a:lnTo>
                  <a:lnTo>
                    <a:pt x="160" y="0"/>
                  </a:lnTo>
                  <a:lnTo>
                    <a:pt x="174" y="0"/>
                  </a:lnTo>
                  <a:lnTo>
                    <a:pt x="174" y="0"/>
                  </a:lnTo>
                  <a:lnTo>
                    <a:pt x="188" y="0"/>
                  </a:lnTo>
                  <a:lnTo>
                    <a:pt x="202" y="3"/>
                  </a:lnTo>
                  <a:lnTo>
                    <a:pt x="213" y="9"/>
                  </a:lnTo>
                  <a:lnTo>
                    <a:pt x="228" y="14"/>
                  </a:lnTo>
                  <a:lnTo>
                    <a:pt x="228" y="14"/>
                  </a:lnTo>
                  <a:lnTo>
                    <a:pt x="239" y="23"/>
                  </a:lnTo>
                  <a:lnTo>
                    <a:pt x="248" y="31"/>
                  </a:lnTo>
                  <a:lnTo>
                    <a:pt x="256" y="43"/>
                  </a:lnTo>
                  <a:lnTo>
                    <a:pt x="262" y="57"/>
                  </a:lnTo>
                  <a:lnTo>
                    <a:pt x="262" y="57"/>
                  </a:lnTo>
                  <a:lnTo>
                    <a:pt x="282" y="34"/>
                  </a:lnTo>
                  <a:lnTo>
                    <a:pt x="307" y="17"/>
                  </a:lnTo>
                  <a:lnTo>
                    <a:pt x="307" y="17"/>
                  </a:lnTo>
                  <a:lnTo>
                    <a:pt x="321" y="9"/>
                  </a:lnTo>
                  <a:lnTo>
                    <a:pt x="336" y="3"/>
                  </a:lnTo>
                  <a:lnTo>
                    <a:pt x="350" y="0"/>
                  </a:lnTo>
                  <a:lnTo>
                    <a:pt x="364" y="0"/>
                  </a:lnTo>
                  <a:lnTo>
                    <a:pt x="36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7" name="Freeform 1709">
              <a:extLst>
                <a:ext uri="{FF2B5EF4-FFF2-40B4-BE49-F238E27FC236}">
                  <a16:creationId xmlns:a16="http://schemas.microsoft.com/office/drawing/2014/main" id="{07689485-FC07-40F5-A37A-E73111F7D276}"/>
                </a:ext>
              </a:extLst>
            </p:cNvPr>
            <p:cNvSpPr>
              <a:spLocks/>
            </p:cNvSpPr>
            <p:nvPr/>
          </p:nvSpPr>
          <p:spPr bwMode="auto">
            <a:xfrm>
              <a:off x="4070" y="3059"/>
              <a:ext cx="184" cy="361"/>
            </a:xfrm>
            <a:custGeom>
              <a:avLst/>
              <a:gdLst>
                <a:gd name="T0" fmla="*/ 85 w 184"/>
                <a:gd name="T1" fmla="*/ 0 h 361"/>
                <a:gd name="T2" fmla="*/ 85 w 184"/>
                <a:gd name="T3" fmla="*/ 60 h 361"/>
                <a:gd name="T4" fmla="*/ 173 w 184"/>
                <a:gd name="T5" fmla="*/ 60 h 361"/>
                <a:gd name="T6" fmla="*/ 150 w 184"/>
                <a:gd name="T7" fmla="*/ 85 h 361"/>
                <a:gd name="T8" fmla="*/ 82 w 184"/>
                <a:gd name="T9" fmla="*/ 85 h 361"/>
                <a:gd name="T10" fmla="*/ 82 w 184"/>
                <a:gd name="T11" fmla="*/ 267 h 361"/>
                <a:gd name="T12" fmla="*/ 82 w 184"/>
                <a:gd name="T13" fmla="*/ 267 h 361"/>
                <a:gd name="T14" fmla="*/ 85 w 184"/>
                <a:gd name="T15" fmla="*/ 284 h 361"/>
                <a:gd name="T16" fmla="*/ 88 w 184"/>
                <a:gd name="T17" fmla="*/ 296 h 361"/>
                <a:gd name="T18" fmla="*/ 91 w 184"/>
                <a:gd name="T19" fmla="*/ 307 h 361"/>
                <a:gd name="T20" fmla="*/ 99 w 184"/>
                <a:gd name="T21" fmla="*/ 318 h 361"/>
                <a:gd name="T22" fmla="*/ 105 w 184"/>
                <a:gd name="T23" fmla="*/ 324 h 361"/>
                <a:gd name="T24" fmla="*/ 116 w 184"/>
                <a:gd name="T25" fmla="*/ 330 h 361"/>
                <a:gd name="T26" fmla="*/ 128 w 184"/>
                <a:gd name="T27" fmla="*/ 333 h 361"/>
                <a:gd name="T28" fmla="*/ 142 w 184"/>
                <a:gd name="T29" fmla="*/ 335 h 361"/>
                <a:gd name="T30" fmla="*/ 142 w 184"/>
                <a:gd name="T31" fmla="*/ 335 h 361"/>
                <a:gd name="T32" fmla="*/ 156 w 184"/>
                <a:gd name="T33" fmla="*/ 333 h 361"/>
                <a:gd name="T34" fmla="*/ 165 w 184"/>
                <a:gd name="T35" fmla="*/ 330 h 361"/>
                <a:gd name="T36" fmla="*/ 165 w 184"/>
                <a:gd name="T37" fmla="*/ 330 h 361"/>
                <a:gd name="T38" fmla="*/ 184 w 184"/>
                <a:gd name="T39" fmla="*/ 318 h 361"/>
                <a:gd name="T40" fmla="*/ 184 w 184"/>
                <a:gd name="T41" fmla="*/ 318 h 361"/>
                <a:gd name="T42" fmla="*/ 182 w 184"/>
                <a:gd name="T43" fmla="*/ 324 h 361"/>
                <a:gd name="T44" fmla="*/ 179 w 184"/>
                <a:gd name="T45" fmla="*/ 333 h 361"/>
                <a:gd name="T46" fmla="*/ 162 w 184"/>
                <a:gd name="T47" fmla="*/ 347 h 361"/>
                <a:gd name="T48" fmla="*/ 162 w 184"/>
                <a:gd name="T49" fmla="*/ 347 h 361"/>
                <a:gd name="T50" fmla="*/ 153 w 184"/>
                <a:gd name="T51" fmla="*/ 352 h 361"/>
                <a:gd name="T52" fmla="*/ 142 w 184"/>
                <a:gd name="T53" fmla="*/ 358 h 361"/>
                <a:gd name="T54" fmla="*/ 130 w 184"/>
                <a:gd name="T55" fmla="*/ 361 h 361"/>
                <a:gd name="T56" fmla="*/ 119 w 184"/>
                <a:gd name="T57" fmla="*/ 361 h 361"/>
                <a:gd name="T58" fmla="*/ 119 w 184"/>
                <a:gd name="T59" fmla="*/ 361 h 361"/>
                <a:gd name="T60" fmla="*/ 99 w 184"/>
                <a:gd name="T61" fmla="*/ 361 h 361"/>
                <a:gd name="T62" fmla="*/ 82 w 184"/>
                <a:gd name="T63" fmla="*/ 355 h 361"/>
                <a:gd name="T64" fmla="*/ 65 w 184"/>
                <a:gd name="T65" fmla="*/ 347 h 361"/>
                <a:gd name="T66" fmla="*/ 54 w 184"/>
                <a:gd name="T67" fmla="*/ 335 h 361"/>
                <a:gd name="T68" fmla="*/ 54 w 184"/>
                <a:gd name="T69" fmla="*/ 335 h 361"/>
                <a:gd name="T70" fmla="*/ 42 w 184"/>
                <a:gd name="T71" fmla="*/ 324 h 361"/>
                <a:gd name="T72" fmla="*/ 34 w 184"/>
                <a:gd name="T73" fmla="*/ 307 h 361"/>
                <a:gd name="T74" fmla="*/ 31 w 184"/>
                <a:gd name="T75" fmla="*/ 290 h 361"/>
                <a:gd name="T76" fmla="*/ 28 w 184"/>
                <a:gd name="T77" fmla="*/ 267 h 361"/>
                <a:gd name="T78" fmla="*/ 28 w 184"/>
                <a:gd name="T79" fmla="*/ 85 h 361"/>
                <a:gd name="T80" fmla="*/ 0 w 184"/>
                <a:gd name="T81" fmla="*/ 85 h 361"/>
                <a:gd name="T82" fmla="*/ 85 w 184"/>
                <a:gd name="T83" fmla="*/ 0 h 361"/>
                <a:gd name="T84" fmla="*/ 85 w 184"/>
                <a:gd name="T85"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 h="361">
                  <a:moveTo>
                    <a:pt x="85" y="0"/>
                  </a:moveTo>
                  <a:lnTo>
                    <a:pt x="85" y="60"/>
                  </a:lnTo>
                  <a:lnTo>
                    <a:pt x="173" y="60"/>
                  </a:lnTo>
                  <a:lnTo>
                    <a:pt x="150" y="85"/>
                  </a:lnTo>
                  <a:lnTo>
                    <a:pt x="82" y="85"/>
                  </a:lnTo>
                  <a:lnTo>
                    <a:pt x="82" y="267"/>
                  </a:lnTo>
                  <a:lnTo>
                    <a:pt x="82" y="267"/>
                  </a:lnTo>
                  <a:lnTo>
                    <a:pt x="85" y="284"/>
                  </a:lnTo>
                  <a:lnTo>
                    <a:pt x="88" y="296"/>
                  </a:lnTo>
                  <a:lnTo>
                    <a:pt x="91" y="307"/>
                  </a:lnTo>
                  <a:lnTo>
                    <a:pt x="99" y="318"/>
                  </a:lnTo>
                  <a:lnTo>
                    <a:pt x="105" y="324"/>
                  </a:lnTo>
                  <a:lnTo>
                    <a:pt x="116" y="330"/>
                  </a:lnTo>
                  <a:lnTo>
                    <a:pt x="128" y="333"/>
                  </a:lnTo>
                  <a:lnTo>
                    <a:pt x="142" y="335"/>
                  </a:lnTo>
                  <a:lnTo>
                    <a:pt x="142" y="335"/>
                  </a:lnTo>
                  <a:lnTo>
                    <a:pt x="156" y="333"/>
                  </a:lnTo>
                  <a:lnTo>
                    <a:pt x="165" y="330"/>
                  </a:lnTo>
                  <a:lnTo>
                    <a:pt x="165" y="330"/>
                  </a:lnTo>
                  <a:lnTo>
                    <a:pt x="184" y="318"/>
                  </a:lnTo>
                  <a:lnTo>
                    <a:pt x="184" y="318"/>
                  </a:lnTo>
                  <a:lnTo>
                    <a:pt x="182" y="324"/>
                  </a:lnTo>
                  <a:lnTo>
                    <a:pt x="179" y="333"/>
                  </a:lnTo>
                  <a:lnTo>
                    <a:pt x="162" y="347"/>
                  </a:lnTo>
                  <a:lnTo>
                    <a:pt x="162" y="347"/>
                  </a:lnTo>
                  <a:lnTo>
                    <a:pt x="153" y="352"/>
                  </a:lnTo>
                  <a:lnTo>
                    <a:pt x="142" y="358"/>
                  </a:lnTo>
                  <a:lnTo>
                    <a:pt x="130" y="361"/>
                  </a:lnTo>
                  <a:lnTo>
                    <a:pt x="119" y="361"/>
                  </a:lnTo>
                  <a:lnTo>
                    <a:pt x="119" y="361"/>
                  </a:lnTo>
                  <a:lnTo>
                    <a:pt x="99" y="361"/>
                  </a:lnTo>
                  <a:lnTo>
                    <a:pt x="82" y="355"/>
                  </a:lnTo>
                  <a:lnTo>
                    <a:pt x="65" y="347"/>
                  </a:lnTo>
                  <a:lnTo>
                    <a:pt x="54" y="335"/>
                  </a:lnTo>
                  <a:lnTo>
                    <a:pt x="54" y="335"/>
                  </a:lnTo>
                  <a:lnTo>
                    <a:pt x="42" y="324"/>
                  </a:lnTo>
                  <a:lnTo>
                    <a:pt x="34" y="307"/>
                  </a:lnTo>
                  <a:lnTo>
                    <a:pt x="31" y="290"/>
                  </a:lnTo>
                  <a:lnTo>
                    <a:pt x="28" y="267"/>
                  </a:lnTo>
                  <a:lnTo>
                    <a:pt x="28" y="85"/>
                  </a:lnTo>
                  <a:lnTo>
                    <a:pt x="0" y="85"/>
                  </a:lnTo>
                  <a:lnTo>
                    <a:pt x="85" y="0"/>
                  </a:lnTo>
                  <a:lnTo>
                    <a:pt x="8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8" name="Freeform 1710">
              <a:extLst>
                <a:ext uri="{FF2B5EF4-FFF2-40B4-BE49-F238E27FC236}">
                  <a16:creationId xmlns:a16="http://schemas.microsoft.com/office/drawing/2014/main" id="{6153F1E9-2E60-4BEF-AD3A-4CFB69DAEB46}"/>
                </a:ext>
              </a:extLst>
            </p:cNvPr>
            <p:cNvSpPr>
              <a:spLocks noEditPoints="1"/>
            </p:cNvSpPr>
            <p:nvPr/>
          </p:nvSpPr>
          <p:spPr bwMode="auto">
            <a:xfrm>
              <a:off x="4252" y="3110"/>
              <a:ext cx="284" cy="310"/>
            </a:xfrm>
            <a:custGeom>
              <a:avLst/>
              <a:gdLst>
                <a:gd name="T0" fmla="*/ 144 w 284"/>
                <a:gd name="T1" fmla="*/ 0 h 310"/>
                <a:gd name="T2" fmla="*/ 184 w 284"/>
                <a:gd name="T3" fmla="*/ 6 h 310"/>
                <a:gd name="T4" fmla="*/ 221 w 284"/>
                <a:gd name="T5" fmla="*/ 23 h 310"/>
                <a:gd name="T6" fmla="*/ 235 w 284"/>
                <a:gd name="T7" fmla="*/ 34 h 310"/>
                <a:gd name="T8" fmla="*/ 261 w 284"/>
                <a:gd name="T9" fmla="*/ 63 h 310"/>
                <a:gd name="T10" fmla="*/ 269 w 284"/>
                <a:gd name="T11" fmla="*/ 80 h 310"/>
                <a:gd name="T12" fmla="*/ 281 w 284"/>
                <a:gd name="T13" fmla="*/ 117 h 310"/>
                <a:gd name="T14" fmla="*/ 284 w 284"/>
                <a:gd name="T15" fmla="*/ 156 h 310"/>
                <a:gd name="T16" fmla="*/ 284 w 284"/>
                <a:gd name="T17" fmla="*/ 174 h 310"/>
                <a:gd name="T18" fmla="*/ 272 w 284"/>
                <a:gd name="T19" fmla="*/ 210 h 310"/>
                <a:gd name="T20" fmla="*/ 267 w 284"/>
                <a:gd name="T21" fmla="*/ 230 h 310"/>
                <a:gd name="T22" fmla="*/ 244 w 284"/>
                <a:gd name="T23" fmla="*/ 262 h 310"/>
                <a:gd name="T24" fmla="*/ 215 w 284"/>
                <a:gd name="T25" fmla="*/ 290 h 310"/>
                <a:gd name="T26" fmla="*/ 198 w 284"/>
                <a:gd name="T27" fmla="*/ 299 h 310"/>
                <a:gd name="T28" fmla="*/ 161 w 284"/>
                <a:gd name="T29" fmla="*/ 310 h 310"/>
                <a:gd name="T30" fmla="*/ 142 w 284"/>
                <a:gd name="T31" fmla="*/ 310 h 310"/>
                <a:gd name="T32" fmla="*/ 93 w 284"/>
                <a:gd name="T33" fmla="*/ 304 h 310"/>
                <a:gd name="T34" fmla="*/ 68 w 284"/>
                <a:gd name="T35" fmla="*/ 293 h 310"/>
                <a:gd name="T36" fmla="*/ 45 w 284"/>
                <a:gd name="T37" fmla="*/ 273 h 310"/>
                <a:gd name="T38" fmla="*/ 36 w 284"/>
                <a:gd name="T39" fmla="*/ 264 h 310"/>
                <a:gd name="T40" fmla="*/ 11 w 284"/>
                <a:gd name="T41" fmla="*/ 213 h 310"/>
                <a:gd name="T42" fmla="*/ 0 w 284"/>
                <a:gd name="T43" fmla="*/ 156 h 310"/>
                <a:gd name="T44" fmla="*/ 2 w 284"/>
                <a:gd name="T45" fmla="*/ 137 h 310"/>
                <a:gd name="T46" fmla="*/ 11 w 284"/>
                <a:gd name="T47" fmla="*/ 100 h 310"/>
                <a:gd name="T48" fmla="*/ 19 w 284"/>
                <a:gd name="T49" fmla="*/ 80 h 310"/>
                <a:gd name="T50" fmla="*/ 39 w 284"/>
                <a:gd name="T51" fmla="*/ 49 h 310"/>
                <a:gd name="T52" fmla="*/ 68 w 284"/>
                <a:gd name="T53" fmla="*/ 23 h 310"/>
                <a:gd name="T54" fmla="*/ 85 w 284"/>
                <a:gd name="T55" fmla="*/ 12 h 310"/>
                <a:gd name="T56" fmla="*/ 122 w 284"/>
                <a:gd name="T57" fmla="*/ 0 h 310"/>
                <a:gd name="T58" fmla="*/ 144 w 284"/>
                <a:gd name="T59" fmla="*/ 0 h 310"/>
                <a:gd name="T60" fmla="*/ 139 w 284"/>
                <a:gd name="T61" fmla="*/ 23 h 310"/>
                <a:gd name="T62" fmla="*/ 102 w 284"/>
                <a:gd name="T63" fmla="*/ 34 h 310"/>
                <a:gd name="T64" fmla="*/ 76 w 284"/>
                <a:gd name="T65" fmla="*/ 66 h 310"/>
                <a:gd name="T66" fmla="*/ 68 w 284"/>
                <a:gd name="T67" fmla="*/ 85 h 310"/>
                <a:gd name="T68" fmla="*/ 59 w 284"/>
                <a:gd name="T69" fmla="*/ 131 h 310"/>
                <a:gd name="T70" fmla="*/ 59 w 284"/>
                <a:gd name="T71" fmla="*/ 159 h 310"/>
                <a:gd name="T72" fmla="*/ 68 w 284"/>
                <a:gd name="T73" fmla="*/ 210 h 310"/>
                <a:gd name="T74" fmla="*/ 85 w 284"/>
                <a:gd name="T75" fmla="*/ 250 h 310"/>
                <a:gd name="T76" fmla="*/ 96 w 284"/>
                <a:gd name="T77" fmla="*/ 267 h 310"/>
                <a:gd name="T78" fmla="*/ 127 w 284"/>
                <a:gd name="T79" fmla="*/ 284 h 310"/>
                <a:gd name="T80" fmla="*/ 147 w 284"/>
                <a:gd name="T81" fmla="*/ 284 h 310"/>
                <a:gd name="T82" fmla="*/ 181 w 284"/>
                <a:gd name="T83" fmla="*/ 273 h 310"/>
                <a:gd name="T84" fmla="*/ 207 w 284"/>
                <a:gd name="T85" fmla="*/ 245 h 310"/>
                <a:gd name="T86" fmla="*/ 215 w 284"/>
                <a:gd name="T87" fmla="*/ 225 h 310"/>
                <a:gd name="T88" fmla="*/ 224 w 284"/>
                <a:gd name="T89" fmla="*/ 179 h 310"/>
                <a:gd name="T90" fmla="*/ 224 w 284"/>
                <a:gd name="T91" fmla="*/ 151 h 310"/>
                <a:gd name="T92" fmla="*/ 213 w 284"/>
                <a:gd name="T93" fmla="*/ 85 h 310"/>
                <a:gd name="T94" fmla="*/ 201 w 284"/>
                <a:gd name="T95" fmla="*/ 60 h 310"/>
                <a:gd name="T96" fmla="*/ 184 w 284"/>
                <a:gd name="T97" fmla="*/ 40 h 310"/>
                <a:gd name="T98" fmla="*/ 164 w 284"/>
                <a:gd name="T99" fmla="*/ 29 h 310"/>
                <a:gd name="T100" fmla="*/ 139 w 284"/>
                <a:gd name="T101" fmla="*/ 2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10">
                  <a:moveTo>
                    <a:pt x="144" y="0"/>
                  </a:moveTo>
                  <a:lnTo>
                    <a:pt x="144" y="0"/>
                  </a:lnTo>
                  <a:lnTo>
                    <a:pt x="164" y="0"/>
                  </a:lnTo>
                  <a:lnTo>
                    <a:pt x="184" y="6"/>
                  </a:lnTo>
                  <a:lnTo>
                    <a:pt x="204" y="12"/>
                  </a:lnTo>
                  <a:lnTo>
                    <a:pt x="221" y="23"/>
                  </a:lnTo>
                  <a:lnTo>
                    <a:pt x="221" y="23"/>
                  </a:lnTo>
                  <a:lnTo>
                    <a:pt x="235" y="34"/>
                  </a:lnTo>
                  <a:lnTo>
                    <a:pt x="250" y="49"/>
                  </a:lnTo>
                  <a:lnTo>
                    <a:pt x="261" y="63"/>
                  </a:lnTo>
                  <a:lnTo>
                    <a:pt x="269" y="80"/>
                  </a:lnTo>
                  <a:lnTo>
                    <a:pt x="269" y="80"/>
                  </a:lnTo>
                  <a:lnTo>
                    <a:pt x="275" y="100"/>
                  </a:lnTo>
                  <a:lnTo>
                    <a:pt x="281" y="117"/>
                  </a:lnTo>
                  <a:lnTo>
                    <a:pt x="284" y="137"/>
                  </a:lnTo>
                  <a:lnTo>
                    <a:pt x="284" y="156"/>
                  </a:lnTo>
                  <a:lnTo>
                    <a:pt x="284" y="156"/>
                  </a:lnTo>
                  <a:lnTo>
                    <a:pt x="284" y="174"/>
                  </a:lnTo>
                  <a:lnTo>
                    <a:pt x="278" y="193"/>
                  </a:lnTo>
                  <a:lnTo>
                    <a:pt x="272" y="210"/>
                  </a:lnTo>
                  <a:lnTo>
                    <a:pt x="267" y="230"/>
                  </a:lnTo>
                  <a:lnTo>
                    <a:pt x="267" y="230"/>
                  </a:lnTo>
                  <a:lnTo>
                    <a:pt x="255" y="247"/>
                  </a:lnTo>
                  <a:lnTo>
                    <a:pt x="244" y="262"/>
                  </a:lnTo>
                  <a:lnTo>
                    <a:pt x="230" y="276"/>
                  </a:lnTo>
                  <a:lnTo>
                    <a:pt x="215" y="290"/>
                  </a:lnTo>
                  <a:lnTo>
                    <a:pt x="215" y="290"/>
                  </a:lnTo>
                  <a:lnTo>
                    <a:pt x="198" y="299"/>
                  </a:lnTo>
                  <a:lnTo>
                    <a:pt x="181" y="304"/>
                  </a:lnTo>
                  <a:lnTo>
                    <a:pt x="161" y="310"/>
                  </a:lnTo>
                  <a:lnTo>
                    <a:pt x="142" y="310"/>
                  </a:lnTo>
                  <a:lnTo>
                    <a:pt x="142" y="310"/>
                  </a:lnTo>
                  <a:lnTo>
                    <a:pt x="110" y="307"/>
                  </a:lnTo>
                  <a:lnTo>
                    <a:pt x="93" y="304"/>
                  </a:lnTo>
                  <a:lnTo>
                    <a:pt x="82" y="299"/>
                  </a:lnTo>
                  <a:lnTo>
                    <a:pt x="68" y="293"/>
                  </a:lnTo>
                  <a:lnTo>
                    <a:pt x="56" y="284"/>
                  </a:lnTo>
                  <a:lnTo>
                    <a:pt x="45" y="273"/>
                  </a:lnTo>
                  <a:lnTo>
                    <a:pt x="36" y="264"/>
                  </a:lnTo>
                  <a:lnTo>
                    <a:pt x="36" y="264"/>
                  </a:lnTo>
                  <a:lnTo>
                    <a:pt x="19" y="239"/>
                  </a:lnTo>
                  <a:lnTo>
                    <a:pt x="11" y="213"/>
                  </a:lnTo>
                  <a:lnTo>
                    <a:pt x="2" y="185"/>
                  </a:lnTo>
                  <a:lnTo>
                    <a:pt x="0" y="156"/>
                  </a:lnTo>
                  <a:lnTo>
                    <a:pt x="0" y="156"/>
                  </a:lnTo>
                  <a:lnTo>
                    <a:pt x="2" y="137"/>
                  </a:lnTo>
                  <a:lnTo>
                    <a:pt x="5" y="117"/>
                  </a:lnTo>
                  <a:lnTo>
                    <a:pt x="11" y="100"/>
                  </a:lnTo>
                  <a:lnTo>
                    <a:pt x="19" y="80"/>
                  </a:lnTo>
                  <a:lnTo>
                    <a:pt x="19" y="80"/>
                  </a:lnTo>
                  <a:lnTo>
                    <a:pt x="28" y="63"/>
                  </a:lnTo>
                  <a:lnTo>
                    <a:pt x="39" y="49"/>
                  </a:lnTo>
                  <a:lnTo>
                    <a:pt x="54" y="34"/>
                  </a:lnTo>
                  <a:lnTo>
                    <a:pt x="68" y="23"/>
                  </a:lnTo>
                  <a:lnTo>
                    <a:pt x="68" y="23"/>
                  </a:lnTo>
                  <a:lnTo>
                    <a:pt x="85" y="12"/>
                  </a:lnTo>
                  <a:lnTo>
                    <a:pt x="105" y="6"/>
                  </a:lnTo>
                  <a:lnTo>
                    <a:pt x="122" y="0"/>
                  </a:lnTo>
                  <a:lnTo>
                    <a:pt x="144" y="0"/>
                  </a:lnTo>
                  <a:lnTo>
                    <a:pt x="144" y="0"/>
                  </a:lnTo>
                  <a:close/>
                  <a:moveTo>
                    <a:pt x="139" y="23"/>
                  </a:moveTo>
                  <a:lnTo>
                    <a:pt x="139" y="23"/>
                  </a:lnTo>
                  <a:lnTo>
                    <a:pt x="119" y="26"/>
                  </a:lnTo>
                  <a:lnTo>
                    <a:pt x="102" y="34"/>
                  </a:lnTo>
                  <a:lnTo>
                    <a:pt x="88" y="49"/>
                  </a:lnTo>
                  <a:lnTo>
                    <a:pt x="76" y="66"/>
                  </a:lnTo>
                  <a:lnTo>
                    <a:pt x="76" y="66"/>
                  </a:lnTo>
                  <a:lnTo>
                    <a:pt x="68" y="85"/>
                  </a:lnTo>
                  <a:lnTo>
                    <a:pt x="62" y="108"/>
                  </a:lnTo>
                  <a:lnTo>
                    <a:pt x="59" y="131"/>
                  </a:lnTo>
                  <a:lnTo>
                    <a:pt x="59" y="159"/>
                  </a:lnTo>
                  <a:lnTo>
                    <a:pt x="59" y="159"/>
                  </a:lnTo>
                  <a:lnTo>
                    <a:pt x="62" y="185"/>
                  </a:lnTo>
                  <a:lnTo>
                    <a:pt x="68" y="210"/>
                  </a:lnTo>
                  <a:lnTo>
                    <a:pt x="73" y="230"/>
                  </a:lnTo>
                  <a:lnTo>
                    <a:pt x="85" y="250"/>
                  </a:lnTo>
                  <a:lnTo>
                    <a:pt x="85" y="250"/>
                  </a:lnTo>
                  <a:lnTo>
                    <a:pt x="96" y="267"/>
                  </a:lnTo>
                  <a:lnTo>
                    <a:pt x="113" y="279"/>
                  </a:lnTo>
                  <a:lnTo>
                    <a:pt x="127" y="284"/>
                  </a:lnTo>
                  <a:lnTo>
                    <a:pt x="147" y="284"/>
                  </a:lnTo>
                  <a:lnTo>
                    <a:pt x="147" y="284"/>
                  </a:lnTo>
                  <a:lnTo>
                    <a:pt x="164" y="282"/>
                  </a:lnTo>
                  <a:lnTo>
                    <a:pt x="181" y="273"/>
                  </a:lnTo>
                  <a:lnTo>
                    <a:pt x="196" y="262"/>
                  </a:lnTo>
                  <a:lnTo>
                    <a:pt x="207" y="245"/>
                  </a:lnTo>
                  <a:lnTo>
                    <a:pt x="207" y="245"/>
                  </a:lnTo>
                  <a:lnTo>
                    <a:pt x="215" y="225"/>
                  </a:lnTo>
                  <a:lnTo>
                    <a:pt x="221" y="202"/>
                  </a:lnTo>
                  <a:lnTo>
                    <a:pt x="224" y="179"/>
                  </a:lnTo>
                  <a:lnTo>
                    <a:pt x="224" y="151"/>
                  </a:lnTo>
                  <a:lnTo>
                    <a:pt x="224" y="151"/>
                  </a:lnTo>
                  <a:lnTo>
                    <a:pt x="221" y="117"/>
                  </a:lnTo>
                  <a:lnTo>
                    <a:pt x="213" y="85"/>
                  </a:lnTo>
                  <a:lnTo>
                    <a:pt x="213" y="85"/>
                  </a:lnTo>
                  <a:lnTo>
                    <a:pt x="201" y="60"/>
                  </a:lnTo>
                  <a:lnTo>
                    <a:pt x="184" y="40"/>
                  </a:lnTo>
                  <a:lnTo>
                    <a:pt x="184" y="40"/>
                  </a:lnTo>
                  <a:lnTo>
                    <a:pt x="176" y="31"/>
                  </a:lnTo>
                  <a:lnTo>
                    <a:pt x="164" y="29"/>
                  </a:lnTo>
                  <a:lnTo>
                    <a:pt x="150" y="23"/>
                  </a:lnTo>
                  <a:lnTo>
                    <a:pt x="139" y="23"/>
                  </a:lnTo>
                  <a:lnTo>
                    <a:pt x="139" y="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9" name="Freeform 1711">
              <a:extLst>
                <a:ext uri="{FF2B5EF4-FFF2-40B4-BE49-F238E27FC236}">
                  <a16:creationId xmlns:a16="http://schemas.microsoft.com/office/drawing/2014/main" id="{80D40D38-9560-4341-B265-E3A221CA78B7}"/>
                </a:ext>
              </a:extLst>
            </p:cNvPr>
            <p:cNvSpPr>
              <a:spLocks/>
            </p:cNvSpPr>
            <p:nvPr/>
          </p:nvSpPr>
          <p:spPr bwMode="auto">
            <a:xfrm>
              <a:off x="4547" y="3110"/>
              <a:ext cx="284" cy="304"/>
            </a:xfrm>
            <a:custGeom>
              <a:avLst/>
              <a:gdLst>
                <a:gd name="T0" fmla="*/ 170 w 284"/>
                <a:gd name="T1" fmla="*/ 0 h 304"/>
                <a:gd name="T2" fmla="*/ 219 w 284"/>
                <a:gd name="T3" fmla="*/ 12 h 304"/>
                <a:gd name="T4" fmla="*/ 239 w 284"/>
                <a:gd name="T5" fmla="*/ 23 h 304"/>
                <a:gd name="T6" fmla="*/ 253 w 284"/>
                <a:gd name="T7" fmla="*/ 43 h 304"/>
                <a:gd name="T8" fmla="*/ 264 w 284"/>
                <a:gd name="T9" fmla="*/ 63 h 304"/>
                <a:gd name="T10" fmla="*/ 267 w 284"/>
                <a:gd name="T11" fmla="*/ 88 h 304"/>
                <a:gd name="T12" fmla="*/ 267 w 284"/>
                <a:gd name="T13" fmla="*/ 282 h 304"/>
                <a:gd name="T14" fmla="*/ 270 w 284"/>
                <a:gd name="T15" fmla="*/ 293 h 304"/>
                <a:gd name="T16" fmla="*/ 284 w 284"/>
                <a:gd name="T17" fmla="*/ 304 h 304"/>
                <a:gd name="T18" fmla="*/ 196 w 284"/>
                <a:gd name="T19" fmla="*/ 304 h 304"/>
                <a:gd name="T20" fmla="*/ 207 w 284"/>
                <a:gd name="T21" fmla="*/ 293 h 304"/>
                <a:gd name="T22" fmla="*/ 213 w 284"/>
                <a:gd name="T23" fmla="*/ 282 h 304"/>
                <a:gd name="T24" fmla="*/ 213 w 284"/>
                <a:gd name="T25" fmla="*/ 111 h 304"/>
                <a:gd name="T26" fmla="*/ 207 w 284"/>
                <a:gd name="T27" fmla="*/ 80 h 304"/>
                <a:gd name="T28" fmla="*/ 196 w 284"/>
                <a:gd name="T29" fmla="*/ 57 h 304"/>
                <a:gd name="T30" fmla="*/ 173 w 284"/>
                <a:gd name="T31" fmla="*/ 43 h 304"/>
                <a:gd name="T32" fmla="*/ 145 w 284"/>
                <a:gd name="T33" fmla="*/ 37 h 304"/>
                <a:gd name="T34" fmla="*/ 125 w 284"/>
                <a:gd name="T35" fmla="*/ 40 h 304"/>
                <a:gd name="T36" fmla="*/ 108 w 284"/>
                <a:gd name="T37" fmla="*/ 49 h 304"/>
                <a:gd name="T38" fmla="*/ 79 w 284"/>
                <a:gd name="T39" fmla="*/ 71 h 304"/>
                <a:gd name="T40" fmla="*/ 79 w 284"/>
                <a:gd name="T41" fmla="*/ 282 h 304"/>
                <a:gd name="T42" fmla="*/ 82 w 284"/>
                <a:gd name="T43" fmla="*/ 293 h 304"/>
                <a:gd name="T44" fmla="*/ 97 w 284"/>
                <a:gd name="T45" fmla="*/ 304 h 304"/>
                <a:gd name="T46" fmla="*/ 6 w 284"/>
                <a:gd name="T47" fmla="*/ 304 h 304"/>
                <a:gd name="T48" fmla="*/ 17 w 284"/>
                <a:gd name="T49" fmla="*/ 293 h 304"/>
                <a:gd name="T50" fmla="*/ 23 w 284"/>
                <a:gd name="T51" fmla="*/ 282 h 304"/>
                <a:gd name="T52" fmla="*/ 23 w 284"/>
                <a:gd name="T53" fmla="*/ 40 h 304"/>
                <a:gd name="T54" fmla="*/ 17 w 284"/>
                <a:gd name="T55" fmla="*/ 26 h 304"/>
                <a:gd name="T56" fmla="*/ 0 w 284"/>
                <a:gd name="T57" fmla="*/ 14 h 304"/>
                <a:gd name="T58" fmla="*/ 79 w 284"/>
                <a:gd name="T59" fmla="*/ 46 h 304"/>
                <a:gd name="T60" fmla="*/ 97 w 284"/>
                <a:gd name="T61" fmla="*/ 29 h 304"/>
                <a:gd name="T62" fmla="*/ 119 w 284"/>
                <a:gd name="T63" fmla="*/ 14 h 304"/>
                <a:gd name="T64" fmla="*/ 145 w 284"/>
                <a:gd name="T65" fmla="*/ 3 h 304"/>
                <a:gd name="T66" fmla="*/ 170 w 284"/>
                <a:gd name="T67"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304">
                  <a:moveTo>
                    <a:pt x="170" y="0"/>
                  </a:moveTo>
                  <a:lnTo>
                    <a:pt x="170" y="0"/>
                  </a:lnTo>
                  <a:lnTo>
                    <a:pt x="196" y="3"/>
                  </a:lnTo>
                  <a:lnTo>
                    <a:pt x="219" y="12"/>
                  </a:lnTo>
                  <a:lnTo>
                    <a:pt x="219" y="12"/>
                  </a:lnTo>
                  <a:lnTo>
                    <a:pt x="239" y="23"/>
                  </a:lnTo>
                  <a:lnTo>
                    <a:pt x="253" y="43"/>
                  </a:lnTo>
                  <a:lnTo>
                    <a:pt x="253" y="43"/>
                  </a:lnTo>
                  <a:lnTo>
                    <a:pt x="258" y="51"/>
                  </a:lnTo>
                  <a:lnTo>
                    <a:pt x="264" y="63"/>
                  </a:lnTo>
                  <a:lnTo>
                    <a:pt x="267" y="77"/>
                  </a:lnTo>
                  <a:lnTo>
                    <a:pt x="267" y="88"/>
                  </a:lnTo>
                  <a:lnTo>
                    <a:pt x="267" y="282"/>
                  </a:lnTo>
                  <a:lnTo>
                    <a:pt x="267" y="282"/>
                  </a:lnTo>
                  <a:lnTo>
                    <a:pt x="267" y="287"/>
                  </a:lnTo>
                  <a:lnTo>
                    <a:pt x="270" y="293"/>
                  </a:lnTo>
                  <a:lnTo>
                    <a:pt x="270" y="293"/>
                  </a:lnTo>
                  <a:lnTo>
                    <a:pt x="284" y="304"/>
                  </a:lnTo>
                  <a:lnTo>
                    <a:pt x="196" y="304"/>
                  </a:lnTo>
                  <a:lnTo>
                    <a:pt x="196" y="304"/>
                  </a:lnTo>
                  <a:lnTo>
                    <a:pt x="202" y="301"/>
                  </a:lnTo>
                  <a:lnTo>
                    <a:pt x="207" y="293"/>
                  </a:lnTo>
                  <a:lnTo>
                    <a:pt x="210" y="287"/>
                  </a:lnTo>
                  <a:lnTo>
                    <a:pt x="213" y="282"/>
                  </a:lnTo>
                  <a:lnTo>
                    <a:pt x="213" y="111"/>
                  </a:lnTo>
                  <a:lnTo>
                    <a:pt x="213" y="111"/>
                  </a:lnTo>
                  <a:lnTo>
                    <a:pt x="210" y="94"/>
                  </a:lnTo>
                  <a:lnTo>
                    <a:pt x="207" y="80"/>
                  </a:lnTo>
                  <a:lnTo>
                    <a:pt x="202" y="66"/>
                  </a:lnTo>
                  <a:lnTo>
                    <a:pt x="196" y="57"/>
                  </a:lnTo>
                  <a:lnTo>
                    <a:pt x="185" y="49"/>
                  </a:lnTo>
                  <a:lnTo>
                    <a:pt x="173" y="43"/>
                  </a:lnTo>
                  <a:lnTo>
                    <a:pt x="159" y="40"/>
                  </a:lnTo>
                  <a:lnTo>
                    <a:pt x="145" y="37"/>
                  </a:lnTo>
                  <a:lnTo>
                    <a:pt x="145" y="37"/>
                  </a:lnTo>
                  <a:lnTo>
                    <a:pt x="125" y="40"/>
                  </a:lnTo>
                  <a:lnTo>
                    <a:pt x="108" y="49"/>
                  </a:lnTo>
                  <a:lnTo>
                    <a:pt x="108" y="49"/>
                  </a:lnTo>
                  <a:lnTo>
                    <a:pt x="91" y="57"/>
                  </a:lnTo>
                  <a:lnTo>
                    <a:pt x="79" y="71"/>
                  </a:lnTo>
                  <a:lnTo>
                    <a:pt x="79" y="282"/>
                  </a:lnTo>
                  <a:lnTo>
                    <a:pt x="79" y="282"/>
                  </a:lnTo>
                  <a:lnTo>
                    <a:pt x="79" y="287"/>
                  </a:lnTo>
                  <a:lnTo>
                    <a:pt x="82" y="293"/>
                  </a:lnTo>
                  <a:lnTo>
                    <a:pt x="82" y="293"/>
                  </a:lnTo>
                  <a:lnTo>
                    <a:pt x="97" y="304"/>
                  </a:lnTo>
                  <a:lnTo>
                    <a:pt x="6" y="304"/>
                  </a:lnTo>
                  <a:lnTo>
                    <a:pt x="6" y="304"/>
                  </a:lnTo>
                  <a:lnTo>
                    <a:pt x="14" y="301"/>
                  </a:lnTo>
                  <a:lnTo>
                    <a:pt x="17" y="293"/>
                  </a:lnTo>
                  <a:lnTo>
                    <a:pt x="20" y="287"/>
                  </a:lnTo>
                  <a:lnTo>
                    <a:pt x="23" y="282"/>
                  </a:lnTo>
                  <a:lnTo>
                    <a:pt x="23" y="40"/>
                  </a:lnTo>
                  <a:lnTo>
                    <a:pt x="23" y="40"/>
                  </a:lnTo>
                  <a:lnTo>
                    <a:pt x="20" y="31"/>
                  </a:lnTo>
                  <a:lnTo>
                    <a:pt x="17" y="26"/>
                  </a:lnTo>
                  <a:lnTo>
                    <a:pt x="11" y="20"/>
                  </a:lnTo>
                  <a:lnTo>
                    <a:pt x="0" y="14"/>
                  </a:lnTo>
                  <a:lnTo>
                    <a:pt x="79" y="0"/>
                  </a:lnTo>
                  <a:lnTo>
                    <a:pt x="79" y="46"/>
                  </a:lnTo>
                  <a:lnTo>
                    <a:pt x="79" y="46"/>
                  </a:lnTo>
                  <a:lnTo>
                    <a:pt x="97" y="29"/>
                  </a:lnTo>
                  <a:lnTo>
                    <a:pt x="119" y="14"/>
                  </a:lnTo>
                  <a:lnTo>
                    <a:pt x="119" y="14"/>
                  </a:lnTo>
                  <a:lnTo>
                    <a:pt x="133" y="9"/>
                  </a:lnTo>
                  <a:lnTo>
                    <a:pt x="145" y="3"/>
                  </a:lnTo>
                  <a:lnTo>
                    <a:pt x="159" y="0"/>
                  </a:lnTo>
                  <a:lnTo>
                    <a:pt x="170" y="0"/>
                  </a:lnTo>
                  <a:lnTo>
                    <a:pt x="17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0" name="Freeform 1712">
              <a:extLst>
                <a:ext uri="{FF2B5EF4-FFF2-40B4-BE49-F238E27FC236}">
                  <a16:creationId xmlns:a16="http://schemas.microsoft.com/office/drawing/2014/main" id="{65674265-D220-4B2D-9059-7DCD9871C468}"/>
                </a:ext>
              </a:extLst>
            </p:cNvPr>
            <p:cNvSpPr>
              <a:spLocks/>
            </p:cNvSpPr>
            <p:nvPr/>
          </p:nvSpPr>
          <p:spPr bwMode="auto">
            <a:xfrm>
              <a:off x="3763" y="3110"/>
              <a:ext cx="293" cy="452"/>
            </a:xfrm>
            <a:custGeom>
              <a:avLst/>
              <a:gdLst>
                <a:gd name="T0" fmla="*/ 281 w 293"/>
                <a:gd name="T1" fmla="*/ 85 h 452"/>
                <a:gd name="T2" fmla="*/ 250 w 293"/>
                <a:gd name="T3" fmla="*/ 37 h 452"/>
                <a:gd name="T4" fmla="*/ 230 w 293"/>
                <a:gd name="T5" fmla="*/ 20 h 452"/>
                <a:gd name="T6" fmla="*/ 210 w 293"/>
                <a:gd name="T7" fmla="*/ 9 h 452"/>
                <a:gd name="T8" fmla="*/ 165 w 293"/>
                <a:gd name="T9" fmla="*/ 0 h 452"/>
                <a:gd name="T10" fmla="*/ 139 w 293"/>
                <a:gd name="T11" fmla="*/ 3 h 452"/>
                <a:gd name="T12" fmla="*/ 114 w 293"/>
                <a:gd name="T13" fmla="*/ 12 h 452"/>
                <a:gd name="T14" fmla="*/ 77 w 293"/>
                <a:gd name="T15" fmla="*/ 40 h 452"/>
                <a:gd name="T16" fmla="*/ 0 w 293"/>
                <a:gd name="T17" fmla="*/ 17 h 452"/>
                <a:gd name="T18" fmla="*/ 9 w 293"/>
                <a:gd name="T19" fmla="*/ 20 h 452"/>
                <a:gd name="T20" fmla="*/ 20 w 293"/>
                <a:gd name="T21" fmla="*/ 34 h 452"/>
                <a:gd name="T22" fmla="*/ 23 w 293"/>
                <a:gd name="T23" fmla="*/ 426 h 452"/>
                <a:gd name="T24" fmla="*/ 20 w 293"/>
                <a:gd name="T25" fmla="*/ 435 h 452"/>
                <a:gd name="T26" fmla="*/ 11 w 293"/>
                <a:gd name="T27" fmla="*/ 449 h 452"/>
                <a:gd name="T28" fmla="*/ 94 w 293"/>
                <a:gd name="T29" fmla="*/ 452 h 452"/>
                <a:gd name="T30" fmla="*/ 88 w 293"/>
                <a:gd name="T31" fmla="*/ 449 h 452"/>
                <a:gd name="T32" fmla="*/ 80 w 293"/>
                <a:gd name="T33" fmla="*/ 435 h 452"/>
                <a:gd name="T34" fmla="*/ 77 w 293"/>
                <a:gd name="T35" fmla="*/ 68 h 452"/>
                <a:gd name="T36" fmla="*/ 91 w 293"/>
                <a:gd name="T37" fmla="*/ 54 h 452"/>
                <a:gd name="T38" fmla="*/ 105 w 293"/>
                <a:gd name="T39" fmla="*/ 46 h 452"/>
                <a:gd name="T40" fmla="*/ 142 w 293"/>
                <a:gd name="T41" fmla="*/ 34 h 452"/>
                <a:gd name="T42" fmla="*/ 159 w 293"/>
                <a:gd name="T43" fmla="*/ 37 h 452"/>
                <a:gd name="T44" fmla="*/ 190 w 293"/>
                <a:gd name="T45" fmla="*/ 51 h 452"/>
                <a:gd name="T46" fmla="*/ 205 w 293"/>
                <a:gd name="T47" fmla="*/ 63 h 452"/>
                <a:gd name="T48" fmla="*/ 224 w 293"/>
                <a:gd name="T49" fmla="*/ 100 h 452"/>
                <a:gd name="T50" fmla="*/ 230 w 293"/>
                <a:gd name="T51" fmla="*/ 156 h 452"/>
                <a:gd name="T52" fmla="*/ 230 w 293"/>
                <a:gd name="T53" fmla="*/ 185 h 452"/>
                <a:gd name="T54" fmla="*/ 216 w 293"/>
                <a:gd name="T55" fmla="*/ 233 h 452"/>
                <a:gd name="T56" fmla="*/ 205 w 293"/>
                <a:gd name="T57" fmla="*/ 250 h 452"/>
                <a:gd name="T58" fmla="*/ 176 w 293"/>
                <a:gd name="T59" fmla="*/ 276 h 452"/>
                <a:gd name="T60" fmla="*/ 136 w 293"/>
                <a:gd name="T61" fmla="*/ 284 h 452"/>
                <a:gd name="T62" fmla="*/ 122 w 293"/>
                <a:gd name="T63" fmla="*/ 284 h 452"/>
                <a:gd name="T64" fmla="*/ 99 w 293"/>
                <a:gd name="T65" fmla="*/ 276 h 452"/>
                <a:gd name="T66" fmla="*/ 102 w 293"/>
                <a:gd name="T67" fmla="*/ 304 h 452"/>
                <a:gd name="T68" fmla="*/ 122 w 293"/>
                <a:gd name="T69" fmla="*/ 310 h 452"/>
                <a:gd name="T70" fmla="*/ 145 w 293"/>
                <a:gd name="T71" fmla="*/ 310 h 452"/>
                <a:gd name="T72" fmla="*/ 190 w 293"/>
                <a:gd name="T73" fmla="*/ 304 h 452"/>
                <a:gd name="T74" fmla="*/ 219 w 293"/>
                <a:gd name="T75" fmla="*/ 290 h 452"/>
                <a:gd name="T76" fmla="*/ 241 w 293"/>
                <a:gd name="T77" fmla="*/ 273 h 452"/>
                <a:gd name="T78" fmla="*/ 253 w 293"/>
                <a:gd name="T79" fmla="*/ 262 h 452"/>
                <a:gd name="T80" fmla="*/ 281 w 293"/>
                <a:gd name="T81" fmla="*/ 210 h 452"/>
                <a:gd name="T82" fmla="*/ 293 w 293"/>
                <a:gd name="T83" fmla="*/ 154 h 452"/>
                <a:gd name="T84" fmla="*/ 290 w 293"/>
                <a:gd name="T85" fmla="*/ 117 h 452"/>
                <a:gd name="T86" fmla="*/ 281 w 293"/>
                <a:gd name="T87" fmla="*/ 85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3" h="452">
                  <a:moveTo>
                    <a:pt x="281" y="85"/>
                  </a:moveTo>
                  <a:lnTo>
                    <a:pt x="281" y="85"/>
                  </a:lnTo>
                  <a:lnTo>
                    <a:pt x="267" y="57"/>
                  </a:lnTo>
                  <a:lnTo>
                    <a:pt x="250" y="37"/>
                  </a:lnTo>
                  <a:lnTo>
                    <a:pt x="250" y="37"/>
                  </a:lnTo>
                  <a:lnTo>
                    <a:pt x="230" y="20"/>
                  </a:lnTo>
                  <a:lnTo>
                    <a:pt x="210" y="9"/>
                  </a:lnTo>
                  <a:lnTo>
                    <a:pt x="210" y="9"/>
                  </a:lnTo>
                  <a:lnTo>
                    <a:pt x="187" y="3"/>
                  </a:lnTo>
                  <a:lnTo>
                    <a:pt x="165" y="0"/>
                  </a:lnTo>
                  <a:lnTo>
                    <a:pt x="165" y="0"/>
                  </a:lnTo>
                  <a:lnTo>
                    <a:pt x="139" y="3"/>
                  </a:lnTo>
                  <a:lnTo>
                    <a:pt x="114" y="12"/>
                  </a:lnTo>
                  <a:lnTo>
                    <a:pt x="114" y="12"/>
                  </a:lnTo>
                  <a:lnTo>
                    <a:pt x="94" y="26"/>
                  </a:lnTo>
                  <a:lnTo>
                    <a:pt x="77" y="40"/>
                  </a:lnTo>
                  <a:lnTo>
                    <a:pt x="77" y="0"/>
                  </a:lnTo>
                  <a:lnTo>
                    <a:pt x="0" y="17"/>
                  </a:lnTo>
                  <a:lnTo>
                    <a:pt x="0" y="17"/>
                  </a:lnTo>
                  <a:lnTo>
                    <a:pt x="9" y="20"/>
                  </a:lnTo>
                  <a:lnTo>
                    <a:pt x="17" y="26"/>
                  </a:lnTo>
                  <a:lnTo>
                    <a:pt x="20" y="34"/>
                  </a:lnTo>
                  <a:lnTo>
                    <a:pt x="23" y="43"/>
                  </a:lnTo>
                  <a:lnTo>
                    <a:pt x="23" y="426"/>
                  </a:lnTo>
                  <a:lnTo>
                    <a:pt x="23" y="426"/>
                  </a:lnTo>
                  <a:lnTo>
                    <a:pt x="20" y="435"/>
                  </a:lnTo>
                  <a:lnTo>
                    <a:pt x="17" y="443"/>
                  </a:lnTo>
                  <a:lnTo>
                    <a:pt x="11" y="449"/>
                  </a:lnTo>
                  <a:lnTo>
                    <a:pt x="6" y="452"/>
                  </a:lnTo>
                  <a:lnTo>
                    <a:pt x="94" y="452"/>
                  </a:lnTo>
                  <a:lnTo>
                    <a:pt x="94" y="452"/>
                  </a:lnTo>
                  <a:lnTo>
                    <a:pt x="88" y="449"/>
                  </a:lnTo>
                  <a:lnTo>
                    <a:pt x="82" y="443"/>
                  </a:lnTo>
                  <a:lnTo>
                    <a:pt x="80" y="435"/>
                  </a:lnTo>
                  <a:lnTo>
                    <a:pt x="77" y="426"/>
                  </a:lnTo>
                  <a:lnTo>
                    <a:pt x="77" y="68"/>
                  </a:lnTo>
                  <a:lnTo>
                    <a:pt x="77" y="68"/>
                  </a:lnTo>
                  <a:lnTo>
                    <a:pt x="91" y="54"/>
                  </a:lnTo>
                  <a:lnTo>
                    <a:pt x="105" y="46"/>
                  </a:lnTo>
                  <a:lnTo>
                    <a:pt x="105" y="46"/>
                  </a:lnTo>
                  <a:lnTo>
                    <a:pt x="122" y="37"/>
                  </a:lnTo>
                  <a:lnTo>
                    <a:pt x="142" y="34"/>
                  </a:lnTo>
                  <a:lnTo>
                    <a:pt x="142" y="34"/>
                  </a:lnTo>
                  <a:lnTo>
                    <a:pt x="159" y="37"/>
                  </a:lnTo>
                  <a:lnTo>
                    <a:pt x="173" y="43"/>
                  </a:lnTo>
                  <a:lnTo>
                    <a:pt x="190" y="51"/>
                  </a:lnTo>
                  <a:lnTo>
                    <a:pt x="205" y="63"/>
                  </a:lnTo>
                  <a:lnTo>
                    <a:pt x="205" y="63"/>
                  </a:lnTo>
                  <a:lnTo>
                    <a:pt x="216" y="80"/>
                  </a:lnTo>
                  <a:lnTo>
                    <a:pt x="224" y="100"/>
                  </a:lnTo>
                  <a:lnTo>
                    <a:pt x="230" y="125"/>
                  </a:lnTo>
                  <a:lnTo>
                    <a:pt x="230" y="156"/>
                  </a:lnTo>
                  <a:lnTo>
                    <a:pt x="230" y="156"/>
                  </a:lnTo>
                  <a:lnTo>
                    <a:pt x="230" y="185"/>
                  </a:lnTo>
                  <a:lnTo>
                    <a:pt x="224" y="210"/>
                  </a:lnTo>
                  <a:lnTo>
                    <a:pt x="216" y="233"/>
                  </a:lnTo>
                  <a:lnTo>
                    <a:pt x="205" y="250"/>
                  </a:lnTo>
                  <a:lnTo>
                    <a:pt x="205" y="250"/>
                  </a:lnTo>
                  <a:lnTo>
                    <a:pt x="190" y="267"/>
                  </a:lnTo>
                  <a:lnTo>
                    <a:pt x="176" y="276"/>
                  </a:lnTo>
                  <a:lnTo>
                    <a:pt x="156" y="284"/>
                  </a:lnTo>
                  <a:lnTo>
                    <a:pt x="136" y="284"/>
                  </a:lnTo>
                  <a:lnTo>
                    <a:pt x="136" y="284"/>
                  </a:lnTo>
                  <a:lnTo>
                    <a:pt x="122" y="284"/>
                  </a:lnTo>
                  <a:lnTo>
                    <a:pt x="111" y="282"/>
                  </a:lnTo>
                  <a:lnTo>
                    <a:pt x="99" y="276"/>
                  </a:lnTo>
                  <a:lnTo>
                    <a:pt x="88" y="264"/>
                  </a:lnTo>
                  <a:lnTo>
                    <a:pt x="102" y="304"/>
                  </a:lnTo>
                  <a:lnTo>
                    <a:pt x="102" y="304"/>
                  </a:lnTo>
                  <a:lnTo>
                    <a:pt x="122" y="310"/>
                  </a:lnTo>
                  <a:lnTo>
                    <a:pt x="145" y="310"/>
                  </a:lnTo>
                  <a:lnTo>
                    <a:pt x="145" y="310"/>
                  </a:lnTo>
                  <a:lnTo>
                    <a:pt x="176" y="307"/>
                  </a:lnTo>
                  <a:lnTo>
                    <a:pt x="190" y="304"/>
                  </a:lnTo>
                  <a:lnTo>
                    <a:pt x="205" y="299"/>
                  </a:lnTo>
                  <a:lnTo>
                    <a:pt x="219" y="290"/>
                  </a:lnTo>
                  <a:lnTo>
                    <a:pt x="230" y="284"/>
                  </a:lnTo>
                  <a:lnTo>
                    <a:pt x="241" y="273"/>
                  </a:lnTo>
                  <a:lnTo>
                    <a:pt x="253" y="262"/>
                  </a:lnTo>
                  <a:lnTo>
                    <a:pt x="253" y="262"/>
                  </a:lnTo>
                  <a:lnTo>
                    <a:pt x="270" y="236"/>
                  </a:lnTo>
                  <a:lnTo>
                    <a:pt x="281" y="210"/>
                  </a:lnTo>
                  <a:lnTo>
                    <a:pt x="290" y="182"/>
                  </a:lnTo>
                  <a:lnTo>
                    <a:pt x="293" y="154"/>
                  </a:lnTo>
                  <a:lnTo>
                    <a:pt x="293" y="154"/>
                  </a:lnTo>
                  <a:lnTo>
                    <a:pt x="290" y="117"/>
                  </a:lnTo>
                  <a:lnTo>
                    <a:pt x="281" y="85"/>
                  </a:lnTo>
                  <a:lnTo>
                    <a:pt x="281"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1" name="Freeform 1713">
              <a:extLst>
                <a:ext uri="{FF2B5EF4-FFF2-40B4-BE49-F238E27FC236}">
                  <a16:creationId xmlns:a16="http://schemas.microsoft.com/office/drawing/2014/main" id="{C8225FA7-5A9E-41E5-A357-88D63F6E3CE9}"/>
                </a:ext>
              </a:extLst>
            </p:cNvPr>
            <p:cNvSpPr>
              <a:spLocks/>
            </p:cNvSpPr>
            <p:nvPr/>
          </p:nvSpPr>
          <p:spPr bwMode="auto">
            <a:xfrm>
              <a:off x="2192" y="3110"/>
              <a:ext cx="208" cy="310"/>
            </a:xfrm>
            <a:custGeom>
              <a:avLst/>
              <a:gdLst>
                <a:gd name="T0" fmla="*/ 182 w 208"/>
                <a:gd name="T1" fmla="*/ 264 h 310"/>
                <a:gd name="T2" fmla="*/ 182 w 208"/>
                <a:gd name="T3" fmla="*/ 264 h 310"/>
                <a:gd name="T4" fmla="*/ 165 w 208"/>
                <a:gd name="T5" fmla="*/ 270 h 310"/>
                <a:gd name="T6" fmla="*/ 145 w 208"/>
                <a:gd name="T7" fmla="*/ 273 h 310"/>
                <a:gd name="T8" fmla="*/ 145 w 208"/>
                <a:gd name="T9" fmla="*/ 273 h 310"/>
                <a:gd name="T10" fmla="*/ 131 w 208"/>
                <a:gd name="T11" fmla="*/ 273 h 310"/>
                <a:gd name="T12" fmla="*/ 120 w 208"/>
                <a:gd name="T13" fmla="*/ 267 h 310"/>
                <a:gd name="T14" fmla="*/ 108 w 208"/>
                <a:gd name="T15" fmla="*/ 262 h 310"/>
                <a:gd name="T16" fmla="*/ 100 w 208"/>
                <a:gd name="T17" fmla="*/ 250 h 310"/>
                <a:gd name="T18" fmla="*/ 100 w 208"/>
                <a:gd name="T19" fmla="*/ 250 h 310"/>
                <a:gd name="T20" fmla="*/ 91 w 208"/>
                <a:gd name="T21" fmla="*/ 239 h 310"/>
                <a:gd name="T22" fmla="*/ 83 w 208"/>
                <a:gd name="T23" fmla="*/ 225 h 310"/>
                <a:gd name="T24" fmla="*/ 80 w 208"/>
                <a:gd name="T25" fmla="*/ 208 h 310"/>
                <a:gd name="T26" fmla="*/ 80 w 208"/>
                <a:gd name="T27" fmla="*/ 191 h 310"/>
                <a:gd name="T28" fmla="*/ 80 w 208"/>
                <a:gd name="T29" fmla="*/ 0 h 310"/>
                <a:gd name="T30" fmla="*/ 0 w 208"/>
                <a:gd name="T31" fmla="*/ 14 h 310"/>
                <a:gd name="T32" fmla="*/ 0 w 208"/>
                <a:gd name="T33" fmla="*/ 14 h 310"/>
                <a:gd name="T34" fmla="*/ 12 w 208"/>
                <a:gd name="T35" fmla="*/ 20 h 310"/>
                <a:gd name="T36" fmla="*/ 17 w 208"/>
                <a:gd name="T37" fmla="*/ 26 h 310"/>
                <a:gd name="T38" fmla="*/ 23 w 208"/>
                <a:gd name="T39" fmla="*/ 31 h 310"/>
                <a:gd name="T40" fmla="*/ 23 w 208"/>
                <a:gd name="T41" fmla="*/ 40 h 310"/>
                <a:gd name="T42" fmla="*/ 23 w 208"/>
                <a:gd name="T43" fmla="*/ 191 h 310"/>
                <a:gd name="T44" fmla="*/ 23 w 208"/>
                <a:gd name="T45" fmla="*/ 191 h 310"/>
                <a:gd name="T46" fmla="*/ 26 w 208"/>
                <a:gd name="T47" fmla="*/ 219 h 310"/>
                <a:gd name="T48" fmla="*/ 32 w 208"/>
                <a:gd name="T49" fmla="*/ 245 h 310"/>
                <a:gd name="T50" fmla="*/ 40 w 208"/>
                <a:gd name="T51" fmla="*/ 264 h 310"/>
                <a:gd name="T52" fmla="*/ 54 w 208"/>
                <a:gd name="T53" fmla="*/ 282 h 310"/>
                <a:gd name="T54" fmla="*/ 54 w 208"/>
                <a:gd name="T55" fmla="*/ 282 h 310"/>
                <a:gd name="T56" fmla="*/ 71 w 208"/>
                <a:gd name="T57" fmla="*/ 296 h 310"/>
                <a:gd name="T58" fmla="*/ 85 w 208"/>
                <a:gd name="T59" fmla="*/ 304 h 310"/>
                <a:gd name="T60" fmla="*/ 103 w 208"/>
                <a:gd name="T61" fmla="*/ 310 h 310"/>
                <a:gd name="T62" fmla="*/ 122 w 208"/>
                <a:gd name="T63" fmla="*/ 310 h 310"/>
                <a:gd name="T64" fmla="*/ 122 w 208"/>
                <a:gd name="T65" fmla="*/ 310 h 310"/>
                <a:gd name="T66" fmla="*/ 142 w 208"/>
                <a:gd name="T67" fmla="*/ 310 h 310"/>
                <a:gd name="T68" fmla="*/ 162 w 208"/>
                <a:gd name="T69" fmla="*/ 304 h 310"/>
                <a:gd name="T70" fmla="*/ 179 w 208"/>
                <a:gd name="T71" fmla="*/ 296 h 310"/>
                <a:gd name="T72" fmla="*/ 196 w 208"/>
                <a:gd name="T73" fmla="*/ 282 h 310"/>
                <a:gd name="T74" fmla="*/ 208 w 208"/>
                <a:gd name="T75" fmla="*/ 245 h 310"/>
                <a:gd name="T76" fmla="*/ 208 w 208"/>
                <a:gd name="T77" fmla="*/ 245 h 310"/>
                <a:gd name="T78" fmla="*/ 196 w 208"/>
                <a:gd name="T79" fmla="*/ 256 h 310"/>
                <a:gd name="T80" fmla="*/ 182 w 208"/>
                <a:gd name="T81" fmla="*/ 264 h 310"/>
                <a:gd name="T82" fmla="*/ 182 w 208"/>
                <a:gd name="T83" fmla="*/ 26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310">
                  <a:moveTo>
                    <a:pt x="182" y="264"/>
                  </a:moveTo>
                  <a:lnTo>
                    <a:pt x="182" y="264"/>
                  </a:lnTo>
                  <a:lnTo>
                    <a:pt x="165" y="270"/>
                  </a:lnTo>
                  <a:lnTo>
                    <a:pt x="145" y="273"/>
                  </a:lnTo>
                  <a:lnTo>
                    <a:pt x="145" y="273"/>
                  </a:lnTo>
                  <a:lnTo>
                    <a:pt x="131" y="273"/>
                  </a:lnTo>
                  <a:lnTo>
                    <a:pt x="120" y="267"/>
                  </a:lnTo>
                  <a:lnTo>
                    <a:pt x="108" y="262"/>
                  </a:lnTo>
                  <a:lnTo>
                    <a:pt x="100" y="250"/>
                  </a:lnTo>
                  <a:lnTo>
                    <a:pt x="100" y="250"/>
                  </a:lnTo>
                  <a:lnTo>
                    <a:pt x="91" y="239"/>
                  </a:lnTo>
                  <a:lnTo>
                    <a:pt x="83" y="225"/>
                  </a:lnTo>
                  <a:lnTo>
                    <a:pt x="80" y="208"/>
                  </a:lnTo>
                  <a:lnTo>
                    <a:pt x="80" y="191"/>
                  </a:lnTo>
                  <a:lnTo>
                    <a:pt x="80" y="0"/>
                  </a:lnTo>
                  <a:lnTo>
                    <a:pt x="0" y="14"/>
                  </a:lnTo>
                  <a:lnTo>
                    <a:pt x="0" y="14"/>
                  </a:lnTo>
                  <a:lnTo>
                    <a:pt x="12" y="20"/>
                  </a:lnTo>
                  <a:lnTo>
                    <a:pt x="17" y="26"/>
                  </a:lnTo>
                  <a:lnTo>
                    <a:pt x="23" y="31"/>
                  </a:lnTo>
                  <a:lnTo>
                    <a:pt x="23" y="40"/>
                  </a:lnTo>
                  <a:lnTo>
                    <a:pt x="23" y="191"/>
                  </a:lnTo>
                  <a:lnTo>
                    <a:pt x="23" y="191"/>
                  </a:lnTo>
                  <a:lnTo>
                    <a:pt x="26" y="219"/>
                  </a:lnTo>
                  <a:lnTo>
                    <a:pt x="32" y="245"/>
                  </a:lnTo>
                  <a:lnTo>
                    <a:pt x="40" y="264"/>
                  </a:lnTo>
                  <a:lnTo>
                    <a:pt x="54" y="282"/>
                  </a:lnTo>
                  <a:lnTo>
                    <a:pt x="54" y="282"/>
                  </a:lnTo>
                  <a:lnTo>
                    <a:pt x="71" y="296"/>
                  </a:lnTo>
                  <a:lnTo>
                    <a:pt x="85" y="304"/>
                  </a:lnTo>
                  <a:lnTo>
                    <a:pt x="103" y="310"/>
                  </a:lnTo>
                  <a:lnTo>
                    <a:pt x="122" y="310"/>
                  </a:lnTo>
                  <a:lnTo>
                    <a:pt x="122" y="310"/>
                  </a:lnTo>
                  <a:lnTo>
                    <a:pt x="142" y="310"/>
                  </a:lnTo>
                  <a:lnTo>
                    <a:pt x="162" y="304"/>
                  </a:lnTo>
                  <a:lnTo>
                    <a:pt x="179" y="296"/>
                  </a:lnTo>
                  <a:lnTo>
                    <a:pt x="196" y="282"/>
                  </a:lnTo>
                  <a:lnTo>
                    <a:pt x="208" y="245"/>
                  </a:lnTo>
                  <a:lnTo>
                    <a:pt x="208" y="245"/>
                  </a:lnTo>
                  <a:lnTo>
                    <a:pt x="196" y="256"/>
                  </a:lnTo>
                  <a:lnTo>
                    <a:pt x="182" y="264"/>
                  </a:lnTo>
                  <a:lnTo>
                    <a:pt x="182" y="2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2" name="Freeform 1714">
              <a:extLst>
                <a:ext uri="{FF2B5EF4-FFF2-40B4-BE49-F238E27FC236}">
                  <a16:creationId xmlns:a16="http://schemas.microsoft.com/office/drawing/2014/main" id="{5AFE70BD-D9A4-4EF4-B888-0368E538D5D3}"/>
                </a:ext>
              </a:extLst>
            </p:cNvPr>
            <p:cNvSpPr>
              <a:spLocks/>
            </p:cNvSpPr>
            <p:nvPr/>
          </p:nvSpPr>
          <p:spPr bwMode="auto">
            <a:xfrm>
              <a:off x="2383" y="3110"/>
              <a:ext cx="105" cy="310"/>
            </a:xfrm>
            <a:custGeom>
              <a:avLst/>
              <a:gdLst>
                <a:gd name="T0" fmla="*/ 79 w 105"/>
                <a:gd name="T1" fmla="*/ 253 h 310"/>
                <a:gd name="T2" fmla="*/ 79 w 105"/>
                <a:gd name="T3" fmla="*/ 0 h 310"/>
                <a:gd name="T4" fmla="*/ 0 w 105"/>
                <a:gd name="T5" fmla="*/ 14 h 310"/>
                <a:gd name="T6" fmla="*/ 0 w 105"/>
                <a:gd name="T7" fmla="*/ 14 h 310"/>
                <a:gd name="T8" fmla="*/ 11 w 105"/>
                <a:gd name="T9" fmla="*/ 17 h 310"/>
                <a:gd name="T10" fmla="*/ 17 w 105"/>
                <a:gd name="T11" fmla="*/ 23 h 310"/>
                <a:gd name="T12" fmla="*/ 17 w 105"/>
                <a:gd name="T13" fmla="*/ 23 h 310"/>
                <a:gd name="T14" fmla="*/ 22 w 105"/>
                <a:gd name="T15" fmla="*/ 31 h 310"/>
                <a:gd name="T16" fmla="*/ 22 w 105"/>
                <a:gd name="T17" fmla="*/ 40 h 310"/>
                <a:gd name="T18" fmla="*/ 22 w 105"/>
                <a:gd name="T19" fmla="*/ 239 h 310"/>
                <a:gd name="T20" fmla="*/ 25 w 105"/>
                <a:gd name="T21" fmla="*/ 264 h 310"/>
                <a:gd name="T22" fmla="*/ 25 w 105"/>
                <a:gd name="T23" fmla="*/ 264 h 310"/>
                <a:gd name="T24" fmla="*/ 25 w 105"/>
                <a:gd name="T25" fmla="*/ 264 h 310"/>
                <a:gd name="T26" fmla="*/ 25 w 105"/>
                <a:gd name="T27" fmla="*/ 264 h 310"/>
                <a:gd name="T28" fmla="*/ 25 w 105"/>
                <a:gd name="T29" fmla="*/ 282 h 310"/>
                <a:gd name="T30" fmla="*/ 31 w 105"/>
                <a:gd name="T31" fmla="*/ 293 h 310"/>
                <a:gd name="T32" fmla="*/ 31 w 105"/>
                <a:gd name="T33" fmla="*/ 293 h 310"/>
                <a:gd name="T34" fmla="*/ 37 w 105"/>
                <a:gd name="T35" fmla="*/ 301 h 310"/>
                <a:gd name="T36" fmla="*/ 48 w 105"/>
                <a:gd name="T37" fmla="*/ 310 h 310"/>
                <a:gd name="T38" fmla="*/ 105 w 105"/>
                <a:gd name="T39" fmla="*/ 290 h 310"/>
                <a:gd name="T40" fmla="*/ 105 w 105"/>
                <a:gd name="T41" fmla="*/ 290 h 310"/>
                <a:gd name="T42" fmla="*/ 93 w 105"/>
                <a:gd name="T43" fmla="*/ 287 h 310"/>
                <a:gd name="T44" fmla="*/ 85 w 105"/>
                <a:gd name="T45" fmla="*/ 279 h 310"/>
                <a:gd name="T46" fmla="*/ 79 w 105"/>
                <a:gd name="T47" fmla="*/ 267 h 310"/>
                <a:gd name="T48" fmla="*/ 79 w 105"/>
                <a:gd name="T49" fmla="*/ 253 h 310"/>
                <a:gd name="T50" fmla="*/ 79 w 105"/>
                <a:gd name="T51" fmla="*/ 25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310">
                  <a:moveTo>
                    <a:pt x="79" y="253"/>
                  </a:moveTo>
                  <a:lnTo>
                    <a:pt x="79" y="0"/>
                  </a:lnTo>
                  <a:lnTo>
                    <a:pt x="0" y="14"/>
                  </a:lnTo>
                  <a:lnTo>
                    <a:pt x="0" y="14"/>
                  </a:lnTo>
                  <a:lnTo>
                    <a:pt x="11" y="17"/>
                  </a:lnTo>
                  <a:lnTo>
                    <a:pt x="17" y="23"/>
                  </a:lnTo>
                  <a:lnTo>
                    <a:pt x="17" y="23"/>
                  </a:lnTo>
                  <a:lnTo>
                    <a:pt x="22" y="31"/>
                  </a:lnTo>
                  <a:lnTo>
                    <a:pt x="22" y="40"/>
                  </a:lnTo>
                  <a:lnTo>
                    <a:pt x="22" y="239"/>
                  </a:lnTo>
                  <a:lnTo>
                    <a:pt x="25" y="264"/>
                  </a:lnTo>
                  <a:lnTo>
                    <a:pt x="25" y="264"/>
                  </a:lnTo>
                  <a:lnTo>
                    <a:pt x="25" y="264"/>
                  </a:lnTo>
                  <a:lnTo>
                    <a:pt x="25" y="264"/>
                  </a:lnTo>
                  <a:lnTo>
                    <a:pt x="25" y="282"/>
                  </a:lnTo>
                  <a:lnTo>
                    <a:pt x="31" y="293"/>
                  </a:lnTo>
                  <a:lnTo>
                    <a:pt x="31" y="293"/>
                  </a:lnTo>
                  <a:lnTo>
                    <a:pt x="37" y="301"/>
                  </a:lnTo>
                  <a:lnTo>
                    <a:pt x="48" y="310"/>
                  </a:lnTo>
                  <a:lnTo>
                    <a:pt x="105" y="290"/>
                  </a:lnTo>
                  <a:lnTo>
                    <a:pt x="105" y="290"/>
                  </a:lnTo>
                  <a:lnTo>
                    <a:pt x="93" y="287"/>
                  </a:lnTo>
                  <a:lnTo>
                    <a:pt x="85" y="279"/>
                  </a:lnTo>
                  <a:lnTo>
                    <a:pt x="79" y="267"/>
                  </a:lnTo>
                  <a:lnTo>
                    <a:pt x="79" y="253"/>
                  </a:lnTo>
                  <a:lnTo>
                    <a:pt x="79" y="25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3" name="Freeform 1715">
              <a:extLst>
                <a:ext uri="{FF2B5EF4-FFF2-40B4-BE49-F238E27FC236}">
                  <a16:creationId xmlns:a16="http://schemas.microsoft.com/office/drawing/2014/main" id="{2CADAF2C-042D-4A2A-AD6C-528A8650B681}"/>
                </a:ext>
              </a:extLst>
            </p:cNvPr>
            <p:cNvSpPr>
              <a:spLocks/>
            </p:cNvSpPr>
            <p:nvPr/>
          </p:nvSpPr>
          <p:spPr bwMode="auto">
            <a:xfrm>
              <a:off x="3010" y="3110"/>
              <a:ext cx="250" cy="310"/>
            </a:xfrm>
            <a:custGeom>
              <a:avLst/>
              <a:gdLst>
                <a:gd name="T0" fmla="*/ 233 w 250"/>
                <a:gd name="T1" fmla="*/ 279 h 310"/>
                <a:gd name="T2" fmla="*/ 230 w 250"/>
                <a:gd name="T3" fmla="*/ 259 h 310"/>
                <a:gd name="T4" fmla="*/ 230 w 250"/>
                <a:gd name="T5" fmla="*/ 85 h 310"/>
                <a:gd name="T6" fmla="*/ 222 w 250"/>
                <a:gd name="T7" fmla="*/ 46 h 310"/>
                <a:gd name="T8" fmla="*/ 199 w 250"/>
                <a:gd name="T9" fmla="*/ 17 h 310"/>
                <a:gd name="T10" fmla="*/ 185 w 250"/>
                <a:gd name="T11" fmla="*/ 12 h 310"/>
                <a:gd name="T12" fmla="*/ 148 w 250"/>
                <a:gd name="T13" fmla="*/ 0 h 310"/>
                <a:gd name="T14" fmla="*/ 128 w 250"/>
                <a:gd name="T15" fmla="*/ 0 h 310"/>
                <a:gd name="T16" fmla="*/ 77 w 250"/>
                <a:gd name="T17" fmla="*/ 9 h 310"/>
                <a:gd name="T18" fmla="*/ 29 w 250"/>
                <a:gd name="T19" fmla="*/ 31 h 310"/>
                <a:gd name="T20" fmla="*/ 29 w 250"/>
                <a:gd name="T21" fmla="*/ 111 h 310"/>
                <a:gd name="T22" fmla="*/ 43 w 250"/>
                <a:gd name="T23" fmla="*/ 74 h 310"/>
                <a:gd name="T24" fmla="*/ 63 w 250"/>
                <a:gd name="T25" fmla="*/ 49 h 310"/>
                <a:gd name="T26" fmla="*/ 74 w 250"/>
                <a:gd name="T27" fmla="*/ 37 h 310"/>
                <a:gd name="T28" fmla="*/ 105 w 250"/>
                <a:gd name="T29" fmla="*/ 26 h 310"/>
                <a:gd name="T30" fmla="*/ 122 w 250"/>
                <a:gd name="T31" fmla="*/ 23 h 310"/>
                <a:gd name="T32" fmla="*/ 145 w 250"/>
                <a:gd name="T33" fmla="*/ 29 h 310"/>
                <a:gd name="T34" fmla="*/ 162 w 250"/>
                <a:gd name="T35" fmla="*/ 40 h 310"/>
                <a:gd name="T36" fmla="*/ 171 w 250"/>
                <a:gd name="T37" fmla="*/ 49 h 310"/>
                <a:gd name="T38" fmla="*/ 176 w 250"/>
                <a:gd name="T39" fmla="*/ 68 h 310"/>
                <a:gd name="T40" fmla="*/ 176 w 250"/>
                <a:gd name="T41" fmla="*/ 80 h 310"/>
                <a:gd name="T42" fmla="*/ 174 w 250"/>
                <a:gd name="T43" fmla="*/ 108 h 310"/>
                <a:gd name="T44" fmla="*/ 165 w 250"/>
                <a:gd name="T45" fmla="*/ 117 h 310"/>
                <a:gd name="T46" fmla="*/ 151 w 250"/>
                <a:gd name="T47" fmla="*/ 122 h 310"/>
                <a:gd name="T48" fmla="*/ 97 w 250"/>
                <a:gd name="T49" fmla="*/ 139 h 310"/>
                <a:gd name="T50" fmla="*/ 43 w 250"/>
                <a:gd name="T51" fmla="*/ 159 h 310"/>
                <a:gd name="T52" fmla="*/ 23 w 250"/>
                <a:gd name="T53" fmla="*/ 174 h 310"/>
                <a:gd name="T54" fmla="*/ 3 w 250"/>
                <a:gd name="T55" fmla="*/ 210 h 310"/>
                <a:gd name="T56" fmla="*/ 0 w 250"/>
                <a:gd name="T57" fmla="*/ 233 h 310"/>
                <a:gd name="T58" fmla="*/ 6 w 250"/>
                <a:gd name="T59" fmla="*/ 259 h 310"/>
                <a:gd name="T60" fmla="*/ 20 w 250"/>
                <a:gd name="T61" fmla="*/ 284 h 310"/>
                <a:gd name="T62" fmla="*/ 32 w 250"/>
                <a:gd name="T63" fmla="*/ 296 h 310"/>
                <a:gd name="T64" fmla="*/ 60 w 250"/>
                <a:gd name="T65" fmla="*/ 310 h 310"/>
                <a:gd name="T66" fmla="*/ 77 w 250"/>
                <a:gd name="T67" fmla="*/ 310 h 310"/>
                <a:gd name="T68" fmla="*/ 120 w 250"/>
                <a:gd name="T69" fmla="*/ 304 h 310"/>
                <a:gd name="T70" fmla="*/ 159 w 250"/>
                <a:gd name="T71" fmla="*/ 279 h 310"/>
                <a:gd name="T72" fmla="*/ 171 w 250"/>
                <a:gd name="T73" fmla="*/ 247 h 310"/>
                <a:gd name="T74" fmla="*/ 139 w 250"/>
                <a:gd name="T75" fmla="*/ 267 h 310"/>
                <a:gd name="T76" fmla="*/ 103 w 250"/>
                <a:gd name="T77" fmla="*/ 273 h 310"/>
                <a:gd name="T78" fmla="*/ 94 w 250"/>
                <a:gd name="T79" fmla="*/ 273 h 310"/>
                <a:gd name="T80" fmla="*/ 74 w 250"/>
                <a:gd name="T81" fmla="*/ 267 h 310"/>
                <a:gd name="T82" fmla="*/ 68 w 250"/>
                <a:gd name="T83" fmla="*/ 259 h 310"/>
                <a:gd name="T84" fmla="*/ 57 w 250"/>
                <a:gd name="T85" fmla="*/ 242 h 310"/>
                <a:gd name="T86" fmla="*/ 54 w 250"/>
                <a:gd name="T87" fmla="*/ 222 h 310"/>
                <a:gd name="T88" fmla="*/ 54 w 250"/>
                <a:gd name="T89" fmla="*/ 210 h 310"/>
                <a:gd name="T90" fmla="*/ 63 w 250"/>
                <a:gd name="T91" fmla="*/ 193 h 310"/>
                <a:gd name="T92" fmla="*/ 68 w 250"/>
                <a:gd name="T93" fmla="*/ 185 h 310"/>
                <a:gd name="T94" fmla="*/ 108 w 250"/>
                <a:gd name="T95" fmla="*/ 162 h 310"/>
                <a:gd name="T96" fmla="*/ 154 w 250"/>
                <a:gd name="T97" fmla="*/ 148 h 310"/>
                <a:gd name="T98" fmla="*/ 176 w 250"/>
                <a:gd name="T99" fmla="*/ 242 h 310"/>
                <a:gd name="T100" fmla="*/ 176 w 250"/>
                <a:gd name="T101" fmla="*/ 262 h 310"/>
                <a:gd name="T102" fmla="*/ 179 w 250"/>
                <a:gd name="T103" fmla="*/ 282 h 310"/>
                <a:gd name="T104" fmla="*/ 182 w 250"/>
                <a:gd name="T105" fmla="*/ 293 h 310"/>
                <a:gd name="T106" fmla="*/ 199 w 250"/>
                <a:gd name="T107" fmla="*/ 310 h 310"/>
                <a:gd name="T108" fmla="*/ 250 w 250"/>
                <a:gd name="T109" fmla="*/ 290 h 310"/>
                <a:gd name="T110" fmla="*/ 233 w 250"/>
                <a:gd name="T111" fmla="*/ 2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310">
                  <a:moveTo>
                    <a:pt x="233" y="279"/>
                  </a:moveTo>
                  <a:lnTo>
                    <a:pt x="233" y="279"/>
                  </a:lnTo>
                  <a:lnTo>
                    <a:pt x="230" y="273"/>
                  </a:lnTo>
                  <a:lnTo>
                    <a:pt x="230" y="259"/>
                  </a:lnTo>
                  <a:lnTo>
                    <a:pt x="230" y="85"/>
                  </a:lnTo>
                  <a:lnTo>
                    <a:pt x="230" y="85"/>
                  </a:lnTo>
                  <a:lnTo>
                    <a:pt x="228" y="63"/>
                  </a:lnTo>
                  <a:lnTo>
                    <a:pt x="222" y="46"/>
                  </a:lnTo>
                  <a:lnTo>
                    <a:pt x="213" y="29"/>
                  </a:lnTo>
                  <a:lnTo>
                    <a:pt x="199" y="17"/>
                  </a:lnTo>
                  <a:lnTo>
                    <a:pt x="199" y="17"/>
                  </a:lnTo>
                  <a:lnTo>
                    <a:pt x="185" y="12"/>
                  </a:lnTo>
                  <a:lnTo>
                    <a:pt x="168" y="6"/>
                  </a:lnTo>
                  <a:lnTo>
                    <a:pt x="148" y="0"/>
                  </a:lnTo>
                  <a:lnTo>
                    <a:pt x="128" y="0"/>
                  </a:lnTo>
                  <a:lnTo>
                    <a:pt x="128" y="0"/>
                  </a:lnTo>
                  <a:lnTo>
                    <a:pt x="103" y="3"/>
                  </a:lnTo>
                  <a:lnTo>
                    <a:pt x="77" y="9"/>
                  </a:lnTo>
                  <a:lnTo>
                    <a:pt x="51" y="17"/>
                  </a:lnTo>
                  <a:lnTo>
                    <a:pt x="29" y="31"/>
                  </a:lnTo>
                  <a:lnTo>
                    <a:pt x="29" y="111"/>
                  </a:lnTo>
                  <a:lnTo>
                    <a:pt x="29" y="111"/>
                  </a:lnTo>
                  <a:lnTo>
                    <a:pt x="37" y="91"/>
                  </a:lnTo>
                  <a:lnTo>
                    <a:pt x="43" y="74"/>
                  </a:lnTo>
                  <a:lnTo>
                    <a:pt x="54" y="60"/>
                  </a:lnTo>
                  <a:lnTo>
                    <a:pt x="63" y="49"/>
                  </a:lnTo>
                  <a:lnTo>
                    <a:pt x="63" y="49"/>
                  </a:lnTo>
                  <a:lnTo>
                    <a:pt x="74" y="37"/>
                  </a:lnTo>
                  <a:lnTo>
                    <a:pt x="88" y="31"/>
                  </a:lnTo>
                  <a:lnTo>
                    <a:pt x="105" y="26"/>
                  </a:lnTo>
                  <a:lnTo>
                    <a:pt x="122" y="23"/>
                  </a:lnTo>
                  <a:lnTo>
                    <a:pt x="122" y="23"/>
                  </a:lnTo>
                  <a:lnTo>
                    <a:pt x="134" y="26"/>
                  </a:lnTo>
                  <a:lnTo>
                    <a:pt x="145" y="29"/>
                  </a:lnTo>
                  <a:lnTo>
                    <a:pt x="157" y="34"/>
                  </a:lnTo>
                  <a:lnTo>
                    <a:pt x="162" y="40"/>
                  </a:lnTo>
                  <a:lnTo>
                    <a:pt x="162" y="40"/>
                  </a:lnTo>
                  <a:lnTo>
                    <a:pt x="171" y="49"/>
                  </a:lnTo>
                  <a:lnTo>
                    <a:pt x="174" y="60"/>
                  </a:lnTo>
                  <a:lnTo>
                    <a:pt x="176" y="68"/>
                  </a:lnTo>
                  <a:lnTo>
                    <a:pt x="176" y="80"/>
                  </a:lnTo>
                  <a:lnTo>
                    <a:pt x="176" y="80"/>
                  </a:lnTo>
                  <a:lnTo>
                    <a:pt x="176" y="100"/>
                  </a:lnTo>
                  <a:lnTo>
                    <a:pt x="174" y="108"/>
                  </a:lnTo>
                  <a:lnTo>
                    <a:pt x="174" y="108"/>
                  </a:lnTo>
                  <a:lnTo>
                    <a:pt x="165" y="117"/>
                  </a:lnTo>
                  <a:lnTo>
                    <a:pt x="151" y="122"/>
                  </a:lnTo>
                  <a:lnTo>
                    <a:pt x="151" y="122"/>
                  </a:lnTo>
                  <a:lnTo>
                    <a:pt x="97" y="139"/>
                  </a:lnTo>
                  <a:lnTo>
                    <a:pt x="97" y="139"/>
                  </a:lnTo>
                  <a:lnTo>
                    <a:pt x="63" y="151"/>
                  </a:lnTo>
                  <a:lnTo>
                    <a:pt x="43" y="159"/>
                  </a:lnTo>
                  <a:lnTo>
                    <a:pt x="43" y="159"/>
                  </a:lnTo>
                  <a:lnTo>
                    <a:pt x="23" y="174"/>
                  </a:lnTo>
                  <a:lnTo>
                    <a:pt x="12" y="191"/>
                  </a:lnTo>
                  <a:lnTo>
                    <a:pt x="3" y="210"/>
                  </a:lnTo>
                  <a:lnTo>
                    <a:pt x="0" y="233"/>
                  </a:lnTo>
                  <a:lnTo>
                    <a:pt x="0" y="233"/>
                  </a:lnTo>
                  <a:lnTo>
                    <a:pt x="0" y="245"/>
                  </a:lnTo>
                  <a:lnTo>
                    <a:pt x="6" y="259"/>
                  </a:lnTo>
                  <a:lnTo>
                    <a:pt x="12" y="270"/>
                  </a:lnTo>
                  <a:lnTo>
                    <a:pt x="20" y="284"/>
                  </a:lnTo>
                  <a:lnTo>
                    <a:pt x="20" y="284"/>
                  </a:lnTo>
                  <a:lnTo>
                    <a:pt x="32" y="296"/>
                  </a:lnTo>
                  <a:lnTo>
                    <a:pt x="43" y="304"/>
                  </a:lnTo>
                  <a:lnTo>
                    <a:pt x="60" y="310"/>
                  </a:lnTo>
                  <a:lnTo>
                    <a:pt x="77" y="310"/>
                  </a:lnTo>
                  <a:lnTo>
                    <a:pt x="77" y="310"/>
                  </a:lnTo>
                  <a:lnTo>
                    <a:pt x="100" y="310"/>
                  </a:lnTo>
                  <a:lnTo>
                    <a:pt x="120" y="304"/>
                  </a:lnTo>
                  <a:lnTo>
                    <a:pt x="139" y="293"/>
                  </a:lnTo>
                  <a:lnTo>
                    <a:pt x="159" y="279"/>
                  </a:lnTo>
                  <a:lnTo>
                    <a:pt x="171" y="247"/>
                  </a:lnTo>
                  <a:lnTo>
                    <a:pt x="171" y="247"/>
                  </a:lnTo>
                  <a:lnTo>
                    <a:pt x="157" y="259"/>
                  </a:lnTo>
                  <a:lnTo>
                    <a:pt x="139" y="267"/>
                  </a:lnTo>
                  <a:lnTo>
                    <a:pt x="122" y="273"/>
                  </a:lnTo>
                  <a:lnTo>
                    <a:pt x="103" y="273"/>
                  </a:lnTo>
                  <a:lnTo>
                    <a:pt x="103" y="273"/>
                  </a:lnTo>
                  <a:lnTo>
                    <a:pt x="94" y="273"/>
                  </a:lnTo>
                  <a:lnTo>
                    <a:pt x="83" y="270"/>
                  </a:lnTo>
                  <a:lnTo>
                    <a:pt x="74" y="267"/>
                  </a:lnTo>
                  <a:lnTo>
                    <a:pt x="68" y="259"/>
                  </a:lnTo>
                  <a:lnTo>
                    <a:pt x="68" y="259"/>
                  </a:lnTo>
                  <a:lnTo>
                    <a:pt x="63" y="253"/>
                  </a:lnTo>
                  <a:lnTo>
                    <a:pt x="57" y="242"/>
                  </a:lnTo>
                  <a:lnTo>
                    <a:pt x="54" y="233"/>
                  </a:lnTo>
                  <a:lnTo>
                    <a:pt x="54" y="222"/>
                  </a:lnTo>
                  <a:lnTo>
                    <a:pt x="54" y="222"/>
                  </a:lnTo>
                  <a:lnTo>
                    <a:pt x="54" y="210"/>
                  </a:lnTo>
                  <a:lnTo>
                    <a:pt x="57" y="202"/>
                  </a:lnTo>
                  <a:lnTo>
                    <a:pt x="63" y="193"/>
                  </a:lnTo>
                  <a:lnTo>
                    <a:pt x="68" y="185"/>
                  </a:lnTo>
                  <a:lnTo>
                    <a:pt x="68" y="185"/>
                  </a:lnTo>
                  <a:lnTo>
                    <a:pt x="86" y="174"/>
                  </a:lnTo>
                  <a:lnTo>
                    <a:pt x="108" y="162"/>
                  </a:lnTo>
                  <a:lnTo>
                    <a:pt x="108" y="162"/>
                  </a:lnTo>
                  <a:lnTo>
                    <a:pt x="154" y="148"/>
                  </a:lnTo>
                  <a:lnTo>
                    <a:pt x="176" y="137"/>
                  </a:lnTo>
                  <a:lnTo>
                    <a:pt x="176" y="242"/>
                  </a:lnTo>
                  <a:lnTo>
                    <a:pt x="176" y="242"/>
                  </a:lnTo>
                  <a:lnTo>
                    <a:pt x="176" y="262"/>
                  </a:lnTo>
                  <a:lnTo>
                    <a:pt x="176" y="262"/>
                  </a:lnTo>
                  <a:lnTo>
                    <a:pt x="179" y="282"/>
                  </a:lnTo>
                  <a:lnTo>
                    <a:pt x="182" y="293"/>
                  </a:lnTo>
                  <a:lnTo>
                    <a:pt x="182" y="293"/>
                  </a:lnTo>
                  <a:lnTo>
                    <a:pt x="191" y="301"/>
                  </a:lnTo>
                  <a:lnTo>
                    <a:pt x="199" y="310"/>
                  </a:lnTo>
                  <a:lnTo>
                    <a:pt x="250" y="290"/>
                  </a:lnTo>
                  <a:lnTo>
                    <a:pt x="250" y="290"/>
                  </a:lnTo>
                  <a:lnTo>
                    <a:pt x="239" y="284"/>
                  </a:lnTo>
                  <a:lnTo>
                    <a:pt x="233" y="279"/>
                  </a:lnTo>
                  <a:lnTo>
                    <a:pt x="233" y="27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4" name="Freeform 1716">
              <a:extLst>
                <a:ext uri="{FF2B5EF4-FFF2-40B4-BE49-F238E27FC236}">
                  <a16:creationId xmlns:a16="http://schemas.microsoft.com/office/drawing/2014/main" id="{53D09258-31E5-4422-8093-7ACBE5264F50}"/>
                </a:ext>
              </a:extLst>
            </p:cNvPr>
            <p:cNvSpPr>
              <a:spLocks/>
            </p:cNvSpPr>
            <p:nvPr/>
          </p:nvSpPr>
          <p:spPr bwMode="auto">
            <a:xfrm>
              <a:off x="2871" y="2866"/>
              <a:ext cx="136" cy="170"/>
            </a:xfrm>
            <a:custGeom>
              <a:avLst/>
              <a:gdLst>
                <a:gd name="T0" fmla="*/ 31 w 136"/>
                <a:gd name="T1" fmla="*/ 11 h 170"/>
                <a:gd name="T2" fmla="*/ 31 w 136"/>
                <a:gd name="T3" fmla="*/ 116 h 170"/>
                <a:gd name="T4" fmla="*/ 31 w 136"/>
                <a:gd name="T5" fmla="*/ 116 h 170"/>
                <a:gd name="T6" fmla="*/ 34 w 136"/>
                <a:gd name="T7" fmla="*/ 131 h 170"/>
                <a:gd name="T8" fmla="*/ 40 w 136"/>
                <a:gd name="T9" fmla="*/ 142 h 170"/>
                <a:gd name="T10" fmla="*/ 46 w 136"/>
                <a:gd name="T11" fmla="*/ 150 h 170"/>
                <a:gd name="T12" fmla="*/ 51 w 136"/>
                <a:gd name="T13" fmla="*/ 153 h 170"/>
                <a:gd name="T14" fmla="*/ 63 w 136"/>
                <a:gd name="T15" fmla="*/ 156 h 170"/>
                <a:gd name="T16" fmla="*/ 74 w 136"/>
                <a:gd name="T17" fmla="*/ 159 h 170"/>
                <a:gd name="T18" fmla="*/ 74 w 136"/>
                <a:gd name="T19" fmla="*/ 159 h 170"/>
                <a:gd name="T20" fmla="*/ 85 w 136"/>
                <a:gd name="T21" fmla="*/ 159 h 170"/>
                <a:gd name="T22" fmla="*/ 94 w 136"/>
                <a:gd name="T23" fmla="*/ 156 h 170"/>
                <a:gd name="T24" fmla="*/ 102 w 136"/>
                <a:gd name="T25" fmla="*/ 150 h 170"/>
                <a:gd name="T26" fmla="*/ 108 w 136"/>
                <a:gd name="T27" fmla="*/ 145 h 170"/>
                <a:gd name="T28" fmla="*/ 111 w 136"/>
                <a:gd name="T29" fmla="*/ 139 h 170"/>
                <a:gd name="T30" fmla="*/ 114 w 136"/>
                <a:gd name="T31" fmla="*/ 131 h 170"/>
                <a:gd name="T32" fmla="*/ 117 w 136"/>
                <a:gd name="T33" fmla="*/ 116 h 170"/>
                <a:gd name="T34" fmla="*/ 117 w 136"/>
                <a:gd name="T35" fmla="*/ 11 h 170"/>
                <a:gd name="T36" fmla="*/ 117 w 136"/>
                <a:gd name="T37" fmla="*/ 11 h 170"/>
                <a:gd name="T38" fmla="*/ 114 w 136"/>
                <a:gd name="T39" fmla="*/ 3 h 170"/>
                <a:gd name="T40" fmla="*/ 108 w 136"/>
                <a:gd name="T41" fmla="*/ 0 h 170"/>
                <a:gd name="T42" fmla="*/ 136 w 136"/>
                <a:gd name="T43" fmla="*/ 0 h 170"/>
                <a:gd name="T44" fmla="*/ 136 w 136"/>
                <a:gd name="T45" fmla="*/ 0 h 170"/>
                <a:gd name="T46" fmla="*/ 131 w 136"/>
                <a:gd name="T47" fmla="*/ 3 h 170"/>
                <a:gd name="T48" fmla="*/ 131 w 136"/>
                <a:gd name="T49" fmla="*/ 11 h 170"/>
                <a:gd name="T50" fmla="*/ 128 w 136"/>
                <a:gd name="T51" fmla="*/ 114 h 170"/>
                <a:gd name="T52" fmla="*/ 128 w 136"/>
                <a:gd name="T53" fmla="*/ 114 h 170"/>
                <a:gd name="T54" fmla="*/ 128 w 136"/>
                <a:gd name="T55" fmla="*/ 128 h 170"/>
                <a:gd name="T56" fmla="*/ 125 w 136"/>
                <a:gd name="T57" fmla="*/ 139 h 170"/>
                <a:gd name="T58" fmla="*/ 119 w 136"/>
                <a:gd name="T59" fmla="*/ 150 h 170"/>
                <a:gd name="T60" fmla="*/ 111 w 136"/>
                <a:gd name="T61" fmla="*/ 156 h 170"/>
                <a:gd name="T62" fmla="*/ 102 w 136"/>
                <a:gd name="T63" fmla="*/ 162 h 170"/>
                <a:gd name="T64" fmla="*/ 94 w 136"/>
                <a:gd name="T65" fmla="*/ 167 h 170"/>
                <a:gd name="T66" fmla="*/ 71 w 136"/>
                <a:gd name="T67" fmla="*/ 170 h 170"/>
                <a:gd name="T68" fmla="*/ 71 w 136"/>
                <a:gd name="T69" fmla="*/ 170 h 170"/>
                <a:gd name="T70" fmla="*/ 51 w 136"/>
                <a:gd name="T71" fmla="*/ 167 h 170"/>
                <a:gd name="T72" fmla="*/ 40 w 136"/>
                <a:gd name="T73" fmla="*/ 165 h 170"/>
                <a:gd name="T74" fmla="*/ 31 w 136"/>
                <a:gd name="T75" fmla="*/ 159 h 170"/>
                <a:gd name="T76" fmla="*/ 20 w 136"/>
                <a:gd name="T77" fmla="*/ 150 h 170"/>
                <a:gd name="T78" fmla="*/ 14 w 136"/>
                <a:gd name="T79" fmla="*/ 142 h 170"/>
                <a:gd name="T80" fmla="*/ 9 w 136"/>
                <a:gd name="T81" fmla="*/ 128 h 170"/>
                <a:gd name="T82" fmla="*/ 9 w 136"/>
                <a:gd name="T83" fmla="*/ 114 h 170"/>
                <a:gd name="T84" fmla="*/ 9 w 136"/>
                <a:gd name="T85" fmla="*/ 11 h 170"/>
                <a:gd name="T86" fmla="*/ 9 w 136"/>
                <a:gd name="T87" fmla="*/ 11 h 170"/>
                <a:gd name="T88" fmla="*/ 6 w 136"/>
                <a:gd name="T89" fmla="*/ 3 h 170"/>
                <a:gd name="T90" fmla="*/ 0 w 136"/>
                <a:gd name="T91" fmla="*/ 0 h 170"/>
                <a:gd name="T92" fmla="*/ 40 w 136"/>
                <a:gd name="T93" fmla="*/ 0 h 170"/>
                <a:gd name="T94" fmla="*/ 40 w 136"/>
                <a:gd name="T95" fmla="*/ 0 h 170"/>
                <a:gd name="T96" fmla="*/ 34 w 136"/>
                <a:gd name="T97" fmla="*/ 3 h 170"/>
                <a:gd name="T98" fmla="*/ 31 w 136"/>
                <a:gd name="T99" fmla="*/ 11 h 170"/>
                <a:gd name="T100" fmla="*/ 31 w 136"/>
                <a:gd name="T101" fmla="*/ 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6" h="170">
                  <a:moveTo>
                    <a:pt x="31" y="11"/>
                  </a:moveTo>
                  <a:lnTo>
                    <a:pt x="31" y="116"/>
                  </a:lnTo>
                  <a:lnTo>
                    <a:pt x="31" y="116"/>
                  </a:lnTo>
                  <a:lnTo>
                    <a:pt x="34" y="131"/>
                  </a:lnTo>
                  <a:lnTo>
                    <a:pt x="40" y="142"/>
                  </a:lnTo>
                  <a:lnTo>
                    <a:pt x="46" y="150"/>
                  </a:lnTo>
                  <a:lnTo>
                    <a:pt x="51" y="153"/>
                  </a:lnTo>
                  <a:lnTo>
                    <a:pt x="63" y="156"/>
                  </a:lnTo>
                  <a:lnTo>
                    <a:pt x="74" y="159"/>
                  </a:lnTo>
                  <a:lnTo>
                    <a:pt x="74" y="159"/>
                  </a:lnTo>
                  <a:lnTo>
                    <a:pt x="85" y="159"/>
                  </a:lnTo>
                  <a:lnTo>
                    <a:pt x="94" y="156"/>
                  </a:lnTo>
                  <a:lnTo>
                    <a:pt x="102" y="150"/>
                  </a:lnTo>
                  <a:lnTo>
                    <a:pt x="108" y="145"/>
                  </a:lnTo>
                  <a:lnTo>
                    <a:pt x="111" y="139"/>
                  </a:lnTo>
                  <a:lnTo>
                    <a:pt x="114" y="131"/>
                  </a:lnTo>
                  <a:lnTo>
                    <a:pt x="117" y="116"/>
                  </a:lnTo>
                  <a:lnTo>
                    <a:pt x="117" y="11"/>
                  </a:lnTo>
                  <a:lnTo>
                    <a:pt x="117" y="11"/>
                  </a:lnTo>
                  <a:lnTo>
                    <a:pt x="114" y="3"/>
                  </a:lnTo>
                  <a:lnTo>
                    <a:pt x="108" y="0"/>
                  </a:lnTo>
                  <a:lnTo>
                    <a:pt x="136" y="0"/>
                  </a:lnTo>
                  <a:lnTo>
                    <a:pt x="136" y="0"/>
                  </a:lnTo>
                  <a:lnTo>
                    <a:pt x="131" y="3"/>
                  </a:lnTo>
                  <a:lnTo>
                    <a:pt x="131" y="11"/>
                  </a:lnTo>
                  <a:lnTo>
                    <a:pt x="128" y="114"/>
                  </a:lnTo>
                  <a:lnTo>
                    <a:pt x="128" y="114"/>
                  </a:lnTo>
                  <a:lnTo>
                    <a:pt x="128" y="128"/>
                  </a:lnTo>
                  <a:lnTo>
                    <a:pt x="125" y="139"/>
                  </a:lnTo>
                  <a:lnTo>
                    <a:pt x="119" y="150"/>
                  </a:lnTo>
                  <a:lnTo>
                    <a:pt x="111" y="156"/>
                  </a:lnTo>
                  <a:lnTo>
                    <a:pt x="102" y="162"/>
                  </a:lnTo>
                  <a:lnTo>
                    <a:pt x="94" y="167"/>
                  </a:lnTo>
                  <a:lnTo>
                    <a:pt x="71" y="170"/>
                  </a:lnTo>
                  <a:lnTo>
                    <a:pt x="71" y="170"/>
                  </a:lnTo>
                  <a:lnTo>
                    <a:pt x="51" y="167"/>
                  </a:lnTo>
                  <a:lnTo>
                    <a:pt x="40" y="165"/>
                  </a:lnTo>
                  <a:lnTo>
                    <a:pt x="31" y="159"/>
                  </a:lnTo>
                  <a:lnTo>
                    <a:pt x="20" y="150"/>
                  </a:lnTo>
                  <a:lnTo>
                    <a:pt x="14" y="142"/>
                  </a:lnTo>
                  <a:lnTo>
                    <a:pt x="9" y="128"/>
                  </a:lnTo>
                  <a:lnTo>
                    <a:pt x="9" y="114"/>
                  </a:lnTo>
                  <a:lnTo>
                    <a:pt x="9" y="11"/>
                  </a:lnTo>
                  <a:lnTo>
                    <a:pt x="9" y="11"/>
                  </a:lnTo>
                  <a:lnTo>
                    <a:pt x="6" y="3"/>
                  </a:lnTo>
                  <a:lnTo>
                    <a:pt x="0" y="0"/>
                  </a:lnTo>
                  <a:lnTo>
                    <a:pt x="40" y="0"/>
                  </a:lnTo>
                  <a:lnTo>
                    <a:pt x="40" y="0"/>
                  </a:lnTo>
                  <a:lnTo>
                    <a:pt x="34" y="3"/>
                  </a:lnTo>
                  <a:lnTo>
                    <a:pt x="31" y="11"/>
                  </a:lnTo>
                  <a:lnTo>
                    <a:pt x="31"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5" name="Freeform 1717">
              <a:extLst>
                <a:ext uri="{FF2B5EF4-FFF2-40B4-BE49-F238E27FC236}">
                  <a16:creationId xmlns:a16="http://schemas.microsoft.com/office/drawing/2014/main" id="{6F620B54-3E48-4FBD-98CB-887BB3B17634}"/>
                </a:ext>
              </a:extLst>
            </p:cNvPr>
            <p:cNvSpPr>
              <a:spLocks/>
            </p:cNvSpPr>
            <p:nvPr/>
          </p:nvSpPr>
          <p:spPr bwMode="auto">
            <a:xfrm>
              <a:off x="3022" y="2866"/>
              <a:ext cx="153" cy="173"/>
            </a:xfrm>
            <a:custGeom>
              <a:avLst/>
              <a:gdLst>
                <a:gd name="T0" fmla="*/ 133 w 153"/>
                <a:gd name="T1" fmla="*/ 11 h 173"/>
                <a:gd name="T2" fmla="*/ 133 w 153"/>
                <a:gd name="T3" fmla="*/ 11 h 173"/>
                <a:gd name="T4" fmla="*/ 133 w 153"/>
                <a:gd name="T5" fmla="*/ 3 h 173"/>
                <a:gd name="T6" fmla="*/ 127 w 153"/>
                <a:gd name="T7" fmla="*/ 0 h 173"/>
                <a:gd name="T8" fmla="*/ 153 w 153"/>
                <a:gd name="T9" fmla="*/ 0 h 173"/>
                <a:gd name="T10" fmla="*/ 153 w 153"/>
                <a:gd name="T11" fmla="*/ 0 h 173"/>
                <a:gd name="T12" fmla="*/ 147 w 153"/>
                <a:gd name="T13" fmla="*/ 3 h 173"/>
                <a:gd name="T14" fmla="*/ 147 w 153"/>
                <a:gd name="T15" fmla="*/ 11 h 173"/>
                <a:gd name="T16" fmla="*/ 147 w 153"/>
                <a:gd name="T17" fmla="*/ 173 h 173"/>
                <a:gd name="T18" fmla="*/ 147 w 153"/>
                <a:gd name="T19" fmla="*/ 173 h 173"/>
                <a:gd name="T20" fmla="*/ 88 w 153"/>
                <a:gd name="T21" fmla="*/ 99 h 173"/>
                <a:gd name="T22" fmla="*/ 28 w 153"/>
                <a:gd name="T23" fmla="*/ 25 h 173"/>
                <a:gd name="T24" fmla="*/ 28 w 153"/>
                <a:gd name="T25" fmla="*/ 156 h 173"/>
                <a:gd name="T26" fmla="*/ 28 w 153"/>
                <a:gd name="T27" fmla="*/ 156 h 173"/>
                <a:gd name="T28" fmla="*/ 31 w 153"/>
                <a:gd name="T29" fmla="*/ 165 h 173"/>
                <a:gd name="T30" fmla="*/ 34 w 153"/>
                <a:gd name="T31" fmla="*/ 167 h 173"/>
                <a:gd name="T32" fmla="*/ 8 w 153"/>
                <a:gd name="T33" fmla="*/ 167 h 173"/>
                <a:gd name="T34" fmla="*/ 8 w 153"/>
                <a:gd name="T35" fmla="*/ 167 h 173"/>
                <a:gd name="T36" fmla="*/ 14 w 153"/>
                <a:gd name="T37" fmla="*/ 165 h 173"/>
                <a:gd name="T38" fmla="*/ 14 w 153"/>
                <a:gd name="T39" fmla="*/ 156 h 173"/>
                <a:gd name="T40" fmla="*/ 14 w 153"/>
                <a:gd name="T41" fmla="*/ 20 h 173"/>
                <a:gd name="T42" fmla="*/ 14 w 153"/>
                <a:gd name="T43" fmla="*/ 20 h 173"/>
                <a:gd name="T44" fmla="*/ 14 w 153"/>
                <a:gd name="T45" fmla="*/ 14 h 173"/>
                <a:gd name="T46" fmla="*/ 11 w 153"/>
                <a:gd name="T47" fmla="*/ 8 h 173"/>
                <a:gd name="T48" fmla="*/ 11 w 153"/>
                <a:gd name="T49" fmla="*/ 8 h 173"/>
                <a:gd name="T50" fmla="*/ 8 w 153"/>
                <a:gd name="T51" fmla="*/ 3 h 173"/>
                <a:gd name="T52" fmla="*/ 0 w 153"/>
                <a:gd name="T53" fmla="*/ 0 h 173"/>
                <a:gd name="T54" fmla="*/ 37 w 153"/>
                <a:gd name="T55" fmla="*/ 0 h 173"/>
                <a:gd name="T56" fmla="*/ 133 w 153"/>
                <a:gd name="T57" fmla="*/ 119 h 173"/>
                <a:gd name="T58" fmla="*/ 133 w 153"/>
                <a:gd name="T59" fmla="*/ 11 h 173"/>
                <a:gd name="T60" fmla="*/ 133 w 153"/>
                <a:gd name="T61" fmla="*/ 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3" h="173">
                  <a:moveTo>
                    <a:pt x="133" y="11"/>
                  </a:moveTo>
                  <a:lnTo>
                    <a:pt x="133" y="11"/>
                  </a:lnTo>
                  <a:lnTo>
                    <a:pt x="133" y="3"/>
                  </a:lnTo>
                  <a:lnTo>
                    <a:pt x="127" y="0"/>
                  </a:lnTo>
                  <a:lnTo>
                    <a:pt x="153" y="0"/>
                  </a:lnTo>
                  <a:lnTo>
                    <a:pt x="153" y="0"/>
                  </a:lnTo>
                  <a:lnTo>
                    <a:pt x="147" y="3"/>
                  </a:lnTo>
                  <a:lnTo>
                    <a:pt x="147" y="11"/>
                  </a:lnTo>
                  <a:lnTo>
                    <a:pt x="147" y="173"/>
                  </a:lnTo>
                  <a:lnTo>
                    <a:pt x="147" y="173"/>
                  </a:lnTo>
                  <a:lnTo>
                    <a:pt x="88" y="99"/>
                  </a:lnTo>
                  <a:lnTo>
                    <a:pt x="28" y="25"/>
                  </a:lnTo>
                  <a:lnTo>
                    <a:pt x="28" y="156"/>
                  </a:lnTo>
                  <a:lnTo>
                    <a:pt x="28" y="156"/>
                  </a:lnTo>
                  <a:lnTo>
                    <a:pt x="31" y="165"/>
                  </a:lnTo>
                  <a:lnTo>
                    <a:pt x="34" y="167"/>
                  </a:lnTo>
                  <a:lnTo>
                    <a:pt x="8" y="167"/>
                  </a:lnTo>
                  <a:lnTo>
                    <a:pt x="8" y="167"/>
                  </a:lnTo>
                  <a:lnTo>
                    <a:pt x="14" y="165"/>
                  </a:lnTo>
                  <a:lnTo>
                    <a:pt x="14" y="156"/>
                  </a:lnTo>
                  <a:lnTo>
                    <a:pt x="14" y="20"/>
                  </a:lnTo>
                  <a:lnTo>
                    <a:pt x="14" y="20"/>
                  </a:lnTo>
                  <a:lnTo>
                    <a:pt x="14" y="14"/>
                  </a:lnTo>
                  <a:lnTo>
                    <a:pt x="11" y="8"/>
                  </a:lnTo>
                  <a:lnTo>
                    <a:pt x="11" y="8"/>
                  </a:lnTo>
                  <a:lnTo>
                    <a:pt x="8" y="3"/>
                  </a:lnTo>
                  <a:lnTo>
                    <a:pt x="0" y="0"/>
                  </a:lnTo>
                  <a:lnTo>
                    <a:pt x="37" y="0"/>
                  </a:lnTo>
                  <a:lnTo>
                    <a:pt x="133" y="119"/>
                  </a:lnTo>
                  <a:lnTo>
                    <a:pt x="133" y="11"/>
                  </a:lnTo>
                  <a:lnTo>
                    <a:pt x="133"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6" name="Freeform 1718">
              <a:extLst>
                <a:ext uri="{FF2B5EF4-FFF2-40B4-BE49-F238E27FC236}">
                  <a16:creationId xmlns:a16="http://schemas.microsoft.com/office/drawing/2014/main" id="{A018D86B-F10B-4E4B-A6E1-9482352E71D1}"/>
                </a:ext>
              </a:extLst>
            </p:cNvPr>
            <p:cNvSpPr>
              <a:spLocks/>
            </p:cNvSpPr>
            <p:nvPr/>
          </p:nvSpPr>
          <p:spPr bwMode="auto">
            <a:xfrm>
              <a:off x="3201" y="2866"/>
              <a:ext cx="37" cy="167"/>
            </a:xfrm>
            <a:custGeom>
              <a:avLst/>
              <a:gdLst>
                <a:gd name="T0" fmla="*/ 37 w 37"/>
                <a:gd name="T1" fmla="*/ 0 h 167"/>
                <a:gd name="T2" fmla="*/ 37 w 37"/>
                <a:gd name="T3" fmla="*/ 0 h 167"/>
                <a:gd name="T4" fmla="*/ 31 w 37"/>
                <a:gd name="T5" fmla="*/ 3 h 167"/>
                <a:gd name="T6" fmla="*/ 28 w 37"/>
                <a:gd name="T7" fmla="*/ 11 h 167"/>
                <a:gd name="T8" fmla="*/ 28 w 37"/>
                <a:gd name="T9" fmla="*/ 156 h 167"/>
                <a:gd name="T10" fmla="*/ 28 w 37"/>
                <a:gd name="T11" fmla="*/ 156 h 167"/>
                <a:gd name="T12" fmla="*/ 31 w 37"/>
                <a:gd name="T13" fmla="*/ 165 h 167"/>
                <a:gd name="T14" fmla="*/ 37 w 37"/>
                <a:gd name="T15" fmla="*/ 167 h 167"/>
                <a:gd name="T16" fmla="*/ 0 w 37"/>
                <a:gd name="T17" fmla="*/ 167 h 167"/>
                <a:gd name="T18" fmla="*/ 0 w 37"/>
                <a:gd name="T19" fmla="*/ 167 h 167"/>
                <a:gd name="T20" fmla="*/ 2 w 37"/>
                <a:gd name="T21" fmla="*/ 165 h 167"/>
                <a:gd name="T22" fmla="*/ 5 w 37"/>
                <a:gd name="T23" fmla="*/ 156 h 167"/>
                <a:gd name="T24" fmla="*/ 5 w 37"/>
                <a:gd name="T25" fmla="*/ 11 h 167"/>
                <a:gd name="T26" fmla="*/ 5 w 37"/>
                <a:gd name="T27" fmla="*/ 11 h 167"/>
                <a:gd name="T28" fmla="*/ 2 w 37"/>
                <a:gd name="T29" fmla="*/ 3 h 167"/>
                <a:gd name="T30" fmla="*/ 0 w 37"/>
                <a:gd name="T31" fmla="*/ 0 h 167"/>
                <a:gd name="T32" fmla="*/ 37 w 37"/>
                <a:gd name="T33" fmla="*/ 0 h 167"/>
                <a:gd name="T34" fmla="*/ 37 w 37"/>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167">
                  <a:moveTo>
                    <a:pt x="37" y="0"/>
                  </a:moveTo>
                  <a:lnTo>
                    <a:pt x="37" y="0"/>
                  </a:lnTo>
                  <a:lnTo>
                    <a:pt x="31" y="3"/>
                  </a:lnTo>
                  <a:lnTo>
                    <a:pt x="28" y="11"/>
                  </a:lnTo>
                  <a:lnTo>
                    <a:pt x="28" y="156"/>
                  </a:lnTo>
                  <a:lnTo>
                    <a:pt x="28" y="156"/>
                  </a:lnTo>
                  <a:lnTo>
                    <a:pt x="31" y="165"/>
                  </a:lnTo>
                  <a:lnTo>
                    <a:pt x="37" y="167"/>
                  </a:lnTo>
                  <a:lnTo>
                    <a:pt x="0" y="167"/>
                  </a:lnTo>
                  <a:lnTo>
                    <a:pt x="0" y="167"/>
                  </a:lnTo>
                  <a:lnTo>
                    <a:pt x="2" y="165"/>
                  </a:lnTo>
                  <a:lnTo>
                    <a:pt x="5" y="156"/>
                  </a:lnTo>
                  <a:lnTo>
                    <a:pt x="5" y="11"/>
                  </a:lnTo>
                  <a:lnTo>
                    <a:pt x="5" y="11"/>
                  </a:lnTo>
                  <a:lnTo>
                    <a:pt x="2" y="3"/>
                  </a:lnTo>
                  <a:lnTo>
                    <a:pt x="0" y="0"/>
                  </a:lnTo>
                  <a:lnTo>
                    <a:pt x="37" y="0"/>
                  </a:lnTo>
                  <a:lnTo>
                    <a:pt x="37"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7" name="Freeform 1719">
              <a:extLst>
                <a:ext uri="{FF2B5EF4-FFF2-40B4-BE49-F238E27FC236}">
                  <a16:creationId xmlns:a16="http://schemas.microsoft.com/office/drawing/2014/main" id="{C5F1CB65-7F02-4528-A8E3-753581555030}"/>
                </a:ext>
              </a:extLst>
            </p:cNvPr>
            <p:cNvSpPr>
              <a:spLocks/>
            </p:cNvSpPr>
            <p:nvPr/>
          </p:nvSpPr>
          <p:spPr bwMode="auto">
            <a:xfrm>
              <a:off x="3249" y="2866"/>
              <a:ext cx="153" cy="173"/>
            </a:xfrm>
            <a:custGeom>
              <a:avLst/>
              <a:gdLst>
                <a:gd name="T0" fmla="*/ 131 w 153"/>
                <a:gd name="T1" fmla="*/ 11 h 173"/>
                <a:gd name="T2" fmla="*/ 131 w 153"/>
                <a:gd name="T3" fmla="*/ 11 h 173"/>
                <a:gd name="T4" fmla="*/ 131 w 153"/>
                <a:gd name="T5" fmla="*/ 3 h 173"/>
                <a:gd name="T6" fmla="*/ 125 w 153"/>
                <a:gd name="T7" fmla="*/ 0 h 173"/>
                <a:gd name="T8" fmla="*/ 153 w 153"/>
                <a:gd name="T9" fmla="*/ 0 h 173"/>
                <a:gd name="T10" fmla="*/ 153 w 153"/>
                <a:gd name="T11" fmla="*/ 0 h 173"/>
                <a:gd name="T12" fmla="*/ 148 w 153"/>
                <a:gd name="T13" fmla="*/ 6 h 173"/>
                <a:gd name="T14" fmla="*/ 142 w 153"/>
                <a:gd name="T15" fmla="*/ 11 h 173"/>
                <a:gd name="T16" fmla="*/ 142 w 153"/>
                <a:gd name="T17" fmla="*/ 11 h 173"/>
                <a:gd name="T18" fmla="*/ 82 w 153"/>
                <a:gd name="T19" fmla="*/ 173 h 173"/>
                <a:gd name="T20" fmla="*/ 82 w 153"/>
                <a:gd name="T21" fmla="*/ 173 h 173"/>
                <a:gd name="T22" fmla="*/ 14 w 153"/>
                <a:gd name="T23" fmla="*/ 11 h 173"/>
                <a:gd name="T24" fmla="*/ 14 w 153"/>
                <a:gd name="T25" fmla="*/ 11 h 173"/>
                <a:gd name="T26" fmla="*/ 8 w 153"/>
                <a:gd name="T27" fmla="*/ 6 h 173"/>
                <a:gd name="T28" fmla="*/ 0 w 153"/>
                <a:gd name="T29" fmla="*/ 0 h 173"/>
                <a:gd name="T30" fmla="*/ 45 w 153"/>
                <a:gd name="T31" fmla="*/ 0 h 173"/>
                <a:gd name="T32" fmla="*/ 45 w 153"/>
                <a:gd name="T33" fmla="*/ 0 h 173"/>
                <a:gd name="T34" fmla="*/ 43 w 153"/>
                <a:gd name="T35" fmla="*/ 3 h 173"/>
                <a:gd name="T36" fmla="*/ 40 w 153"/>
                <a:gd name="T37" fmla="*/ 6 h 173"/>
                <a:gd name="T38" fmla="*/ 43 w 153"/>
                <a:gd name="T39" fmla="*/ 14 h 173"/>
                <a:gd name="T40" fmla="*/ 43 w 153"/>
                <a:gd name="T41" fmla="*/ 14 h 173"/>
                <a:gd name="T42" fmla="*/ 85 w 153"/>
                <a:gd name="T43" fmla="*/ 128 h 173"/>
                <a:gd name="T44" fmla="*/ 85 w 153"/>
                <a:gd name="T45" fmla="*/ 128 h 173"/>
                <a:gd name="T46" fmla="*/ 131 w 153"/>
                <a:gd name="T47" fmla="*/ 11 h 173"/>
                <a:gd name="T48" fmla="*/ 131 w 153"/>
                <a:gd name="T49" fmla="*/ 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73">
                  <a:moveTo>
                    <a:pt x="131" y="11"/>
                  </a:moveTo>
                  <a:lnTo>
                    <a:pt x="131" y="11"/>
                  </a:lnTo>
                  <a:lnTo>
                    <a:pt x="131" y="3"/>
                  </a:lnTo>
                  <a:lnTo>
                    <a:pt x="125" y="0"/>
                  </a:lnTo>
                  <a:lnTo>
                    <a:pt x="153" y="0"/>
                  </a:lnTo>
                  <a:lnTo>
                    <a:pt x="153" y="0"/>
                  </a:lnTo>
                  <a:lnTo>
                    <a:pt x="148" y="6"/>
                  </a:lnTo>
                  <a:lnTo>
                    <a:pt x="142" y="11"/>
                  </a:lnTo>
                  <a:lnTo>
                    <a:pt x="142" y="11"/>
                  </a:lnTo>
                  <a:lnTo>
                    <a:pt x="82" y="173"/>
                  </a:lnTo>
                  <a:lnTo>
                    <a:pt x="82" y="173"/>
                  </a:lnTo>
                  <a:lnTo>
                    <a:pt x="14" y="11"/>
                  </a:lnTo>
                  <a:lnTo>
                    <a:pt x="14" y="11"/>
                  </a:lnTo>
                  <a:lnTo>
                    <a:pt x="8" y="6"/>
                  </a:lnTo>
                  <a:lnTo>
                    <a:pt x="0" y="0"/>
                  </a:lnTo>
                  <a:lnTo>
                    <a:pt x="45" y="0"/>
                  </a:lnTo>
                  <a:lnTo>
                    <a:pt x="45" y="0"/>
                  </a:lnTo>
                  <a:lnTo>
                    <a:pt x="43" y="3"/>
                  </a:lnTo>
                  <a:lnTo>
                    <a:pt x="40" y="6"/>
                  </a:lnTo>
                  <a:lnTo>
                    <a:pt x="43" y="14"/>
                  </a:lnTo>
                  <a:lnTo>
                    <a:pt x="43" y="14"/>
                  </a:lnTo>
                  <a:lnTo>
                    <a:pt x="85" y="128"/>
                  </a:lnTo>
                  <a:lnTo>
                    <a:pt x="85" y="128"/>
                  </a:lnTo>
                  <a:lnTo>
                    <a:pt x="131" y="11"/>
                  </a:lnTo>
                  <a:lnTo>
                    <a:pt x="131"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8" name="Freeform 1720">
              <a:extLst>
                <a:ext uri="{FF2B5EF4-FFF2-40B4-BE49-F238E27FC236}">
                  <a16:creationId xmlns:a16="http://schemas.microsoft.com/office/drawing/2014/main" id="{75E4DC35-4A5F-4250-A369-B9B4D28E9A66}"/>
                </a:ext>
              </a:extLst>
            </p:cNvPr>
            <p:cNvSpPr>
              <a:spLocks/>
            </p:cNvSpPr>
            <p:nvPr/>
          </p:nvSpPr>
          <p:spPr bwMode="auto">
            <a:xfrm>
              <a:off x="3411" y="2866"/>
              <a:ext cx="105" cy="167"/>
            </a:xfrm>
            <a:custGeom>
              <a:avLst/>
              <a:gdLst>
                <a:gd name="T0" fmla="*/ 94 w 105"/>
                <a:gd name="T1" fmla="*/ 23 h 167"/>
                <a:gd name="T2" fmla="*/ 94 w 105"/>
                <a:gd name="T3" fmla="*/ 23 h 167"/>
                <a:gd name="T4" fmla="*/ 85 w 105"/>
                <a:gd name="T5" fmla="*/ 14 h 167"/>
                <a:gd name="T6" fmla="*/ 74 w 105"/>
                <a:gd name="T7" fmla="*/ 11 h 167"/>
                <a:gd name="T8" fmla="*/ 74 w 105"/>
                <a:gd name="T9" fmla="*/ 11 h 167"/>
                <a:gd name="T10" fmla="*/ 31 w 105"/>
                <a:gd name="T11" fmla="*/ 11 h 167"/>
                <a:gd name="T12" fmla="*/ 31 w 105"/>
                <a:gd name="T13" fmla="*/ 68 h 167"/>
                <a:gd name="T14" fmla="*/ 71 w 105"/>
                <a:gd name="T15" fmla="*/ 68 h 167"/>
                <a:gd name="T16" fmla="*/ 71 w 105"/>
                <a:gd name="T17" fmla="*/ 68 h 167"/>
                <a:gd name="T18" fmla="*/ 76 w 105"/>
                <a:gd name="T19" fmla="*/ 65 h 167"/>
                <a:gd name="T20" fmla="*/ 79 w 105"/>
                <a:gd name="T21" fmla="*/ 62 h 167"/>
                <a:gd name="T22" fmla="*/ 79 w 105"/>
                <a:gd name="T23" fmla="*/ 88 h 167"/>
                <a:gd name="T24" fmla="*/ 79 w 105"/>
                <a:gd name="T25" fmla="*/ 88 h 167"/>
                <a:gd name="T26" fmla="*/ 76 w 105"/>
                <a:gd name="T27" fmla="*/ 82 h 167"/>
                <a:gd name="T28" fmla="*/ 71 w 105"/>
                <a:gd name="T29" fmla="*/ 82 h 167"/>
                <a:gd name="T30" fmla="*/ 31 w 105"/>
                <a:gd name="T31" fmla="*/ 82 h 167"/>
                <a:gd name="T32" fmla="*/ 31 w 105"/>
                <a:gd name="T33" fmla="*/ 153 h 167"/>
                <a:gd name="T34" fmla="*/ 31 w 105"/>
                <a:gd name="T35" fmla="*/ 153 h 167"/>
                <a:gd name="T36" fmla="*/ 59 w 105"/>
                <a:gd name="T37" fmla="*/ 156 h 167"/>
                <a:gd name="T38" fmla="*/ 59 w 105"/>
                <a:gd name="T39" fmla="*/ 156 h 167"/>
                <a:gd name="T40" fmla="*/ 76 w 105"/>
                <a:gd name="T41" fmla="*/ 156 h 167"/>
                <a:gd name="T42" fmla="*/ 88 w 105"/>
                <a:gd name="T43" fmla="*/ 153 h 167"/>
                <a:gd name="T44" fmla="*/ 96 w 105"/>
                <a:gd name="T45" fmla="*/ 148 h 167"/>
                <a:gd name="T46" fmla="*/ 105 w 105"/>
                <a:gd name="T47" fmla="*/ 139 h 167"/>
                <a:gd name="T48" fmla="*/ 99 w 105"/>
                <a:gd name="T49" fmla="*/ 167 h 167"/>
                <a:gd name="T50" fmla="*/ 0 w 105"/>
                <a:gd name="T51" fmla="*/ 167 h 167"/>
                <a:gd name="T52" fmla="*/ 0 w 105"/>
                <a:gd name="T53" fmla="*/ 167 h 167"/>
                <a:gd name="T54" fmla="*/ 5 w 105"/>
                <a:gd name="T55" fmla="*/ 165 h 167"/>
                <a:gd name="T56" fmla="*/ 8 w 105"/>
                <a:gd name="T57" fmla="*/ 156 h 167"/>
                <a:gd name="T58" fmla="*/ 8 w 105"/>
                <a:gd name="T59" fmla="*/ 11 h 167"/>
                <a:gd name="T60" fmla="*/ 8 w 105"/>
                <a:gd name="T61" fmla="*/ 11 h 167"/>
                <a:gd name="T62" fmla="*/ 5 w 105"/>
                <a:gd name="T63" fmla="*/ 3 h 167"/>
                <a:gd name="T64" fmla="*/ 0 w 105"/>
                <a:gd name="T65" fmla="*/ 0 h 167"/>
                <a:gd name="T66" fmla="*/ 94 w 105"/>
                <a:gd name="T67" fmla="*/ 0 h 167"/>
                <a:gd name="T68" fmla="*/ 94 w 105"/>
                <a:gd name="T69" fmla="*/ 23 h 167"/>
                <a:gd name="T70" fmla="*/ 94 w 105"/>
                <a:gd name="T71" fmla="*/ 2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167">
                  <a:moveTo>
                    <a:pt x="94" y="23"/>
                  </a:moveTo>
                  <a:lnTo>
                    <a:pt x="94" y="23"/>
                  </a:lnTo>
                  <a:lnTo>
                    <a:pt x="85" y="14"/>
                  </a:lnTo>
                  <a:lnTo>
                    <a:pt x="74" y="11"/>
                  </a:lnTo>
                  <a:lnTo>
                    <a:pt x="74" y="11"/>
                  </a:lnTo>
                  <a:lnTo>
                    <a:pt x="31" y="11"/>
                  </a:lnTo>
                  <a:lnTo>
                    <a:pt x="31" y="68"/>
                  </a:lnTo>
                  <a:lnTo>
                    <a:pt x="71" y="68"/>
                  </a:lnTo>
                  <a:lnTo>
                    <a:pt x="71" y="68"/>
                  </a:lnTo>
                  <a:lnTo>
                    <a:pt x="76" y="65"/>
                  </a:lnTo>
                  <a:lnTo>
                    <a:pt x="79" y="62"/>
                  </a:lnTo>
                  <a:lnTo>
                    <a:pt x="79" y="88"/>
                  </a:lnTo>
                  <a:lnTo>
                    <a:pt x="79" y="88"/>
                  </a:lnTo>
                  <a:lnTo>
                    <a:pt x="76" y="82"/>
                  </a:lnTo>
                  <a:lnTo>
                    <a:pt x="71" y="82"/>
                  </a:lnTo>
                  <a:lnTo>
                    <a:pt x="31" y="82"/>
                  </a:lnTo>
                  <a:lnTo>
                    <a:pt x="31" y="153"/>
                  </a:lnTo>
                  <a:lnTo>
                    <a:pt x="31" y="153"/>
                  </a:lnTo>
                  <a:lnTo>
                    <a:pt x="59" y="156"/>
                  </a:lnTo>
                  <a:lnTo>
                    <a:pt x="59" y="156"/>
                  </a:lnTo>
                  <a:lnTo>
                    <a:pt x="76" y="156"/>
                  </a:lnTo>
                  <a:lnTo>
                    <a:pt x="88" y="153"/>
                  </a:lnTo>
                  <a:lnTo>
                    <a:pt x="96" y="148"/>
                  </a:lnTo>
                  <a:lnTo>
                    <a:pt x="105" y="139"/>
                  </a:lnTo>
                  <a:lnTo>
                    <a:pt x="99" y="167"/>
                  </a:lnTo>
                  <a:lnTo>
                    <a:pt x="0" y="167"/>
                  </a:lnTo>
                  <a:lnTo>
                    <a:pt x="0" y="167"/>
                  </a:lnTo>
                  <a:lnTo>
                    <a:pt x="5" y="165"/>
                  </a:lnTo>
                  <a:lnTo>
                    <a:pt x="8" y="156"/>
                  </a:lnTo>
                  <a:lnTo>
                    <a:pt x="8" y="11"/>
                  </a:lnTo>
                  <a:lnTo>
                    <a:pt x="8" y="11"/>
                  </a:lnTo>
                  <a:lnTo>
                    <a:pt x="5" y="3"/>
                  </a:lnTo>
                  <a:lnTo>
                    <a:pt x="0" y="0"/>
                  </a:lnTo>
                  <a:lnTo>
                    <a:pt x="94" y="0"/>
                  </a:lnTo>
                  <a:lnTo>
                    <a:pt x="94" y="23"/>
                  </a:lnTo>
                  <a:lnTo>
                    <a:pt x="94" y="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9" name="Freeform 1721">
              <a:extLst>
                <a:ext uri="{FF2B5EF4-FFF2-40B4-BE49-F238E27FC236}">
                  <a16:creationId xmlns:a16="http://schemas.microsoft.com/office/drawing/2014/main" id="{3F570001-E12B-48C6-B1A1-AEE9D99C90AE}"/>
                </a:ext>
              </a:extLst>
            </p:cNvPr>
            <p:cNvSpPr>
              <a:spLocks noEditPoints="1"/>
            </p:cNvSpPr>
            <p:nvPr/>
          </p:nvSpPr>
          <p:spPr bwMode="auto">
            <a:xfrm>
              <a:off x="3527" y="2866"/>
              <a:ext cx="145" cy="167"/>
            </a:xfrm>
            <a:custGeom>
              <a:avLst/>
              <a:gdLst>
                <a:gd name="T0" fmla="*/ 68 w 145"/>
                <a:gd name="T1" fmla="*/ 82 h 167"/>
                <a:gd name="T2" fmla="*/ 85 w 145"/>
                <a:gd name="T3" fmla="*/ 91 h 167"/>
                <a:gd name="T4" fmla="*/ 94 w 145"/>
                <a:gd name="T5" fmla="*/ 102 h 167"/>
                <a:gd name="T6" fmla="*/ 120 w 145"/>
                <a:gd name="T7" fmla="*/ 145 h 167"/>
                <a:gd name="T8" fmla="*/ 131 w 145"/>
                <a:gd name="T9" fmla="*/ 159 h 167"/>
                <a:gd name="T10" fmla="*/ 145 w 145"/>
                <a:gd name="T11" fmla="*/ 167 h 167"/>
                <a:gd name="T12" fmla="*/ 120 w 145"/>
                <a:gd name="T13" fmla="*/ 167 h 167"/>
                <a:gd name="T14" fmla="*/ 108 w 145"/>
                <a:gd name="T15" fmla="*/ 165 h 167"/>
                <a:gd name="T16" fmla="*/ 100 w 145"/>
                <a:gd name="T17" fmla="*/ 156 h 167"/>
                <a:gd name="T18" fmla="*/ 71 w 145"/>
                <a:gd name="T19" fmla="*/ 111 h 167"/>
                <a:gd name="T20" fmla="*/ 54 w 145"/>
                <a:gd name="T21" fmla="*/ 91 h 167"/>
                <a:gd name="T22" fmla="*/ 46 w 145"/>
                <a:gd name="T23" fmla="*/ 91 h 167"/>
                <a:gd name="T24" fmla="*/ 32 w 145"/>
                <a:gd name="T25" fmla="*/ 156 h 167"/>
                <a:gd name="T26" fmla="*/ 34 w 145"/>
                <a:gd name="T27" fmla="*/ 165 h 167"/>
                <a:gd name="T28" fmla="*/ 0 w 145"/>
                <a:gd name="T29" fmla="*/ 167 h 167"/>
                <a:gd name="T30" fmla="*/ 6 w 145"/>
                <a:gd name="T31" fmla="*/ 165 h 167"/>
                <a:gd name="T32" fmla="*/ 9 w 145"/>
                <a:gd name="T33" fmla="*/ 11 h 167"/>
                <a:gd name="T34" fmla="*/ 6 w 145"/>
                <a:gd name="T35" fmla="*/ 3 h 167"/>
                <a:gd name="T36" fmla="*/ 49 w 145"/>
                <a:gd name="T37" fmla="*/ 0 h 167"/>
                <a:gd name="T38" fmla="*/ 66 w 145"/>
                <a:gd name="T39" fmla="*/ 0 h 167"/>
                <a:gd name="T40" fmla="*/ 88 w 145"/>
                <a:gd name="T41" fmla="*/ 8 h 167"/>
                <a:gd name="T42" fmla="*/ 103 w 145"/>
                <a:gd name="T43" fmla="*/ 20 h 167"/>
                <a:gd name="T44" fmla="*/ 108 w 145"/>
                <a:gd name="T45" fmla="*/ 40 h 167"/>
                <a:gd name="T46" fmla="*/ 108 w 145"/>
                <a:gd name="T47" fmla="*/ 51 h 167"/>
                <a:gd name="T48" fmla="*/ 100 w 145"/>
                <a:gd name="T49" fmla="*/ 65 h 167"/>
                <a:gd name="T50" fmla="*/ 83 w 145"/>
                <a:gd name="T51" fmla="*/ 79 h 167"/>
                <a:gd name="T52" fmla="*/ 68 w 145"/>
                <a:gd name="T53" fmla="*/ 82 h 167"/>
                <a:gd name="T54" fmla="*/ 32 w 145"/>
                <a:gd name="T55" fmla="*/ 77 h 167"/>
                <a:gd name="T56" fmla="*/ 46 w 145"/>
                <a:gd name="T57" fmla="*/ 77 h 167"/>
                <a:gd name="T58" fmla="*/ 60 w 145"/>
                <a:gd name="T59" fmla="*/ 77 h 167"/>
                <a:gd name="T60" fmla="*/ 77 w 145"/>
                <a:gd name="T61" fmla="*/ 65 h 167"/>
                <a:gd name="T62" fmla="*/ 83 w 145"/>
                <a:gd name="T63" fmla="*/ 51 h 167"/>
                <a:gd name="T64" fmla="*/ 83 w 145"/>
                <a:gd name="T65" fmla="*/ 42 h 167"/>
                <a:gd name="T66" fmla="*/ 77 w 145"/>
                <a:gd name="T67" fmla="*/ 20 h 167"/>
                <a:gd name="T68" fmla="*/ 60 w 145"/>
                <a:gd name="T69" fmla="*/ 11 h 167"/>
                <a:gd name="T70" fmla="*/ 49 w 145"/>
                <a:gd name="T71" fmla="*/ 8 h 167"/>
                <a:gd name="T72" fmla="*/ 32 w 145"/>
                <a:gd name="T73" fmla="*/ 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67">
                  <a:moveTo>
                    <a:pt x="68" y="82"/>
                  </a:moveTo>
                  <a:lnTo>
                    <a:pt x="68" y="82"/>
                  </a:lnTo>
                  <a:lnTo>
                    <a:pt x="77" y="85"/>
                  </a:lnTo>
                  <a:lnTo>
                    <a:pt x="85" y="91"/>
                  </a:lnTo>
                  <a:lnTo>
                    <a:pt x="94" y="102"/>
                  </a:lnTo>
                  <a:lnTo>
                    <a:pt x="94" y="102"/>
                  </a:lnTo>
                  <a:lnTo>
                    <a:pt x="108" y="125"/>
                  </a:lnTo>
                  <a:lnTo>
                    <a:pt x="120" y="145"/>
                  </a:lnTo>
                  <a:lnTo>
                    <a:pt x="131" y="159"/>
                  </a:lnTo>
                  <a:lnTo>
                    <a:pt x="131" y="159"/>
                  </a:lnTo>
                  <a:lnTo>
                    <a:pt x="139" y="165"/>
                  </a:lnTo>
                  <a:lnTo>
                    <a:pt x="145" y="167"/>
                  </a:lnTo>
                  <a:lnTo>
                    <a:pt x="120" y="167"/>
                  </a:lnTo>
                  <a:lnTo>
                    <a:pt x="120" y="167"/>
                  </a:lnTo>
                  <a:lnTo>
                    <a:pt x="114" y="167"/>
                  </a:lnTo>
                  <a:lnTo>
                    <a:pt x="108" y="165"/>
                  </a:lnTo>
                  <a:lnTo>
                    <a:pt x="100" y="156"/>
                  </a:lnTo>
                  <a:lnTo>
                    <a:pt x="100" y="156"/>
                  </a:lnTo>
                  <a:lnTo>
                    <a:pt x="71" y="111"/>
                  </a:lnTo>
                  <a:lnTo>
                    <a:pt x="71" y="111"/>
                  </a:lnTo>
                  <a:lnTo>
                    <a:pt x="60" y="96"/>
                  </a:lnTo>
                  <a:lnTo>
                    <a:pt x="54" y="91"/>
                  </a:lnTo>
                  <a:lnTo>
                    <a:pt x="46" y="91"/>
                  </a:lnTo>
                  <a:lnTo>
                    <a:pt x="46" y="91"/>
                  </a:lnTo>
                  <a:lnTo>
                    <a:pt x="32" y="91"/>
                  </a:lnTo>
                  <a:lnTo>
                    <a:pt x="32" y="156"/>
                  </a:lnTo>
                  <a:lnTo>
                    <a:pt x="32" y="156"/>
                  </a:lnTo>
                  <a:lnTo>
                    <a:pt x="34" y="165"/>
                  </a:lnTo>
                  <a:lnTo>
                    <a:pt x="37" y="167"/>
                  </a:lnTo>
                  <a:lnTo>
                    <a:pt x="0" y="167"/>
                  </a:lnTo>
                  <a:lnTo>
                    <a:pt x="0" y="167"/>
                  </a:lnTo>
                  <a:lnTo>
                    <a:pt x="6" y="165"/>
                  </a:lnTo>
                  <a:lnTo>
                    <a:pt x="9" y="156"/>
                  </a:lnTo>
                  <a:lnTo>
                    <a:pt x="9" y="11"/>
                  </a:lnTo>
                  <a:lnTo>
                    <a:pt x="9" y="11"/>
                  </a:lnTo>
                  <a:lnTo>
                    <a:pt x="6" y="3"/>
                  </a:lnTo>
                  <a:lnTo>
                    <a:pt x="0" y="0"/>
                  </a:lnTo>
                  <a:lnTo>
                    <a:pt x="49" y="0"/>
                  </a:lnTo>
                  <a:lnTo>
                    <a:pt x="49" y="0"/>
                  </a:lnTo>
                  <a:lnTo>
                    <a:pt x="66" y="0"/>
                  </a:lnTo>
                  <a:lnTo>
                    <a:pt x="77" y="3"/>
                  </a:lnTo>
                  <a:lnTo>
                    <a:pt x="88" y="8"/>
                  </a:lnTo>
                  <a:lnTo>
                    <a:pt x="97" y="14"/>
                  </a:lnTo>
                  <a:lnTo>
                    <a:pt x="103" y="20"/>
                  </a:lnTo>
                  <a:lnTo>
                    <a:pt x="105" y="28"/>
                  </a:lnTo>
                  <a:lnTo>
                    <a:pt x="108" y="40"/>
                  </a:lnTo>
                  <a:lnTo>
                    <a:pt x="108" y="40"/>
                  </a:lnTo>
                  <a:lnTo>
                    <a:pt x="108" y="51"/>
                  </a:lnTo>
                  <a:lnTo>
                    <a:pt x="105" y="60"/>
                  </a:lnTo>
                  <a:lnTo>
                    <a:pt x="100" y="65"/>
                  </a:lnTo>
                  <a:lnTo>
                    <a:pt x="94" y="71"/>
                  </a:lnTo>
                  <a:lnTo>
                    <a:pt x="83" y="79"/>
                  </a:lnTo>
                  <a:lnTo>
                    <a:pt x="68" y="82"/>
                  </a:lnTo>
                  <a:lnTo>
                    <a:pt x="68" y="82"/>
                  </a:lnTo>
                  <a:close/>
                  <a:moveTo>
                    <a:pt x="32" y="11"/>
                  </a:moveTo>
                  <a:lnTo>
                    <a:pt x="32" y="77"/>
                  </a:lnTo>
                  <a:lnTo>
                    <a:pt x="32" y="77"/>
                  </a:lnTo>
                  <a:lnTo>
                    <a:pt x="46" y="77"/>
                  </a:lnTo>
                  <a:lnTo>
                    <a:pt x="46" y="77"/>
                  </a:lnTo>
                  <a:lnTo>
                    <a:pt x="60" y="77"/>
                  </a:lnTo>
                  <a:lnTo>
                    <a:pt x="71" y="68"/>
                  </a:lnTo>
                  <a:lnTo>
                    <a:pt x="77" y="65"/>
                  </a:lnTo>
                  <a:lnTo>
                    <a:pt x="80" y="57"/>
                  </a:lnTo>
                  <a:lnTo>
                    <a:pt x="83" y="51"/>
                  </a:lnTo>
                  <a:lnTo>
                    <a:pt x="83" y="42"/>
                  </a:lnTo>
                  <a:lnTo>
                    <a:pt x="83" y="42"/>
                  </a:lnTo>
                  <a:lnTo>
                    <a:pt x="83" y="31"/>
                  </a:lnTo>
                  <a:lnTo>
                    <a:pt x="77" y="20"/>
                  </a:lnTo>
                  <a:lnTo>
                    <a:pt x="66" y="11"/>
                  </a:lnTo>
                  <a:lnTo>
                    <a:pt x="60" y="11"/>
                  </a:lnTo>
                  <a:lnTo>
                    <a:pt x="49" y="8"/>
                  </a:lnTo>
                  <a:lnTo>
                    <a:pt x="49" y="8"/>
                  </a:lnTo>
                  <a:lnTo>
                    <a:pt x="32" y="11"/>
                  </a:lnTo>
                  <a:lnTo>
                    <a:pt x="32"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0" name="Freeform 1722">
              <a:extLst>
                <a:ext uri="{FF2B5EF4-FFF2-40B4-BE49-F238E27FC236}">
                  <a16:creationId xmlns:a16="http://schemas.microsoft.com/office/drawing/2014/main" id="{B7D0709C-FBD7-4895-B5E8-68952E21677C}"/>
                </a:ext>
              </a:extLst>
            </p:cNvPr>
            <p:cNvSpPr>
              <a:spLocks/>
            </p:cNvSpPr>
            <p:nvPr/>
          </p:nvSpPr>
          <p:spPr bwMode="auto">
            <a:xfrm>
              <a:off x="3672" y="2863"/>
              <a:ext cx="102" cy="173"/>
            </a:xfrm>
            <a:custGeom>
              <a:avLst/>
              <a:gdLst>
                <a:gd name="T0" fmla="*/ 102 w 102"/>
                <a:gd name="T1" fmla="*/ 122 h 173"/>
                <a:gd name="T2" fmla="*/ 97 w 102"/>
                <a:gd name="T3" fmla="*/ 142 h 173"/>
                <a:gd name="T4" fmla="*/ 85 w 102"/>
                <a:gd name="T5" fmla="*/ 159 h 173"/>
                <a:gd name="T6" fmla="*/ 68 w 102"/>
                <a:gd name="T7" fmla="*/ 170 h 173"/>
                <a:gd name="T8" fmla="*/ 48 w 102"/>
                <a:gd name="T9" fmla="*/ 173 h 173"/>
                <a:gd name="T10" fmla="*/ 34 w 102"/>
                <a:gd name="T11" fmla="*/ 170 h 173"/>
                <a:gd name="T12" fmla="*/ 3 w 102"/>
                <a:gd name="T13" fmla="*/ 159 h 173"/>
                <a:gd name="T14" fmla="*/ 0 w 102"/>
                <a:gd name="T15" fmla="*/ 122 h 173"/>
                <a:gd name="T16" fmla="*/ 14 w 102"/>
                <a:gd name="T17" fmla="*/ 148 h 173"/>
                <a:gd name="T18" fmla="*/ 37 w 102"/>
                <a:gd name="T19" fmla="*/ 162 h 173"/>
                <a:gd name="T20" fmla="*/ 46 w 102"/>
                <a:gd name="T21" fmla="*/ 162 h 173"/>
                <a:gd name="T22" fmla="*/ 63 w 102"/>
                <a:gd name="T23" fmla="*/ 159 h 173"/>
                <a:gd name="T24" fmla="*/ 74 w 102"/>
                <a:gd name="T25" fmla="*/ 151 h 173"/>
                <a:gd name="T26" fmla="*/ 80 w 102"/>
                <a:gd name="T27" fmla="*/ 131 h 173"/>
                <a:gd name="T28" fmla="*/ 80 w 102"/>
                <a:gd name="T29" fmla="*/ 122 h 173"/>
                <a:gd name="T30" fmla="*/ 68 w 102"/>
                <a:gd name="T31" fmla="*/ 105 h 173"/>
                <a:gd name="T32" fmla="*/ 37 w 102"/>
                <a:gd name="T33" fmla="*/ 88 h 173"/>
                <a:gd name="T34" fmla="*/ 23 w 102"/>
                <a:gd name="T35" fmla="*/ 80 h 173"/>
                <a:gd name="T36" fmla="*/ 3 w 102"/>
                <a:gd name="T37" fmla="*/ 57 h 173"/>
                <a:gd name="T38" fmla="*/ 3 w 102"/>
                <a:gd name="T39" fmla="*/ 43 h 173"/>
                <a:gd name="T40" fmla="*/ 6 w 102"/>
                <a:gd name="T41" fmla="*/ 26 h 173"/>
                <a:gd name="T42" fmla="*/ 20 w 102"/>
                <a:gd name="T43" fmla="*/ 11 h 173"/>
                <a:gd name="T44" fmla="*/ 54 w 102"/>
                <a:gd name="T45" fmla="*/ 0 h 173"/>
                <a:gd name="T46" fmla="*/ 71 w 102"/>
                <a:gd name="T47" fmla="*/ 3 h 173"/>
                <a:gd name="T48" fmla="*/ 88 w 102"/>
                <a:gd name="T49" fmla="*/ 9 h 173"/>
                <a:gd name="T50" fmla="*/ 91 w 102"/>
                <a:gd name="T51" fmla="*/ 43 h 173"/>
                <a:gd name="T52" fmla="*/ 77 w 102"/>
                <a:gd name="T53" fmla="*/ 23 h 173"/>
                <a:gd name="T54" fmla="*/ 57 w 102"/>
                <a:gd name="T55" fmla="*/ 11 h 173"/>
                <a:gd name="T56" fmla="*/ 48 w 102"/>
                <a:gd name="T57" fmla="*/ 11 h 173"/>
                <a:gd name="T58" fmla="*/ 29 w 102"/>
                <a:gd name="T59" fmla="*/ 20 h 173"/>
                <a:gd name="T60" fmla="*/ 23 w 102"/>
                <a:gd name="T61" fmla="*/ 37 h 173"/>
                <a:gd name="T62" fmla="*/ 23 w 102"/>
                <a:gd name="T63" fmla="*/ 45 h 173"/>
                <a:gd name="T64" fmla="*/ 40 w 102"/>
                <a:gd name="T65" fmla="*/ 63 h 173"/>
                <a:gd name="T66" fmla="*/ 57 w 102"/>
                <a:gd name="T67" fmla="*/ 68 h 173"/>
                <a:gd name="T68" fmla="*/ 88 w 102"/>
                <a:gd name="T69" fmla="*/ 88 h 173"/>
                <a:gd name="T70" fmla="*/ 100 w 102"/>
                <a:gd name="T71" fmla="*/ 102 h 173"/>
                <a:gd name="T72" fmla="*/ 102 w 102"/>
                <a:gd name="T73" fmla="*/ 12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73">
                  <a:moveTo>
                    <a:pt x="102" y="122"/>
                  </a:moveTo>
                  <a:lnTo>
                    <a:pt x="102" y="122"/>
                  </a:lnTo>
                  <a:lnTo>
                    <a:pt x="102" y="134"/>
                  </a:lnTo>
                  <a:lnTo>
                    <a:pt x="97" y="142"/>
                  </a:lnTo>
                  <a:lnTo>
                    <a:pt x="91" y="151"/>
                  </a:lnTo>
                  <a:lnTo>
                    <a:pt x="85" y="159"/>
                  </a:lnTo>
                  <a:lnTo>
                    <a:pt x="77" y="165"/>
                  </a:lnTo>
                  <a:lnTo>
                    <a:pt x="68" y="170"/>
                  </a:lnTo>
                  <a:lnTo>
                    <a:pt x="57" y="173"/>
                  </a:lnTo>
                  <a:lnTo>
                    <a:pt x="48" y="173"/>
                  </a:lnTo>
                  <a:lnTo>
                    <a:pt x="48" y="173"/>
                  </a:lnTo>
                  <a:lnTo>
                    <a:pt x="34" y="170"/>
                  </a:lnTo>
                  <a:lnTo>
                    <a:pt x="20" y="168"/>
                  </a:lnTo>
                  <a:lnTo>
                    <a:pt x="3" y="159"/>
                  </a:lnTo>
                  <a:lnTo>
                    <a:pt x="0" y="122"/>
                  </a:lnTo>
                  <a:lnTo>
                    <a:pt x="0" y="122"/>
                  </a:lnTo>
                  <a:lnTo>
                    <a:pt x="6" y="136"/>
                  </a:lnTo>
                  <a:lnTo>
                    <a:pt x="14" y="148"/>
                  </a:lnTo>
                  <a:lnTo>
                    <a:pt x="29" y="159"/>
                  </a:lnTo>
                  <a:lnTo>
                    <a:pt x="37" y="162"/>
                  </a:lnTo>
                  <a:lnTo>
                    <a:pt x="46" y="162"/>
                  </a:lnTo>
                  <a:lnTo>
                    <a:pt x="46" y="162"/>
                  </a:lnTo>
                  <a:lnTo>
                    <a:pt x="54" y="162"/>
                  </a:lnTo>
                  <a:lnTo>
                    <a:pt x="63" y="159"/>
                  </a:lnTo>
                  <a:lnTo>
                    <a:pt x="68" y="156"/>
                  </a:lnTo>
                  <a:lnTo>
                    <a:pt x="74" y="151"/>
                  </a:lnTo>
                  <a:lnTo>
                    <a:pt x="80" y="139"/>
                  </a:lnTo>
                  <a:lnTo>
                    <a:pt x="80" y="131"/>
                  </a:lnTo>
                  <a:lnTo>
                    <a:pt x="80" y="131"/>
                  </a:lnTo>
                  <a:lnTo>
                    <a:pt x="80" y="122"/>
                  </a:lnTo>
                  <a:lnTo>
                    <a:pt x="77" y="114"/>
                  </a:lnTo>
                  <a:lnTo>
                    <a:pt x="68" y="105"/>
                  </a:lnTo>
                  <a:lnTo>
                    <a:pt x="54" y="97"/>
                  </a:lnTo>
                  <a:lnTo>
                    <a:pt x="37" y="88"/>
                  </a:lnTo>
                  <a:lnTo>
                    <a:pt x="37" y="88"/>
                  </a:lnTo>
                  <a:lnTo>
                    <a:pt x="23" y="80"/>
                  </a:lnTo>
                  <a:lnTo>
                    <a:pt x="11" y="68"/>
                  </a:lnTo>
                  <a:lnTo>
                    <a:pt x="3" y="57"/>
                  </a:lnTo>
                  <a:lnTo>
                    <a:pt x="3" y="43"/>
                  </a:lnTo>
                  <a:lnTo>
                    <a:pt x="3" y="43"/>
                  </a:lnTo>
                  <a:lnTo>
                    <a:pt x="3" y="34"/>
                  </a:lnTo>
                  <a:lnTo>
                    <a:pt x="6" y="26"/>
                  </a:lnTo>
                  <a:lnTo>
                    <a:pt x="11" y="17"/>
                  </a:lnTo>
                  <a:lnTo>
                    <a:pt x="20" y="11"/>
                  </a:lnTo>
                  <a:lnTo>
                    <a:pt x="34" y="3"/>
                  </a:lnTo>
                  <a:lnTo>
                    <a:pt x="54" y="0"/>
                  </a:lnTo>
                  <a:lnTo>
                    <a:pt x="54" y="0"/>
                  </a:lnTo>
                  <a:lnTo>
                    <a:pt x="71" y="3"/>
                  </a:lnTo>
                  <a:lnTo>
                    <a:pt x="80" y="6"/>
                  </a:lnTo>
                  <a:lnTo>
                    <a:pt x="88" y="9"/>
                  </a:lnTo>
                  <a:lnTo>
                    <a:pt x="91" y="43"/>
                  </a:lnTo>
                  <a:lnTo>
                    <a:pt x="91" y="43"/>
                  </a:lnTo>
                  <a:lnTo>
                    <a:pt x="85" y="31"/>
                  </a:lnTo>
                  <a:lnTo>
                    <a:pt x="77" y="23"/>
                  </a:lnTo>
                  <a:lnTo>
                    <a:pt x="65" y="14"/>
                  </a:lnTo>
                  <a:lnTo>
                    <a:pt x="57" y="11"/>
                  </a:lnTo>
                  <a:lnTo>
                    <a:pt x="48" y="11"/>
                  </a:lnTo>
                  <a:lnTo>
                    <a:pt x="48" y="11"/>
                  </a:lnTo>
                  <a:lnTo>
                    <a:pt x="37" y="11"/>
                  </a:lnTo>
                  <a:lnTo>
                    <a:pt x="29" y="20"/>
                  </a:lnTo>
                  <a:lnTo>
                    <a:pt x="23" y="28"/>
                  </a:lnTo>
                  <a:lnTo>
                    <a:pt x="23" y="37"/>
                  </a:lnTo>
                  <a:lnTo>
                    <a:pt x="23" y="37"/>
                  </a:lnTo>
                  <a:lnTo>
                    <a:pt x="23" y="45"/>
                  </a:lnTo>
                  <a:lnTo>
                    <a:pt x="31" y="54"/>
                  </a:lnTo>
                  <a:lnTo>
                    <a:pt x="40" y="63"/>
                  </a:lnTo>
                  <a:lnTo>
                    <a:pt x="57" y="68"/>
                  </a:lnTo>
                  <a:lnTo>
                    <a:pt x="57" y="68"/>
                  </a:lnTo>
                  <a:lnTo>
                    <a:pt x="74" y="77"/>
                  </a:lnTo>
                  <a:lnTo>
                    <a:pt x="88" y="88"/>
                  </a:lnTo>
                  <a:lnTo>
                    <a:pt x="94" y="94"/>
                  </a:lnTo>
                  <a:lnTo>
                    <a:pt x="100" y="102"/>
                  </a:lnTo>
                  <a:lnTo>
                    <a:pt x="102" y="111"/>
                  </a:lnTo>
                  <a:lnTo>
                    <a:pt x="102" y="122"/>
                  </a:lnTo>
                  <a:lnTo>
                    <a:pt x="102" y="1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1" name="Freeform 1723">
              <a:extLst>
                <a:ext uri="{FF2B5EF4-FFF2-40B4-BE49-F238E27FC236}">
                  <a16:creationId xmlns:a16="http://schemas.microsoft.com/office/drawing/2014/main" id="{640C5D9F-7733-4524-8298-B3E70A78F3BD}"/>
                </a:ext>
              </a:extLst>
            </p:cNvPr>
            <p:cNvSpPr>
              <a:spLocks/>
            </p:cNvSpPr>
            <p:nvPr/>
          </p:nvSpPr>
          <p:spPr bwMode="auto">
            <a:xfrm>
              <a:off x="3791" y="2866"/>
              <a:ext cx="37" cy="167"/>
            </a:xfrm>
            <a:custGeom>
              <a:avLst/>
              <a:gdLst>
                <a:gd name="T0" fmla="*/ 37 w 37"/>
                <a:gd name="T1" fmla="*/ 0 h 167"/>
                <a:gd name="T2" fmla="*/ 37 w 37"/>
                <a:gd name="T3" fmla="*/ 0 h 167"/>
                <a:gd name="T4" fmla="*/ 32 w 37"/>
                <a:gd name="T5" fmla="*/ 3 h 167"/>
                <a:gd name="T6" fmla="*/ 29 w 37"/>
                <a:gd name="T7" fmla="*/ 11 h 167"/>
                <a:gd name="T8" fmla="*/ 29 w 37"/>
                <a:gd name="T9" fmla="*/ 156 h 167"/>
                <a:gd name="T10" fmla="*/ 29 w 37"/>
                <a:gd name="T11" fmla="*/ 156 h 167"/>
                <a:gd name="T12" fmla="*/ 32 w 37"/>
                <a:gd name="T13" fmla="*/ 165 h 167"/>
                <a:gd name="T14" fmla="*/ 37 w 37"/>
                <a:gd name="T15" fmla="*/ 167 h 167"/>
                <a:gd name="T16" fmla="*/ 0 w 37"/>
                <a:gd name="T17" fmla="*/ 167 h 167"/>
                <a:gd name="T18" fmla="*/ 0 w 37"/>
                <a:gd name="T19" fmla="*/ 167 h 167"/>
                <a:gd name="T20" fmla="*/ 3 w 37"/>
                <a:gd name="T21" fmla="*/ 165 h 167"/>
                <a:gd name="T22" fmla="*/ 6 w 37"/>
                <a:gd name="T23" fmla="*/ 156 h 167"/>
                <a:gd name="T24" fmla="*/ 6 w 37"/>
                <a:gd name="T25" fmla="*/ 11 h 167"/>
                <a:gd name="T26" fmla="*/ 6 w 37"/>
                <a:gd name="T27" fmla="*/ 11 h 167"/>
                <a:gd name="T28" fmla="*/ 3 w 37"/>
                <a:gd name="T29" fmla="*/ 3 h 167"/>
                <a:gd name="T30" fmla="*/ 0 w 37"/>
                <a:gd name="T31" fmla="*/ 0 h 167"/>
                <a:gd name="T32" fmla="*/ 37 w 37"/>
                <a:gd name="T33" fmla="*/ 0 h 167"/>
                <a:gd name="T34" fmla="*/ 37 w 37"/>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167">
                  <a:moveTo>
                    <a:pt x="37" y="0"/>
                  </a:moveTo>
                  <a:lnTo>
                    <a:pt x="37" y="0"/>
                  </a:lnTo>
                  <a:lnTo>
                    <a:pt x="32" y="3"/>
                  </a:lnTo>
                  <a:lnTo>
                    <a:pt x="29" y="11"/>
                  </a:lnTo>
                  <a:lnTo>
                    <a:pt x="29" y="156"/>
                  </a:lnTo>
                  <a:lnTo>
                    <a:pt x="29" y="156"/>
                  </a:lnTo>
                  <a:lnTo>
                    <a:pt x="32" y="165"/>
                  </a:lnTo>
                  <a:lnTo>
                    <a:pt x="37" y="167"/>
                  </a:lnTo>
                  <a:lnTo>
                    <a:pt x="0" y="167"/>
                  </a:lnTo>
                  <a:lnTo>
                    <a:pt x="0" y="167"/>
                  </a:lnTo>
                  <a:lnTo>
                    <a:pt x="3" y="165"/>
                  </a:lnTo>
                  <a:lnTo>
                    <a:pt x="6" y="156"/>
                  </a:lnTo>
                  <a:lnTo>
                    <a:pt x="6" y="11"/>
                  </a:lnTo>
                  <a:lnTo>
                    <a:pt x="6" y="11"/>
                  </a:lnTo>
                  <a:lnTo>
                    <a:pt x="3" y="3"/>
                  </a:lnTo>
                  <a:lnTo>
                    <a:pt x="0" y="0"/>
                  </a:lnTo>
                  <a:lnTo>
                    <a:pt x="37" y="0"/>
                  </a:lnTo>
                  <a:lnTo>
                    <a:pt x="37"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2" name="Freeform 1724">
              <a:extLst>
                <a:ext uri="{FF2B5EF4-FFF2-40B4-BE49-F238E27FC236}">
                  <a16:creationId xmlns:a16="http://schemas.microsoft.com/office/drawing/2014/main" id="{0435A5A2-27D9-4E98-A7A9-F8D48465C631}"/>
                </a:ext>
              </a:extLst>
            </p:cNvPr>
            <p:cNvSpPr>
              <a:spLocks/>
            </p:cNvSpPr>
            <p:nvPr/>
          </p:nvSpPr>
          <p:spPr bwMode="auto">
            <a:xfrm>
              <a:off x="3840" y="2866"/>
              <a:ext cx="130" cy="167"/>
            </a:xfrm>
            <a:custGeom>
              <a:avLst/>
              <a:gdLst>
                <a:gd name="T0" fmla="*/ 79 w 130"/>
                <a:gd name="T1" fmla="*/ 11 h 167"/>
                <a:gd name="T2" fmla="*/ 79 w 130"/>
                <a:gd name="T3" fmla="*/ 156 h 167"/>
                <a:gd name="T4" fmla="*/ 79 w 130"/>
                <a:gd name="T5" fmla="*/ 156 h 167"/>
                <a:gd name="T6" fmla="*/ 79 w 130"/>
                <a:gd name="T7" fmla="*/ 165 h 167"/>
                <a:gd name="T8" fmla="*/ 85 w 130"/>
                <a:gd name="T9" fmla="*/ 167 h 167"/>
                <a:gd name="T10" fmla="*/ 48 w 130"/>
                <a:gd name="T11" fmla="*/ 167 h 167"/>
                <a:gd name="T12" fmla="*/ 48 w 130"/>
                <a:gd name="T13" fmla="*/ 167 h 167"/>
                <a:gd name="T14" fmla="*/ 54 w 130"/>
                <a:gd name="T15" fmla="*/ 165 h 167"/>
                <a:gd name="T16" fmla="*/ 54 w 130"/>
                <a:gd name="T17" fmla="*/ 156 h 167"/>
                <a:gd name="T18" fmla="*/ 54 w 130"/>
                <a:gd name="T19" fmla="*/ 11 h 167"/>
                <a:gd name="T20" fmla="*/ 54 w 130"/>
                <a:gd name="T21" fmla="*/ 11 h 167"/>
                <a:gd name="T22" fmla="*/ 14 w 130"/>
                <a:gd name="T23" fmla="*/ 14 h 167"/>
                <a:gd name="T24" fmla="*/ 14 w 130"/>
                <a:gd name="T25" fmla="*/ 14 h 167"/>
                <a:gd name="T26" fmla="*/ 11 w 130"/>
                <a:gd name="T27" fmla="*/ 14 h 167"/>
                <a:gd name="T28" fmla="*/ 5 w 130"/>
                <a:gd name="T29" fmla="*/ 17 h 167"/>
                <a:gd name="T30" fmla="*/ 0 w 130"/>
                <a:gd name="T31" fmla="*/ 23 h 167"/>
                <a:gd name="T32" fmla="*/ 0 w 130"/>
                <a:gd name="T33" fmla="*/ 0 h 167"/>
                <a:gd name="T34" fmla="*/ 130 w 130"/>
                <a:gd name="T35" fmla="*/ 0 h 167"/>
                <a:gd name="T36" fmla="*/ 130 w 130"/>
                <a:gd name="T37" fmla="*/ 23 h 167"/>
                <a:gd name="T38" fmla="*/ 130 w 130"/>
                <a:gd name="T39" fmla="*/ 23 h 167"/>
                <a:gd name="T40" fmla="*/ 128 w 130"/>
                <a:gd name="T41" fmla="*/ 17 h 167"/>
                <a:gd name="T42" fmla="*/ 119 w 130"/>
                <a:gd name="T43" fmla="*/ 14 h 167"/>
                <a:gd name="T44" fmla="*/ 119 w 130"/>
                <a:gd name="T45" fmla="*/ 14 h 167"/>
                <a:gd name="T46" fmla="*/ 79 w 130"/>
                <a:gd name="T47" fmla="*/ 11 h 167"/>
                <a:gd name="T48" fmla="*/ 79 w 130"/>
                <a:gd name="T49" fmla="*/ 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 h="167">
                  <a:moveTo>
                    <a:pt x="79" y="11"/>
                  </a:moveTo>
                  <a:lnTo>
                    <a:pt x="79" y="156"/>
                  </a:lnTo>
                  <a:lnTo>
                    <a:pt x="79" y="156"/>
                  </a:lnTo>
                  <a:lnTo>
                    <a:pt x="79" y="165"/>
                  </a:lnTo>
                  <a:lnTo>
                    <a:pt x="85" y="167"/>
                  </a:lnTo>
                  <a:lnTo>
                    <a:pt x="48" y="167"/>
                  </a:lnTo>
                  <a:lnTo>
                    <a:pt x="48" y="167"/>
                  </a:lnTo>
                  <a:lnTo>
                    <a:pt x="54" y="165"/>
                  </a:lnTo>
                  <a:lnTo>
                    <a:pt x="54" y="156"/>
                  </a:lnTo>
                  <a:lnTo>
                    <a:pt x="54" y="11"/>
                  </a:lnTo>
                  <a:lnTo>
                    <a:pt x="54" y="11"/>
                  </a:lnTo>
                  <a:lnTo>
                    <a:pt x="14" y="14"/>
                  </a:lnTo>
                  <a:lnTo>
                    <a:pt x="14" y="14"/>
                  </a:lnTo>
                  <a:lnTo>
                    <a:pt x="11" y="14"/>
                  </a:lnTo>
                  <a:lnTo>
                    <a:pt x="5" y="17"/>
                  </a:lnTo>
                  <a:lnTo>
                    <a:pt x="0" y="23"/>
                  </a:lnTo>
                  <a:lnTo>
                    <a:pt x="0" y="0"/>
                  </a:lnTo>
                  <a:lnTo>
                    <a:pt x="130" y="0"/>
                  </a:lnTo>
                  <a:lnTo>
                    <a:pt x="130" y="23"/>
                  </a:lnTo>
                  <a:lnTo>
                    <a:pt x="130" y="23"/>
                  </a:lnTo>
                  <a:lnTo>
                    <a:pt x="128" y="17"/>
                  </a:lnTo>
                  <a:lnTo>
                    <a:pt x="119" y="14"/>
                  </a:lnTo>
                  <a:lnTo>
                    <a:pt x="119" y="14"/>
                  </a:lnTo>
                  <a:lnTo>
                    <a:pt x="79" y="11"/>
                  </a:lnTo>
                  <a:lnTo>
                    <a:pt x="79"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3" name="Freeform 1725">
              <a:extLst>
                <a:ext uri="{FF2B5EF4-FFF2-40B4-BE49-F238E27FC236}">
                  <a16:creationId xmlns:a16="http://schemas.microsoft.com/office/drawing/2014/main" id="{8D089137-B789-4AC5-9DEF-666299218145}"/>
                </a:ext>
              </a:extLst>
            </p:cNvPr>
            <p:cNvSpPr>
              <a:spLocks/>
            </p:cNvSpPr>
            <p:nvPr/>
          </p:nvSpPr>
          <p:spPr bwMode="auto">
            <a:xfrm>
              <a:off x="3976" y="2866"/>
              <a:ext cx="142" cy="167"/>
            </a:xfrm>
            <a:custGeom>
              <a:avLst/>
              <a:gdLst>
                <a:gd name="T0" fmla="*/ 142 w 142"/>
                <a:gd name="T1" fmla="*/ 0 h 167"/>
                <a:gd name="T2" fmla="*/ 142 w 142"/>
                <a:gd name="T3" fmla="*/ 0 h 167"/>
                <a:gd name="T4" fmla="*/ 131 w 142"/>
                <a:gd name="T5" fmla="*/ 6 h 167"/>
                <a:gd name="T6" fmla="*/ 125 w 142"/>
                <a:gd name="T7" fmla="*/ 14 h 167"/>
                <a:gd name="T8" fmla="*/ 85 w 142"/>
                <a:gd name="T9" fmla="*/ 88 h 167"/>
                <a:gd name="T10" fmla="*/ 85 w 142"/>
                <a:gd name="T11" fmla="*/ 156 h 167"/>
                <a:gd name="T12" fmla="*/ 85 w 142"/>
                <a:gd name="T13" fmla="*/ 156 h 167"/>
                <a:gd name="T14" fmla="*/ 88 w 142"/>
                <a:gd name="T15" fmla="*/ 165 h 167"/>
                <a:gd name="T16" fmla="*/ 97 w 142"/>
                <a:gd name="T17" fmla="*/ 167 h 167"/>
                <a:gd name="T18" fmla="*/ 54 w 142"/>
                <a:gd name="T19" fmla="*/ 167 h 167"/>
                <a:gd name="T20" fmla="*/ 54 w 142"/>
                <a:gd name="T21" fmla="*/ 167 h 167"/>
                <a:gd name="T22" fmla="*/ 60 w 142"/>
                <a:gd name="T23" fmla="*/ 165 h 167"/>
                <a:gd name="T24" fmla="*/ 63 w 142"/>
                <a:gd name="T25" fmla="*/ 162 h 167"/>
                <a:gd name="T26" fmla="*/ 63 w 142"/>
                <a:gd name="T27" fmla="*/ 156 h 167"/>
                <a:gd name="T28" fmla="*/ 63 w 142"/>
                <a:gd name="T29" fmla="*/ 88 h 167"/>
                <a:gd name="T30" fmla="*/ 14 w 142"/>
                <a:gd name="T31" fmla="*/ 11 h 167"/>
                <a:gd name="T32" fmla="*/ 14 w 142"/>
                <a:gd name="T33" fmla="*/ 11 h 167"/>
                <a:gd name="T34" fmla="*/ 9 w 142"/>
                <a:gd name="T35" fmla="*/ 6 h 167"/>
                <a:gd name="T36" fmla="*/ 0 w 142"/>
                <a:gd name="T37" fmla="*/ 0 h 167"/>
                <a:gd name="T38" fmla="*/ 48 w 142"/>
                <a:gd name="T39" fmla="*/ 0 h 167"/>
                <a:gd name="T40" fmla="*/ 48 w 142"/>
                <a:gd name="T41" fmla="*/ 0 h 167"/>
                <a:gd name="T42" fmla="*/ 45 w 142"/>
                <a:gd name="T43" fmla="*/ 0 h 167"/>
                <a:gd name="T44" fmla="*/ 43 w 142"/>
                <a:gd name="T45" fmla="*/ 3 h 167"/>
                <a:gd name="T46" fmla="*/ 43 w 142"/>
                <a:gd name="T47" fmla="*/ 8 h 167"/>
                <a:gd name="T48" fmla="*/ 45 w 142"/>
                <a:gd name="T49" fmla="*/ 14 h 167"/>
                <a:gd name="T50" fmla="*/ 80 w 142"/>
                <a:gd name="T51" fmla="*/ 77 h 167"/>
                <a:gd name="T52" fmla="*/ 114 w 142"/>
                <a:gd name="T53" fmla="*/ 11 h 167"/>
                <a:gd name="T54" fmla="*/ 114 w 142"/>
                <a:gd name="T55" fmla="*/ 11 h 167"/>
                <a:gd name="T56" fmla="*/ 114 w 142"/>
                <a:gd name="T57" fmla="*/ 6 h 167"/>
                <a:gd name="T58" fmla="*/ 114 w 142"/>
                <a:gd name="T59" fmla="*/ 3 h 167"/>
                <a:gd name="T60" fmla="*/ 108 w 142"/>
                <a:gd name="T61" fmla="*/ 0 h 167"/>
                <a:gd name="T62" fmla="*/ 142 w 142"/>
                <a:gd name="T63" fmla="*/ 0 h 167"/>
                <a:gd name="T64" fmla="*/ 142 w 142"/>
                <a:gd name="T6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67">
                  <a:moveTo>
                    <a:pt x="142" y="0"/>
                  </a:moveTo>
                  <a:lnTo>
                    <a:pt x="142" y="0"/>
                  </a:lnTo>
                  <a:lnTo>
                    <a:pt x="131" y="6"/>
                  </a:lnTo>
                  <a:lnTo>
                    <a:pt x="125" y="14"/>
                  </a:lnTo>
                  <a:lnTo>
                    <a:pt x="85" y="88"/>
                  </a:lnTo>
                  <a:lnTo>
                    <a:pt x="85" y="156"/>
                  </a:lnTo>
                  <a:lnTo>
                    <a:pt x="85" y="156"/>
                  </a:lnTo>
                  <a:lnTo>
                    <a:pt x="88" y="165"/>
                  </a:lnTo>
                  <a:lnTo>
                    <a:pt x="97" y="167"/>
                  </a:lnTo>
                  <a:lnTo>
                    <a:pt x="54" y="167"/>
                  </a:lnTo>
                  <a:lnTo>
                    <a:pt x="54" y="167"/>
                  </a:lnTo>
                  <a:lnTo>
                    <a:pt x="60" y="165"/>
                  </a:lnTo>
                  <a:lnTo>
                    <a:pt x="63" y="162"/>
                  </a:lnTo>
                  <a:lnTo>
                    <a:pt x="63" y="156"/>
                  </a:lnTo>
                  <a:lnTo>
                    <a:pt x="63" y="88"/>
                  </a:lnTo>
                  <a:lnTo>
                    <a:pt x="14" y="11"/>
                  </a:lnTo>
                  <a:lnTo>
                    <a:pt x="14" y="11"/>
                  </a:lnTo>
                  <a:lnTo>
                    <a:pt x="9" y="6"/>
                  </a:lnTo>
                  <a:lnTo>
                    <a:pt x="0" y="0"/>
                  </a:lnTo>
                  <a:lnTo>
                    <a:pt x="48" y="0"/>
                  </a:lnTo>
                  <a:lnTo>
                    <a:pt x="48" y="0"/>
                  </a:lnTo>
                  <a:lnTo>
                    <a:pt x="45" y="0"/>
                  </a:lnTo>
                  <a:lnTo>
                    <a:pt x="43" y="3"/>
                  </a:lnTo>
                  <a:lnTo>
                    <a:pt x="43" y="8"/>
                  </a:lnTo>
                  <a:lnTo>
                    <a:pt x="45" y="14"/>
                  </a:lnTo>
                  <a:lnTo>
                    <a:pt x="80" y="77"/>
                  </a:lnTo>
                  <a:lnTo>
                    <a:pt x="114" y="11"/>
                  </a:lnTo>
                  <a:lnTo>
                    <a:pt x="114" y="11"/>
                  </a:lnTo>
                  <a:lnTo>
                    <a:pt x="114" y="6"/>
                  </a:lnTo>
                  <a:lnTo>
                    <a:pt x="114" y="3"/>
                  </a:lnTo>
                  <a:lnTo>
                    <a:pt x="108" y="0"/>
                  </a:lnTo>
                  <a:lnTo>
                    <a:pt x="142" y="0"/>
                  </a:lnTo>
                  <a:lnTo>
                    <a:pt x="14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4" name="Freeform 1726">
              <a:extLst>
                <a:ext uri="{FF2B5EF4-FFF2-40B4-BE49-F238E27FC236}">
                  <a16:creationId xmlns:a16="http://schemas.microsoft.com/office/drawing/2014/main" id="{10BA9A37-17F2-4184-9F91-F450B70CF687}"/>
                </a:ext>
              </a:extLst>
            </p:cNvPr>
            <p:cNvSpPr>
              <a:spLocks noEditPoints="1"/>
            </p:cNvSpPr>
            <p:nvPr/>
          </p:nvSpPr>
          <p:spPr bwMode="auto">
            <a:xfrm>
              <a:off x="4192" y="2863"/>
              <a:ext cx="156" cy="173"/>
            </a:xfrm>
            <a:custGeom>
              <a:avLst/>
              <a:gdLst>
                <a:gd name="T0" fmla="*/ 77 w 156"/>
                <a:gd name="T1" fmla="*/ 173 h 173"/>
                <a:gd name="T2" fmla="*/ 48 w 156"/>
                <a:gd name="T3" fmla="*/ 165 h 173"/>
                <a:gd name="T4" fmla="*/ 23 w 156"/>
                <a:gd name="T5" fmla="*/ 148 h 173"/>
                <a:gd name="T6" fmla="*/ 6 w 156"/>
                <a:gd name="T7" fmla="*/ 119 h 173"/>
                <a:gd name="T8" fmla="*/ 0 w 156"/>
                <a:gd name="T9" fmla="*/ 85 h 173"/>
                <a:gd name="T10" fmla="*/ 3 w 156"/>
                <a:gd name="T11" fmla="*/ 68 h 173"/>
                <a:gd name="T12" fmla="*/ 14 w 156"/>
                <a:gd name="T13" fmla="*/ 40 h 173"/>
                <a:gd name="T14" fmla="*/ 34 w 156"/>
                <a:gd name="T15" fmla="*/ 14 h 173"/>
                <a:gd name="T16" fmla="*/ 62 w 156"/>
                <a:gd name="T17" fmla="*/ 3 h 173"/>
                <a:gd name="T18" fmla="*/ 82 w 156"/>
                <a:gd name="T19" fmla="*/ 0 h 173"/>
                <a:gd name="T20" fmla="*/ 108 w 156"/>
                <a:gd name="T21" fmla="*/ 6 h 173"/>
                <a:gd name="T22" fmla="*/ 133 w 156"/>
                <a:gd name="T23" fmla="*/ 23 h 173"/>
                <a:gd name="T24" fmla="*/ 150 w 156"/>
                <a:gd name="T25" fmla="*/ 51 h 173"/>
                <a:gd name="T26" fmla="*/ 156 w 156"/>
                <a:gd name="T27" fmla="*/ 88 h 173"/>
                <a:gd name="T28" fmla="*/ 156 w 156"/>
                <a:gd name="T29" fmla="*/ 108 h 173"/>
                <a:gd name="T30" fmla="*/ 142 w 156"/>
                <a:gd name="T31" fmla="*/ 139 h 173"/>
                <a:gd name="T32" fmla="*/ 119 w 156"/>
                <a:gd name="T33" fmla="*/ 162 h 173"/>
                <a:gd name="T34" fmla="*/ 91 w 156"/>
                <a:gd name="T35" fmla="*/ 173 h 173"/>
                <a:gd name="T36" fmla="*/ 77 w 156"/>
                <a:gd name="T37" fmla="*/ 173 h 173"/>
                <a:gd name="T38" fmla="*/ 25 w 156"/>
                <a:gd name="T39" fmla="*/ 82 h 173"/>
                <a:gd name="T40" fmla="*/ 31 w 156"/>
                <a:gd name="T41" fmla="*/ 119 h 173"/>
                <a:gd name="T42" fmla="*/ 43 w 156"/>
                <a:gd name="T43" fmla="*/ 142 h 173"/>
                <a:gd name="T44" fmla="*/ 60 w 156"/>
                <a:gd name="T45" fmla="*/ 156 h 173"/>
                <a:gd name="T46" fmla="*/ 79 w 156"/>
                <a:gd name="T47" fmla="*/ 162 h 173"/>
                <a:gd name="T48" fmla="*/ 91 w 156"/>
                <a:gd name="T49" fmla="*/ 159 h 173"/>
                <a:gd name="T50" fmla="*/ 111 w 156"/>
                <a:gd name="T51" fmla="*/ 151 h 173"/>
                <a:gd name="T52" fmla="*/ 122 w 156"/>
                <a:gd name="T53" fmla="*/ 131 h 173"/>
                <a:gd name="T54" fmla="*/ 131 w 156"/>
                <a:gd name="T55" fmla="*/ 105 h 173"/>
                <a:gd name="T56" fmla="*/ 131 w 156"/>
                <a:gd name="T57" fmla="*/ 88 h 173"/>
                <a:gd name="T58" fmla="*/ 128 w 156"/>
                <a:gd name="T59" fmla="*/ 57 h 173"/>
                <a:gd name="T60" fmla="*/ 116 w 156"/>
                <a:gd name="T61" fmla="*/ 31 h 173"/>
                <a:gd name="T62" fmla="*/ 102 w 156"/>
                <a:gd name="T63" fmla="*/ 17 h 173"/>
                <a:gd name="T64" fmla="*/ 79 w 156"/>
                <a:gd name="T65" fmla="*/ 11 h 173"/>
                <a:gd name="T66" fmla="*/ 68 w 156"/>
                <a:gd name="T67" fmla="*/ 11 h 173"/>
                <a:gd name="T68" fmla="*/ 48 w 156"/>
                <a:gd name="T69" fmla="*/ 23 h 173"/>
                <a:gd name="T70" fmla="*/ 34 w 156"/>
                <a:gd name="T71" fmla="*/ 40 h 173"/>
                <a:gd name="T72" fmla="*/ 28 w 156"/>
                <a:gd name="T73" fmla="*/ 65 h 173"/>
                <a:gd name="T74" fmla="*/ 25 w 156"/>
                <a:gd name="T75"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 h="173">
                  <a:moveTo>
                    <a:pt x="77" y="173"/>
                  </a:moveTo>
                  <a:lnTo>
                    <a:pt x="77" y="173"/>
                  </a:lnTo>
                  <a:lnTo>
                    <a:pt x="62" y="170"/>
                  </a:lnTo>
                  <a:lnTo>
                    <a:pt x="48" y="165"/>
                  </a:lnTo>
                  <a:lnTo>
                    <a:pt x="34" y="159"/>
                  </a:lnTo>
                  <a:lnTo>
                    <a:pt x="23" y="148"/>
                  </a:lnTo>
                  <a:lnTo>
                    <a:pt x="14" y="134"/>
                  </a:lnTo>
                  <a:lnTo>
                    <a:pt x="6" y="119"/>
                  </a:lnTo>
                  <a:lnTo>
                    <a:pt x="3" y="102"/>
                  </a:lnTo>
                  <a:lnTo>
                    <a:pt x="0" y="85"/>
                  </a:lnTo>
                  <a:lnTo>
                    <a:pt x="0" y="85"/>
                  </a:lnTo>
                  <a:lnTo>
                    <a:pt x="3" y="68"/>
                  </a:lnTo>
                  <a:lnTo>
                    <a:pt x="6" y="54"/>
                  </a:lnTo>
                  <a:lnTo>
                    <a:pt x="14" y="40"/>
                  </a:lnTo>
                  <a:lnTo>
                    <a:pt x="23" y="26"/>
                  </a:lnTo>
                  <a:lnTo>
                    <a:pt x="34" y="14"/>
                  </a:lnTo>
                  <a:lnTo>
                    <a:pt x="48" y="6"/>
                  </a:lnTo>
                  <a:lnTo>
                    <a:pt x="62" y="3"/>
                  </a:lnTo>
                  <a:lnTo>
                    <a:pt x="82" y="0"/>
                  </a:lnTo>
                  <a:lnTo>
                    <a:pt x="82" y="0"/>
                  </a:lnTo>
                  <a:lnTo>
                    <a:pt x="94" y="3"/>
                  </a:lnTo>
                  <a:lnTo>
                    <a:pt x="108" y="6"/>
                  </a:lnTo>
                  <a:lnTo>
                    <a:pt x="122" y="14"/>
                  </a:lnTo>
                  <a:lnTo>
                    <a:pt x="133" y="23"/>
                  </a:lnTo>
                  <a:lnTo>
                    <a:pt x="142" y="37"/>
                  </a:lnTo>
                  <a:lnTo>
                    <a:pt x="150" y="51"/>
                  </a:lnTo>
                  <a:lnTo>
                    <a:pt x="156" y="68"/>
                  </a:lnTo>
                  <a:lnTo>
                    <a:pt x="156" y="88"/>
                  </a:lnTo>
                  <a:lnTo>
                    <a:pt x="156" y="88"/>
                  </a:lnTo>
                  <a:lnTo>
                    <a:pt x="156" y="108"/>
                  </a:lnTo>
                  <a:lnTo>
                    <a:pt x="150" y="125"/>
                  </a:lnTo>
                  <a:lnTo>
                    <a:pt x="142" y="139"/>
                  </a:lnTo>
                  <a:lnTo>
                    <a:pt x="131" y="153"/>
                  </a:lnTo>
                  <a:lnTo>
                    <a:pt x="119" y="162"/>
                  </a:lnTo>
                  <a:lnTo>
                    <a:pt x="105" y="168"/>
                  </a:lnTo>
                  <a:lnTo>
                    <a:pt x="91" y="173"/>
                  </a:lnTo>
                  <a:lnTo>
                    <a:pt x="77" y="173"/>
                  </a:lnTo>
                  <a:lnTo>
                    <a:pt x="77" y="173"/>
                  </a:lnTo>
                  <a:close/>
                  <a:moveTo>
                    <a:pt x="25" y="82"/>
                  </a:moveTo>
                  <a:lnTo>
                    <a:pt x="25" y="82"/>
                  </a:lnTo>
                  <a:lnTo>
                    <a:pt x="28" y="102"/>
                  </a:lnTo>
                  <a:lnTo>
                    <a:pt x="31" y="119"/>
                  </a:lnTo>
                  <a:lnTo>
                    <a:pt x="37" y="131"/>
                  </a:lnTo>
                  <a:lnTo>
                    <a:pt x="43" y="142"/>
                  </a:lnTo>
                  <a:lnTo>
                    <a:pt x="51" y="151"/>
                  </a:lnTo>
                  <a:lnTo>
                    <a:pt x="60" y="156"/>
                  </a:lnTo>
                  <a:lnTo>
                    <a:pt x="71" y="159"/>
                  </a:lnTo>
                  <a:lnTo>
                    <a:pt x="79" y="162"/>
                  </a:lnTo>
                  <a:lnTo>
                    <a:pt x="79" y="162"/>
                  </a:lnTo>
                  <a:lnTo>
                    <a:pt x="91" y="159"/>
                  </a:lnTo>
                  <a:lnTo>
                    <a:pt x="102" y="156"/>
                  </a:lnTo>
                  <a:lnTo>
                    <a:pt x="111" y="151"/>
                  </a:lnTo>
                  <a:lnTo>
                    <a:pt x="116" y="142"/>
                  </a:lnTo>
                  <a:lnTo>
                    <a:pt x="122" y="131"/>
                  </a:lnTo>
                  <a:lnTo>
                    <a:pt x="128" y="119"/>
                  </a:lnTo>
                  <a:lnTo>
                    <a:pt x="131" y="105"/>
                  </a:lnTo>
                  <a:lnTo>
                    <a:pt x="131" y="88"/>
                  </a:lnTo>
                  <a:lnTo>
                    <a:pt x="131" y="88"/>
                  </a:lnTo>
                  <a:lnTo>
                    <a:pt x="131" y="71"/>
                  </a:lnTo>
                  <a:lnTo>
                    <a:pt x="128" y="57"/>
                  </a:lnTo>
                  <a:lnTo>
                    <a:pt x="122" y="43"/>
                  </a:lnTo>
                  <a:lnTo>
                    <a:pt x="116" y="31"/>
                  </a:lnTo>
                  <a:lnTo>
                    <a:pt x="111" y="23"/>
                  </a:lnTo>
                  <a:lnTo>
                    <a:pt x="102" y="17"/>
                  </a:lnTo>
                  <a:lnTo>
                    <a:pt x="91" y="11"/>
                  </a:lnTo>
                  <a:lnTo>
                    <a:pt x="79" y="11"/>
                  </a:lnTo>
                  <a:lnTo>
                    <a:pt x="79" y="11"/>
                  </a:lnTo>
                  <a:lnTo>
                    <a:pt x="68" y="11"/>
                  </a:lnTo>
                  <a:lnTo>
                    <a:pt x="57" y="14"/>
                  </a:lnTo>
                  <a:lnTo>
                    <a:pt x="48" y="23"/>
                  </a:lnTo>
                  <a:lnTo>
                    <a:pt x="40" y="28"/>
                  </a:lnTo>
                  <a:lnTo>
                    <a:pt x="34" y="40"/>
                  </a:lnTo>
                  <a:lnTo>
                    <a:pt x="31" y="51"/>
                  </a:lnTo>
                  <a:lnTo>
                    <a:pt x="28" y="65"/>
                  </a:lnTo>
                  <a:lnTo>
                    <a:pt x="25" y="82"/>
                  </a:lnTo>
                  <a:lnTo>
                    <a:pt x="25" y="8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5" name="Freeform 1727">
              <a:extLst>
                <a:ext uri="{FF2B5EF4-FFF2-40B4-BE49-F238E27FC236}">
                  <a16:creationId xmlns:a16="http://schemas.microsoft.com/office/drawing/2014/main" id="{7F579A9C-3597-4A74-AFE4-D0A40BA8AE20}"/>
                </a:ext>
              </a:extLst>
            </p:cNvPr>
            <p:cNvSpPr>
              <a:spLocks/>
            </p:cNvSpPr>
            <p:nvPr/>
          </p:nvSpPr>
          <p:spPr bwMode="auto">
            <a:xfrm>
              <a:off x="4365" y="2866"/>
              <a:ext cx="100" cy="167"/>
            </a:xfrm>
            <a:custGeom>
              <a:avLst/>
              <a:gdLst>
                <a:gd name="T0" fmla="*/ 37 w 100"/>
                <a:gd name="T1" fmla="*/ 167 h 167"/>
                <a:gd name="T2" fmla="*/ 0 w 100"/>
                <a:gd name="T3" fmla="*/ 167 h 167"/>
                <a:gd name="T4" fmla="*/ 0 w 100"/>
                <a:gd name="T5" fmla="*/ 167 h 167"/>
                <a:gd name="T6" fmla="*/ 6 w 100"/>
                <a:gd name="T7" fmla="*/ 165 h 167"/>
                <a:gd name="T8" fmla="*/ 6 w 100"/>
                <a:gd name="T9" fmla="*/ 156 h 167"/>
                <a:gd name="T10" fmla="*/ 6 w 100"/>
                <a:gd name="T11" fmla="*/ 11 h 167"/>
                <a:gd name="T12" fmla="*/ 6 w 100"/>
                <a:gd name="T13" fmla="*/ 11 h 167"/>
                <a:gd name="T14" fmla="*/ 6 w 100"/>
                <a:gd name="T15" fmla="*/ 3 h 167"/>
                <a:gd name="T16" fmla="*/ 0 w 100"/>
                <a:gd name="T17" fmla="*/ 0 h 167"/>
                <a:gd name="T18" fmla="*/ 100 w 100"/>
                <a:gd name="T19" fmla="*/ 0 h 167"/>
                <a:gd name="T20" fmla="*/ 100 w 100"/>
                <a:gd name="T21" fmla="*/ 23 h 167"/>
                <a:gd name="T22" fmla="*/ 100 w 100"/>
                <a:gd name="T23" fmla="*/ 23 h 167"/>
                <a:gd name="T24" fmla="*/ 91 w 100"/>
                <a:gd name="T25" fmla="*/ 14 h 167"/>
                <a:gd name="T26" fmla="*/ 77 w 100"/>
                <a:gd name="T27" fmla="*/ 11 h 167"/>
                <a:gd name="T28" fmla="*/ 77 w 100"/>
                <a:gd name="T29" fmla="*/ 11 h 167"/>
                <a:gd name="T30" fmla="*/ 31 w 100"/>
                <a:gd name="T31" fmla="*/ 11 h 167"/>
                <a:gd name="T32" fmla="*/ 31 w 100"/>
                <a:gd name="T33" fmla="*/ 68 h 167"/>
                <a:gd name="T34" fmla="*/ 71 w 100"/>
                <a:gd name="T35" fmla="*/ 68 h 167"/>
                <a:gd name="T36" fmla="*/ 71 w 100"/>
                <a:gd name="T37" fmla="*/ 68 h 167"/>
                <a:gd name="T38" fmla="*/ 77 w 100"/>
                <a:gd name="T39" fmla="*/ 65 h 167"/>
                <a:gd name="T40" fmla="*/ 80 w 100"/>
                <a:gd name="T41" fmla="*/ 62 h 167"/>
                <a:gd name="T42" fmla="*/ 80 w 100"/>
                <a:gd name="T43" fmla="*/ 88 h 167"/>
                <a:gd name="T44" fmla="*/ 80 w 100"/>
                <a:gd name="T45" fmla="*/ 88 h 167"/>
                <a:gd name="T46" fmla="*/ 77 w 100"/>
                <a:gd name="T47" fmla="*/ 82 h 167"/>
                <a:gd name="T48" fmla="*/ 71 w 100"/>
                <a:gd name="T49" fmla="*/ 82 h 167"/>
                <a:gd name="T50" fmla="*/ 31 w 100"/>
                <a:gd name="T51" fmla="*/ 82 h 167"/>
                <a:gd name="T52" fmla="*/ 31 w 100"/>
                <a:gd name="T53" fmla="*/ 156 h 167"/>
                <a:gd name="T54" fmla="*/ 31 w 100"/>
                <a:gd name="T55" fmla="*/ 156 h 167"/>
                <a:gd name="T56" fmla="*/ 31 w 100"/>
                <a:gd name="T57" fmla="*/ 165 h 167"/>
                <a:gd name="T58" fmla="*/ 37 w 100"/>
                <a:gd name="T59" fmla="*/ 167 h 167"/>
                <a:gd name="T60" fmla="*/ 37 w 100"/>
                <a:gd name="T6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67">
                  <a:moveTo>
                    <a:pt x="37" y="167"/>
                  </a:moveTo>
                  <a:lnTo>
                    <a:pt x="0" y="167"/>
                  </a:lnTo>
                  <a:lnTo>
                    <a:pt x="0" y="167"/>
                  </a:lnTo>
                  <a:lnTo>
                    <a:pt x="6" y="165"/>
                  </a:lnTo>
                  <a:lnTo>
                    <a:pt x="6" y="156"/>
                  </a:lnTo>
                  <a:lnTo>
                    <a:pt x="6" y="11"/>
                  </a:lnTo>
                  <a:lnTo>
                    <a:pt x="6" y="11"/>
                  </a:lnTo>
                  <a:lnTo>
                    <a:pt x="6" y="3"/>
                  </a:lnTo>
                  <a:lnTo>
                    <a:pt x="0" y="0"/>
                  </a:lnTo>
                  <a:lnTo>
                    <a:pt x="100" y="0"/>
                  </a:lnTo>
                  <a:lnTo>
                    <a:pt x="100" y="23"/>
                  </a:lnTo>
                  <a:lnTo>
                    <a:pt x="100" y="23"/>
                  </a:lnTo>
                  <a:lnTo>
                    <a:pt x="91" y="14"/>
                  </a:lnTo>
                  <a:lnTo>
                    <a:pt x="77" y="11"/>
                  </a:lnTo>
                  <a:lnTo>
                    <a:pt x="77" y="11"/>
                  </a:lnTo>
                  <a:lnTo>
                    <a:pt x="31" y="11"/>
                  </a:lnTo>
                  <a:lnTo>
                    <a:pt x="31" y="68"/>
                  </a:lnTo>
                  <a:lnTo>
                    <a:pt x="71" y="68"/>
                  </a:lnTo>
                  <a:lnTo>
                    <a:pt x="71" y="68"/>
                  </a:lnTo>
                  <a:lnTo>
                    <a:pt x="77" y="65"/>
                  </a:lnTo>
                  <a:lnTo>
                    <a:pt x="80" y="62"/>
                  </a:lnTo>
                  <a:lnTo>
                    <a:pt x="80" y="88"/>
                  </a:lnTo>
                  <a:lnTo>
                    <a:pt x="80" y="88"/>
                  </a:lnTo>
                  <a:lnTo>
                    <a:pt x="77" y="82"/>
                  </a:lnTo>
                  <a:lnTo>
                    <a:pt x="71" y="82"/>
                  </a:lnTo>
                  <a:lnTo>
                    <a:pt x="31" y="82"/>
                  </a:lnTo>
                  <a:lnTo>
                    <a:pt x="31" y="156"/>
                  </a:lnTo>
                  <a:lnTo>
                    <a:pt x="31" y="156"/>
                  </a:lnTo>
                  <a:lnTo>
                    <a:pt x="31" y="165"/>
                  </a:lnTo>
                  <a:lnTo>
                    <a:pt x="37" y="167"/>
                  </a:lnTo>
                  <a:lnTo>
                    <a:pt x="37" y="1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FA16-4D47-4649-986C-C261DEF81F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360AE9-39B8-40B8-BAC8-6B7BD05666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DA803E-1177-4998-BBA6-7567D10545FE}"/>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2400E480-C90B-40E7-A71E-3E1714F586BB}"/>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C2869C19-18F7-4071-B09E-CC59E8E66D91}"/>
              </a:ext>
            </a:extLst>
          </p:cNvPr>
          <p:cNvSpPr>
            <a:spLocks noGrp="1"/>
          </p:cNvSpPr>
          <p:nvPr>
            <p:ph type="sldNum" sz="quarter" idx="12"/>
          </p:nvPr>
        </p:nvSpPr>
        <p:spPr/>
        <p:txBody>
          <a:bodyPr/>
          <a:lstStyle>
            <a:lvl1pPr>
              <a:defRPr/>
            </a:lvl1pPr>
          </a:lstStyle>
          <a:p>
            <a:fld id="{5079C37E-129E-421F-BB59-5C4E3514CDC2}" type="slidenum">
              <a:rPr lang="en-GB" altLang="en-US"/>
              <a:pPr/>
              <a:t>‹#›</a:t>
            </a:fld>
            <a:endParaRPr lang="en-GB" altLang="en-US"/>
          </a:p>
        </p:txBody>
      </p:sp>
    </p:spTree>
    <p:extLst>
      <p:ext uri="{BB962C8B-B14F-4D97-AF65-F5344CB8AC3E}">
        <p14:creationId xmlns:p14="http://schemas.microsoft.com/office/powerpoint/2010/main" val="3262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F9ED6-680F-4C8D-B84D-888C95EC8D12}"/>
              </a:ext>
            </a:extLst>
          </p:cNvPr>
          <p:cNvSpPr>
            <a:spLocks noGrp="1"/>
          </p:cNvSpPr>
          <p:nvPr>
            <p:ph type="title" orient="vert"/>
          </p:nvPr>
        </p:nvSpPr>
        <p:spPr>
          <a:xfrm>
            <a:off x="6678613" y="0"/>
            <a:ext cx="2106612" cy="6202363"/>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05AD92-E888-44C4-B621-50CCE66E252D}"/>
              </a:ext>
            </a:extLst>
          </p:cNvPr>
          <p:cNvSpPr>
            <a:spLocks noGrp="1"/>
          </p:cNvSpPr>
          <p:nvPr>
            <p:ph type="body" orient="vert" idx="1"/>
          </p:nvPr>
        </p:nvSpPr>
        <p:spPr>
          <a:xfrm>
            <a:off x="358775" y="0"/>
            <a:ext cx="6167438" cy="62023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504968-BA3E-480A-9AAE-78E2F652F571}"/>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A095FF19-8264-4559-A9D7-0CD3B30EF582}"/>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E6AD0DEF-00AD-4154-9DE3-99A037FF51F5}"/>
              </a:ext>
            </a:extLst>
          </p:cNvPr>
          <p:cNvSpPr>
            <a:spLocks noGrp="1"/>
          </p:cNvSpPr>
          <p:nvPr>
            <p:ph type="sldNum" sz="quarter" idx="12"/>
          </p:nvPr>
        </p:nvSpPr>
        <p:spPr/>
        <p:txBody>
          <a:bodyPr/>
          <a:lstStyle>
            <a:lvl1pPr>
              <a:defRPr/>
            </a:lvl1pPr>
          </a:lstStyle>
          <a:p>
            <a:fld id="{1DD2F721-3A07-454E-94BB-AA0DD3E073E1}" type="slidenum">
              <a:rPr lang="en-GB" altLang="en-US"/>
              <a:pPr/>
              <a:t>‹#›</a:t>
            </a:fld>
            <a:endParaRPr lang="en-GB" altLang="en-US"/>
          </a:p>
        </p:txBody>
      </p:sp>
    </p:spTree>
    <p:extLst>
      <p:ext uri="{BB962C8B-B14F-4D97-AF65-F5344CB8AC3E}">
        <p14:creationId xmlns:p14="http://schemas.microsoft.com/office/powerpoint/2010/main" val="52898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BD2F-F282-48E0-AA11-DFE2EEC035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B60908-AACD-41AA-BF93-ED5D7B58F4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453414-C9F5-41EA-A385-24CD42798690}"/>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0DE702CE-DA14-47EF-885D-00F9F038E0E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B2EC1FCC-90D6-4EC4-A9E9-26BD476C8E71}"/>
              </a:ext>
            </a:extLst>
          </p:cNvPr>
          <p:cNvSpPr>
            <a:spLocks noGrp="1"/>
          </p:cNvSpPr>
          <p:nvPr>
            <p:ph type="sldNum" sz="quarter" idx="12"/>
          </p:nvPr>
        </p:nvSpPr>
        <p:spPr/>
        <p:txBody>
          <a:bodyPr/>
          <a:lstStyle>
            <a:lvl1pPr>
              <a:defRPr/>
            </a:lvl1pPr>
          </a:lstStyle>
          <a:p>
            <a:fld id="{22AC01CA-3953-4CB0-B584-2F7765B82BEB}" type="slidenum">
              <a:rPr lang="en-GB" altLang="en-US"/>
              <a:pPr/>
              <a:t>‹#›</a:t>
            </a:fld>
            <a:endParaRPr lang="en-GB" altLang="en-US"/>
          </a:p>
        </p:txBody>
      </p:sp>
    </p:spTree>
    <p:extLst>
      <p:ext uri="{BB962C8B-B14F-4D97-AF65-F5344CB8AC3E}">
        <p14:creationId xmlns:p14="http://schemas.microsoft.com/office/powerpoint/2010/main" val="298274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3705-728F-4274-AB7A-21D5CFA83AD5}"/>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678B162-EBEE-4A01-AA2A-02341B48AEB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AB4EA2AF-418D-463A-A239-962CB21BF975}"/>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D372D2CF-2E1D-43A8-AB06-39F65031E69E}"/>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4B31B70E-52DA-4DA0-B32E-20281D44F394}"/>
              </a:ext>
            </a:extLst>
          </p:cNvPr>
          <p:cNvSpPr>
            <a:spLocks noGrp="1"/>
          </p:cNvSpPr>
          <p:nvPr>
            <p:ph type="sldNum" sz="quarter" idx="12"/>
          </p:nvPr>
        </p:nvSpPr>
        <p:spPr/>
        <p:txBody>
          <a:bodyPr/>
          <a:lstStyle>
            <a:lvl1pPr>
              <a:defRPr/>
            </a:lvl1pPr>
          </a:lstStyle>
          <a:p>
            <a:fld id="{8CB07146-8562-4F42-A083-4FB6EB28D106}" type="slidenum">
              <a:rPr lang="en-GB" altLang="en-US"/>
              <a:pPr/>
              <a:t>‹#›</a:t>
            </a:fld>
            <a:endParaRPr lang="en-GB" altLang="en-US"/>
          </a:p>
        </p:txBody>
      </p:sp>
    </p:spTree>
    <p:extLst>
      <p:ext uri="{BB962C8B-B14F-4D97-AF65-F5344CB8AC3E}">
        <p14:creationId xmlns:p14="http://schemas.microsoft.com/office/powerpoint/2010/main" val="365038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DF99-D470-4693-8BEB-0863D5246D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7F4AC2-E7C7-4380-A0CE-37CA179CD7CE}"/>
              </a:ext>
            </a:extLst>
          </p:cNvPr>
          <p:cNvSpPr>
            <a:spLocks noGrp="1"/>
          </p:cNvSpPr>
          <p:nvPr>
            <p:ph sz="half" idx="1"/>
          </p:nvPr>
        </p:nvSpPr>
        <p:spPr>
          <a:xfrm>
            <a:off x="358775" y="1700213"/>
            <a:ext cx="4137025" cy="4502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B059A34-97BB-43BB-B83D-57571F807226}"/>
              </a:ext>
            </a:extLst>
          </p:cNvPr>
          <p:cNvSpPr>
            <a:spLocks noGrp="1"/>
          </p:cNvSpPr>
          <p:nvPr>
            <p:ph sz="half" idx="2"/>
          </p:nvPr>
        </p:nvSpPr>
        <p:spPr>
          <a:xfrm>
            <a:off x="4648200" y="1700213"/>
            <a:ext cx="4137025" cy="4502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4F0903-0A36-4D6B-8125-9958A9EC23F0}"/>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2845E8AA-269C-47B3-990B-5DCAC4E28403}"/>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310132A6-306D-4EC1-B341-165E279C8348}"/>
              </a:ext>
            </a:extLst>
          </p:cNvPr>
          <p:cNvSpPr>
            <a:spLocks noGrp="1"/>
          </p:cNvSpPr>
          <p:nvPr>
            <p:ph type="sldNum" sz="quarter" idx="12"/>
          </p:nvPr>
        </p:nvSpPr>
        <p:spPr/>
        <p:txBody>
          <a:bodyPr/>
          <a:lstStyle>
            <a:lvl1pPr>
              <a:defRPr/>
            </a:lvl1pPr>
          </a:lstStyle>
          <a:p>
            <a:fld id="{961BF5FC-772D-4221-92B7-A6BA5FA14BBD}" type="slidenum">
              <a:rPr lang="en-GB" altLang="en-US"/>
              <a:pPr/>
              <a:t>‹#›</a:t>
            </a:fld>
            <a:endParaRPr lang="en-GB" altLang="en-US"/>
          </a:p>
        </p:txBody>
      </p:sp>
    </p:spTree>
    <p:extLst>
      <p:ext uri="{BB962C8B-B14F-4D97-AF65-F5344CB8AC3E}">
        <p14:creationId xmlns:p14="http://schemas.microsoft.com/office/powerpoint/2010/main" val="311075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B766-313C-45D5-AA63-2C9312D141D5}"/>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B21096-2929-45C9-9312-9205C5D4271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3D967A-5FE1-41EE-B491-1DBFD9A9C42B}"/>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C218CD-FE2B-423A-934A-37B5CC63389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74284F-CBFC-410E-A21A-40981284B1A2}"/>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5BD5A5-354C-4A73-B2A1-8F7A82F5A512}"/>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30671F83-A4C6-4C8E-833F-5413418C86F7}"/>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C82067E5-1564-4CA1-815D-E2DFB10CE4A2}"/>
              </a:ext>
            </a:extLst>
          </p:cNvPr>
          <p:cNvSpPr>
            <a:spLocks noGrp="1"/>
          </p:cNvSpPr>
          <p:nvPr>
            <p:ph type="sldNum" sz="quarter" idx="12"/>
          </p:nvPr>
        </p:nvSpPr>
        <p:spPr/>
        <p:txBody>
          <a:bodyPr/>
          <a:lstStyle>
            <a:lvl1pPr>
              <a:defRPr/>
            </a:lvl1pPr>
          </a:lstStyle>
          <a:p>
            <a:fld id="{275FAFD0-82E9-4DCF-8903-0BFE1DB79380}" type="slidenum">
              <a:rPr lang="en-GB" altLang="en-US"/>
              <a:pPr/>
              <a:t>‹#›</a:t>
            </a:fld>
            <a:endParaRPr lang="en-GB" altLang="en-US"/>
          </a:p>
        </p:txBody>
      </p:sp>
    </p:spTree>
    <p:extLst>
      <p:ext uri="{BB962C8B-B14F-4D97-AF65-F5344CB8AC3E}">
        <p14:creationId xmlns:p14="http://schemas.microsoft.com/office/powerpoint/2010/main" val="190700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1E5F-F26B-4ABB-9BAC-87944C15C77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E65F8C-6F75-4DF0-B2DD-95226824C4F1}"/>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AE427D8F-9C47-43BD-99ED-16A21522755B}"/>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25B30EDC-9A07-4195-AF60-36A9CD5F2CBC}"/>
              </a:ext>
            </a:extLst>
          </p:cNvPr>
          <p:cNvSpPr>
            <a:spLocks noGrp="1"/>
          </p:cNvSpPr>
          <p:nvPr>
            <p:ph type="sldNum" sz="quarter" idx="12"/>
          </p:nvPr>
        </p:nvSpPr>
        <p:spPr/>
        <p:txBody>
          <a:bodyPr/>
          <a:lstStyle>
            <a:lvl1pPr>
              <a:defRPr/>
            </a:lvl1pPr>
          </a:lstStyle>
          <a:p>
            <a:fld id="{85661E09-E6A7-4600-B099-A107816D682F}" type="slidenum">
              <a:rPr lang="en-GB" altLang="en-US"/>
              <a:pPr/>
              <a:t>‹#›</a:t>
            </a:fld>
            <a:endParaRPr lang="en-GB" altLang="en-US"/>
          </a:p>
        </p:txBody>
      </p:sp>
    </p:spTree>
    <p:extLst>
      <p:ext uri="{BB962C8B-B14F-4D97-AF65-F5344CB8AC3E}">
        <p14:creationId xmlns:p14="http://schemas.microsoft.com/office/powerpoint/2010/main" val="92847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9A1B7D-7BF4-4707-8431-9323F1E03F5C}"/>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AFA9D7CB-1A26-4727-A982-62AB2FBBE7C1}"/>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A3621308-DAC6-4442-A144-7971B0069E66}"/>
              </a:ext>
            </a:extLst>
          </p:cNvPr>
          <p:cNvSpPr>
            <a:spLocks noGrp="1"/>
          </p:cNvSpPr>
          <p:nvPr>
            <p:ph type="sldNum" sz="quarter" idx="12"/>
          </p:nvPr>
        </p:nvSpPr>
        <p:spPr/>
        <p:txBody>
          <a:bodyPr/>
          <a:lstStyle>
            <a:lvl1pPr>
              <a:defRPr/>
            </a:lvl1pPr>
          </a:lstStyle>
          <a:p>
            <a:fld id="{525A3F16-E05D-4CAB-9D65-DCED0066DEC3}" type="slidenum">
              <a:rPr lang="en-GB" altLang="en-US"/>
              <a:pPr/>
              <a:t>‹#›</a:t>
            </a:fld>
            <a:endParaRPr lang="en-GB" altLang="en-US"/>
          </a:p>
        </p:txBody>
      </p:sp>
    </p:spTree>
    <p:extLst>
      <p:ext uri="{BB962C8B-B14F-4D97-AF65-F5344CB8AC3E}">
        <p14:creationId xmlns:p14="http://schemas.microsoft.com/office/powerpoint/2010/main" val="87624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9335-15A5-4EA3-8E7D-BF293191C7A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ABF650B-12FC-423C-ABF3-C37B9AAE753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13DB8DF-928A-4B33-853D-496242EE5C5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3D70F7-208F-4A3E-B071-166FDA798F57}"/>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34047D71-3E37-4268-9E5A-4D6005A42554}"/>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A39A8828-9C52-4767-9AC0-3A3CB4F2E1EB}"/>
              </a:ext>
            </a:extLst>
          </p:cNvPr>
          <p:cNvSpPr>
            <a:spLocks noGrp="1"/>
          </p:cNvSpPr>
          <p:nvPr>
            <p:ph type="sldNum" sz="quarter" idx="12"/>
          </p:nvPr>
        </p:nvSpPr>
        <p:spPr/>
        <p:txBody>
          <a:bodyPr/>
          <a:lstStyle>
            <a:lvl1pPr>
              <a:defRPr/>
            </a:lvl1pPr>
          </a:lstStyle>
          <a:p>
            <a:fld id="{D8C121F5-9B71-49C8-B07B-BA3809DBC53D}" type="slidenum">
              <a:rPr lang="en-GB" altLang="en-US"/>
              <a:pPr/>
              <a:t>‹#›</a:t>
            </a:fld>
            <a:endParaRPr lang="en-GB" altLang="en-US"/>
          </a:p>
        </p:txBody>
      </p:sp>
    </p:spTree>
    <p:extLst>
      <p:ext uri="{BB962C8B-B14F-4D97-AF65-F5344CB8AC3E}">
        <p14:creationId xmlns:p14="http://schemas.microsoft.com/office/powerpoint/2010/main" val="94499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5A7F-D294-4FC4-A9BE-18C0C576886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2F09F3-6CC8-43C8-A4EB-9AC5142FAD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1D80DFC-C2E3-4398-B403-78A497725A1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BB74E4-E3EC-45BC-AD59-3BFA819A703C}"/>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9397303D-CF6E-43D8-B3A4-940096799F9E}"/>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826FE15F-9050-43A8-B3AE-3BF7897CE760}"/>
              </a:ext>
            </a:extLst>
          </p:cNvPr>
          <p:cNvSpPr>
            <a:spLocks noGrp="1"/>
          </p:cNvSpPr>
          <p:nvPr>
            <p:ph type="sldNum" sz="quarter" idx="12"/>
          </p:nvPr>
        </p:nvSpPr>
        <p:spPr/>
        <p:txBody>
          <a:bodyPr/>
          <a:lstStyle>
            <a:lvl1pPr>
              <a:defRPr/>
            </a:lvl1pPr>
          </a:lstStyle>
          <a:p>
            <a:fld id="{DFDD226B-D5DB-4B55-A344-43367A5FAFB9}" type="slidenum">
              <a:rPr lang="en-GB" altLang="en-US"/>
              <a:pPr/>
              <a:t>‹#›</a:t>
            </a:fld>
            <a:endParaRPr lang="en-GB" altLang="en-US"/>
          </a:p>
        </p:txBody>
      </p:sp>
    </p:spTree>
    <p:extLst>
      <p:ext uri="{BB962C8B-B14F-4D97-AF65-F5344CB8AC3E}">
        <p14:creationId xmlns:p14="http://schemas.microsoft.com/office/powerpoint/2010/main" val="280914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337D9D"/>
            </a:gs>
          </a:gsLst>
          <a:lin ang="5400000" scaled="1"/>
        </a:gra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569C4C4A-6B57-4E38-814B-125E7CDF20CB}"/>
              </a:ext>
            </a:extLst>
          </p:cNvPr>
          <p:cNvSpPr>
            <a:spLocks noGrp="1" noChangeArrowheads="1"/>
          </p:cNvSpPr>
          <p:nvPr>
            <p:ph type="title"/>
          </p:nvPr>
        </p:nvSpPr>
        <p:spPr bwMode="auto">
          <a:xfrm>
            <a:off x="358775" y="0"/>
            <a:ext cx="8426450" cy="1341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Master title style</a:t>
            </a:r>
          </a:p>
        </p:txBody>
      </p:sp>
      <p:sp>
        <p:nvSpPr>
          <p:cNvPr id="4101" name="Rectangle 5">
            <a:extLst>
              <a:ext uri="{FF2B5EF4-FFF2-40B4-BE49-F238E27FC236}">
                <a16:creationId xmlns:a16="http://schemas.microsoft.com/office/drawing/2014/main" id="{0E619236-AC53-48DB-8B5D-47D219C5E0D6}"/>
              </a:ext>
            </a:extLst>
          </p:cNvPr>
          <p:cNvSpPr>
            <a:spLocks noGrp="1" noChangeArrowheads="1"/>
          </p:cNvSpPr>
          <p:nvPr>
            <p:ph type="body" idx="1"/>
          </p:nvPr>
        </p:nvSpPr>
        <p:spPr bwMode="auto">
          <a:xfrm>
            <a:off x="358775" y="1700213"/>
            <a:ext cx="8426450" cy="450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4102" name="Rectangle 6">
            <a:extLst>
              <a:ext uri="{FF2B5EF4-FFF2-40B4-BE49-F238E27FC236}">
                <a16:creationId xmlns:a16="http://schemas.microsoft.com/office/drawing/2014/main" id="{8BE9F714-D7BB-405F-85DE-9B8D16F5553F}"/>
              </a:ext>
            </a:extLst>
          </p:cNvPr>
          <p:cNvSpPr>
            <a:spLocks noGrp="1" noChangeArrowheads="1"/>
          </p:cNvSpPr>
          <p:nvPr>
            <p:ph type="dt" sz="half" idx="2"/>
          </p:nvPr>
        </p:nvSpPr>
        <p:spPr bwMode="auto">
          <a:xfrm>
            <a:off x="358775" y="6308725"/>
            <a:ext cx="19050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l">
              <a:defRPr sz="1400">
                <a:solidFill>
                  <a:schemeClr val="tx1"/>
                </a:solidFill>
              </a:defRPr>
            </a:lvl1pPr>
          </a:lstStyle>
          <a:p>
            <a:endParaRPr lang="en-GB" altLang="en-US"/>
          </a:p>
        </p:txBody>
      </p:sp>
      <p:sp>
        <p:nvSpPr>
          <p:cNvPr id="4103" name="Rectangle 7">
            <a:extLst>
              <a:ext uri="{FF2B5EF4-FFF2-40B4-BE49-F238E27FC236}">
                <a16:creationId xmlns:a16="http://schemas.microsoft.com/office/drawing/2014/main" id="{92880DE6-DDD2-4724-86FA-E3E2CCEA9ACB}"/>
              </a:ext>
            </a:extLst>
          </p:cNvPr>
          <p:cNvSpPr>
            <a:spLocks noGrp="1" noChangeArrowheads="1"/>
          </p:cNvSpPr>
          <p:nvPr>
            <p:ph type="ftr" sz="quarter" idx="3"/>
          </p:nvPr>
        </p:nvSpPr>
        <p:spPr bwMode="auto">
          <a:xfrm>
            <a:off x="2268538" y="6308725"/>
            <a:ext cx="460851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defRPr sz="1400">
                <a:solidFill>
                  <a:schemeClr val="tx1"/>
                </a:solidFill>
              </a:defRPr>
            </a:lvl1pPr>
          </a:lstStyle>
          <a:p>
            <a:endParaRPr lang="en-GB" altLang="en-US"/>
          </a:p>
        </p:txBody>
      </p:sp>
      <p:sp>
        <p:nvSpPr>
          <p:cNvPr id="4104" name="Rectangle 8">
            <a:extLst>
              <a:ext uri="{FF2B5EF4-FFF2-40B4-BE49-F238E27FC236}">
                <a16:creationId xmlns:a16="http://schemas.microsoft.com/office/drawing/2014/main" id="{BBBED02A-7B55-44C3-A961-8A0606BCBF7E}"/>
              </a:ext>
            </a:extLst>
          </p:cNvPr>
          <p:cNvSpPr>
            <a:spLocks noGrp="1" noChangeArrowheads="1"/>
          </p:cNvSpPr>
          <p:nvPr>
            <p:ph type="sldNum" sz="quarter" idx="4"/>
          </p:nvPr>
        </p:nvSpPr>
        <p:spPr bwMode="auto">
          <a:xfrm>
            <a:off x="6877050" y="6308725"/>
            <a:ext cx="190817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r">
              <a:defRPr sz="1400">
                <a:solidFill>
                  <a:schemeClr val="tx1"/>
                </a:solidFill>
              </a:defRPr>
            </a:lvl1pPr>
          </a:lstStyle>
          <a:p>
            <a:fld id="{CA9A42E6-269E-4DF3-825C-EEE55391ECB8}" type="slidenum">
              <a:rPr lang="en-GB" altLang="en-US"/>
              <a:pPr/>
              <a:t>‹#›</a:t>
            </a:fld>
            <a:endParaRPr lang="en-GB"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600" b="1" kern="1200">
          <a:solidFill>
            <a:schemeClr val="tx2"/>
          </a:solidFill>
          <a:latin typeface="+mj-lt"/>
          <a:ea typeface="+mj-ea"/>
          <a:cs typeface="+mj-cs"/>
        </a:defRPr>
      </a:lvl1pPr>
      <a:lvl2pPr algn="l" rtl="0" fontAlgn="base">
        <a:spcBef>
          <a:spcPct val="0"/>
        </a:spcBef>
        <a:spcAft>
          <a:spcPct val="0"/>
        </a:spcAft>
        <a:defRPr sz="3600" b="1">
          <a:solidFill>
            <a:schemeClr val="tx2"/>
          </a:solidFill>
          <a:latin typeface="Lucida Sans" panose="020B0602030504020204" pitchFamily="34" charset="0"/>
          <a:ea typeface="ＭＳ Ｐゴシック" panose="020B0600070205080204" pitchFamily="34" charset="-128"/>
        </a:defRPr>
      </a:lvl2pPr>
      <a:lvl3pPr algn="l" rtl="0" fontAlgn="base">
        <a:spcBef>
          <a:spcPct val="0"/>
        </a:spcBef>
        <a:spcAft>
          <a:spcPct val="0"/>
        </a:spcAft>
        <a:defRPr sz="3600" b="1">
          <a:solidFill>
            <a:schemeClr val="tx2"/>
          </a:solidFill>
          <a:latin typeface="Lucida Sans" panose="020B0602030504020204" pitchFamily="34" charset="0"/>
          <a:ea typeface="ＭＳ Ｐゴシック" panose="020B0600070205080204" pitchFamily="34" charset="-128"/>
        </a:defRPr>
      </a:lvl3pPr>
      <a:lvl4pPr algn="l" rtl="0" fontAlgn="base">
        <a:spcBef>
          <a:spcPct val="0"/>
        </a:spcBef>
        <a:spcAft>
          <a:spcPct val="0"/>
        </a:spcAft>
        <a:defRPr sz="3600" b="1">
          <a:solidFill>
            <a:schemeClr val="tx2"/>
          </a:solidFill>
          <a:latin typeface="Lucida Sans" panose="020B0602030504020204" pitchFamily="34" charset="0"/>
          <a:ea typeface="ＭＳ Ｐゴシック" panose="020B0600070205080204" pitchFamily="34" charset="-128"/>
        </a:defRPr>
      </a:lvl4pPr>
      <a:lvl5pPr algn="l" rtl="0" fontAlgn="base">
        <a:spcBef>
          <a:spcPct val="0"/>
        </a:spcBef>
        <a:spcAft>
          <a:spcPct val="0"/>
        </a:spcAft>
        <a:defRPr sz="3600" b="1">
          <a:solidFill>
            <a:schemeClr val="tx2"/>
          </a:solidFill>
          <a:latin typeface="Lucida Sans" panose="020B0602030504020204" pitchFamily="34" charset="0"/>
          <a:ea typeface="ＭＳ Ｐゴシック" panose="020B0600070205080204" pitchFamily="34" charset="-128"/>
        </a:defRPr>
      </a:lvl5pPr>
      <a:lvl6pPr marL="457200" algn="l" rtl="0" fontAlgn="base">
        <a:spcBef>
          <a:spcPct val="0"/>
        </a:spcBef>
        <a:spcAft>
          <a:spcPct val="0"/>
        </a:spcAft>
        <a:defRPr sz="3600" b="1">
          <a:solidFill>
            <a:schemeClr val="tx2"/>
          </a:solidFill>
          <a:latin typeface="Lucida Sans" panose="020B0602030504020204" pitchFamily="34" charset="0"/>
          <a:ea typeface="ＭＳ Ｐゴシック" panose="020B0600070205080204" pitchFamily="34" charset="-128"/>
        </a:defRPr>
      </a:lvl6pPr>
      <a:lvl7pPr marL="914400" algn="l" rtl="0" fontAlgn="base">
        <a:spcBef>
          <a:spcPct val="0"/>
        </a:spcBef>
        <a:spcAft>
          <a:spcPct val="0"/>
        </a:spcAft>
        <a:defRPr sz="3600" b="1">
          <a:solidFill>
            <a:schemeClr val="tx2"/>
          </a:solidFill>
          <a:latin typeface="Lucida Sans" panose="020B0602030504020204" pitchFamily="34" charset="0"/>
          <a:ea typeface="ＭＳ Ｐゴシック" panose="020B0600070205080204" pitchFamily="34" charset="-128"/>
        </a:defRPr>
      </a:lvl7pPr>
      <a:lvl8pPr marL="1371600" algn="l" rtl="0" fontAlgn="base">
        <a:spcBef>
          <a:spcPct val="0"/>
        </a:spcBef>
        <a:spcAft>
          <a:spcPct val="0"/>
        </a:spcAft>
        <a:defRPr sz="3600" b="1">
          <a:solidFill>
            <a:schemeClr val="tx2"/>
          </a:solidFill>
          <a:latin typeface="Lucida Sans" panose="020B0602030504020204" pitchFamily="34" charset="0"/>
          <a:ea typeface="ＭＳ Ｐゴシック" panose="020B0600070205080204" pitchFamily="34" charset="-128"/>
        </a:defRPr>
      </a:lvl8pPr>
      <a:lvl9pPr marL="1828800" algn="l" rtl="0" fontAlgn="base">
        <a:spcBef>
          <a:spcPct val="0"/>
        </a:spcBef>
        <a:spcAft>
          <a:spcPct val="0"/>
        </a:spcAft>
        <a:defRPr sz="3600" b="1">
          <a:solidFill>
            <a:schemeClr val="tx2"/>
          </a:solidFill>
          <a:latin typeface="Lucida Sans" panose="020B0602030504020204" pitchFamily="34" charset="0"/>
          <a:ea typeface="ＭＳ Ｐゴシック" panose="020B0600070205080204" pitchFamily="34" charset="-128"/>
        </a:defRPr>
      </a:lvl9pPr>
    </p:titleStyle>
    <p:bodyStyle>
      <a:lvl1pPr marL="271463" indent="-271463" algn="l" rtl="0" fontAlgn="base">
        <a:spcBef>
          <a:spcPct val="70000"/>
        </a:spcBef>
        <a:spcAft>
          <a:spcPct val="0"/>
        </a:spcAft>
        <a:buClr>
          <a:schemeClr val="tx2"/>
        </a:buClr>
        <a:buFont typeface="Wingdings" panose="05000000000000000000" pitchFamily="2" charset="2"/>
        <a:buChar char="§"/>
        <a:defRPr sz="3000" kern="1200">
          <a:solidFill>
            <a:schemeClr val="tx1"/>
          </a:solidFill>
          <a:latin typeface="+mn-lt"/>
          <a:ea typeface="+mn-ea"/>
          <a:cs typeface="+mn-cs"/>
        </a:defRPr>
      </a:lvl1pPr>
      <a:lvl2pPr marL="809625" indent="-358775" algn="l" rtl="0" fontAlgn="base">
        <a:lnSpc>
          <a:spcPct val="90000"/>
        </a:lnSpc>
        <a:spcBef>
          <a:spcPct val="30000"/>
        </a:spcBef>
        <a:spcAft>
          <a:spcPct val="0"/>
        </a:spcAft>
        <a:buClr>
          <a:schemeClr val="tx2"/>
        </a:buClr>
        <a:buFont typeface="Arial" panose="020B0604020202020204" pitchFamily="34" charset="0"/>
        <a:buChar char="–"/>
        <a:defRPr sz="2800" kern="1200">
          <a:solidFill>
            <a:schemeClr val="tx1"/>
          </a:solidFill>
          <a:latin typeface="+mn-lt"/>
          <a:ea typeface="+mn-ea"/>
          <a:cs typeface="+mn-cs"/>
        </a:defRPr>
      </a:lvl2pPr>
      <a:lvl3pPr marL="1257300" indent="-268288" algn="l" rtl="0" fontAlgn="base">
        <a:lnSpc>
          <a:spcPct val="90000"/>
        </a:lnSpc>
        <a:spcBef>
          <a:spcPct val="30000"/>
        </a:spcBef>
        <a:spcAft>
          <a:spcPct val="0"/>
        </a:spcAft>
        <a:buClr>
          <a:schemeClr val="tx2"/>
        </a:buClr>
        <a:buFont typeface="Symbol" panose="05050102010706020507" pitchFamily="18" charset="2"/>
        <a:buChar char="·"/>
        <a:defRPr sz="2400" kern="1200">
          <a:solidFill>
            <a:schemeClr val="tx1"/>
          </a:solidFill>
          <a:latin typeface="+mn-lt"/>
          <a:ea typeface="+mn-ea"/>
          <a:cs typeface="+mn-cs"/>
        </a:defRPr>
      </a:lvl3pPr>
      <a:lvl4pPr marL="1704975" indent="-268288" algn="l" rtl="0" fontAlgn="base">
        <a:lnSpc>
          <a:spcPct val="90000"/>
        </a:lnSpc>
        <a:spcBef>
          <a:spcPct val="3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4pPr>
      <a:lvl5pPr marL="2152650" indent="-268288" algn="l" rtl="0" fontAlgn="base">
        <a:lnSpc>
          <a:spcPct val="90000"/>
        </a:lnSpc>
        <a:spcBef>
          <a:spcPct val="3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AB97F83-351E-4496-8B8F-43EDB775B9B4}"/>
              </a:ext>
            </a:extLst>
          </p:cNvPr>
          <p:cNvSpPr>
            <a:spLocks noGrp="1" noChangeArrowheads="1"/>
          </p:cNvSpPr>
          <p:nvPr>
            <p:ph type="ctrTitle"/>
          </p:nvPr>
        </p:nvSpPr>
        <p:spPr>
          <a:xfrm>
            <a:off x="358775" y="1340768"/>
            <a:ext cx="8426450" cy="1873250"/>
          </a:xfrm>
        </p:spPr>
        <p:txBody>
          <a:bodyPr/>
          <a:lstStyle/>
          <a:p>
            <a:r>
              <a:rPr lang="en-US" altLang="en-US" sz="4100" dirty="0"/>
              <a:t>The use of text analytics to measure Quality Perception and Patient Understanding of Patient Information Leaflets –Knowledge Capture</a:t>
            </a:r>
          </a:p>
        </p:txBody>
      </p:sp>
      <p:sp>
        <p:nvSpPr>
          <p:cNvPr id="2051" name="Rectangle 3">
            <a:extLst>
              <a:ext uri="{FF2B5EF4-FFF2-40B4-BE49-F238E27FC236}">
                <a16:creationId xmlns:a16="http://schemas.microsoft.com/office/drawing/2014/main" id="{EFBF30F2-9DF8-4F80-B8DD-7972EB4A578D}"/>
              </a:ext>
            </a:extLst>
          </p:cNvPr>
          <p:cNvSpPr>
            <a:spLocks noGrp="1" noChangeArrowheads="1"/>
          </p:cNvSpPr>
          <p:nvPr>
            <p:ph type="subTitle" idx="1"/>
          </p:nvPr>
        </p:nvSpPr>
        <p:spPr/>
        <p:txBody>
          <a:bodyPr/>
          <a:lstStyle/>
          <a:p>
            <a:pPr>
              <a:lnSpc>
                <a:spcPct val="100000"/>
              </a:lnSpc>
              <a:spcAft>
                <a:spcPts val="0"/>
              </a:spcAft>
            </a:pPr>
            <a:r>
              <a:rPr lang="en-GB" altLang="en-US" sz="2800" dirty="0"/>
              <a:t>Fernando Santos</a:t>
            </a:r>
          </a:p>
          <a:p>
            <a:pPr>
              <a:lnSpc>
                <a:spcPct val="100000"/>
              </a:lnSpc>
              <a:spcAft>
                <a:spcPts val="0"/>
              </a:spcAft>
            </a:pPr>
            <a:r>
              <a:rPr lang="en-GB" altLang="en-US" sz="2800" dirty="0"/>
              <a:t>fss1g15@soton.ac.uk</a:t>
            </a:r>
          </a:p>
          <a:p>
            <a:pPr>
              <a:lnSpc>
                <a:spcPct val="100000"/>
              </a:lnSpc>
              <a:spcAft>
                <a:spcPts val="0"/>
              </a:spcAft>
            </a:pPr>
            <a:r>
              <a:rPr lang="en-GB" altLang="en-US" sz="2800" dirty="0"/>
              <a:t>ECS/</a:t>
            </a:r>
            <a:r>
              <a:rPr lang="en-GB" altLang="en-US" sz="2800" dirty="0" err="1"/>
              <a:t>FoM</a:t>
            </a:r>
            <a:endParaRPr lang="en-GB" altLang="en-US" sz="2800" dirty="0"/>
          </a:p>
          <a:p>
            <a:pPr algn="r">
              <a:lnSpc>
                <a:spcPct val="100000"/>
              </a:lnSpc>
              <a:spcAft>
                <a:spcPts val="0"/>
              </a:spcAft>
            </a:pPr>
            <a:r>
              <a:rPr lang="en-GB" altLang="en-US" sz="2800" dirty="0"/>
              <a:t>Supervisors:</a:t>
            </a:r>
          </a:p>
          <a:p>
            <a:pPr algn="r">
              <a:lnSpc>
                <a:spcPct val="100000"/>
              </a:lnSpc>
              <a:spcAft>
                <a:spcPts val="0"/>
              </a:spcAft>
            </a:pPr>
            <a:r>
              <a:rPr lang="en-GB" altLang="en-US" sz="2800" dirty="0"/>
              <a:t>Prof Jeremy Wyatt, Prof  </a:t>
            </a:r>
            <a:r>
              <a:rPr lang="en-GB" altLang="en-US" sz="2800" dirty="0" err="1"/>
              <a:t>Thanassis</a:t>
            </a:r>
            <a:r>
              <a:rPr lang="en-GB" altLang="en-US" sz="2800" dirty="0"/>
              <a:t> </a:t>
            </a:r>
            <a:r>
              <a:rPr lang="en-GB" altLang="en-US" sz="2800" dirty="0" err="1"/>
              <a:t>Tiropanis</a:t>
            </a:r>
            <a:endParaRPr lang="en-GB" altLang="en-US" sz="2800" dirty="0"/>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Metrics</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10</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information</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Quality assessment</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980220"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understanding</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Content analysis</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38155"/>
              <a:gd name="adj2" fmla="val 72059"/>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677108"/>
          </a:xfrm>
          <a:prstGeom prst="rect">
            <a:avLst/>
          </a:prstGeom>
          <a:noFill/>
        </p:spPr>
        <p:txBody>
          <a:bodyPr wrap="square" rtlCol="0">
            <a:spAutoFit/>
          </a:bodyPr>
          <a:lstStyle/>
          <a:p>
            <a:pPr algn="just"/>
            <a:r>
              <a:rPr lang="en-GB" sz="1900" dirty="0"/>
              <a:t>We acquired the following demographics:</a:t>
            </a:r>
          </a:p>
          <a:p>
            <a:pPr algn="just"/>
            <a:endParaRPr lang="en-GB" sz="1900" dirty="0"/>
          </a:p>
        </p:txBody>
      </p:sp>
      <p:sp>
        <p:nvSpPr>
          <p:cNvPr id="9" name="TextBox 8">
            <a:extLst>
              <a:ext uri="{FF2B5EF4-FFF2-40B4-BE49-F238E27FC236}">
                <a16:creationId xmlns:a16="http://schemas.microsoft.com/office/drawing/2014/main" id="{E69EB23B-69E6-4CF9-A421-992189FE66E6}"/>
              </a:ext>
            </a:extLst>
          </p:cNvPr>
          <p:cNvSpPr txBox="1"/>
          <p:nvPr/>
        </p:nvSpPr>
        <p:spPr>
          <a:xfrm>
            <a:off x="503548" y="4329100"/>
            <a:ext cx="5868652" cy="3046988"/>
          </a:xfrm>
          <a:prstGeom prst="rect">
            <a:avLst/>
          </a:prstGeom>
          <a:noFill/>
        </p:spPr>
        <p:txBody>
          <a:bodyPr wrap="square" numCol="2" rtlCol="0">
            <a:spAutoFit/>
          </a:bodyPr>
          <a:lstStyle/>
          <a:p>
            <a:pPr marL="457200" indent="-457200" algn="l">
              <a:buFont typeface="+mj-lt"/>
              <a:buAutoNum type="arabicPeriod"/>
            </a:pPr>
            <a:r>
              <a:rPr lang="en-GB" sz="1900" dirty="0"/>
              <a:t>Previous participation in RCTs</a:t>
            </a:r>
          </a:p>
          <a:p>
            <a:pPr marL="457200" indent="-457200" algn="l">
              <a:buFont typeface="+mj-lt"/>
              <a:buAutoNum type="arabicPeriod"/>
            </a:pPr>
            <a:r>
              <a:rPr lang="en-GB" sz="1900" dirty="0"/>
              <a:t>Proclivity to participate in RCTs</a:t>
            </a:r>
          </a:p>
          <a:p>
            <a:pPr marL="457200" indent="-457200" algn="l">
              <a:buFont typeface="+mj-lt"/>
              <a:buAutoNum type="arabicPeriod"/>
            </a:pPr>
            <a:r>
              <a:rPr lang="en-GB" sz="1900" dirty="0"/>
              <a:t>Education level</a:t>
            </a:r>
          </a:p>
          <a:p>
            <a:pPr marL="457200" indent="-457200" algn="just">
              <a:buFont typeface="+mj-lt"/>
              <a:buAutoNum type="arabicPeriod"/>
            </a:pPr>
            <a:endParaRPr lang="en-GB" sz="1900" dirty="0"/>
          </a:p>
          <a:p>
            <a:pPr marL="457200" indent="-457200" algn="just">
              <a:buFont typeface="+mj-lt"/>
              <a:buAutoNum type="arabicPeriod"/>
            </a:pPr>
            <a:endParaRPr lang="en-GB" sz="1900" dirty="0"/>
          </a:p>
          <a:p>
            <a:pPr marL="457200" indent="-457200" algn="just">
              <a:buFont typeface="+mj-lt"/>
              <a:buAutoNum type="arabicPeriod"/>
            </a:pPr>
            <a:endParaRPr lang="en-GB" sz="1900" dirty="0"/>
          </a:p>
          <a:p>
            <a:pPr marL="457200" indent="-457200" algn="just">
              <a:buFont typeface="+mj-lt"/>
              <a:buAutoNum type="arabicPeriod"/>
            </a:pPr>
            <a:endParaRPr lang="en-GB" sz="1900" dirty="0"/>
          </a:p>
          <a:p>
            <a:pPr marL="457200" indent="-457200" algn="just">
              <a:buFont typeface="+mj-lt"/>
              <a:buAutoNum type="arabicPeriod"/>
            </a:pPr>
            <a:r>
              <a:rPr lang="en-GB" sz="1900" dirty="0"/>
              <a:t>Age group</a:t>
            </a:r>
          </a:p>
          <a:p>
            <a:pPr marL="457200" indent="-457200" algn="just">
              <a:buFont typeface="+mj-lt"/>
              <a:buAutoNum type="arabicPeriod"/>
            </a:pPr>
            <a:r>
              <a:rPr lang="en-GB" sz="1900" dirty="0"/>
              <a:t>Gender</a:t>
            </a:r>
          </a:p>
          <a:p>
            <a:pPr marL="457200" indent="-457200" algn="just">
              <a:buFont typeface="+mj-lt"/>
              <a:buAutoNum type="arabicPeriod"/>
            </a:pPr>
            <a:r>
              <a:rPr lang="en-GB" sz="1900" dirty="0"/>
              <a:t>Origin</a:t>
            </a:r>
          </a:p>
          <a:p>
            <a:pPr marL="457200" indent="-457200" algn="just">
              <a:buFont typeface="+mj-lt"/>
              <a:buAutoNum type="arabicPeriod"/>
            </a:pPr>
            <a:r>
              <a:rPr lang="en-GB" sz="1900" dirty="0"/>
              <a:t>GP visits</a:t>
            </a:r>
          </a:p>
          <a:p>
            <a:endParaRPr lang="en-GB" sz="1900" dirty="0"/>
          </a:p>
        </p:txBody>
      </p:sp>
    </p:spTree>
    <p:extLst>
      <p:ext uri="{BB962C8B-B14F-4D97-AF65-F5344CB8AC3E}">
        <p14:creationId xmlns:p14="http://schemas.microsoft.com/office/powerpoint/2010/main" val="69116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Metrics</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11</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information</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Quality assessment</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980220"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understanding</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Content analysis</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38155"/>
              <a:gd name="adj2" fmla="val 72059"/>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677108"/>
          </a:xfrm>
          <a:prstGeom prst="rect">
            <a:avLst/>
          </a:prstGeom>
          <a:noFill/>
        </p:spPr>
        <p:txBody>
          <a:bodyPr wrap="square" rtlCol="0">
            <a:spAutoFit/>
          </a:bodyPr>
          <a:lstStyle/>
          <a:p>
            <a:pPr algn="just"/>
            <a:r>
              <a:rPr lang="en-GB" sz="1900" dirty="0"/>
              <a:t>We acquired the following demographics:</a:t>
            </a:r>
          </a:p>
          <a:p>
            <a:pPr algn="just"/>
            <a:endParaRPr lang="en-GB" sz="1900" dirty="0"/>
          </a:p>
        </p:txBody>
      </p:sp>
      <p:sp>
        <p:nvSpPr>
          <p:cNvPr id="9" name="TextBox 8">
            <a:extLst>
              <a:ext uri="{FF2B5EF4-FFF2-40B4-BE49-F238E27FC236}">
                <a16:creationId xmlns:a16="http://schemas.microsoft.com/office/drawing/2014/main" id="{E69EB23B-69E6-4CF9-A421-992189FE66E6}"/>
              </a:ext>
            </a:extLst>
          </p:cNvPr>
          <p:cNvSpPr txBox="1"/>
          <p:nvPr/>
        </p:nvSpPr>
        <p:spPr>
          <a:xfrm>
            <a:off x="503548" y="4329100"/>
            <a:ext cx="5868652" cy="3046988"/>
          </a:xfrm>
          <a:prstGeom prst="rect">
            <a:avLst/>
          </a:prstGeom>
          <a:noFill/>
        </p:spPr>
        <p:txBody>
          <a:bodyPr wrap="square" numCol="2" rtlCol="0">
            <a:spAutoFit/>
          </a:bodyPr>
          <a:lstStyle/>
          <a:p>
            <a:pPr marL="457200" indent="-457200" algn="l">
              <a:buFont typeface="+mj-lt"/>
              <a:buAutoNum type="arabicPeriod"/>
            </a:pPr>
            <a:r>
              <a:rPr lang="en-GB" sz="1900" dirty="0"/>
              <a:t>Previous participation in RCTs</a:t>
            </a:r>
          </a:p>
          <a:p>
            <a:pPr marL="457200" indent="-457200" algn="l">
              <a:buFont typeface="+mj-lt"/>
              <a:buAutoNum type="arabicPeriod"/>
            </a:pPr>
            <a:r>
              <a:rPr lang="en-GB" sz="1900" dirty="0"/>
              <a:t>Proclivity to participate in RCTs</a:t>
            </a:r>
          </a:p>
          <a:p>
            <a:pPr marL="457200" indent="-457200" algn="l">
              <a:buFont typeface="+mj-lt"/>
              <a:buAutoNum type="arabicPeriod"/>
            </a:pPr>
            <a:r>
              <a:rPr lang="en-GB" sz="2000" dirty="0">
                <a:solidFill>
                  <a:schemeClr val="tx1">
                    <a:lumMod val="95000"/>
                  </a:schemeClr>
                </a:solidFill>
              </a:rPr>
              <a:t>Education level</a:t>
            </a:r>
          </a:p>
          <a:p>
            <a:pPr marL="457200" indent="-457200" algn="just">
              <a:buFont typeface="+mj-lt"/>
              <a:buAutoNum type="arabicPeriod"/>
            </a:pPr>
            <a:endParaRPr lang="en-GB" sz="1900" dirty="0"/>
          </a:p>
          <a:p>
            <a:pPr marL="457200" indent="-457200" algn="just">
              <a:buFont typeface="+mj-lt"/>
              <a:buAutoNum type="arabicPeriod"/>
            </a:pPr>
            <a:endParaRPr lang="en-GB" sz="1900" dirty="0"/>
          </a:p>
          <a:p>
            <a:pPr marL="457200" indent="-457200" algn="just">
              <a:buFont typeface="+mj-lt"/>
              <a:buAutoNum type="arabicPeriod"/>
            </a:pPr>
            <a:endParaRPr lang="en-GB" sz="1900" dirty="0"/>
          </a:p>
          <a:p>
            <a:pPr marL="457200" indent="-457200" algn="just">
              <a:buFont typeface="+mj-lt"/>
              <a:buAutoNum type="arabicPeriod"/>
            </a:pPr>
            <a:endParaRPr lang="en-GB" sz="1900" dirty="0"/>
          </a:p>
          <a:p>
            <a:pPr marL="457200" indent="-457200" algn="just">
              <a:buFont typeface="+mj-lt"/>
              <a:buAutoNum type="arabicPeriod"/>
            </a:pPr>
            <a:r>
              <a:rPr lang="en-GB" sz="2000" dirty="0">
                <a:solidFill>
                  <a:schemeClr val="tx1">
                    <a:lumMod val="95000"/>
                  </a:schemeClr>
                </a:solidFill>
              </a:rPr>
              <a:t>Age group</a:t>
            </a:r>
          </a:p>
          <a:p>
            <a:pPr marL="457200" indent="-457200" algn="just">
              <a:buFont typeface="+mj-lt"/>
              <a:buAutoNum type="arabicPeriod"/>
            </a:pPr>
            <a:r>
              <a:rPr lang="en-GB" sz="1900" dirty="0"/>
              <a:t>Gender</a:t>
            </a:r>
          </a:p>
          <a:p>
            <a:pPr marL="457200" indent="-457200" algn="just">
              <a:buFont typeface="+mj-lt"/>
              <a:buAutoNum type="arabicPeriod"/>
            </a:pPr>
            <a:r>
              <a:rPr lang="en-GB" sz="1900" dirty="0"/>
              <a:t>Origin</a:t>
            </a:r>
          </a:p>
          <a:p>
            <a:pPr marL="457200" indent="-457200" algn="just">
              <a:buFont typeface="+mj-lt"/>
              <a:buAutoNum type="arabicPeriod"/>
            </a:pPr>
            <a:r>
              <a:rPr lang="en-GB" sz="1900" dirty="0"/>
              <a:t>GP visits</a:t>
            </a:r>
          </a:p>
          <a:p>
            <a:endParaRPr lang="en-GB" sz="1900" dirty="0"/>
          </a:p>
        </p:txBody>
      </p:sp>
    </p:spTree>
    <p:extLst>
      <p:ext uri="{BB962C8B-B14F-4D97-AF65-F5344CB8AC3E}">
        <p14:creationId xmlns:p14="http://schemas.microsoft.com/office/powerpoint/2010/main" val="2337919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Metrics</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12</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information</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Quality assessment</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980220"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understanding</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Content analysis</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2100"/>
              <a:gd name="adj2" fmla="val 70982"/>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1261884"/>
          </a:xfrm>
          <a:prstGeom prst="rect">
            <a:avLst/>
          </a:prstGeom>
          <a:noFill/>
        </p:spPr>
        <p:txBody>
          <a:bodyPr wrap="square" rtlCol="0">
            <a:spAutoFit/>
          </a:bodyPr>
          <a:lstStyle/>
          <a:p>
            <a:pPr algn="just"/>
            <a:r>
              <a:rPr lang="en-GB" sz="1900" dirty="0"/>
              <a:t>The participant subjective assessment of the PIL quality was recorded by employing an unipolar </a:t>
            </a:r>
            <a:r>
              <a:rPr lang="en-GB" sz="1900" dirty="0" err="1"/>
              <a:t>analog</a:t>
            </a:r>
            <a:r>
              <a:rPr lang="en-GB" sz="1900" dirty="0"/>
              <a:t> scale graded 0 (poor) to 10 (excellent)</a:t>
            </a:r>
          </a:p>
          <a:p>
            <a:pPr algn="just"/>
            <a:endParaRPr lang="en-GB" sz="1900" dirty="0"/>
          </a:p>
        </p:txBody>
      </p:sp>
    </p:spTree>
    <p:extLst>
      <p:ext uri="{BB962C8B-B14F-4D97-AF65-F5344CB8AC3E}">
        <p14:creationId xmlns:p14="http://schemas.microsoft.com/office/powerpoint/2010/main" val="147586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Metrics</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13</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information</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Quality assessment</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980220" cy="914400"/>
          </a:xfrm>
          <a:prstGeom prst="roundRect">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understanding</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Content analysis</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32117"/>
              <a:gd name="adj2" fmla="val 71521"/>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2723823"/>
          </a:xfrm>
          <a:prstGeom prst="rect">
            <a:avLst/>
          </a:prstGeom>
          <a:noFill/>
        </p:spPr>
        <p:txBody>
          <a:bodyPr wrap="square" rtlCol="0">
            <a:spAutoFit/>
          </a:bodyPr>
          <a:lstStyle/>
          <a:p>
            <a:pPr algn="just"/>
            <a:r>
              <a:rPr lang="en-GB" sz="1900" dirty="0"/>
              <a:t>We measured the participant understanding by quantifying the percentage of correct answers to a questionnaire based on the topics of the EQIP scale (</a:t>
            </a:r>
            <a:r>
              <a:rPr lang="en-GB" sz="1900" dirty="0" err="1"/>
              <a:t>Chavert-Berard</a:t>
            </a:r>
            <a:r>
              <a:rPr lang="en-GB" sz="1900" dirty="0"/>
              <a:t> 2008).</a:t>
            </a:r>
          </a:p>
          <a:p>
            <a:pPr algn="just"/>
            <a:r>
              <a:rPr lang="en-US" sz="1900" dirty="0"/>
              <a:t>The Ensuring quality information for patients (EQIP) scale was developed at Geneva University Hospitals (Switzerland) to assess the content and structure of patient information documents</a:t>
            </a:r>
            <a:endParaRPr lang="en-GB" sz="1900" dirty="0"/>
          </a:p>
          <a:p>
            <a:pPr algn="just"/>
            <a:endParaRPr lang="en-GB" sz="1900" dirty="0"/>
          </a:p>
        </p:txBody>
      </p:sp>
    </p:spTree>
    <p:extLst>
      <p:ext uri="{BB962C8B-B14F-4D97-AF65-F5344CB8AC3E}">
        <p14:creationId xmlns:p14="http://schemas.microsoft.com/office/powerpoint/2010/main" val="165081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Metrics</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14</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information</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Quality assessment</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980220" cy="914400"/>
          </a:xfrm>
          <a:prstGeom prst="roundRect">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understanding</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Content analysis</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32117"/>
              <a:gd name="adj2" fmla="val 71521"/>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2754600"/>
          </a:xfrm>
          <a:prstGeom prst="rect">
            <a:avLst/>
          </a:prstGeom>
          <a:noFill/>
        </p:spPr>
        <p:txBody>
          <a:bodyPr wrap="square" rtlCol="0">
            <a:spAutoFit/>
          </a:bodyPr>
          <a:lstStyle/>
          <a:p>
            <a:pPr algn="just"/>
            <a:r>
              <a:rPr lang="en-GB" sz="1900" dirty="0"/>
              <a:t>We measured the participant understanding by quantifying the percentage of correct answers to a questionnaire based on the topics of the EQIP scale (</a:t>
            </a:r>
            <a:r>
              <a:rPr lang="en-GB" sz="1900" dirty="0" err="1"/>
              <a:t>Chavert-Berard</a:t>
            </a:r>
            <a:r>
              <a:rPr lang="en-GB" sz="1900" dirty="0"/>
              <a:t> 2008).</a:t>
            </a:r>
          </a:p>
          <a:p>
            <a:pPr algn="just"/>
            <a:r>
              <a:rPr lang="en-US" sz="1900" dirty="0"/>
              <a:t>The Ensuring quality information for patients (EQIP) scale was developed at Geneva University Hospitals (Switzerland) to </a:t>
            </a:r>
            <a:r>
              <a:rPr lang="en-US" sz="2000" dirty="0">
                <a:solidFill>
                  <a:schemeClr val="tx1">
                    <a:lumMod val="95000"/>
                  </a:schemeClr>
                </a:solidFill>
              </a:rPr>
              <a:t>assess the content and structure</a:t>
            </a:r>
            <a:r>
              <a:rPr lang="en-US" sz="1900" dirty="0"/>
              <a:t> of patient information documents</a:t>
            </a:r>
            <a:endParaRPr lang="en-GB" sz="1900" dirty="0"/>
          </a:p>
          <a:p>
            <a:pPr algn="just"/>
            <a:endParaRPr lang="en-GB" sz="1900" dirty="0"/>
          </a:p>
        </p:txBody>
      </p:sp>
    </p:spTree>
    <p:extLst>
      <p:ext uri="{BB962C8B-B14F-4D97-AF65-F5344CB8AC3E}">
        <p14:creationId xmlns:p14="http://schemas.microsoft.com/office/powerpoint/2010/main" val="379748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Metrics</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15</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information</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Quality assessment</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980220"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Participant understanding</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Content analysis</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67712"/>
              <a:gd name="adj2" fmla="val 70983"/>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2723823"/>
          </a:xfrm>
          <a:prstGeom prst="rect">
            <a:avLst/>
          </a:prstGeom>
          <a:noFill/>
        </p:spPr>
        <p:txBody>
          <a:bodyPr wrap="square" rtlCol="0">
            <a:spAutoFit/>
          </a:bodyPr>
          <a:lstStyle/>
          <a:p>
            <a:pPr algn="just"/>
            <a:r>
              <a:rPr lang="en-GB" sz="1900" dirty="0"/>
              <a:t>We measured the associations between the comments features and the participant understanding or quality perception: NLTK sentiment polarity, NRC Emotion Lexicon and comment type.</a:t>
            </a:r>
          </a:p>
          <a:p>
            <a:pPr algn="just"/>
            <a:r>
              <a:rPr lang="en-GB" sz="1900" dirty="0">
                <a:solidFill>
                  <a:schemeClr val="accent1">
                    <a:lumMod val="50000"/>
                  </a:schemeClr>
                </a:solidFill>
              </a:rPr>
              <a:t>Lexical similarity of the commented PIL sections -Looking back it appears I did not include this metric on the paper.</a:t>
            </a:r>
          </a:p>
          <a:p>
            <a:pPr algn="just"/>
            <a:endParaRPr lang="en-GB" sz="1900" dirty="0"/>
          </a:p>
        </p:txBody>
      </p:sp>
    </p:spTree>
    <p:extLst>
      <p:ext uri="{BB962C8B-B14F-4D97-AF65-F5344CB8AC3E}">
        <p14:creationId xmlns:p14="http://schemas.microsoft.com/office/powerpoint/2010/main" val="1946804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2965-6C49-40A3-81C9-77DF319CE806}"/>
              </a:ext>
            </a:extLst>
          </p:cNvPr>
          <p:cNvSpPr>
            <a:spLocks noGrp="1"/>
          </p:cNvSpPr>
          <p:nvPr>
            <p:ph type="title"/>
          </p:nvPr>
        </p:nvSpPr>
        <p:spPr/>
        <p:txBody>
          <a:bodyPr/>
          <a:lstStyle/>
          <a:p>
            <a:r>
              <a:rPr lang="en-GB" dirty="0"/>
              <a:t>Sample</a:t>
            </a:r>
          </a:p>
        </p:txBody>
      </p:sp>
      <p:sp>
        <p:nvSpPr>
          <p:cNvPr id="3" name="Content Placeholder 2">
            <a:extLst>
              <a:ext uri="{FF2B5EF4-FFF2-40B4-BE49-F238E27FC236}">
                <a16:creationId xmlns:a16="http://schemas.microsoft.com/office/drawing/2014/main" id="{85F1237D-E00C-496D-9433-B8377B03A95C}"/>
              </a:ext>
            </a:extLst>
          </p:cNvPr>
          <p:cNvSpPr>
            <a:spLocks noGrp="1"/>
          </p:cNvSpPr>
          <p:nvPr>
            <p:ph idx="1"/>
          </p:nvPr>
        </p:nvSpPr>
        <p:spPr/>
        <p:txBody>
          <a:bodyPr/>
          <a:lstStyle/>
          <a:p>
            <a:pPr marL="0" indent="0">
              <a:buNone/>
            </a:pPr>
            <a:r>
              <a:rPr lang="en-GB" dirty="0"/>
              <a:t>Participants: 25 public reviewers from 3</a:t>
            </a:r>
            <a:r>
              <a:rPr lang="en-GB" baseline="30000" dirty="0"/>
              <a:t>rd</a:t>
            </a:r>
            <a:r>
              <a:rPr lang="en-GB" dirty="0"/>
              <a:t> Millennium Age Centre</a:t>
            </a:r>
          </a:p>
          <a:p>
            <a:pPr marL="0" indent="0">
              <a:buNone/>
            </a:pPr>
            <a:endParaRPr lang="en-GB" dirty="0"/>
          </a:p>
        </p:txBody>
      </p:sp>
      <p:sp>
        <p:nvSpPr>
          <p:cNvPr id="4" name="Slide Number Placeholder 3">
            <a:extLst>
              <a:ext uri="{FF2B5EF4-FFF2-40B4-BE49-F238E27FC236}">
                <a16:creationId xmlns:a16="http://schemas.microsoft.com/office/drawing/2014/main" id="{9D10C40A-E8B0-4D78-B442-05F9E911184A}"/>
              </a:ext>
            </a:extLst>
          </p:cNvPr>
          <p:cNvSpPr>
            <a:spLocks noGrp="1"/>
          </p:cNvSpPr>
          <p:nvPr>
            <p:ph type="sldNum" sz="quarter" idx="12"/>
          </p:nvPr>
        </p:nvSpPr>
        <p:spPr/>
        <p:txBody>
          <a:bodyPr/>
          <a:lstStyle/>
          <a:p>
            <a:fld id="{22AC01CA-3953-4CB0-B584-2F7765B82BEB}" type="slidenum">
              <a:rPr lang="en-GB" altLang="en-US" smtClean="0"/>
              <a:pPr/>
              <a:t>16</a:t>
            </a:fld>
            <a:endParaRPr lang="en-GB" altLang="en-US"/>
          </a:p>
        </p:txBody>
      </p:sp>
      <p:pic>
        <p:nvPicPr>
          <p:cNvPr id="5" name="Picture 4">
            <a:extLst>
              <a:ext uri="{FF2B5EF4-FFF2-40B4-BE49-F238E27FC236}">
                <a16:creationId xmlns:a16="http://schemas.microsoft.com/office/drawing/2014/main" id="{A176CBB6-DF09-424A-ACD1-78876A1352AA}"/>
              </a:ext>
            </a:extLst>
          </p:cNvPr>
          <p:cNvPicPr>
            <a:picLocks noChangeAspect="1"/>
          </p:cNvPicPr>
          <p:nvPr/>
        </p:nvPicPr>
        <p:blipFill rotWithShape="1">
          <a:blip r:embed="rId2"/>
          <a:srcRect l="-1" r="54917" b="13060"/>
          <a:stretch/>
        </p:blipFill>
        <p:spPr>
          <a:xfrm>
            <a:off x="1479877" y="2752739"/>
            <a:ext cx="2584450" cy="1740877"/>
          </a:xfrm>
          <a:prstGeom prst="rect">
            <a:avLst/>
          </a:prstGeom>
        </p:spPr>
      </p:pic>
      <p:pic>
        <p:nvPicPr>
          <p:cNvPr id="6" name="Picture 5">
            <a:extLst>
              <a:ext uri="{FF2B5EF4-FFF2-40B4-BE49-F238E27FC236}">
                <a16:creationId xmlns:a16="http://schemas.microsoft.com/office/drawing/2014/main" id="{4B47E2DB-F323-4CC5-BC4F-CB83837D6F3B}"/>
              </a:ext>
            </a:extLst>
          </p:cNvPr>
          <p:cNvPicPr>
            <a:picLocks noChangeAspect="1"/>
          </p:cNvPicPr>
          <p:nvPr/>
        </p:nvPicPr>
        <p:blipFill rotWithShape="1">
          <a:blip r:embed="rId3"/>
          <a:srcRect r="48505" b="10088"/>
          <a:stretch/>
        </p:blipFill>
        <p:spPr>
          <a:xfrm>
            <a:off x="4932040" y="4461347"/>
            <a:ext cx="2952002" cy="2381805"/>
          </a:xfrm>
          <a:prstGeom prst="rect">
            <a:avLst/>
          </a:prstGeom>
        </p:spPr>
      </p:pic>
      <p:pic>
        <p:nvPicPr>
          <p:cNvPr id="7" name="Picture 6">
            <a:extLst>
              <a:ext uri="{FF2B5EF4-FFF2-40B4-BE49-F238E27FC236}">
                <a16:creationId xmlns:a16="http://schemas.microsoft.com/office/drawing/2014/main" id="{1F2C407D-CB14-4A06-9232-871289385C44}"/>
              </a:ext>
            </a:extLst>
          </p:cNvPr>
          <p:cNvPicPr>
            <a:picLocks noChangeAspect="1"/>
          </p:cNvPicPr>
          <p:nvPr/>
        </p:nvPicPr>
        <p:blipFill rotWithShape="1">
          <a:blip r:embed="rId4"/>
          <a:srcRect r="50332" b="13372"/>
          <a:stretch/>
        </p:blipFill>
        <p:spPr>
          <a:xfrm>
            <a:off x="1348489" y="4898736"/>
            <a:ext cx="2847227" cy="1734620"/>
          </a:xfrm>
          <a:prstGeom prst="rect">
            <a:avLst/>
          </a:prstGeom>
        </p:spPr>
      </p:pic>
      <p:pic>
        <p:nvPicPr>
          <p:cNvPr id="8" name="Picture 7">
            <a:extLst>
              <a:ext uri="{FF2B5EF4-FFF2-40B4-BE49-F238E27FC236}">
                <a16:creationId xmlns:a16="http://schemas.microsoft.com/office/drawing/2014/main" id="{522DF856-2670-48EC-B476-4A2F56E42CA1}"/>
              </a:ext>
            </a:extLst>
          </p:cNvPr>
          <p:cNvPicPr>
            <a:picLocks noChangeAspect="1"/>
          </p:cNvPicPr>
          <p:nvPr/>
        </p:nvPicPr>
        <p:blipFill rotWithShape="1">
          <a:blip r:embed="rId5"/>
          <a:srcRect r="54819" b="13848"/>
          <a:stretch/>
        </p:blipFill>
        <p:spPr>
          <a:xfrm>
            <a:off x="4932040" y="2315350"/>
            <a:ext cx="2590052" cy="1725095"/>
          </a:xfrm>
          <a:prstGeom prst="rect">
            <a:avLst/>
          </a:prstGeom>
        </p:spPr>
      </p:pic>
    </p:spTree>
    <p:extLst>
      <p:ext uri="{BB962C8B-B14F-4D97-AF65-F5344CB8AC3E}">
        <p14:creationId xmlns:p14="http://schemas.microsoft.com/office/powerpoint/2010/main" val="327163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7934-5495-47E9-80B8-54DAFF7BF7A0}"/>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A0443A11-CBC0-4118-A83E-0263248FDBD6}"/>
              </a:ext>
            </a:extLst>
          </p:cNvPr>
          <p:cNvSpPr>
            <a:spLocks noGrp="1"/>
          </p:cNvSpPr>
          <p:nvPr>
            <p:ph idx="1"/>
          </p:nvPr>
        </p:nvSpPr>
        <p:spPr/>
        <p:txBody>
          <a:bodyPr/>
          <a:lstStyle/>
          <a:p>
            <a:pPr marL="0" indent="0">
              <a:buNone/>
            </a:pPr>
            <a:r>
              <a:rPr lang="en-GB" dirty="0"/>
              <a:t>We captured a total of 244 comments:</a:t>
            </a:r>
          </a:p>
          <a:p>
            <a:r>
              <a:rPr lang="en-GB" dirty="0"/>
              <a:t>159 comments were associated to specific sections of the PILs (c. 40 per leaflet)</a:t>
            </a:r>
          </a:p>
          <a:p>
            <a:r>
              <a:rPr lang="en-GB" dirty="0"/>
              <a:t>85 comments were not associated to any particular section but were given to the general PIL document (c. 20 per leaflet)</a:t>
            </a:r>
          </a:p>
        </p:txBody>
      </p:sp>
      <p:sp>
        <p:nvSpPr>
          <p:cNvPr id="4" name="Slide Number Placeholder 3">
            <a:extLst>
              <a:ext uri="{FF2B5EF4-FFF2-40B4-BE49-F238E27FC236}">
                <a16:creationId xmlns:a16="http://schemas.microsoft.com/office/drawing/2014/main" id="{8554F2AB-3E79-4192-B7DA-1D9D2FF821B2}"/>
              </a:ext>
            </a:extLst>
          </p:cNvPr>
          <p:cNvSpPr>
            <a:spLocks noGrp="1"/>
          </p:cNvSpPr>
          <p:nvPr>
            <p:ph type="sldNum" sz="quarter" idx="12"/>
          </p:nvPr>
        </p:nvSpPr>
        <p:spPr/>
        <p:txBody>
          <a:bodyPr/>
          <a:lstStyle/>
          <a:p>
            <a:fld id="{22AC01CA-3953-4CB0-B584-2F7765B82BEB}" type="slidenum">
              <a:rPr lang="en-GB" altLang="en-US" smtClean="0"/>
              <a:pPr/>
              <a:t>17</a:t>
            </a:fld>
            <a:endParaRPr lang="en-GB" altLang="en-US"/>
          </a:p>
        </p:txBody>
      </p:sp>
    </p:spTree>
    <p:extLst>
      <p:ext uri="{BB962C8B-B14F-4D97-AF65-F5344CB8AC3E}">
        <p14:creationId xmlns:p14="http://schemas.microsoft.com/office/powerpoint/2010/main" val="407530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F79F-E2F1-49F9-BC3F-AF6CBAF11506}"/>
              </a:ext>
            </a:extLst>
          </p:cNvPr>
          <p:cNvSpPr>
            <a:spLocks noGrp="1"/>
          </p:cNvSpPr>
          <p:nvPr>
            <p:ph type="title"/>
          </p:nvPr>
        </p:nvSpPr>
        <p:spPr/>
        <p:txBody>
          <a:bodyPr/>
          <a:lstStyle/>
          <a:p>
            <a:r>
              <a:rPr lang="en-GB" dirty="0"/>
              <a:t>Histogram of comments by participant</a:t>
            </a:r>
          </a:p>
        </p:txBody>
      </p:sp>
      <p:sp>
        <p:nvSpPr>
          <p:cNvPr id="4" name="Slide Number Placeholder 3">
            <a:extLst>
              <a:ext uri="{FF2B5EF4-FFF2-40B4-BE49-F238E27FC236}">
                <a16:creationId xmlns:a16="http://schemas.microsoft.com/office/drawing/2014/main" id="{89C23DF2-CDC2-400C-8D44-3B59AD18F1CD}"/>
              </a:ext>
            </a:extLst>
          </p:cNvPr>
          <p:cNvSpPr>
            <a:spLocks noGrp="1"/>
          </p:cNvSpPr>
          <p:nvPr>
            <p:ph type="sldNum" sz="quarter" idx="12"/>
          </p:nvPr>
        </p:nvSpPr>
        <p:spPr/>
        <p:txBody>
          <a:bodyPr/>
          <a:lstStyle/>
          <a:p>
            <a:fld id="{22AC01CA-3953-4CB0-B584-2F7765B82BEB}" type="slidenum">
              <a:rPr lang="en-GB" altLang="en-US" smtClean="0"/>
              <a:pPr/>
              <a:t>18</a:t>
            </a:fld>
            <a:endParaRPr lang="en-GB" altLang="en-US"/>
          </a:p>
        </p:txBody>
      </p:sp>
      <p:grpSp>
        <p:nvGrpSpPr>
          <p:cNvPr id="5" name="Group 4">
            <a:extLst>
              <a:ext uri="{FF2B5EF4-FFF2-40B4-BE49-F238E27FC236}">
                <a16:creationId xmlns:a16="http://schemas.microsoft.com/office/drawing/2014/main" id="{F2F7D381-BAA2-4431-A814-EB554FE6D320}"/>
              </a:ext>
            </a:extLst>
          </p:cNvPr>
          <p:cNvGrpSpPr/>
          <p:nvPr/>
        </p:nvGrpSpPr>
        <p:grpSpPr>
          <a:xfrm>
            <a:off x="205039" y="1650020"/>
            <a:ext cx="8756363" cy="4800600"/>
            <a:chOff x="205039" y="1650020"/>
            <a:chExt cx="8756363" cy="4800600"/>
          </a:xfrm>
        </p:grpSpPr>
        <p:sp>
          <p:nvSpPr>
            <p:cNvPr id="6" name="Rectangle 5">
              <a:extLst>
                <a:ext uri="{FF2B5EF4-FFF2-40B4-BE49-F238E27FC236}">
                  <a16:creationId xmlns:a16="http://schemas.microsoft.com/office/drawing/2014/main" id="{2B5A0A23-60BE-461D-AFCA-92302C1ACE6F}"/>
                </a:ext>
              </a:extLst>
            </p:cNvPr>
            <p:cNvSpPr/>
            <p:nvPr/>
          </p:nvSpPr>
          <p:spPr>
            <a:xfrm>
              <a:off x="6196264" y="1650020"/>
              <a:ext cx="2765138" cy="5773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E6621BA0-516E-4761-A87A-E9A24EBB995B}"/>
                </a:ext>
              </a:extLst>
            </p:cNvPr>
            <p:cNvPicPr>
              <a:picLocks noChangeAspect="1"/>
            </p:cNvPicPr>
            <p:nvPr/>
          </p:nvPicPr>
          <p:blipFill>
            <a:blip r:embed="rId2"/>
            <a:stretch>
              <a:fillRect/>
            </a:stretch>
          </p:blipFill>
          <p:spPr>
            <a:xfrm>
              <a:off x="205039" y="1650020"/>
              <a:ext cx="5991225" cy="4800600"/>
            </a:xfrm>
            <a:prstGeom prst="rect">
              <a:avLst/>
            </a:prstGeom>
          </p:spPr>
        </p:pic>
        <p:pic>
          <p:nvPicPr>
            <p:cNvPr id="8" name="Picture 7">
              <a:extLst>
                <a:ext uri="{FF2B5EF4-FFF2-40B4-BE49-F238E27FC236}">
                  <a16:creationId xmlns:a16="http://schemas.microsoft.com/office/drawing/2014/main" id="{C662BAD8-462A-4D93-BFE0-4401C45FBA88}"/>
                </a:ext>
              </a:extLst>
            </p:cNvPr>
            <p:cNvPicPr>
              <a:picLocks noChangeAspect="1"/>
            </p:cNvPicPr>
            <p:nvPr/>
          </p:nvPicPr>
          <p:blipFill>
            <a:blip r:embed="rId3"/>
            <a:stretch>
              <a:fillRect/>
            </a:stretch>
          </p:blipFill>
          <p:spPr>
            <a:xfrm>
              <a:off x="4697734" y="3881179"/>
              <a:ext cx="4263668" cy="2562737"/>
            </a:xfrm>
            <a:prstGeom prst="rect">
              <a:avLst/>
            </a:prstGeom>
          </p:spPr>
        </p:pic>
        <p:pic>
          <p:nvPicPr>
            <p:cNvPr id="9" name="Picture 8">
              <a:extLst>
                <a:ext uri="{FF2B5EF4-FFF2-40B4-BE49-F238E27FC236}">
                  <a16:creationId xmlns:a16="http://schemas.microsoft.com/office/drawing/2014/main" id="{80CA9F9A-63B9-4D51-8E2B-82553F7582B6}"/>
                </a:ext>
              </a:extLst>
            </p:cNvPr>
            <p:cNvPicPr>
              <a:picLocks noChangeAspect="1"/>
            </p:cNvPicPr>
            <p:nvPr/>
          </p:nvPicPr>
          <p:blipFill rotWithShape="1">
            <a:blip r:embed="rId4"/>
            <a:srcRect r="52880" b="13496"/>
            <a:stretch/>
          </p:blipFill>
          <p:spPr>
            <a:xfrm>
              <a:off x="5083472" y="2135851"/>
              <a:ext cx="3877930" cy="1879300"/>
            </a:xfrm>
            <a:prstGeom prst="rect">
              <a:avLst/>
            </a:prstGeom>
          </p:spPr>
        </p:pic>
      </p:grpSp>
      <p:cxnSp>
        <p:nvCxnSpPr>
          <p:cNvPr id="10" name="Straight Connector 9">
            <a:extLst>
              <a:ext uri="{FF2B5EF4-FFF2-40B4-BE49-F238E27FC236}">
                <a16:creationId xmlns:a16="http://schemas.microsoft.com/office/drawing/2014/main" id="{3321D953-7712-4372-AA11-9FEF93C71219}"/>
              </a:ext>
            </a:extLst>
          </p:cNvPr>
          <p:cNvCxnSpPr>
            <a:cxnSpLocks/>
          </p:cNvCxnSpPr>
          <p:nvPr/>
        </p:nvCxnSpPr>
        <p:spPr>
          <a:xfrm flipH="1">
            <a:off x="5083472" y="4001503"/>
            <a:ext cx="38779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2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194A-DA8C-4EA6-93FC-AC9F2ACFCB36}"/>
              </a:ext>
            </a:extLst>
          </p:cNvPr>
          <p:cNvSpPr>
            <a:spLocks noGrp="1"/>
          </p:cNvSpPr>
          <p:nvPr>
            <p:ph type="title"/>
          </p:nvPr>
        </p:nvSpPr>
        <p:spPr/>
        <p:txBody>
          <a:bodyPr/>
          <a:lstStyle/>
          <a:p>
            <a:r>
              <a:rPr lang="en-GB" dirty="0"/>
              <a:t>Findings</a:t>
            </a:r>
          </a:p>
        </p:txBody>
      </p:sp>
      <p:sp>
        <p:nvSpPr>
          <p:cNvPr id="3" name="Content Placeholder 2">
            <a:extLst>
              <a:ext uri="{FF2B5EF4-FFF2-40B4-BE49-F238E27FC236}">
                <a16:creationId xmlns:a16="http://schemas.microsoft.com/office/drawing/2014/main" id="{DDCE252B-6F61-47B2-9E56-86EBA69E27EF}"/>
              </a:ext>
            </a:extLst>
          </p:cNvPr>
          <p:cNvSpPr>
            <a:spLocks noGrp="1"/>
          </p:cNvSpPr>
          <p:nvPr>
            <p:ph idx="1"/>
          </p:nvPr>
        </p:nvSpPr>
        <p:spPr/>
        <p:txBody>
          <a:bodyPr/>
          <a:lstStyle/>
          <a:p>
            <a:pPr marL="0" indent="0">
              <a:buNone/>
            </a:pPr>
            <a:r>
              <a:rPr lang="en-GB" dirty="0"/>
              <a:t>Correlation analysis:</a:t>
            </a:r>
          </a:p>
          <a:p>
            <a:r>
              <a:rPr lang="en-US" dirty="0"/>
              <a:t>Significant correlation between age group and quality grade</a:t>
            </a:r>
          </a:p>
          <a:p>
            <a:r>
              <a:rPr lang="en-US" dirty="0"/>
              <a:t>Significant correlation between the education level and EQIP score</a:t>
            </a:r>
          </a:p>
          <a:p>
            <a:r>
              <a:rPr lang="en-US" dirty="0"/>
              <a:t>Significant correlation between the number of specific comments and the EQIP score</a:t>
            </a:r>
          </a:p>
          <a:p>
            <a:endParaRPr lang="en-GB" dirty="0"/>
          </a:p>
        </p:txBody>
      </p:sp>
      <p:sp>
        <p:nvSpPr>
          <p:cNvPr id="4" name="Slide Number Placeholder 3">
            <a:extLst>
              <a:ext uri="{FF2B5EF4-FFF2-40B4-BE49-F238E27FC236}">
                <a16:creationId xmlns:a16="http://schemas.microsoft.com/office/drawing/2014/main" id="{2B9A3E0E-29A0-47B0-A37E-08FC15DBCC19}"/>
              </a:ext>
            </a:extLst>
          </p:cNvPr>
          <p:cNvSpPr>
            <a:spLocks noGrp="1"/>
          </p:cNvSpPr>
          <p:nvPr>
            <p:ph type="sldNum" sz="quarter" idx="12"/>
          </p:nvPr>
        </p:nvSpPr>
        <p:spPr/>
        <p:txBody>
          <a:bodyPr/>
          <a:lstStyle/>
          <a:p>
            <a:fld id="{22AC01CA-3953-4CB0-B584-2F7765B82BEB}" type="slidenum">
              <a:rPr lang="en-GB" altLang="en-US" smtClean="0"/>
              <a:pPr/>
              <a:t>19</a:t>
            </a:fld>
            <a:endParaRPr lang="en-GB" altLang="en-US"/>
          </a:p>
        </p:txBody>
      </p:sp>
    </p:spTree>
    <p:extLst>
      <p:ext uri="{BB962C8B-B14F-4D97-AF65-F5344CB8AC3E}">
        <p14:creationId xmlns:p14="http://schemas.microsoft.com/office/powerpoint/2010/main" val="201498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14E5-B2E8-4340-A2CC-DEAF9FAC716F}"/>
              </a:ext>
            </a:extLst>
          </p:cNvPr>
          <p:cNvSpPr>
            <a:spLocks noGrp="1"/>
          </p:cNvSpPr>
          <p:nvPr>
            <p:ph type="title"/>
          </p:nvPr>
        </p:nvSpPr>
        <p:spPr/>
        <p:txBody>
          <a:bodyPr/>
          <a:lstStyle/>
          <a:p>
            <a:r>
              <a:rPr lang="en-GB" dirty="0"/>
              <a:t>Research objective</a:t>
            </a:r>
          </a:p>
        </p:txBody>
      </p:sp>
      <p:sp>
        <p:nvSpPr>
          <p:cNvPr id="3" name="Content Placeholder 2">
            <a:extLst>
              <a:ext uri="{FF2B5EF4-FFF2-40B4-BE49-F238E27FC236}">
                <a16:creationId xmlns:a16="http://schemas.microsoft.com/office/drawing/2014/main" id="{EB61D2E7-611E-4F4F-AED0-89EC6FC76AEA}"/>
              </a:ext>
            </a:extLst>
          </p:cNvPr>
          <p:cNvSpPr>
            <a:spLocks noGrp="1"/>
          </p:cNvSpPr>
          <p:nvPr>
            <p:ph idx="1"/>
          </p:nvPr>
        </p:nvSpPr>
        <p:spPr/>
        <p:txBody>
          <a:bodyPr/>
          <a:lstStyle/>
          <a:p>
            <a:pPr marL="0" indent="0">
              <a:buNone/>
            </a:pPr>
            <a:r>
              <a:rPr lang="en-GB" dirty="0"/>
              <a:t>The principal objective of our research is to determine if Web analysis techniques can be used to improve Public Involvement (PPI) groups feedback when reviewing Patient Information Leaflets (PILs) for Randomised Controlled Trials (RCTs).</a:t>
            </a:r>
          </a:p>
        </p:txBody>
      </p:sp>
      <p:sp>
        <p:nvSpPr>
          <p:cNvPr id="4" name="Slide Number Placeholder 3">
            <a:extLst>
              <a:ext uri="{FF2B5EF4-FFF2-40B4-BE49-F238E27FC236}">
                <a16:creationId xmlns:a16="http://schemas.microsoft.com/office/drawing/2014/main" id="{775D181B-B294-46D1-A9B2-BC9E073DC51D}"/>
              </a:ext>
            </a:extLst>
          </p:cNvPr>
          <p:cNvSpPr>
            <a:spLocks noGrp="1"/>
          </p:cNvSpPr>
          <p:nvPr>
            <p:ph type="sldNum" sz="quarter" idx="12"/>
          </p:nvPr>
        </p:nvSpPr>
        <p:spPr/>
        <p:txBody>
          <a:bodyPr/>
          <a:lstStyle/>
          <a:p>
            <a:fld id="{22AC01CA-3953-4CB0-B584-2F7765B82BEB}" type="slidenum">
              <a:rPr lang="en-GB" altLang="en-US" smtClean="0"/>
              <a:pPr/>
              <a:t>2</a:t>
            </a:fld>
            <a:endParaRPr lang="en-GB" altLang="en-US"/>
          </a:p>
        </p:txBody>
      </p:sp>
    </p:spTree>
    <p:extLst>
      <p:ext uri="{BB962C8B-B14F-4D97-AF65-F5344CB8AC3E}">
        <p14:creationId xmlns:p14="http://schemas.microsoft.com/office/powerpoint/2010/main" val="3734774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0B34-587F-490F-8C4D-7803CC3F4ACE}"/>
              </a:ext>
            </a:extLst>
          </p:cNvPr>
          <p:cNvSpPr>
            <a:spLocks noGrp="1"/>
          </p:cNvSpPr>
          <p:nvPr>
            <p:ph type="title"/>
          </p:nvPr>
        </p:nvSpPr>
        <p:spPr/>
        <p:txBody>
          <a:bodyPr/>
          <a:lstStyle/>
          <a:p>
            <a:r>
              <a:rPr lang="en-GB" dirty="0"/>
              <a:t>Relation between age group and quality perception</a:t>
            </a:r>
          </a:p>
        </p:txBody>
      </p:sp>
      <p:sp>
        <p:nvSpPr>
          <p:cNvPr id="4" name="Slide Number Placeholder 3">
            <a:extLst>
              <a:ext uri="{FF2B5EF4-FFF2-40B4-BE49-F238E27FC236}">
                <a16:creationId xmlns:a16="http://schemas.microsoft.com/office/drawing/2014/main" id="{6611CAFD-90CF-4246-B29A-74BD27BBDE69}"/>
              </a:ext>
            </a:extLst>
          </p:cNvPr>
          <p:cNvSpPr>
            <a:spLocks noGrp="1"/>
          </p:cNvSpPr>
          <p:nvPr>
            <p:ph type="sldNum" sz="quarter" idx="12"/>
          </p:nvPr>
        </p:nvSpPr>
        <p:spPr/>
        <p:txBody>
          <a:bodyPr/>
          <a:lstStyle/>
          <a:p>
            <a:fld id="{22AC01CA-3953-4CB0-B584-2F7765B82BEB}" type="slidenum">
              <a:rPr lang="en-GB" altLang="en-US" smtClean="0"/>
              <a:pPr/>
              <a:t>20</a:t>
            </a:fld>
            <a:endParaRPr lang="en-GB" altLang="en-US"/>
          </a:p>
        </p:txBody>
      </p:sp>
      <p:pic>
        <p:nvPicPr>
          <p:cNvPr id="5" name="Picture 4">
            <a:extLst>
              <a:ext uri="{FF2B5EF4-FFF2-40B4-BE49-F238E27FC236}">
                <a16:creationId xmlns:a16="http://schemas.microsoft.com/office/drawing/2014/main" id="{30FDE432-8C9F-4C4F-88CE-1A16F24E1FED}"/>
              </a:ext>
            </a:extLst>
          </p:cNvPr>
          <p:cNvPicPr>
            <a:picLocks noChangeAspect="1"/>
          </p:cNvPicPr>
          <p:nvPr/>
        </p:nvPicPr>
        <p:blipFill>
          <a:blip r:embed="rId2"/>
          <a:stretch>
            <a:fillRect/>
          </a:stretch>
        </p:blipFill>
        <p:spPr>
          <a:xfrm>
            <a:off x="1523517" y="1826304"/>
            <a:ext cx="5991225" cy="4800600"/>
          </a:xfrm>
          <a:prstGeom prst="rect">
            <a:avLst/>
          </a:prstGeom>
        </p:spPr>
      </p:pic>
    </p:spTree>
    <p:extLst>
      <p:ext uri="{BB962C8B-B14F-4D97-AF65-F5344CB8AC3E}">
        <p14:creationId xmlns:p14="http://schemas.microsoft.com/office/powerpoint/2010/main" val="334314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10E7-4345-4C84-B28C-B26CE5A457F8}"/>
              </a:ext>
            </a:extLst>
          </p:cNvPr>
          <p:cNvSpPr>
            <a:spLocks noGrp="1"/>
          </p:cNvSpPr>
          <p:nvPr>
            <p:ph type="title"/>
          </p:nvPr>
        </p:nvSpPr>
        <p:spPr/>
        <p:txBody>
          <a:bodyPr/>
          <a:lstStyle/>
          <a:p>
            <a:r>
              <a:rPr lang="en-GB" dirty="0"/>
              <a:t>Relation between education level and EQIP score</a:t>
            </a:r>
          </a:p>
        </p:txBody>
      </p:sp>
      <p:sp>
        <p:nvSpPr>
          <p:cNvPr id="4" name="Slide Number Placeholder 3">
            <a:extLst>
              <a:ext uri="{FF2B5EF4-FFF2-40B4-BE49-F238E27FC236}">
                <a16:creationId xmlns:a16="http://schemas.microsoft.com/office/drawing/2014/main" id="{A133352B-37A8-43D1-BEA7-893A92CF6EB5}"/>
              </a:ext>
            </a:extLst>
          </p:cNvPr>
          <p:cNvSpPr>
            <a:spLocks noGrp="1"/>
          </p:cNvSpPr>
          <p:nvPr>
            <p:ph type="sldNum" sz="quarter" idx="12"/>
          </p:nvPr>
        </p:nvSpPr>
        <p:spPr/>
        <p:txBody>
          <a:bodyPr/>
          <a:lstStyle/>
          <a:p>
            <a:fld id="{22AC01CA-3953-4CB0-B584-2F7765B82BEB}" type="slidenum">
              <a:rPr lang="en-GB" altLang="en-US" smtClean="0"/>
              <a:pPr/>
              <a:t>21</a:t>
            </a:fld>
            <a:endParaRPr lang="en-GB" altLang="en-US"/>
          </a:p>
        </p:txBody>
      </p:sp>
      <p:pic>
        <p:nvPicPr>
          <p:cNvPr id="5" name="Picture 4">
            <a:extLst>
              <a:ext uri="{FF2B5EF4-FFF2-40B4-BE49-F238E27FC236}">
                <a16:creationId xmlns:a16="http://schemas.microsoft.com/office/drawing/2014/main" id="{4807D6C6-AEB7-4EB9-83CC-C74589AD6B85}"/>
              </a:ext>
            </a:extLst>
          </p:cNvPr>
          <p:cNvPicPr>
            <a:picLocks noChangeAspect="1"/>
          </p:cNvPicPr>
          <p:nvPr/>
        </p:nvPicPr>
        <p:blipFill>
          <a:blip r:embed="rId2"/>
          <a:stretch>
            <a:fillRect/>
          </a:stretch>
        </p:blipFill>
        <p:spPr>
          <a:xfrm>
            <a:off x="1523517" y="1818663"/>
            <a:ext cx="5991225" cy="4800600"/>
          </a:xfrm>
          <a:prstGeom prst="rect">
            <a:avLst/>
          </a:prstGeom>
          <a:ln>
            <a:solidFill>
              <a:schemeClr val="tx1"/>
            </a:solidFill>
          </a:ln>
        </p:spPr>
      </p:pic>
    </p:spTree>
    <p:extLst>
      <p:ext uri="{BB962C8B-B14F-4D97-AF65-F5344CB8AC3E}">
        <p14:creationId xmlns:p14="http://schemas.microsoft.com/office/powerpoint/2010/main" val="274229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5C2F-85F7-4A0D-BEE4-0FA36EC5A485}"/>
              </a:ext>
            </a:extLst>
          </p:cNvPr>
          <p:cNvSpPr>
            <a:spLocks noGrp="1"/>
          </p:cNvSpPr>
          <p:nvPr>
            <p:ph type="title"/>
          </p:nvPr>
        </p:nvSpPr>
        <p:spPr/>
        <p:txBody>
          <a:bodyPr/>
          <a:lstStyle/>
          <a:p>
            <a:r>
              <a:rPr lang="en-GB" dirty="0"/>
              <a:t>Relation between the number of comments &amp; EQIP score</a:t>
            </a:r>
          </a:p>
        </p:txBody>
      </p:sp>
      <p:sp>
        <p:nvSpPr>
          <p:cNvPr id="3" name="Slide Number Placeholder 2">
            <a:extLst>
              <a:ext uri="{FF2B5EF4-FFF2-40B4-BE49-F238E27FC236}">
                <a16:creationId xmlns:a16="http://schemas.microsoft.com/office/drawing/2014/main" id="{9A33A302-83B5-4E9B-A8DB-014E5EF47DDD}"/>
              </a:ext>
            </a:extLst>
          </p:cNvPr>
          <p:cNvSpPr>
            <a:spLocks noGrp="1"/>
          </p:cNvSpPr>
          <p:nvPr>
            <p:ph type="sldNum" sz="quarter" idx="12"/>
          </p:nvPr>
        </p:nvSpPr>
        <p:spPr/>
        <p:txBody>
          <a:bodyPr/>
          <a:lstStyle/>
          <a:p>
            <a:fld id="{85661E09-E6A7-4600-B099-A107816D682F}" type="slidenum">
              <a:rPr lang="en-GB" altLang="en-US" smtClean="0"/>
              <a:pPr/>
              <a:t>22</a:t>
            </a:fld>
            <a:endParaRPr lang="en-GB" altLang="en-US"/>
          </a:p>
        </p:txBody>
      </p:sp>
      <p:pic>
        <p:nvPicPr>
          <p:cNvPr id="4" name="Picture 3">
            <a:extLst>
              <a:ext uri="{FF2B5EF4-FFF2-40B4-BE49-F238E27FC236}">
                <a16:creationId xmlns:a16="http://schemas.microsoft.com/office/drawing/2014/main" id="{532A63FA-D839-4C4A-BEAA-631F83573066}"/>
              </a:ext>
            </a:extLst>
          </p:cNvPr>
          <p:cNvPicPr>
            <a:picLocks noChangeAspect="1"/>
          </p:cNvPicPr>
          <p:nvPr/>
        </p:nvPicPr>
        <p:blipFill>
          <a:blip r:embed="rId2"/>
          <a:stretch>
            <a:fillRect/>
          </a:stretch>
        </p:blipFill>
        <p:spPr>
          <a:xfrm>
            <a:off x="1523517" y="1871459"/>
            <a:ext cx="5991225" cy="4800600"/>
          </a:xfrm>
          <a:prstGeom prst="rect">
            <a:avLst/>
          </a:prstGeom>
        </p:spPr>
      </p:pic>
    </p:spTree>
    <p:extLst>
      <p:ext uri="{BB962C8B-B14F-4D97-AF65-F5344CB8AC3E}">
        <p14:creationId xmlns:p14="http://schemas.microsoft.com/office/powerpoint/2010/main" val="48819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3841-5B2F-4E10-99B9-E6A1DE6DFDD5}"/>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7478C587-E848-49B4-A5D4-9D5291646B34}"/>
              </a:ext>
            </a:extLst>
          </p:cNvPr>
          <p:cNvSpPr>
            <a:spLocks noGrp="1"/>
          </p:cNvSpPr>
          <p:nvPr>
            <p:ph idx="1"/>
          </p:nvPr>
        </p:nvSpPr>
        <p:spPr/>
        <p:txBody>
          <a:bodyPr/>
          <a:lstStyle/>
          <a:p>
            <a:r>
              <a:rPr lang="en-US" sz="2400" dirty="0"/>
              <a:t>Only 40% of participants gave comments about specific sections of the leaflets</a:t>
            </a:r>
          </a:p>
          <a:p>
            <a:r>
              <a:rPr lang="en-US" sz="2400" dirty="0"/>
              <a:t>There was no significant association between the number of general comments and the subjective quality grades or the percentage of correct answers (EQIP score).</a:t>
            </a:r>
          </a:p>
          <a:p>
            <a:r>
              <a:rPr lang="en-US" sz="2400" dirty="0"/>
              <a:t>The leaflet capacity to inform cannot be determined by purely taking into account general comments or subjective quality grade – use specific comments and EQIP score</a:t>
            </a:r>
          </a:p>
          <a:p>
            <a:pPr marL="0" indent="0">
              <a:lnSpc>
                <a:spcPct val="250000"/>
              </a:lnSpc>
              <a:buNone/>
            </a:pPr>
            <a:r>
              <a:rPr lang="pt-BR" sz="2000" dirty="0"/>
              <a:t>Fernando Santos Sanchez, fss1g15@soton.ac.uk</a:t>
            </a:r>
          </a:p>
          <a:p>
            <a:endParaRPr lang="en-GB" sz="2400" dirty="0"/>
          </a:p>
        </p:txBody>
      </p:sp>
      <p:sp>
        <p:nvSpPr>
          <p:cNvPr id="4" name="Slide Number Placeholder 3">
            <a:extLst>
              <a:ext uri="{FF2B5EF4-FFF2-40B4-BE49-F238E27FC236}">
                <a16:creationId xmlns:a16="http://schemas.microsoft.com/office/drawing/2014/main" id="{B46A0F48-5EE5-4895-A753-62814E8C1DAE}"/>
              </a:ext>
            </a:extLst>
          </p:cNvPr>
          <p:cNvSpPr>
            <a:spLocks noGrp="1"/>
          </p:cNvSpPr>
          <p:nvPr>
            <p:ph type="sldNum" sz="quarter" idx="12"/>
          </p:nvPr>
        </p:nvSpPr>
        <p:spPr/>
        <p:txBody>
          <a:bodyPr/>
          <a:lstStyle/>
          <a:p>
            <a:fld id="{22AC01CA-3953-4CB0-B584-2F7765B82BEB}" type="slidenum">
              <a:rPr lang="en-GB" altLang="en-US" smtClean="0"/>
              <a:pPr/>
              <a:t>23</a:t>
            </a:fld>
            <a:endParaRPr lang="en-GB" altLang="en-US" dirty="0"/>
          </a:p>
        </p:txBody>
      </p:sp>
    </p:spTree>
    <p:extLst>
      <p:ext uri="{BB962C8B-B14F-4D97-AF65-F5344CB8AC3E}">
        <p14:creationId xmlns:p14="http://schemas.microsoft.com/office/powerpoint/2010/main" val="227479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7380-DE77-408A-9D84-A25B204B6603}"/>
              </a:ext>
            </a:extLst>
          </p:cNvPr>
          <p:cNvSpPr>
            <a:spLocks noGrp="1"/>
          </p:cNvSpPr>
          <p:nvPr>
            <p:ph type="title"/>
          </p:nvPr>
        </p:nvSpPr>
        <p:spPr/>
        <p:txBody>
          <a:bodyPr/>
          <a:lstStyle/>
          <a:p>
            <a:r>
              <a:rPr lang="en-GB" dirty="0"/>
              <a:t>Research motivation</a:t>
            </a:r>
          </a:p>
        </p:txBody>
      </p:sp>
      <p:sp>
        <p:nvSpPr>
          <p:cNvPr id="3" name="Content Placeholder 2">
            <a:extLst>
              <a:ext uri="{FF2B5EF4-FFF2-40B4-BE49-F238E27FC236}">
                <a16:creationId xmlns:a16="http://schemas.microsoft.com/office/drawing/2014/main" id="{CFCE8ECC-1141-48A7-8893-988CC3B406BD}"/>
              </a:ext>
            </a:extLst>
          </p:cNvPr>
          <p:cNvSpPr>
            <a:spLocks noGrp="1"/>
          </p:cNvSpPr>
          <p:nvPr>
            <p:ph idx="1"/>
          </p:nvPr>
        </p:nvSpPr>
        <p:spPr/>
        <p:txBody>
          <a:bodyPr/>
          <a:lstStyle/>
          <a:p>
            <a:pPr marL="0" indent="0">
              <a:buNone/>
            </a:pPr>
            <a:r>
              <a:rPr lang="en-GB" dirty="0"/>
              <a:t>We want to:</a:t>
            </a:r>
          </a:p>
          <a:p>
            <a:pPr marL="514350" indent="-514350">
              <a:buFont typeface="+mj-lt"/>
              <a:buAutoNum type="arabicPeriod"/>
            </a:pPr>
            <a:r>
              <a:rPr lang="en-GB" dirty="0"/>
              <a:t>Improve patients understanding of trial essential features.</a:t>
            </a:r>
          </a:p>
          <a:p>
            <a:pPr marL="514350" indent="-514350">
              <a:buFont typeface="+mj-lt"/>
              <a:buAutoNum type="arabicPeriod"/>
            </a:pPr>
            <a:r>
              <a:rPr lang="en-GB" dirty="0"/>
              <a:t>Improve trial recruitment</a:t>
            </a:r>
          </a:p>
          <a:p>
            <a:pPr marL="514350" indent="-514350">
              <a:buFont typeface="+mj-lt"/>
              <a:buAutoNum type="arabicPeriod"/>
            </a:pPr>
            <a:r>
              <a:rPr lang="en-GB" dirty="0"/>
              <a:t>Capture the knowledge generated by PPI groups</a:t>
            </a:r>
          </a:p>
          <a:p>
            <a:pPr marL="514350" indent="-514350">
              <a:buFont typeface="+mj-lt"/>
              <a:buAutoNum type="arabicPeriod"/>
            </a:pPr>
            <a:r>
              <a:rPr lang="en-GB" dirty="0"/>
              <a:t>Help Principal Investigators (PIs) identify problems in their PILs</a:t>
            </a:r>
          </a:p>
        </p:txBody>
      </p:sp>
      <p:sp>
        <p:nvSpPr>
          <p:cNvPr id="4" name="Slide Number Placeholder 3">
            <a:extLst>
              <a:ext uri="{FF2B5EF4-FFF2-40B4-BE49-F238E27FC236}">
                <a16:creationId xmlns:a16="http://schemas.microsoft.com/office/drawing/2014/main" id="{558FB27B-E6FF-491C-A303-F27D8B319FEF}"/>
              </a:ext>
            </a:extLst>
          </p:cNvPr>
          <p:cNvSpPr>
            <a:spLocks noGrp="1"/>
          </p:cNvSpPr>
          <p:nvPr>
            <p:ph type="sldNum" sz="quarter" idx="12"/>
          </p:nvPr>
        </p:nvSpPr>
        <p:spPr/>
        <p:txBody>
          <a:bodyPr/>
          <a:lstStyle/>
          <a:p>
            <a:fld id="{22AC01CA-3953-4CB0-B584-2F7765B82BEB}" type="slidenum">
              <a:rPr lang="en-GB" altLang="en-US" smtClean="0"/>
              <a:pPr/>
              <a:t>3</a:t>
            </a:fld>
            <a:endParaRPr lang="en-GB" altLang="en-US"/>
          </a:p>
        </p:txBody>
      </p:sp>
    </p:spTree>
    <p:extLst>
      <p:ext uri="{BB962C8B-B14F-4D97-AF65-F5344CB8AC3E}">
        <p14:creationId xmlns:p14="http://schemas.microsoft.com/office/powerpoint/2010/main" val="249073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Overall research methodology</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4</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Methodology Development</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Collection</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Analysis</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Hypothesis Testing</a:t>
            </a:r>
          </a:p>
        </p:txBody>
      </p:sp>
    </p:spTree>
    <p:extLst>
      <p:ext uri="{BB962C8B-B14F-4D97-AF65-F5344CB8AC3E}">
        <p14:creationId xmlns:p14="http://schemas.microsoft.com/office/powerpoint/2010/main" val="41830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Overall research methodology</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5</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Methodology Development</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Collection</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Analysis</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Hypothesis Testing</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38155"/>
              <a:gd name="adj2" fmla="val 72059"/>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2139047"/>
          </a:xfrm>
          <a:prstGeom prst="rect">
            <a:avLst/>
          </a:prstGeom>
          <a:noFill/>
        </p:spPr>
        <p:txBody>
          <a:bodyPr wrap="square" rtlCol="0">
            <a:spAutoFit/>
          </a:bodyPr>
          <a:lstStyle/>
          <a:p>
            <a:pPr algn="just"/>
            <a:r>
              <a:rPr lang="en-GB" sz="1900" dirty="0"/>
              <a:t>Our overall research is product of 3 studies:</a:t>
            </a:r>
          </a:p>
          <a:p>
            <a:pPr algn="just"/>
            <a:endParaRPr lang="en-GB" sz="1900" dirty="0"/>
          </a:p>
          <a:p>
            <a:pPr marL="457200" indent="-457200" algn="just">
              <a:buFont typeface="+mj-lt"/>
              <a:buAutoNum type="arabicPeriod"/>
            </a:pPr>
            <a:r>
              <a:rPr lang="en-GB" sz="1900" dirty="0"/>
              <a:t>Comparison of PILs to other kinds of text</a:t>
            </a:r>
          </a:p>
          <a:p>
            <a:pPr marL="457200" indent="-457200" algn="just">
              <a:buFont typeface="+mj-lt"/>
              <a:buAutoNum type="arabicPeriod"/>
            </a:pPr>
            <a:r>
              <a:rPr lang="en-GB" sz="1900" dirty="0"/>
              <a:t>Analysis of comments given to PILs with poor recruitment</a:t>
            </a:r>
          </a:p>
          <a:p>
            <a:pPr marL="457200" indent="-457200" algn="just">
              <a:buFont typeface="+mj-lt"/>
              <a:buAutoNum type="arabicPeriod"/>
            </a:pPr>
            <a:r>
              <a:rPr lang="en-GB" sz="1900" dirty="0"/>
              <a:t>Comparing the effect of Web analytics reports in increasing PIL readability (Future)</a:t>
            </a:r>
          </a:p>
        </p:txBody>
      </p:sp>
    </p:spTree>
    <p:extLst>
      <p:ext uri="{BB962C8B-B14F-4D97-AF65-F5344CB8AC3E}">
        <p14:creationId xmlns:p14="http://schemas.microsoft.com/office/powerpoint/2010/main" val="105106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Overall research methodology</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6</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Methodology Development</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Collection</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Analysis</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Hypothesis Testing</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38155"/>
              <a:gd name="adj2" fmla="val 72059"/>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2169825"/>
          </a:xfrm>
          <a:prstGeom prst="rect">
            <a:avLst/>
          </a:prstGeom>
          <a:noFill/>
        </p:spPr>
        <p:txBody>
          <a:bodyPr wrap="square" rtlCol="0">
            <a:spAutoFit/>
          </a:bodyPr>
          <a:lstStyle/>
          <a:p>
            <a:pPr algn="just"/>
            <a:r>
              <a:rPr lang="en-GB" sz="1900" dirty="0"/>
              <a:t>Our overall research is product of 3 studies:</a:t>
            </a:r>
          </a:p>
          <a:p>
            <a:pPr algn="just"/>
            <a:endParaRPr lang="en-GB" sz="1900" dirty="0"/>
          </a:p>
          <a:p>
            <a:pPr marL="457200" indent="-457200" algn="just">
              <a:buFont typeface="+mj-lt"/>
              <a:buAutoNum type="arabicPeriod"/>
            </a:pPr>
            <a:r>
              <a:rPr lang="en-GB" sz="1900" dirty="0"/>
              <a:t>Comparison of PILs to other kinds of text</a:t>
            </a:r>
          </a:p>
          <a:p>
            <a:pPr marL="457200" indent="-457200" algn="just">
              <a:buFont typeface="+mj-lt"/>
              <a:buAutoNum type="arabicPeriod"/>
            </a:pPr>
            <a:r>
              <a:rPr lang="en-GB" sz="2000" dirty="0">
                <a:solidFill>
                  <a:schemeClr val="tx1">
                    <a:lumMod val="95000"/>
                  </a:schemeClr>
                </a:solidFill>
              </a:rPr>
              <a:t>Analysis of comments given to PILs with poor recruitment</a:t>
            </a:r>
          </a:p>
          <a:p>
            <a:pPr marL="457200" indent="-457200" algn="just">
              <a:buFont typeface="+mj-lt"/>
              <a:buAutoNum type="arabicPeriod"/>
            </a:pPr>
            <a:r>
              <a:rPr lang="en-GB" sz="1900" dirty="0"/>
              <a:t>Comparing the effect of Web analytics reports in increasing PIL readability (Future)</a:t>
            </a:r>
          </a:p>
        </p:txBody>
      </p:sp>
    </p:spTree>
    <p:extLst>
      <p:ext uri="{BB962C8B-B14F-4D97-AF65-F5344CB8AC3E}">
        <p14:creationId xmlns:p14="http://schemas.microsoft.com/office/powerpoint/2010/main" val="200289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Overall research methodology</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7</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Methodology Development</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solidFill>
            <a:schemeClr val="dk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Collection</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Analysis</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Hypothesis Testing</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1641"/>
              <a:gd name="adj2" fmla="val 70444"/>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2431435"/>
          </a:xfrm>
          <a:prstGeom prst="rect">
            <a:avLst/>
          </a:prstGeom>
          <a:noFill/>
        </p:spPr>
        <p:txBody>
          <a:bodyPr wrap="square" rtlCol="0">
            <a:spAutoFit/>
          </a:bodyPr>
          <a:lstStyle/>
          <a:p>
            <a:pPr marL="457200" indent="-457200" algn="just">
              <a:buFont typeface="+mj-lt"/>
              <a:buAutoNum type="arabicPeriod"/>
            </a:pPr>
            <a:r>
              <a:rPr lang="en-GB" sz="1900" dirty="0"/>
              <a:t>Obtain comments for PILs with poor recruitment (less than 15%)</a:t>
            </a:r>
          </a:p>
          <a:p>
            <a:pPr marL="457200" indent="-457200" algn="just">
              <a:buFont typeface="+mj-lt"/>
              <a:buAutoNum type="arabicPeriod"/>
            </a:pPr>
            <a:r>
              <a:rPr lang="en-GB" sz="1900" dirty="0"/>
              <a:t>Capture the participant (n=24) demographics data</a:t>
            </a:r>
          </a:p>
          <a:p>
            <a:pPr marL="457200" indent="-457200" algn="just">
              <a:buFont typeface="+mj-lt"/>
              <a:buAutoNum type="arabicPeriod"/>
            </a:pPr>
            <a:r>
              <a:rPr lang="en-GB" sz="1900" dirty="0"/>
              <a:t>Assess the participant perception of the PIL</a:t>
            </a:r>
          </a:p>
          <a:p>
            <a:pPr marL="457200" indent="-457200" algn="just">
              <a:buFont typeface="+mj-lt"/>
              <a:buAutoNum type="arabicPeriod"/>
            </a:pPr>
            <a:r>
              <a:rPr lang="en-GB" sz="1900" dirty="0"/>
              <a:t>Evaluate the participant understanding of the essential trial features described in the PIL</a:t>
            </a:r>
          </a:p>
          <a:p>
            <a:pPr algn="just"/>
            <a:endParaRPr lang="en-GB" sz="1900" dirty="0"/>
          </a:p>
        </p:txBody>
      </p:sp>
    </p:spTree>
    <p:extLst>
      <p:ext uri="{BB962C8B-B14F-4D97-AF65-F5344CB8AC3E}">
        <p14:creationId xmlns:p14="http://schemas.microsoft.com/office/powerpoint/2010/main" val="325133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Overall research methodology</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8</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Methodology Development</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Collection</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836204" cy="914400"/>
          </a:xfrm>
          <a:prstGeom prst="roundRect">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Analysis</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Hypothesis Testing</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32347"/>
              <a:gd name="adj2" fmla="val 72060"/>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3016210"/>
          </a:xfrm>
          <a:prstGeom prst="rect">
            <a:avLst/>
          </a:prstGeom>
          <a:noFill/>
        </p:spPr>
        <p:txBody>
          <a:bodyPr wrap="square" rtlCol="0">
            <a:spAutoFit/>
          </a:bodyPr>
          <a:lstStyle/>
          <a:p>
            <a:pPr marL="457200" indent="-457200" algn="just">
              <a:buFont typeface="+mj-lt"/>
              <a:buAutoNum type="arabicPeriod"/>
            </a:pPr>
            <a:r>
              <a:rPr lang="en-GB" sz="1900" dirty="0"/>
              <a:t>Classify the comments in accordance to their association with the participant perception of quality or understanding of trial features</a:t>
            </a:r>
          </a:p>
          <a:p>
            <a:pPr marL="457200" indent="-457200" algn="just">
              <a:buFont typeface="+mj-lt"/>
              <a:buAutoNum type="arabicPeriod"/>
            </a:pPr>
            <a:r>
              <a:rPr lang="en-GB" sz="1900" dirty="0"/>
              <a:t>Evaluate lexical similarity of the commented PIL sections</a:t>
            </a:r>
          </a:p>
          <a:p>
            <a:pPr marL="457200" indent="-457200" algn="just">
              <a:buFont typeface="+mj-lt"/>
              <a:buAutoNum type="arabicPeriod"/>
            </a:pPr>
            <a:r>
              <a:rPr lang="en-GB" sz="1900" dirty="0"/>
              <a:t>Identify participant demographics that are associated to the participants understanding or their perception of quality.</a:t>
            </a:r>
          </a:p>
          <a:p>
            <a:pPr marL="457200" indent="-457200" algn="just">
              <a:buFont typeface="+mj-lt"/>
              <a:buAutoNum type="arabicPeriod"/>
            </a:pPr>
            <a:endParaRPr lang="en-GB" sz="1900" dirty="0"/>
          </a:p>
          <a:p>
            <a:pPr algn="just"/>
            <a:endParaRPr lang="en-GB" sz="1900" dirty="0"/>
          </a:p>
        </p:txBody>
      </p:sp>
    </p:spTree>
    <p:extLst>
      <p:ext uri="{BB962C8B-B14F-4D97-AF65-F5344CB8AC3E}">
        <p14:creationId xmlns:p14="http://schemas.microsoft.com/office/powerpoint/2010/main" val="270946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4EF5-7D3E-42D8-A830-23BAB5C4CC4C}"/>
              </a:ext>
            </a:extLst>
          </p:cNvPr>
          <p:cNvSpPr>
            <a:spLocks noGrp="1"/>
          </p:cNvSpPr>
          <p:nvPr>
            <p:ph type="title"/>
          </p:nvPr>
        </p:nvSpPr>
        <p:spPr/>
        <p:txBody>
          <a:bodyPr/>
          <a:lstStyle/>
          <a:p>
            <a:r>
              <a:rPr lang="en-GB" dirty="0"/>
              <a:t>Overall research methodology</a:t>
            </a:r>
          </a:p>
        </p:txBody>
      </p:sp>
      <p:sp>
        <p:nvSpPr>
          <p:cNvPr id="4" name="Slide Number Placeholder 3">
            <a:extLst>
              <a:ext uri="{FF2B5EF4-FFF2-40B4-BE49-F238E27FC236}">
                <a16:creationId xmlns:a16="http://schemas.microsoft.com/office/drawing/2014/main" id="{3B2E657C-02B5-4335-9758-419653289810}"/>
              </a:ext>
            </a:extLst>
          </p:cNvPr>
          <p:cNvSpPr>
            <a:spLocks noGrp="1"/>
          </p:cNvSpPr>
          <p:nvPr>
            <p:ph type="sldNum" sz="quarter" idx="12"/>
          </p:nvPr>
        </p:nvSpPr>
        <p:spPr/>
        <p:txBody>
          <a:bodyPr/>
          <a:lstStyle/>
          <a:p>
            <a:fld id="{22AC01CA-3953-4CB0-B584-2F7765B82BEB}" type="slidenum">
              <a:rPr lang="en-GB" altLang="en-US" smtClean="0"/>
              <a:pPr/>
              <a:t>9</a:t>
            </a:fld>
            <a:endParaRPr lang="en-GB" altLang="en-US"/>
          </a:p>
        </p:txBody>
      </p:sp>
      <p:sp>
        <p:nvSpPr>
          <p:cNvPr id="5" name="Rectangle: Rounded Corners 4">
            <a:extLst>
              <a:ext uri="{FF2B5EF4-FFF2-40B4-BE49-F238E27FC236}">
                <a16:creationId xmlns:a16="http://schemas.microsoft.com/office/drawing/2014/main" id="{2C380F25-E598-495B-800E-18057DE06999}"/>
              </a:ext>
            </a:extLst>
          </p:cNvPr>
          <p:cNvSpPr/>
          <p:nvPr/>
        </p:nvSpPr>
        <p:spPr bwMode="auto">
          <a:xfrm>
            <a:off x="240766" y="1952836"/>
            <a:ext cx="1836204" cy="914400"/>
          </a:xfrm>
          <a:prstGeom prst="roundRect">
            <a:avLst/>
          </a:prstGeo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Methodology Development</a:t>
            </a:r>
          </a:p>
        </p:txBody>
      </p:sp>
      <p:sp>
        <p:nvSpPr>
          <p:cNvPr id="6" name="Rectangle: Rounded Corners 5">
            <a:extLst>
              <a:ext uri="{FF2B5EF4-FFF2-40B4-BE49-F238E27FC236}">
                <a16:creationId xmlns:a16="http://schemas.microsoft.com/office/drawing/2014/main" id="{B9303186-15B7-4C81-99B8-5C1C4F1C5A76}"/>
              </a:ext>
            </a:extLst>
          </p:cNvPr>
          <p:cNvSpPr/>
          <p:nvPr/>
        </p:nvSpPr>
        <p:spPr bwMode="auto">
          <a:xfrm>
            <a:off x="2482015" y="1952836"/>
            <a:ext cx="1828956" cy="914400"/>
          </a:xfrm>
          <a:prstGeom prst="roundRect">
            <a:avLst/>
          </a:prstGeo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Collection</a:t>
            </a:r>
          </a:p>
        </p:txBody>
      </p:sp>
      <p:sp>
        <p:nvSpPr>
          <p:cNvPr id="7" name="Rectangle: Rounded Corners 6">
            <a:extLst>
              <a:ext uri="{FF2B5EF4-FFF2-40B4-BE49-F238E27FC236}">
                <a16:creationId xmlns:a16="http://schemas.microsoft.com/office/drawing/2014/main" id="{6A20DB98-F620-4CE4-802A-26F19FF56564}"/>
              </a:ext>
            </a:extLst>
          </p:cNvPr>
          <p:cNvSpPr/>
          <p:nvPr/>
        </p:nvSpPr>
        <p:spPr bwMode="auto">
          <a:xfrm>
            <a:off x="4716016" y="1952836"/>
            <a:ext cx="1836204" cy="914400"/>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Data Analysis</a:t>
            </a:r>
          </a:p>
        </p:txBody>
      </p:sp>
      <p:sp>
        <p:nvSpPr>
          <p:cNvPr id="8" name="Rectangle: Rounded Corners 7">
            <a:extLst>
              <a:ext uri="{FF2B5EF4-FFF2-40B4-BE49-F238E27FC236}">
                <a16:creationId xmlns:a16="http://schemas.microsoft.com/office/drawing/2014/main" id="{067C43B0-4CD5-4EEF-9D71-352F6AA742D8}"/>
              </a:ext>
            </a:extLst>
          </p:cNvPr>
          <p:cNvSpPr/>
          <p:nvPr/>
        </p:nvSpPr>
        <p:spPr bwMode="auto">
          <a:xfrm>
            <a:off x="7092280" y="1952836"/>
            <a:ext cx="1836204" cy="914400"/>
          </a:xfrm>
          <a:prstGeom prst="roundRect">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9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rPr>
              <a:t>Hypothesis Testing</a:t>
            </a:r>
          </a:p>
        </p:txBody>
      </p:sp>
      <p:sp>
        <p:nvSpPr>
          <p:cNvPr id="10" name="Speech Bubble: Rectangle with Corners Rounded 9">
            <a:extLst>
              <a:ext uri="{FF2B5EF4-FFF2-40B4-BE49-F238E27FC236}">
                <a16:creationId xmlns:a16="http://schemas.microsoft.com/office/drawing/2014/main" id="{CF33A3D9-D9EC-4149-AF93-5D4DD2CD6609}"/>
              </a:ext>
            </a:extLst>
          </p:cNvPr>
          <p:cNvSpPr/>
          <p:nvPr/>
        </p:nvSpPr>
        <p:spPr bwMode="auto">
          <a:xfrm rot="10800000" flipH="1">
            <a:off x="240766" y="3478633"/>
            <a:ext cx="6636284" cy="2830091"/>
          </a:xfrm>
          <a:prstGeom prst="wedgeRoundRectCallout">
            <a:avLst>
              <a:gd name="adj1" fmla="val 69090"/>
              <a:gd name="adj2" fmla="val 70444"/>
              <a:gd name="adj3" fmla="val 16667"/>
            </a:avLst>
          </a:prstGeom>
          <a:solidFill>
            <a:schemeClr val="accent3">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C1A7A10D-9160-4B87-855A-38E6B97CBDE6}"/>
              </a:ext>
            </a:extLst>
          </p:cNvPr>
          <p:cNvSpPr txBox="1"/>
          <p:nvPr/>
        </p:nvSpPr>
        <p:spPr>
          <a:xfrm>
            <a:off x="503548" y="3933056"/>
            <a:ext cx="6048672" cy="2431435"/>
          </a:xfrm>
          <a:prstGeom prst="rect">
            <a:avLst/>
          </a:prstGeom>
          <a:noFill/>
        </p:spPr>
        <p:txBody>
          <a:bodyPr wrap="square" rtlCol="0">
            <a:spAutoFit/>
          </a:bodyPr>
          <a:lstStyle/>
          <a:p>
            <a:pPr algn="just"/>
            <a:r>
              <a:rPr lang="en-GB" sz="1900" dirty="0"/>
              <a:t>Based on the collected information we will test in a future RCT if feedback reports based on Web analytics help PIs improve their PILs:</a:t>
            </a:r>
          </a:p>
          <a:p>
            <a:pPr marL="457200" indent="-457200" algn="just">
              <a:buFont typeface="+mj-lt"/>
              <a:buAutoNum type="arabicPeriod"/>
            </a:pPr>
            <a:r>
              <a:rPr lang="en-GB" sz="1900" dirty="0"/>
              <a:t>Quantitative content analysis metrics</a:t>
            </a:r>
          </a:p>
          <a:p>
            <a:pPr marL="457200" indent="-457200" algn="just">
              <a:buFont typeface="+mj-lt"/>
              <a:buAutoNum type="arabicPeriod"/>
            </a:pPr>
            <a:r>
              <a:rPr lang="en-GB" sz="1900" dirty="0"/>
              <a:t>Sentiment analysis (polarity/emotion)</a:t>
            </a:r>
          </a:p>
          <a:p>
            <a:pPr marL="457200" indent="-457200" algn="just">
              <a:buFont typeface="+mj-lt"/>
              <a:buAutoNum type="arabicPeriod"/>
            </a:pPr>
            <a:r>
              <a:rPr lang="en-GB" sz="1900" dirty="0"/>
              <a:t>Knowledge database (Previous PILs comments / good writing insights)</a:t>
            </a:r>
          </a:p>
          <a:p>
            <a:pPr algn="just"/>
            <a:endParaRPr lang="en-GB" sz="1900" dirty="0"/>
          </a:p>
        </p:txBody>
      </p:sp>
    </p:spTree>
    <p:extLst>
      <p:ext uri="{BB962C8B-B14F-4D97-AF65-F5344CB8AC3E}">
        <p14:creationId xmlns:p14="http://schemas.microsoft.com/office/powerpoint/2010/main" val="4091399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ANSWERNOWTEXT" val="Answer Now"/>
  <p:tag name="RESPTABLESTYLE" val="-1"/>
  <p:tag name="ALLOWDUPLICATES" val="False"/>
  <p:tag name="AUTOADVANCE" val="False"/>
  <p:tag name="STDCHART" val="1"/>
  <p:tag name="BUBBLENAMEVISIBLE" val="True"/>
  <p:tag name="DEFAULTNUMTEAMS" val="5"/>
  <p:tag name="CUSTOMCELLBACKCOLOR2" val="-13395457"/>
  <p:tag name="DISPLAYNAME" val="True"/>
  <p:tag name="GRIDROTATIONINTERVAL" val="2"/>
  <p:tag name="POLLINGCYCLE" val="2"/>
  <p:tag name="INCLUDENONRESPONDERS" val="False"/>
  <p:tag name="ALLOWUSERFEEDBACK" val="True"/>
  <p:tag name="REALTIMEBACKUPPATH" val="(None)"/>
  <p:tag name="FIBDISPLAYKEYWORDS" val="True"/>
  <p:tag name="USESECONDARYMONITOR" val="True"/>
  <p:tag name="RESPCOUNTERSTYLE" val="-1"/>
  <p:tag name="NUMRESPONSES" val="1"/>
  <p:tag name="REVIEWONLY" val="False"/>
  <p:tag name="TEAMSINLEADERBOARD" val="5"/>
  <p:tag name="BUBBLEGROUPING" val="3"/>
  <p:tag name="CUSTOMCELLBACKCOLOR3" val="-268652"/>
  <p:tag name="DISPLAYDEVICEID" val="True"/>
  <p:tag name="GRIDPOSITION" val="1"/>
  <p:tag name="MULTIRESPDIVISOR" val="1"/>
  <p:tag name="INCORRECTPOINTVALUE" val="0"/>
  <p:tag name="CHARTSCALE" val="True"/>
  <p:tag name="TPVERSION" val="2008"/>
  <p:tag name="ANSWERNOWSTYLE" val="-1"/>
  <p:tag name="INPUTSOURCE" val="1"/>
  <p:tag name="ROTATIONINTERVAL" val="2"/>
  <p:tag name="BUBBLESIZEVISIBLE" val="True"/>
  <p:tag name="CUSTOMCELLBACKCOLOR1" val="-657956"/>
  <p:tag name="GRIDOPACITY" val="90"/>
  <p:tag name="CHARTLABELS" val="0"/>
  <p:tag name="CORRECTPOINTVALUE" val="1"/>
  <p:tag name="FIBDISPLAYRESULTS" val="True"/>
  <p:tag name="SHOWBARVISIBLE" val="True"/>
  <p:tag name="COUNTDOWNSECONDS" val="10"/>
  <p:tag name="AUTOUPDATEALIASES" val="True"/>
  <p:tag name="CUSTOMGRIDBACKCOLOR" val="-2830136"/>
  <p:tag name="DISPLAYDEVICENUMBER" val="True"/>
  <p:tag name="RESETCHARTS" val="True"/>
  <p:tag name="ZEROBASED" val="False"/>
  <p:tag name="POWERPOINTVERSION" val="11.0"/>
  <p:tag name="BACKUPSESSIONS" val="True"/>
  <p:tag name="MAXRESPONDERS" val="5"/>
  <p:tag name="USESCHEMECOLORS" val="True"/>
  <p:tag name="PARTLISTDEFAULT" val="0"/>
  <p:tag name="FIBNUMRESULTS" val="5"/>
  <p:tag name="RESPCOUNTERFORMAT" val="0"/>
  <p:tag name="BUBBLEVALUEFORMAT" val="0.0"/>
  <p:tag name="GRIDSIZE" val="{Width=800, Height=600}"/>
  <p:tag name="AUTOADJUSTPARTRANGE" val="True"/>
  <p:tag name="BACKUPMAINTENANCE" val="7"/>
  <p:tag name="CUSTOMCELLBACKCOLOR4" val="-8355712"/>
  <p:tag name="REALTIMEBACKUP" val="False"/>
  <p:tag name="CHARTVALUEFORMAT" val="0%"/>
  <p:tag name="COUNTDOWNSTYLE" val="-1"/>
  <p:tag name="INCLUDEPPT" val="True"/>
  <p:tag name="CUSTOMCELLFORECOLOR" val="-16777216"/>
  <p:tag name="PARTICIPANTSINLEADERBOARD" val="5"/>
  <p:tag name="AUTOSIZEGRID" val="True"/>
  <p:tag name="BULLETTYPE" val="3"/>
  <p:tag name="FIBINCLUDEOTHER" val="True"/>
  <p:tag name="DELIMITERS" val="3.1"/>
  <p:tag name="INCLUDESESSION" val="True"/>
  <p:tag name="ADVANCEDSETTINGSVIEW" val="True"/>
  <p:tag name="CHARTCOLORS" val="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UoSnew3">
  <a:themeElements>
    <a:clrScheme name="UoSnew3 2">
      <a:dk1>
        <a:srgbClr val="A4AEB5"/>
      </a:dk1>
      <a:lt1>
        <a:srgbClr val="FFFFFF"/>
      </a:lt1>
      <a:dk2>
        <a:srgbClr val="005C84"/>
      </a:dk2>
      <a:lt2>
        <a:srgbClr val="CCE5E9"/>
      </a:lt2>
      <a:accent1>
        <a:srgbClr val="F0AB00"/>
      </a:accent1>
      <a:accent2>
        <a:srgbClr val="0098C3"/>
      </a:accent2>
      <a:accent3>
        <a:srgbClr val="AAB5C2"/>
      </a:accent3>
      <a:accent4>
        <a:srgbClr val="DADADA"/>
      </a:accent4>
      <a:accent5>
        <a:srgbClr val="F6D2AA"/>
      </a:accent5>
      <a:accent6>
        <a:srgbClr val="0089B0"/>
      </a:accent6>
      <a:hlink>
        <a:srgbClr val="CCE5E9"/>
      </a:hlink>
      <a:folHlink>
        <a:srgbClr val="E1D9DF"/>
      </a:folHlink>
    </a:clrScheme>
    <a:fontScheme name="UoSnew3">
      <a:majorFont>
        <a:latin typeface="Lucida Sans"/>
        <a:ea typeface="ＭＳ Ｐゴシック"/>
        <a:cs typeface=""/>
      </a:majorFont>
      <a:minorFont>
        <a:latin typeface="Lucida San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rgbClr val="000000"/>
            </a:solidFill>
            <a:effectLst/>
            <a:latin typeface="Lucida Sans" panose="020B0602030504020204" pitchFamily="34" charset="0"/>
            <a:ea typeface="ＭＳ Ｐゴシック" panose="020B0600070205080204" pitchFamily="34" charset="-128"/>
            <a:cs typeface="Arial" panose="020B0604020202020204" pitchFamily="34" charset="0"/>
          </a:defRPr>
        </a:defPPr>
      </a:lstStyle>
    </a:lnDef>
  </a:objectDefaults>
  <a:extraClrSchemeLst>
    <a:extraClrScheme>
      <a:clrScheme name="UoSnew3 1">
        <a:dk1>
          <a:srgbClr val="A4AEB5"/>
        </a:dk1>
        <a:lt1>
          <a:srgbClr val="FFFFFF"/>
        </a:lt1>
        <a:dk2>
          <a:srgbClr val="005C84"/>
        </a:dk2>
        <a:lt2>
          <a:srgbClr val="CCE5E9"/>
        </a:lt2>
        <a:accent1>
          <a:srgbClr val="FCEECC"/>
        </a:accent1>
        <a:accent2>
          <a:srgbClr val="F8DAD0"/>
        </a:accent2>
        <a:accent3>
          <a:srgbClr val="AAB5C2"/>
        </a:accent3>
        <a:accent4>
          <a:srgbClr val="DADADA"/>
        </a:accent4>
        <a:accent5>
          <a:srgbClr val="FDF5E2"/>
        </a:accent5>
        <a:accent6>
          <a:srgbClr val="E1C5BC"/>
        </a:accent6>
        <a:hlink>
          <a:srgbClr val="CCE5E9"/>
        </a:hlink>
        <a:folHlink>
          <a:srgbClr val="E1D9DF"/>
        </a:folHlink>
      </a:clrScheme>
      <a:clrMap bg1="dk2" tx1="lt1" bg2="dk1" tx2="lt2" accent1="accent1" accent2="accent2" accent3="accent3" accent4="accent4" accent5="accent5" accent6="accent6" hlink="hlink" folHlink="folHlink"/>
    </a:extraClrScheme>
    <a:extraClrScheme>
      <a:clrScheme name="UoSnew3 2">
        <a:dk1>
          <a:srgbClr val="A4AEB5"/>
        </a:dk1>
        <a:lt1>
          <a:srgbClr val="FFFFFF"/>
        </a:lt1>
        <a:dk2>
          <a:srgbClr val="005C84"/>
        </a:dk2>
        <a:lt2>
          <a:srgbClr val="CCE5E9"/>
        </a:lt2>
        <a:accent1>
          <a:srgbClr val="F0AB00"/>
        </a:accent1>
        <a:accent2>
          <a:srgbClr val="0098C3"/>
        </a:accent2>
        <a:accent3>
          <a:srgbClr val="AAB5C2"/>
        </a:accent3>
        <a:accent4>
          <a:srgbClr val="DADADA"/>
        </a:accent4>
        <a:accent5>
          <a:srgbClr val="F6D2AA"/>
        </a:accent5>
        <a:accent6>
          <a:srgbClr val="0089B0"/>
        </a:accent6>
        <a:hlink>
          <a:srgbClr val="CCE5E9"/>
        </a:hlink>
        <a:folHlink>
          <a:srgbClr val="E1D9D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UoSnew3</Template>
  <TotalTime>752</TotalTime>
  <Words>903</Words>
  <Application>Microsoft Office PowerPoint</Application>
  <PresentationFormat>On-screen Show (4:3)</PresentationFormat>
  <Paragraphs>168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Lucida Sans</vt:lpstr>
      <vt:lpstr>ＭＳ Ｐゴシック</vt:lpstr>
      <vt:lpstr>Wingdings</vt:lpstr>
      <vt:lpstr>Symbol</vt:lpstr>
      <vt:lpstr>UoSnew3</vt:lpstr>
      <vt:lpstr>The use of text analytics to measure Quality Perception and Patient Understanding of Patient Information Leaflets –Knowledge Capture</vt:lpstr>
      <vt:lpstr>Research objective</vt:lpstr>
      <vt:lpstr>Research motivation</vt:lpstr>
      <vt:lpstr>Overall research methodology</vt:lpstr>
      <vt:lpstr>Overall research methodology</vt:lpstr>
      <vt:lpstr>Overall research methodology</vt:lpstr>
      <vt:lpstr>Overall research methodology</vt:lpstr>
      <vt:lpstr>Overall research methodology</vt:lpstr>
      <vt:lpstr>Overall research methodology</vt:lpstr>
      <vt:lpstr>Metrics</vt:lpstr>
      <vt:lpstr>Metrics</vt:lpstr>
      <vt:lpstr>Metrics</vt:lpstr>
      <vt:lpstr>Metrics</vt:lpstr>
      <vt:lpstr>Metrics</vt:lpstr>
      <vt:lpstr>Metrics</vt:lpstr>
      <vt:lpstr>Sample</vt:lpstr>
      <vt:lpstr>Results</vt:lpstr>
      <vt:lpstr>Histogram of comments by participant</vt:lpstr>
      <vt:lpstr>Findings</vt:lpstr>
      <vt:lpstr>Relation between age group and quality perception</vt:lpstr>
      <vt:lpstr>Relation between education level and EQIP score</vt:lpstr>
      <vt:lpstr>Relation between the number of comments &amp; EQIP score</vt:lpstr>
      <vt:lpstr>Conclusions</vt:lpstr>
    </vt:vector>
  </TitlesOfParts>
  <Company>Science Learning Centre South East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ajdw</dc:creator>
  <cp:lastModifiedBy>Santos Sanchez F.</cp:lastModifiedBy>
  <cp:revision>52</cp:revision>
  <dcterms:created xsi:type="dcterms:W3CDTF">2008-04-22T13:46:56Z</dcterms:created>
  <dcterms:modified xsi:type="dcterms:W3CDTF">2018-03-29T10:31:51Z</dcterms:modified>
</cp:coreProperties>
</file>