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6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6858000" type="screen4x3"/>
  <p:notesSz cx="6858000" cy="9144000"/>
  <p:embeddedFontLst>
    <p:embeddedFont>
      <p:font typeface="Cousine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A61A1C-64EE-434E-951D-69C8AA49C2D3}">
  <a:tblStyle styleId="{D6A61A1C-64EE-434E-951D-69C8AA49C2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0114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4205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5400000">
            <a:off x="4511746" y="2218169"/>
            <a:ext cx="123450" cy="7106862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13" name="Shape 13"/>
          <p:cNvSpPr/>
          <p:nvPr/>
        </p:nvSpPr>
        <p:spPr>
          <a:xfrm rot="10800000">
            <a:off x="671075" y="4860025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8365300" y="3066475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5" name="Shape 15"/>
          <p:cNvSpPr/>
          <p:nvPr/>
        </p:nvSpPr>
        <p:spPr>
          <a:xfrm rot="-5400000">
            <a:off x="4510271" y="-439081"/>
            <a:ext cx="123450" cy="7106862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lg" len="lg"/>
            <a:tailEnd type="none" w="lg" len="lg"/>
          </a:ln>
        </p:spPr>
      </p:sp>
      <p:sp>
        <p:nvSpPr>
          <p:cNvPr id="16" name="Shape 16"/>
          <p:cNvSpPr/>
          <p:nvPr/>
        </p:nvSpPr>
        <p:spPr>
          <a:xfrm>
            <a:off x="7039675" y="2497866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rot="5400000">
            <a:off x="4511746" y="450463"/>
            <a:ext cx="123450" cy="7106862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19" name="Shape 19"/>
          <p:cNvSpPr/>
          <p:nvPr/>
        </p:nvSpPr>
        <p:spPr>
          <a:xfrm rot="-5400000">
            <a:off x="663525" y="1362719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8365300" y="1793734"/>
            <a:ext cx="0" cy="2262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1" name="Shape 21"/>
          <p:cNvSpPr/>
          <p:nvPr/>
        </p:nvSpPr>
        <p:spPr>
          <a:xfrm rot="-5400000">
            <a:off x="4510271" y="-1711822"/>
            <a:ext cx="123450" cy="7106862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lg" len="lg"/>
            <a:tailEnd type="none" w="lg" len="lg"/>
          </a:ln>
        </p:spPr>
      </p:sp>
      <p:sp>
        <p:nvSpPr>
          <p:cNvPr id="22" name="Shape 22"/>
          <p:cNvSpPr/>
          <p:nvPr/>
        </p:nvSpPr>
        <p:spPr>
          <a:xfrm rot="5400000">
            <a:off x="6661378" y="3883740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921200" y="2012275"/>
            <a:ext cx="7205700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4698564" y="4145091"/>
            <a:ext cx="3542400" cy="104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413600" y="3187200"/>
            <a:ext cx="6316800" cy="109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2400" b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9pPr>
          </a:lstStyle>
          <a:p>
            <a:endParaRPr/>
          </a:p>
        </p:txBody>
      </p:sp>
      <p:grpSp>
        <p:nvGrpSpPr>
          <p:cNvPr id="27" name="Shape 27"/>
          <p:cNvGrpSpPr/>
          <p:nvPr/>
        </p:nvGrpSpPr>
        <p:grpSpPr>
          <a:xfrm>
            <a:off x="3770056" y="1437725"/>
            <a:ext cx="1580939" cy="1544725"/>
            <a:chOff x="3754950" y="1132925"/>
            <a:chExt cx="1580939" cy="1544725"/>
          </a:xfrm>
        </p:grpSpPr>
        <p:sp>
          <p:nvSpPr>
            <p:cNvPr id="28" name="Shape 28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" name="Shape 30"/>
            <p:cNvCxnSpPr>
              <a:endCxn id="28" idx="1"/>
            </p:cNvCxnSpPr>
            <p:nvPr/>
          </p:nvCxnSpPr>
          <p:spPr>
            <a:xfrm>
              <a:off x="3890221" y="1268193"/>
              <a:ext cx="211800" cy="211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31" name="Shape 31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32" name="Shape 32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3" name="Shape 33"/>
            <p:cNvCxnSpPr>
              <a:stCxn id="28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34" name="Shape 3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645524"/>
            <a:ext cx="2631900" cy="446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3223964" y="1645524"/>
            <a:ext cx="2631900" cy="446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5990727" y="1645524"/>
            <a:ext cx="2631900" cy="446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blueprint.png"/>
          <p:cNvPicPr preferRelativeResize="0"/>
          <p:nvPr/>
        </p:nvPicPr>
        <p:blipFill rotWithShape="1">
          <a:blip r:embed="rId11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Cousin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011936" y="4389014"/>
            <a:ext cx="72126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sz="4400" dirty="0" smtClean="0"/>
              <a:t>A Computer </a:t>
            </a:r>
            <a:r>
              <a:rPr lang="en" sz="4400" dirty="0"/>
              <a:t>Assited </a:t>
            </a:r>
            <a:r>
              <a:rPr lang="en" sz="4400" dirty="0" smtClean="0"/>
              <a:t>Reviewer-Platform </a:t>
            </a:r>
            <a:r>
              <a:rPr lang="en" sz="4400" dirty="0"/>
              <a:t>for </a:t>
            </a:r>
            <a:r>
              <a:rPr lang="en" sz="4400" dirty="0" smtClean="0"/>
              <a:t>Patient &amp; Public Involvement</a:t>
            </a:r>
            <a:endParaRPr sz="1600" dirty="0"/>
          </a:p>
        </p:txBody>
      </p:sp>
      <p:sp>
        <p:nvSpPr>
          <p:cNvPr id="4" name="Shape 56"/>
          <p:cNvSpPr txBox="1">
            <a:spLocks/>
          </p:cNvSpPr>
          <p:nvPr/>
        </p:nvSpPr>
        <p:spPr>
          <a:xfrm>
            <a:off x="1066800" y="5346086"/>
            <a:ext cx="7212600" cy="154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r"/>
            <a:r>
              <a:rPr lang="en-GB" sz="1600" dirty="0" smtClean="0"/>
              <a:t>Student: Fernando Santos</a:t>
            </a:r>
          </a:p>
          <a:p>
            <a:pPr algn="r"/>
            <a:r>
              <a:rPr lang="en-GB" sz="1600" dirty="0"/>
              <a:t>Supervisors: Prof Jeremy Wyatt, Prof </a:t>
            </a:r>
            <a:r>
              <a:rPr lang="en-GB" sz="1600" dirty="0" err="1"/>
              <a:t>Thanasis</a:t>
            </a:r>
            <a:r>
              <a:rPr lang="en-GB" sz="1600" dirty="0"/>
              <a:t> </a:t>
            </a:r>
            <a:r>
              <a:rPr lang="en-GB" sz="1600" dirty="0" err="1"/>
              <a:t>Tiropanis</a:t>
            </a:r>
            <a:endParaRPr lang="en-GB" sz="1600" dirty="0"/>
          </a:p>
          <a:p>
            <a:pPr algn="r"/>
            <a:endParaRPr lang="en-GB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921200" y="1713304"/>
            <a:ext cx="7205700" cy="15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FC5E8"/>
                </a:solidFill>
              </a:rPr>
              <a:t>1</a:t>
            </a:r>
            <a:endParaRPr sz="6000">
              <a:solidFill>
                <a:srgbClr val="9FC5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98564" y="4145091"/>
            <a:ext cx="35424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413600" y="3187200"/>
            <a:ext cx="6316800" cy="109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 idx="4294967295"/>
          </p:nvPr>
        </p:nvSpPr>
        <p:spPr>
          <a:xfrm>
            <a:off x="685800" y="3748953"/>
            <a:ext cx="7772400" cy="1041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4294967295"/>
          </p:nvPr>
        </p:nvSpPr>
        <p:spPr>
          <a:xfrm>
            <a:off x="1613550" y="4884400"/>
            <a:ext cx="59169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04" name="Shape 104"/>
          <p:cNvGrpSpPr/>
          <p:nvPr/>
        </p:nvGrpSpPr>
        <p:grpSpPr>
          <a:xfrm>
            <a:off x="3030219" y="756050"/>
            <a:ext cx="2931161" cy="2815726"/>
            <a:chOff x="3075562" y="756050"/>
            <a:chExt cx="2931161" cy="2815726"/>
          </a:xfrm>
        </p:grpSpPr>
        <p:sp>
          <p:nvSpPr>
            <p:cNvPr id="105" name="Shape 105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0" t="0" r="0" b="0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lg" len="lg"/>
              <a:tailEnd type="none" w="lg" len="lg"/>
            </a:ln>
          </p:spPr>
        </p:sp>
        <p:sp>
          <p:nvSpPr>
            <p:cNvPr id="108" name="Shape 108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0" t="0" r="0" b="0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lg" len="lg"/>
              <a:tailEnd type="none" w="lg" len="lg"/>
            </a:ln>
          </p:spPr>
        </p:sp>
        <p:sp>
          <p:nvSpPr>
            <p:cNvPr id="109" name="Shape 109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" name="Shape 110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11" name="Shape 111"/>
            <p:cNvCxnSpPr>
              <a:endCxn id="105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12" name="Shape 112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13" name="Shape 113"/>
            <p:cNvCxnSpPr>
              <a:stCxn id="105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sp>
        <p:nvSpPr>
          <p:cNvPr id="114" name="Shape 114"/>
          <p:cNvSpPr/>
          <p:nvPr/>
        </p:nvSpPr>
        <p:spPr>
          <a:xfrm>
            <a:off x="4177025" y="1997048"/>
            <a:ext cx="789947" cy="797788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645524"/>
            <a:ext cx="2631900" cy="446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3223964" y="1645524"/>
            <a:ext cx="2631900" cy="446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3"/>
          </p:nvPr>
        </p:nvSpPr>
        <p:spPr>
          <a:xfrm>
            <a:off x="5990727" y="1645524"/>
            <a:ext cx="2631900" cy="446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26350" y="1577050"/>
            <a:ext cx="3924600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grpSp>
        <p:nvGrpSpPr>
          <p:cNvPr id="136" name="Shape 136"/>
          <p:cNvGrpSpPr/>
          <p:nvPr/>
        </p:nvGrpSpPr>
        <p:grpSpPr>
          <a:xfrm rot="5400000">
            <a:off x="4976066" y="1581847"/>
            <a:ext cx="3945636" cy="3790142"/>
            <a:chOff x="5708850" y="3417450"/>
            <a:chExt cx="2931161" cy="2815646"/>
          </a:xfrm>
        </p:grpSpPr>
        <p:sp>
          <p:nvSpPr>
            <p:cNvPr id="137" name="Shape 137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0" t="0" r="0" b="0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lg" len="lg"/>
              <a:tailEnd type="none" w="lg" len="lg"/>
            </a:ln>
          </p:spPr>
        </p:sp>
        <p:sp>
          <p:nvSpPr>
            <p:cNvPr id="139" name="Shape 139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0" t="0" r="0" b="0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lg" len="lg"/>
              <a:tailEnd type="none" w="lg" len="lg"/>
            </a:ln>
          </p:spPr>
        </p:sp>
        <p:sp>
          <p:nvSpPr>
            <p:cNvPr id="140" name="Shape 140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" name="Shape 141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42" name="Shape 142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43" name="Shape 143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pic>
        <p:nvPicPr>
          <p:cNvPr id="144" name="Shape 144" descr="coffe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975" y="2238400"/>
            <a:ext cx="2682025" cy="26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127150" y="569514"/>
            <a:ext cx="4889700" cy="183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Want big impact?</a:t>
            </a:r>
            <a:endParaRPr sz="2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</a:rPr>
              <a:t>USE BIG IMAGE</a:t>
            </a:r>
            <a:endParaRPr sz="36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3190800" y="2057400"/>
            <a:ext cx="2724300" cy="2724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Gray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733350" y="2057400"/>
            <a:ext cx="2724300" cy="2724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White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5686350" y="2057400"/>
            <a:ext cx="2724300" cy="2724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Black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3" name="Shape 163"/>
          <p:cNvGraphicFramePr/>
          <p:nvPr/>
        </p:nvGraphicFramePr>
        <p:xfrm>
          <a:off x="518800" y="2029275"/>
          <a:ext cx="8122600" cy="3049000"/>
        </p:xfrm>
        <a:graphic>
          <a:graphicData uri="http://schemas.openxmlformats.org/drawingml/2006/table">
            <a:tbl>
              <a:tblPr>
                <a:noFill/>
                <a:tableStyleId>{D6A61A1C-64EE-434E-951D-69C8AA49C2D3}</a:tableStyleId>
              </a:tblPr>
              <a:tblGrid>
                <a:gridCol w="203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2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2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Yellow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7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2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Blue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30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15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Orange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5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24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16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</a:t>
            </a:r>
            <a:r>
              <a:rPr lang="en-GB" cap="all" dirty="0" smtClean="0"/>
              <a:t>hy are we doing it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develop an objective assessment of Patient </a:t>
            </a:r>
            <a:r>
              <a:rPr lang="en-GB" dirty="0"/>
              <a:t>Information </a:t>
            </a:r>
            <a:r>
              <a:rPr lang="en-GB" dirty="0" smtClean="0"/>
              <a:t>Leaflets </a:t>
            </a:r>
            <a:r>
              <a:rPr lang="en-GB" dirty="0"/>
              <a:t>(</a:t>
            </a:r>
            <a:r>
              <a:rPr lang="en-GB" dirty="0" smtClean="0"/>
              <a:t>PILs) </a:t>
            </a:r>
            <a:r>
              <a:rPr lang="en-GB" dirty="0"/>
              <a:t>quality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 smtClean="0"/>
              <a:t>To assess how much effect PILs have on </a:t>
            </a:r>
            <a:r>
              <a:rPr lang="en-GB" dirty="0"/>
              <a:t>the patients informed decision.</a:t>
            </a:r>
          </a:p>
          <a:p>
            <a:r>
              <a:rPr lang="en-GB" dirty="0" smtClean="0"/>
              <a:t>To measure the association between PIL quality and patients’ interest and understanding of </a:t>
            </a:r>
            <a:r>
              <a:rPr lang="en-GB" dirty="0"/>
              <a:t>Randomized Controlled Trials (</a:t>
            </a:r>
            <a:r>
              <a:rPr lang="en-GB" dirty="0" smtClean="0"/>
              <a:t>RCTs).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369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 descr="mapa_linea_b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25" y="1246225"/>
            <a:ext cx="8891475" cy="449314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1810971" y="2309989"/>
            <a:ext cx="828900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 w="9525" cap="flat" cmpd="sng">
            <a:solidFill>
              <a:srgbClr val="0B5394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sine"/>
                <a:ea typeface="Cousine"/>
                <a:cs typeface="Cousine"/>
                <a:sym typeface="Cousine"/>
              </a:rPr>
              <a:t>our office</a:t>
            </a:r>
            <a:endParaRPr sz="800">
              <a:latin typeface="Cousine"/>
              <a:ea typeface="Cousine"/>
              <a:cs typeface="Cousine"/>
              <a:sym typeface="Cousine"/>
            </a:endParaRPr>
          </a:p>
        </p:txBody>
      </p:sp>
      <p:grpSp>
        <p:nvGrpSpPr>
          <p:cNvPr id="171" name="Shape 171"/>
          <p:cNvGrpSpPr/>
          <p:nvPr/>
        </p:nvGrpSpPr>
        <p:grpSpPr>
          <a:xfrm>
            <a:off x="1021237" y="2689350"/>
            <a:ext cx="273900" cy="273900"/>
            <a:chOff x="1021237" y="2689350"/>
            <a:chExt cx="273900" cy="273900"/>
          </a:xfrm>
        </p:grpSpPr>
        <p:sp>
          <p:nvSpPr>
            <p:cNvPr id="172" name="Shape 172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4" name="Shape 17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5" name="Shape 175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176" name="Shape 176"/>
          <p:cNvGrpSpPr/>
          <p:nvPr/>
        </p:nvGrpSpPr>
        <p:grpSpPr>
          <a:xfrm>
            <a:off x="2523637" y="4600600"/>
            <a:ext cx="273900" cy="273900"/>
            <a:chOff x="1021237" y="2689350"/>
            <a:chExt cx="273900" cy="273900"/>
          </a:xfrm>
        </p:grpSpPr>
        <p:sp>
          <p:nvSpPr>
            <p:cNvPr id="177" name="Shape 177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9" name="Shape 179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0" name="Shape 180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181" name="Shape 181"/>
          <p:cNvGrpSpPr/>
          <p:nvPr/>
        </p:nvGrpSpPr>
        <p:grpSpPr>
          <a:xfrm>
            <a:off x="3817762" y="2477275"/>
            <a:ext cx="273900" cy="273900"/>
            <a:chOff x="1021237" y="2689350"/>
            <a:chExt cx="273900" cy="273900"/>
          </a:xfrm>
        </p:grpSpPr>
        <p:sp>
          <p:nvSpPr>
            <p:cNvPr id="182" name="Shape 182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4" name="Shape 18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5" name="Shape 185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186" name="Shape 186"/>
          <p:cNvGrpSpPr/>
          <p:nvPr/>
        </p:nvGrpSpPr>
        <p:grpSpPr>
          <a:xfrm>
            <a:off x="4525587" y="4643125"/>
            <a:ext cx="273900" cy="273900"/>
            <a:chOff x="1021237" y="2689350"/>
            <a:chExt cx="273900" cy="273900"/>
          </a:xfrm>
        </p:grpSpPr>
        <p:sp>
          <p:nvSpPr>
            <p:cNvPr id="187" name="Shape 187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9" name="Shape 189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0" name="Shape 190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191" name="Shape 191"/>
          <p:cNvGrpSpPr/>
          <p:nvPr/>
        </p:nvGrpSpPr>
        <p:grpSpPr>
          <a:xfrm>
            <a:off x="6799412" y="2963250"/>
            <a:ext cx="273900" cy="273900"/>
            <a:chOff x="1021237" y="2689350"/>
            <a:chExt cx="273900" cy="273900"/>
          </a:xfrm>
        </p:grpSpPr>
        <p:sp>
          <p:nvSpPr>
            <p:cNvPr id="192" name="Shape 192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4" name="Shape 19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5" name="Shape 195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196" name="Shape 196"/>
          <p:cNvGrpSpPr/>
          <p:nvPr/>
        </p:nvGrpSpPr>
        <p:grpSpPr>
          <a:xfrm>
            <a:off x="7653812" y="4770500"/>
            <a:ext cx="273900" cy="273900"/>
            <a:chOff x="1021237" y="2689350"/>
            <a:chExt cx="273900" cy="273900"/>
          </a:xfrm>
        </p:grpSpPr>
        <p:sp>
          <p:nvSpPr>
            <p:cNvPr id="197" name="Shape 197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9" name="Shape 199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0" name="Shape 200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subTitle" idx="4294967295"/>
          </p:nvPr>
        </p:nvSpPr>
        <p:spPr>
          <a:xfrm>
            <a:off x="1408950" y="4548750"/>
            <a:ext cx="63261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206" name="Shape 206"/>
          <p:cNvGrpSpPr/>
          <p:nvPr/>
        </p:nvGrpSpPr>
        <p:grpSpPr>
          <a:xfrm>
            <a:off x="896619" y="1436969"/>
            <a:ext cx="7015214" cy="2888675"/>
            <a:chOff x="744219" y="1064075"/>
            <a:chExt cx="7015214" cy="2888675"/>
          </a:xfrm>
        </p:grpSpPr>
        <p:sp>
          <p:nvSpPr>
            <p:cNvPr id="207" name="Shape 207"/>
            <p:cNvSpPr/>
            <p:nvPr/>
          </p:nvSpPr>
          <p:spPr>
            <a:xfrm>
              <a:off x="1361592" y="1665508"/>
              <a:ext cx="6099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623181" y="1661600"/>
              <a:ext cx="136252" cy="2275725"/>
            </a:xfrm>
            <a:custGeom>
              <a:avLst/>
              <a:gdLst/>
              <a:ahLst/>
              <a:cxnLst/>
              <a:rect l="0" t="0" r="0" b="0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lg" len="lg"/>
              <a:tailEnd type="none" w="lg" len="lg"/>
            </a:ln>
          </p:spPr>
        </p:sp>
        <p:sp>
          <p:nvSpPr>
            <p:cNvPr id="209" name="Shape 209"/>
            <p:cNvSpPr/>
            <p:nvPr/>
          </p:nvSpPr>
          <p:spPr>
            <a:xfrm rot="-5400000">
              <a:off x="4334136" y="-1576459"/>
              <a:ext cx="123450" cy="6078917"/>
            </a:xfrm>
            <a:custGeom>
              <a:avLst/>
              <a:gdLst/>
              <a:ahLst/>
              <a:cxnLst/>
              <a:rect l="0" t="0" r="0" b="0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lg" len="lg"/>
              <a:tailEnd type="none" w="lg" len="lg"/>
            </a:ln>
          </p:spPr>
        </p:sp>
        <p:sp>
          <p:nvSpPr>
            <p:cNvPr id="210" name="Shape 210"/>
            <p:cNvSpPr/>
            <p:nvPr/>
          </p:nvSpPr>
          <p:spPr>
            <a:xfrm rot="-5400000">
              <a:off x="744219" y="1064075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1" name="Shape 211"/>
            <p:cNvCxnSpPr/>
            <p:nvPr/>
          </p:nvCxnSpPr>
          <p:spPr>
            <a:xfrm flipH="1">
              <a:off x="692273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12" name="Shape 212"/>
            <p:cNvCxnSpPr/>
            <p:nvPr/>
          </p:nvCxnSpPr>
          <p:spPr>
            <a:xfrm>
              <a:off x="1021397" y="1669336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13" name="Shape 213"/>
            <p:cNvCxnSpPr/>
            <p:nvPr/>
          </p:nvCxnSpPr>
          <p:spPr>
            <a:xfrm flipH="1">
              <a:off x="135087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14" name="Shape 214"/>
            <p:cNvCxnSpPr/>
            <p:nvPr/>
          </p:nvCxnSpPr>
          <p:spPr>
            <a:xfrm>
              <a:off x="694163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15" name="Shape 215"/>
            <p:cNvCxnSpPr/>
            <p:nvPr/>
          </p:nvCxnSpPr>
          <p:spPr>
            <a:xfrm>
              <a:off x="135087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sp>
        <p:nvSpPr>
          <p:cNvPr id="216" name="Shape 216"/>
          <p:cNvSpPr txBox="1">
            <a:spLocks noGrp="1"/>
          </p:cNvSpPr>
          <p:nvPr>
            <p:ph type="ctrTitle" idx="4294967295"/>
          </p:nvPr>
        </p:nvSpPr>
        <p:spPr>
          <a:xfrm>
            <a:off x="685800" y="2484017"/>
            <a:ext cx="7772400" cy="15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/>
              <a:t>89</a:t>
            </a:r>
            <a:r>
              <a:rPr lang="en" sz="4000" b="1"/>
              <a:t>,</a:t>
            </a:r>
            <a:r>
              <a:rPr lang="en" sz="7200" b="1"/>
              <a:t>526</a:t>
            </a:r>
            <a:r>
              <a:rPr lang="en" sz="4000" b="1">
                <a:solidFill>
                  <a:schemeClr val="lt1"/>
                </a:solidFill>
              </a:rPr>
              <a:t>,</a:t>
            </a:r>
            <a:r>
              <a:rPr lang="en" sz="7200" b="1"/>
              <a:t>124</a:t>
            </a:r>
            <a:endParaRPr sz="72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 idx="4294967295"/>
          </p:nvPr>
        </p:nvSpPr>
        <p:spPr>
          <a:xfrm>
            <a:off x="1037625" y="515426"/>
            <a:ext cx="7093200" cy="119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89,526,124$</a:t>
            </a:r>
            <a:endParaRPr sz="6000" b="1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4294967295"/>
          </p:nvPr>
        </p:nvSpPr>
        <p:spPr>
          <a:xfrm>
            <a:off x="1037625" y="1304572"/>
            <a:ext cx="7093200" cy="61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23" name="Shape 223"/>
          <p:cNvSpPr txBox="1">
            <a:spLocks noGrp="1"/>
          </p:cNvSpPr>
          <p:nvPr>
            <p:ph type="ctrTitle" idx="4294967295"/>
          </p:nvPr>
        </p:nvSpPr>
        <p:spPr>
          <a:xfrm>
            <a:off x="1037625" y="4826404"/>
            <a:ext cx="7093200" cy="119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100%</a:t>
            </a:r>
            <a:endParaRPr sz="6000" b="1"/>
          </a:p>
        </p:txBody>
      </p:sp>
      <p:sp>
        <p:nvSpPr>
          <p:cNvPr id="224" name="Shape 224"/>
          <p:cNvSpPr txBox="1">
            <a:spLocks noGrp="1"/>
          </p:cNvSpPr>
          <p:nvPr>
            <p:ph type="subTitle" idx="4294967295"/>
          </p:nvPr>
        </p:nvSpPr>
        <p:spPr>
          <a:xfrm>
            <a:off x="1037625" y="5615550"/>
            <a:ext cx="7093200" cy="61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25" name="Shape 225"/>
          <p:cNvSpPr txBox="1">
            <a:spLocks noGrp="1"/>
          </p:cNvSpPr>
          <p:nvPr>
            <p:ph type="ctrTitle" idx="4294967295"/>
          </p:nvPr>
        </p:nvSpPr>
        <p:spPr>
          <a:xfrm>
            <a:off x="1037625" y="2649027"/>
            <a:ext cx="7093200" cy="119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185,244 users</a:t>
            </a:r>
            <a:endParaRPr sz="6000" b="1"/>
          </a:p>
        </p:txBody>
      </p:sp>
      <p:sp>
        <p:nvSpPr>
          <p:cNvPr id="226" name="Shape 226"/>
          <p:cNvSpPr txBox="1">
            <a:spLocks noGrp="1"/>
          </p:cNvSpPr>
          <p:nvPr>
            <p:ph type="subTitle" idx="4294967295"/>
          </p:nvPr>
        </p:nvSpPr>
        <p:spPr>
          <a:xfrm>
            <a:off x="1037625" y="3438174"/>
            <a:ext cx="7093200" cy="61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cxnSp>
        <p:nvCxnSpPr>
          <p:cNvPr id="227" name="Shape 227"/>
          <p:cNvCxnSpPr/>
          <p:nvPr/>
        </p:nvCxnSpPr>
        <p:spPr>
          <a:xfrm>
            <a:off x="1037625" y="4524990"/>
            <a:ext cx="7093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28" name="Shape 228"/>
          <p:cNvCxnSpPr/>
          <p:nvPr/>
        </p:nvCxnSpPr>
        <p:spPr>
          <a:xfrm>
            <a:off x="1037625" y="2333023"/>
            <a:ext cx="7093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2699550" y="3570850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second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2699550" y="5437750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last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236" name="Shape 236"/>
          <p:cNvCxnSpPr>
            <a:stCxn id="237" idx="2"/>
            <a:endCxn id="234" idx="0"/>
          </p:cNvCxnSpPr>
          <p:nvPr/>
        </p:nvCxnSpPr>
        <p:spPr>
          <a:xfrm>
            <a:off x="4572000" y="2482150"/>
            <a:ext cx="0" cy="10887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38" name="Shape 238"/>
          <p:cNvCxnSpPr>
            <a:stCxn id="234" idx="2"/>
            <a:endCxn id="235" idx="0"/>
          </p:cNvCxnSpPr>
          <p:nvPr/>
        </p:nvCxnSpPr>
        <p:spPr>
          <a:xfrm>
            <a:off x="4572000" y="4349050"/>
            <a:ext cx="0" cy="10887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37" name="Shape 237"/>
          <p:cNvSpPr txBox="1"/>
          <p:nvPr/>
        </p:nvSpPr>
        <p:spPr>
          <a:xfrm>
            <a:off x="2699550" y="1703950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first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897286"/>
            <a:ext cx="2631900" cy="174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223964" y="1897286"/>
            <a:ext cx="2631900" cy="174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90727" y="1897286"/>
            <a:ext cx="2631900" cy="174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7200" y="4565229"/>
            <a:ext cx="2631900" cy="174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8" name="Shape 248"/>
          <p:cNvSpPr txBox="1">
            <a:spLocks noGrp="1"/>
          </p:cNvSpPr>
          <p:nvPr>
            <p:ph type="body" idx="2"/>
          </p:nvPr>
        </p:nvSpPr>
        <p:spPr>
          <a:xfrm>
            <a:off x="3223964" y="4565229"/>
            <a:ext cx="2631900" cy="174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9" name="Shape 249"/>
          <p:cNvSpPr txBox="1">
            <a:spLocks noGrp="1"/>
          </p:cNvSpPr>
          <p:nvPr>
            <p:ph type="body" idx="3"/>
          </p:nvPr>
        </p:nvSpPr>
        <p:spPr>
          <a:xfrm>
            <a:off x="5990727" y="4565229"/>
            <a:ext cx="2631900" cy="174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0" name="Shape 250"/>
          <p:cNvSpPr/>
          <p:nvPr/>
        </p:nvSpPr>
        <p:spPr>
          <a:xfrm>
            <a:off x="3296347" y="1461050"/>
            <a:ext cx="430132" cy="497007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512618" y="4165435"/>
            <a:ext cx="519493" cy="496373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543061" y="1461053"/>
            <a:ext cx="455207" cy="45972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3278993" y="4215999"/>
            <a:ext cx="464851" cy="459065"/>
          </a:xfrm>
          <a:custGeom>
            <a:avLst/>
            <a:gdLst/>
            <a:ahLst/>
            <a:cxnLst/>
            <a:rect l="0" t="0" r="0" b="0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6090528" y="4172507"/>
            <a:ext cx="509875" cy="482237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6090513" y="1532737"/>
            <a:ext cx="480282" cy="353639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5385337" y="653113"/>
            <a:ext cx="2766776" cy="5551776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ANDROID PROJECT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68" name="Shape 268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5539030" y="839913"/>
            <a:ext cx="2483749" cy="5226870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body" idx="4294967295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iPHONE PROJECT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4788350" y="718130"/>
            <a:ext cx="3839439" cy="5429937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body" idx="4294967295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TABLET PROJECT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3495925" y="2473463"/>
            <a:ext cx="5140316" cy="400179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3707136" y="2686007"/>
            <a:ext cx="4717800" cy="30075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410907" y="483942"/>
            <a:ext cx="6308100" cy="197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DESKTOP PROJECT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 smtClean="0"/>
              <a:t>First Phase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Create a web system that links the relevant information:</a:t>
            </a:r>
          </a:p>
          <a:p>
            <a:pPr marL="285750" indent="-285750"/>
            <a:r>
              <a:rPr lang="en" dirty="0" smtClean="0"/>
              <a:t>Text in the leaflet</a:t>
            </a:r>
          </a:p>
          <a:p>
            <a:pPr marL="285750" indent="-285750"/>
            <a:r>
              <a:rPr lang="en" dirty="0" smtClean="0"/>
              <a:t>Specific comments of leaflet sections</a:t>
            </a:r>
          </a:p>
          <a:p>
            <a:pPr marL="285750" indent="-285750"/>
            <a:r>
              <a:rPr lang="en" dirty="0" smtClean="0"/>
              <a:t>Global comments on the leaflet</a:t>
            </a:r>
          </a:p>
          <a:p>
            <a:pPr marL="285750" indent="-285750"/>
            <a:r>
              <a:rPr lang="en" dirty="0" smtClean="0"/>
              <a:t>Reviewer quality grade</a:t>
            </a:r>
          </a:p>
          <a:p>
            <a:pPr marL="285750" indent="-285750"/>
            <a:r>
              <a:rPr lang="en" dirty="0" smtClean="0"/>
              <a:t>Reviewer understanding</a:t>
            </a:r>
          </a:p>
          <a:p>
            <a:pPr marL="285750" indent="-285750"/>
            <a:r>
              <a:rPr lang="en" dirty="0" smtClean="0"/>
              <a:t>Reviewer demographics</a:t>
            </a:r>
          </a:p>
          <a:p>
            <a:pPr marL="285750" indent="-285750"/>
            <a:r>
              <a:rPr lang="en" dirty="0" smtClean="0"/>
              <a:t>RCT recruitment</a:t>
            </a:r>
          </a:p>
          <a:p>
            <a:pPr marL="285750" indent="-285750"/>
            <a:endParaRPr dirty="0"/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</a:t>
            </a:r>
            <a:r>
              <a:rPr lang="en" cap="all" dirty="0" smtClean="0"/>
              <a:t>ow are we doing it</a:t>
            </a:r>
            <a:r>
              <a:rPr lang="en" dirty="0" smtClean="0"/>
              <a:t>?</a:t>
            </a:r>
            <a:endParaRPr dirty="0"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Second Phase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Employ Web analysis techniques to discover associations:</a:t>
            </a:r>
          </a:p>
          <a:p>
            <a:pPr marL="285750" indent="-285750"/>
            <a:r>
              <a:rPr lang="en" dirty="0" smtClean="0"/>
              <a:t>Employ clustering analysis to find patterns of interest that correlate with recruitment or understanding.</a:t>
            </a:r>
          </a:p>
          <a:p>
            <a:pPr marL="285750" indent="-285750"/>
            <a:r>
              <a:rPr lang="en" dirty="0" smtClean="0"/>
              <a:t>Employ content analysis to obtain objective assessment of the comments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7046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878657" y="3240834"/>
            <a:ext cx="7772400" cy="15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878657" y="3970261"/>
            <a:ext cx="65937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296" name="Shape 296"/>
          <p:cNvSpPr txBox="1">
            <a:spLocks noGrp="1"/>
          </p:cNvSpPr>
          <p:nvPr>
            <p:ph type="body" idx="4294967295"/>
          </p:nvPr>
        </p:nvSpPr>
        <p:spPr>
          <a:xfrm>
            <a:off x="909500" y="4924899"/>
            <a:ext cx="3711300" cy="1208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br>
              <a:rPr lang="en" sz="1800"/>
            </a:br>
            <a:r>
              <a:rPr lang="en" sz="1800"/>
              <a:t>user@mail.me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416579" y="1500000"/>
            <a:ext cx="8178900" cy="4851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Presentation template by </a:t>
            </a:r>
            <a:r>
              <a:rPr lang="en" sz="1800" u="sng">
                <a:solidFill>
                  <a:srgbClr val="FFFFFF"/>
                </a:solidFill>
                <a:hlinkClick r:id="rId3"/>
              </a:rPr>
              <a:t>SlidesCarnival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Photographs by </a:t>
            </a:r>
            <a:r>
              <a:rPr lang="en" sz="1800" u="sng">
                <a:solidFill>
                  <a:srgbClr val="FFFFFF"/>
                </a:solidFill>
                <a:hlinkClick r:id="rId4"/>
              </a:rPr>
              <a:t>Unsplash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55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This presentations uses the following typographies: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</a:pPr>
            <a:r>
              <a:rPr lang="en" sz="1600">
                <a:solidFill>
                  <a:srgbClr val="FFFFFF"/>
                </a:solidFill>
              </a:rPr>
              <a:t>Titles &amp; Body copy: </a:t>
            </a:r>
            <a:r>
              <a:rPr lang="en" sz="1600" b="1">
                <a:solidFill>
                  <a:srgbClr val="FFFFFF"/>
                </a:solidFill>
              </a:rPr>
              <a:t>Cousine</a:t>
            </a:r>
            <a:endParaRPr sz="1600" b="1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You can download the fonts on this page:</a:t>
            </a:r>
            <a:endParaRPr sz="16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  <a:hlinkClick r:id="rId3"/>
              </a:rPr>
              <a:t>https://www.google.com/fonts#UsePlace:use/Collection:Cousine</a:t>
            </a:r>
            <a:endParaRPr sz="16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Click on the “arrow button” that appears on the top right</a:t>
            </a:r>
            <a:endParaRPr sz="1600" b="1">
              <a:solidFill>
                <a:srgbClr val="FFFFFF"/>
              </a:solidFill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392475" y="5917800"/>
            <a:ext cx="8524200" cy="71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310" name="Shape 3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9025" y="3438363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6248575" y="1179563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means that you can: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Resize them without losing quality.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Change fill color and opacity.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Isn’t that nice? :)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Examples: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277965" y="1139450"/>
            <a:ext cx="373873" cy="479695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852801" y="1206456"/>
            <a:ext cx="398876" cy="337703"/>
          </a:xfrm>
          <a:custGeom>
            <a:avLst/>
            <a:gdLst/>
            <a:ahLst/>
            <a:cxnLst/>
            <a:rect l="0" t="0" r="0" b="0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1445208" y="1207505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2071095" y="1198479"/>
            <a:ext cx="315368" cy="354182"/>
          </a:xfrm>
          <a:custGeom>
            <a:avLst/>
            <a:gdLst/>
            <a:ahLst/>
            <a:cxnLst/>
            <a:rect l="0" t="0" r="0" b="0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2678363" y="1195288"/>
            <a:ext cx="268576" cy="357373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3190980" y="1191026"/>
            <a:ext cx="414830" cy="366421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3808913" y="1169216"/>
            <a:ext cx="355778" cy="411093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4367795" y="1195813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4977729" y="1202194"/>
            <a:ext cx="366421" cy="349396"/>
          </a:xfrm>
          <a:custGeom>
            <a:avLst/>
            <a:gdLst/>
            <a:ahLst/>
            <a:cxnLst/>
            <a:rect l="0" t="0" r="0" b="0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5571185" y="1193693"/>
            <a:ext cx="355778" cy="363230"/>
          </a:xfrm>
          <a:custGeom>
            <a:avLst/>
            <a:gdLst/>
            <a:ahLst/>
            <a:cxnLst/>
            <a:rect l="0" t="0" r="0" b="0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282226" y="1732906"/>
            <a:ext cx="368541" cy="456289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869825" y="1732906"/>
            <a:ext cx="368541" cy="456289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1447327" y="1801507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2034402" y="1768529"/>
            <a:ext cx="379709" cy="384495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2624667" y="1793530"/>
            <a:ext cx="376518" cy="332917"/>
          </a:xfrm>
          <a:custGeom>
            <a:avLst/>
            <a:gdLst/>
            <a:ahLst/>
            <a:cxnLst/>
            <a:rect l="0" t="0" r="0" b="0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3218647" y="1793530"/>
            <a:ext cx="365350" cy="336633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3815818" y="1797245"/>
            <a:ext cx="338774" cy="329202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4384820" y="1778625"/>
            <a:ext cx="375447" cy="368016"/>
          </a:xfrm>
          <a:custGeom>
            <a:avLst/>
            <a:gdLst/>
            <a:ahLst/>
            <a:cxnLst/>
            <a:rect l="0" t="0" r="0" b="0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4934129" y="1738217"/>
            <a:ext cx="458409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5532896" y="1754170"/>
            <a:ext cx="429691" cy="410568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252963" y="2405584"/>
            <a:ext cx="421211" cy="298889"/>
          </a:xfrm>
          <a:custGeom>
            <a:avLst/>
            <a:gdLst/>
            <a:ahLst/>
            <a:cxnLst/>
            <a:rect l="0" t="0" r="0" b="0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42704" y="2349222"/>
            <a:ext cx="417999" cy="404711"/>
          </a:xfrm>
          <a:custGeom>
            <a:avLst/>
            <a:gdLst/>
            <a:ahLst/>
            <a:cxnLst/>
            <a:rect l="0" t="0" r="0" b="0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1445732" y="2367295"/>
            <a:ext cx="376518" cy="38025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2029616" y="2355603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2629978" y="2367842"/>
            <a:ext cx="365350" cy="366945"/>
          </a:xfrm>
          <a:custGeom>
            <a:avLst/>
            <a:gdLst/>
            <a:ahLst/>
            <a:cxnLst/>
            <a:rect l="0" t="0" r="0" b="0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3234055" y="2324767"/>
            <a:ext cx="332917" cy="452551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3777530" y="2414632"/>
            <a:ext cx="417999" cy="269625"/>
          </a:xfrm>
          <a:custGeom>
            <a:avLst/>
            <a:gdLst/>
            <a:ahLst/>
            <a:cxnLst/>
            <a:rect l="0" t="0" r="0" b="0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4382678" y="2357198"/>
            <a:ext cx="385041" cy="389281"/>
          </a:xfrm>
          <a:custGeom>
            <a:avLst/>
            <a:gdLst/>
            <a:ahLst/>
            <a:cxnLst/>
            <a:rect l="0" t="0" r="0" b="0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4969227" y="2342316"/>
            <a:ext cx="387161" cy="402569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5538753" y="2354008"/>
            <a:ext cx="414283" cy="388210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301895" y="2959680"/>
            <a:ext cx="324416" cy="354204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875136" y="2960227"/>
            <a:ext cx="346227" cy="348325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1469663" y="2960227"/>
            <a:ext cx="346205" cy="348325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2052475" y="2960227"/>
            <a:ext cx="345681" cy="348325"/>
          </a:xfrm>
          <a:custGeom>
            <a:avLst/>
            <a:gdLst/>
            <a:ahLst/>
            <a:cxnLst/>
            <a:rect l="0" t="0" r="0" b="0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2720367" y="2905984"/>
            <a:ext cx="186685" cy="460550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3319156" y="2909175"/>
            <a:ext cx="161683" cy="455218"/>
          </a:xfrm>
          <a:custGeom>
            <a:avLst/>
            <a:gdLst/>
            <a:ahLst/>
            <a:cxnLst/>
            <a:rect l="0" t="0" r="0" b="0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3912065" y="2959680"/>
            <a:ext cx="147325" cy="348871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4402368" y="2954894"/>
            <a:ext cx="343014" cy="363230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4975609" y="2964466"/>
            <a:ext cx="375993" cy="347276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5570114" y="2905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400284" y="3509536"/>
            <a:ext cx="127109" cy="429713"/>
          </a:xfrm>
          <a:custGeom>
            <a:avLst/>
            <a:gdLst/>
            <a:ahLst/>
            <a:cxnLst/>
            <a:rect l="0" t="0" r="0" b="0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913425" y="3493583"/>
            <a:ext cx="274958" cy="460550"/>
          </a:xfrm>
          <a:custGeom>
            <a:avLst/>
            <a:gdLst/>
            <a:ahLst/>
            <a:cxnLst/>
            <a:rect l="0" t="0" r="0" b="0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1461139" y="3493583"/>
            <a:ext cx="360039" cy="460550"/>
          </a:xfrm>
          <a:custGeom>
            <a:avLst/>
            <a:gdLst/>
            <a:ahLst/>
            <a:cxnLst/>
            <a:rect l="0" t="0" r="0" b="0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592213" y="3571756"/>
            <a:ext cx="434499" cy="242503"/>
          </a:xfrm>
          <a:custGeom>
            <a:avLst/>
            <a:gdLst/>
            <a:ahLst/>
            <a:cxnLst/>
            <a:rect l="0" t="0" r="0" b="0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013116" y="3521229"/>
            <a:ext cx="421736" cy="398876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210671" y="3531347"/>
            <a:ext cx="373327" cy="376518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3796674" y="3534538"/>
            <a:ext cx="378113" cy="376518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4332172" y="3534538"/>
            <a:ext cx="492437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5012302" y="3518584"/>
            <a:ext cx="296223" cy="412142"/>
          </a:xfrm>
          <a:custGeom>
            <a:avLst/>
            <a:gdLst/>
            <a:ahLst/>
            <a:cxnLst/>
            <a:rect l="0" t="0" r="0" b="0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5602568" y="3539324"/>
            <a:ext cx="289295" cy="396187"/>
          </a:xfrm>
          <a:custGeom>
            <a:avLst/>
            <a:gdLst/>
            <a:ahLst/>
            <a:cxnLst/>
            <a:rect l="0" t="0" r="0" b="0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264677" y="4147663"/>
            <a:ext cx="417999" cy="330797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848015" y="4172118"/>
            <a:ext cx="407377" cy="276553"/>
          </a:xfrm>
          <a:custGeom>
            <a:avLst/>
            <a:gdLst/>
            <a:ahLst/>
            <a:cxnLst/>
            <a:rect l="0" t="0" r="0" b="0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1447327" y="4160426"/>
            <a:ext cx="386615" cy="302080"/>
          </a:xfrm>
          <a:custGeom>
            <a:avLst/>
            <a:gdLst/>
            <a:ahLst/>
            <a:cxnLst/>
            <a:rect l="0" t="0" r="0" b="0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2032260" y="4152449"/>
            <a:ext cx="389303" cy="316439"/>
          </a:xfrm>
          <a:custGeom>
            <a:avLst/>
            <a:gdLst/>
            <a:ahLst/>
            <a:cxnLst/>
            <a:rect l="0" t="0" r="0" b="0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2640621" y="4126923"/>
            <a:ext cx="351516" cy="354707"/>
          </a:xfrm>
          <a:custGeom>
            <a:avLst/>
            <a:gdLst/>
            <a:ahLst/>
            <a:cxnLst/>
            <a:rect l="0" t="0" r="0" b="0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3196312" y="4171593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3784982" y="4171593"/>
            <a:ext cx="396734" cy="292507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4383224" y="4142877"/>
            <a:ext cx="382353" cy="335037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4951132" y="4102468"/>
            <a:ext cx="419616" cy="422785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5569065" y="4126398"/>
            <a:ext cx="359493" cy="364279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258820" y="4698568"/>
            <a:ext cx="409497" cy="39885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828346" y="4762907"/>
            <a:ext cx="436619" cy="266981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1518573" y="4671447"/>
            <a:ext cx="256359" cy="437144"/>
          </a:xfrm>
          <a:custGeom>
            <a:avLst/>
            <a:gdLst/>
            <a:ahLst/>
            <a:cxnLst/>
            <a:rect l="0" t="0" r="0" b="0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2069500" y="4713451"/>
            <a:ext cx="321749" cy="403662"/>
          </a:xfrm>
          <a:custGeom>
            <a:avLst/>
            <a:gdLst/>
            <a:ahLst/>
            <a:cxnLst/>
            <a:rect l="0" t="0" r="0" b="0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2632644" y="4744309"/>
            <a:ext cx="362159" cy="314821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3218101" y="4716117"/>
            <a:ext cx="363230" cy="363755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3804127" y="4711331"/>
            <a:ext cx="365875" cy="374398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4363533" y="4715046"/>
            <a:ext cx="422260" cy="356848"/>
          </a:xfrm>
          <a:custGeom>
            <a:avLst/>
            <a:gdLst/>
            <a:ahLst/>
            <a:cxnLst/>
            <a:rect l="0" t="0" r="0" b="0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4969227" y="4707616"/>
            <a:ext cx="384495" cy="379709"/>
          </a:xfrm>
          <a:custGeom>
            <a:avLst/>
            <a:gdLst/>
            <a:ahLst/>
            <a:cxnLst/>
            <a:rect l="0" t="0" r="0" b="0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5566399" y="4689521"/>
            <a:ext cx="368541" cy="412163"/>
          </a:xfrm>
          <a:custGeom>
            <a:avLst/>
            <a:gdLst/>
            <a:ahLst/>
            <a:cxnLst/>
            <a:rect l="0" t="0" r="0" b="0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230650" y="5353719"/>
            <a:ext cx="474363" cy="267505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858133" y="5282977"/>
            <a:ext cx="382375" cy="402591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1430849" y="5260117"/>
            <a:ext cx="420643" cy="433953"/>
          </a:xfrm>
          <a:custGeom>
            <a:avLst/>
            <a:gdLst/>
            <a:ahLst/>
            <a:cxnLst/>
            <a:rect l="0" t="0" r="0" b="0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2039713" y="5296810"/>
            <a:ext cx="371207" cy="375993"/>
          </a:xfrm>
          <a:custGeom>
            <a:avLst/>
            <a:gdLst/>
            <a:ahLst/>
            <a:cxnLst/>
            <a:rect l="0" t="0" r="0" b="0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2590093" y="5297881"/>
            <a:ext cx="446192" cy="372256"/>
          </a:xfrm>
          <a:custGeom>
            <a:avLst/>
            <a:gdLst/>
            <a:ahLst/>
            <a:cxnLst/>
            <a:rect l="0" t="0" r="0" b="0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3227673" y="5265974"/>
            <a:ext cx="344085" cy="416403"/>
          </a:xfrm>
          <a:custGeom>
            <a:avLst/>
            <a:gdLst/>
            <a:ahLst/>
            <a:cxnLst/>
            <a:rect l="0" t="0" r="0" b="0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3742432" y="5261188"/>
            <a:ext cx="494054" cy="448312"/>
          </a:xfrm>
          <a:custGeom>
            <a:avLst/>
            <a:gdLst/>
            <a:ahLst/>
            <a:cxnLst/>
            <a:rect l="0" t="0" r="0" b="0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4336412" y="5254260"/>
            <a:ext cx="485006" cy="464266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4946346" y="5365411"/>
            <a:ext cx="431308" cy="249956"/>
          </a:xfrm>
          <a:custGeom>
            <a:avLst/>
            <a:gdLst/>
            <a:ahLst/>
            <a:cxnLst/>
            <a:rect l="0" t="0" r="0" b="0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5591925" y="5319670"/>
            <a:ext cx="321749" cy="353133"/>
          </a:xfrm>
          <a:custGeom>
            <a:avLst/>
            <a:gdLst/>
            <a:ahLst/>
            <a:cxnLst/>
            <a:rect l="0" t="0" r="0" b="0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6350992" y="3049892"/>
            <a:ext cx="458409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7244612" y="3049882"/>
            <a:ext cx="1104911" cy="1088368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6535708" y="3260745"/>
            <a:ext cx="436619" cy="266981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7689847" y="3558142"/>
            <a:ext cx="1052391" cy="643569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/>
        </p:nvSpPr>
        <p:spPr>
          <a:xfrm>
            <a:off x="2087650" y="1676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Now you can use any emoji as an icon!</a:t>
            </a: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And of course it resizes without losing quality and you can change the color.</a:t>
            </a: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How? Follow Google instructions </a:t>
            </a:r>
            <a:r>
              <a:rPr lang="en" u="sng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/>
              </a:rPr>
              <a:t>https://twitter.com/googledocs/status/730087240156643328</a:t>
            </a: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05" name="Shape 405"/>
          <p:cNvSpPr txBox="1"/>
          <p:nvPr/>
        </p:nvSpPr>
        <p:spPr>
          <a:xfrm>
            <a:off x="731900" y="3136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0B5394"/>
                </a:highlight>
                <a:latin typeface="Cousine"/>
                <a:ea typeface="Cousine"/>
                <a:cs typeface="Cousine"/>
                <a:sym typeface="Cousine"/>
              </a:rPr>
              <a:t> and many more</a:t>
            </a:r>
            <a:r>
              <a:rPr lang="en" sz="2400" dirty="0" smtClean="0">
                <a:solidFill>
                  <a:srgbClr val="FFFFFF"/>
                </a:solidFill>
                <a:highlight>
                  <a:srgbClr val="0B5394"/>
                </a:highlight>
                <a:latin typeface="Cousine"/>
                <a:ea typeface="Cousine"/>
                <a:cs typeface="Cousine"/>
                <a:sym typeface="Cousine"/>
              </a:rPr>
              <a:t>... :)</a:t>
            </a:r>
            <a:endParaRPr sz="2400" dirty="0">
              <a:solidFill>
                <a:srgbClr val="FFFFFF"/>
              </a:solidFill>
              <a:highlight>
                <a:srgbClr val="0B5394"/>
              </a:highlight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572775" y="1618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 dirty="0">
                <a:solidFill>
                  <a:srgbClr val="FFFF00"/>
                </a:solidFill>
                <a:latin typeface="Cousine"/>
                <a:ea typeface="Cousine"/>
                <a:cs typeface="Cousine"/>
                <a:sym typeface="Cousine"/>
              </a:rPr>
              <a:t>😉</a:t>
            </a:r>
            <a:endParaRPr sz="9600" dirty="0">
              <a:solidFill>
                <a:srgbClr val="FFFF00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410907" y="483942"/>
            <a:ext cx="6308100" cy="197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 smtClean="0"/>
              <a:t>The CARPI System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Computer Assited Reviewer for PPI (CARPI) is the base for our analysis.</a:t>
            </a:r>
            <a:endParaRPr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3" y="2154940"/>
            <a:ext cx="6015905" cy="3968285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978" y="1203565"/>
            <a:ext cx="2418000" cy="3134134"/>
          </a:xfrm>
          <a:prstGeom prst="rect">
            <a:avLst/>
          </a:prstGeom>
        </p:spPr>
      </p:pic>
      <p:pic>
        <p:nvPicPr>
          <p:cNvPr id="261" name="Picture 2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978" y="4344037"/>
            <a:ext cx="2418000" cy="235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IN THE SYSTEM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 smtClean="0"/>
              <a:t>25 PARTICIPANTS</a:t>
            </a:r>
          </a:p>
          <a:p>
            <a:r>
              <a:rPr lang="en-GB" dirty="0" smtClean="0"/>
              <a:t>Reviewed each leaflet</a:t>
            </a:r>
          </a:p>
          <a:p>
            <a:r>
              <a:rPr lang="en-GB" dirty="0" smtClean="0"/>
              <a:t>Gave specific or general comments on each leaflet</a:t>
            </a:r>
          </a:p>
          <a:p>
            <a:r>
              <a:rPr lang="en-GB" dirty="0" smtClean="0"/>
              <a:t>Graded the quality of the leaflet</a:t>
            </a:r>
          </a:p>
          <a:p>
            <a:r>
              <a:rPr lang="en-GB" dirty="0" smtClean="0"/>
              <a:t>Answered a quiz about the information in the leaflet (EQIP)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 smtClean="0"/>
              <a:t>4 LEAFLETS FOR POOR RECRUITING INTERVENTIONS OF LOW-RISK TRIALS</a:t>
            </a:r>
          </a:p>
          <a:p>
            <a:r>
              <a:rPr lang="en-GB" dirty="0" smtClean="0"/>
              <a:t>Rehabilitation at home or in hospital</a:t>
            </a:r>
          </a:p>
          <a:p>
            <a:r>
              <a:rPr lang="en-GB" dirty="0" smtClean="0"/>
              <a:t>Knee surgery for treating osteoarthritis</a:t>
            </a:r>
          </a:p>
          <a:p>
            <a:r>
              <a:rPr lang="en-GB" dirty="0" smtClean="0"/>
              <a:t>Treatment of varicose veins</a:t>
            </a:r>
          </a:p>
          <a:p>
            <a:r>
              <a:rPr lang="en-GB" dirty="0" smtClean="0"/>
              <a:t>Treatment of constipation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27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OBTAINED:</a:t>
            </a:r>
          </a:p>
          <a:p>
            <a:r>
              <a:rPr lang="en-GB" dirty="0" smtClean="0"/>
              <a:t>85 Global comments</a:t>
            </a:r>
          </a:p>
          <a:p>
            <a:r>
              <a:rPr lang="en-GB" dirty="0" smtClean="0"/>
              <a:t>159 Specific comments</a:t>
            </a:r>
          </a:p>
          <a:p>
            <a:r>
              <a:rPr lang="en-GB" dirty="0" smtClean="0"/>
              <a:t>Significant correlation between age group and quality grades</a:t>
            </a:r>
          </a:p>
          <a:p>
            <a:r>
              <a:rPr lang="en-GB" dirty="0" smtClean="0"/>
              <a:t>Significant correlation between the education level and the percentage of correct answers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717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WAS OUR SAMPLE?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1" r="54917" b="13060"/>
          <a:stretch/>
        </p:blipFill>
        <p:spPr>
          <a:xfrm>
            <a:off x="994880" y="1901058"/>
            <a:ext cx="2584450" cy="17408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8505" b="10088"/>
          <a:stretch/>
        </p:blipFill>
        <p:spPr>
          <a:xfrm>
            <a:off x="3810748" y="1580595"/>
            <a:ext cx="2952002" cy="2381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0332" b="13372"/>
          <a:stretch/>
        </p:blipFill>
        <p:spPr>
          <a:xfrm>
            <a:off x="1248523" y="4047055"/>
            <a:ext cx="2847227" cy="1734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54819" b="13848"/>
          <a:stretch/>
        </p:blipFill>
        <p:spPr>
          <a:xfrm>
            <a:off x="4610848" y="4047055"/>
            <a:ext cx="2590052" cy="172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1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457200" y="1311477"/>
            <a:ext cx="3776700" cy="220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EDIT IN GOOGLE SLIDES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Click on the button under the presentation preview that says "Use as Google Slides Theme".</a:t>
            </a:r>
            <a:b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will get a copy of this document on your Google Drive and will be able to edit, add or delete slides.</a:t>
            </a:r>
            <a:b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have to be signed in to your Google account.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4744975" y="1311477"/>
            <a:ext cx="3941700" cy="220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EDIT IN POWERPOINT®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Click on the button under the presentation preview that says "Download as PowerPoint template". You will get a .pptx file that you can edit in PowerPoint.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Remember to download and install the fonts used in this presentation (you’ll find the links to the font files needed in the </a:t>
            </a:r>
            <a:r>
              <a:rPr lang="en" sz="16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/>
              </a:rPr>
              <a:t>Presentation design slide</a:t>
            </a: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)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457200" y="5100777"/>
            <a:ext cx="8229600" cy="82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More info on how to use this template at </a:t>
            </a:r>
            <a:r>
              <a:rPr lang="en" sz="1200" b="1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4"/>
              </a:rPr>
              <a:t>www.slidescarnival.com/help-use-presentation-template</a:t>
            </a:r>
            <a:endParaRPr sz="1200" b="1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You can keep the Credits slide or mention SlidesCarnival and other resources used in a slide footer.</a:t>
            </a: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5708850" y="3417450"/>
            <a:ext cx="2931161" cy="2815646"/>
            <a:chOff x="5708850" y="3417450"/>
            <a:chExt cx="2931161" cy="2815646"/>
          </a:xfrm>
        </p:grpSpPr>
        <p:sp>
          <p:nvSpPr>
            <p:cNvPr id="70" name="Shape 70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0" t="0" r="0" b="0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lg" len="lg"/>
              <a:tailEnd type="none" w="lg" len="lg"/>
            </a:ln>
          </p:spPr>
        </p:sp>
        <p:sp>
          <p:nvSpPr>
            <p:cNvPr id="72" name="Shape 72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0" t="0" r="0" b="0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lg" len="lg"/>
              <a:tailEnd type="none" w="lg" len="lg"/>
            </a:ln>
          </p:spPr>
        </p:sp>
        <p:sp>
          <p:nvSpPr>
            <p:cNvPr id="73" name="Shape 73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" name="Shape 74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5" name="Shape 75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6" name="Shape 76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878657" y="702837"/>
            <a:ext cx="7772400" cy="15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Hello world!</a:t>
            </a:r>
            <a:endParaRPr sz="6000" b="1" dirty="0"/>
          </a:p>
        </p:txBody>
      </p:sp>
      <p:sp>
        <p:nvSpPr>
          <p:cNvPr id="78" name="Shape 78"/>
          <p:cNvSpPr txBox="1">
            <a:spLocks noGrp="1"/>
          </p:cNvSpPr>
          <p:nvPr>
            <p:ph type="subTitle" idx="4294967295"/>
          </p:nvPr>
        </p:nvSpPr>
        <p:spPr>
          <a:xfrm>
            <a:off x="878657" y="1432264"/>
            <a:ext cx="65937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</p:txBody>
      </p:sp>
      <p:sp>
        <p:nvSpPr>
          <p:cNvPr id="79" name="Shape 79"/>
          <p:cNvSpPr txBox="1">
            <a:spLocks noGrp="1"/>
          </p:cNvSpPr>
          <p:nvPr>
            <p:ph type="body" idx="4294967295"/>
          </p:nvPr>
        </p:nvSpPr>
        <p:spPr>
          <a:xfrm>
            <a:off x="909509" y="2386904"/>
            <a:ext cx="3711300" cy="32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I am here because I love to give presentations. </a:t>
            </a:r>
            <a:endParaRPr sz="18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You can find me at:</a:t>
            </a:r>
            <a:endParaRPr sz="18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@username</a:t>
            </a:r>
            <a:endParaRPr sz="1800" dirty="0"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097" y="4065439"/>
            <a:ext cx="2031524" cy="203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1187</Words>
  <Application>Microsoft Office PowerPoint</Application>
  <PresentationFormat>On-screen Show (4:3)</PresentationFormat>
  <Paragraphs>180</Paragraphs>
  <Slides>34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Cousine</vt:lpstr>
      <vt:lpstr>Valentine template</vt:lpstr>
      <vt:lpstr>A Computer Assited Reviewer-Platform for Patient &amp; Public Involvement</vt:lpstr>
      <vt:lpstr>Why are we doing it?</vt:lpstr>
      <vt:lpstr>How are we doing it?</vt:lpstr>
      <vt:lpstr>PowerPoint Presentation</vt:lpstr>
      <vt:lpstr>WHAT IS IN THE SYSTEM</vt:lpstr>
      <vt:lpstr>PowerPoint Presentation</vt:lpstr>
      <vt:lpstr>WHO WAS OUR SAMPLE?</vt:lpstr>
      <vt:lpstr>INSTRUCTIONS FOR USE</vt:lpstr>
      <vt:lpstr>Hello world!</vt:lpstr>
      <vt:lpstr>1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Santos Sanchez F.</dc:creator>
  <cp:lastModifiedBy>Santos Sanchez F.</cp:lastModifiedBy>
  <cp:revision>17</cp:revision>
  <dcterms:modified xsi:type="dcterms:W3CDTF">2018-01-16T16:37:50Z</dcterms:modified>
</cp:coreProperties>
</file>