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0" r:id="rId11"/>
    <p:sldId id="291" r:id="rId12"/>
    <p:sldId id="296" r:id="rId13"/>
    <p:sldId id="294" r:id="rId14"/>
    <p:sldId id="295" r:id="rId15"/>
  </p:sldIdLst>
  <p:sldSz cx="9144000" cy="6858000" type="screen4x3"/>
  <p:notesSz cx="6858000" cy="9144000"/>
  <p:embeddedFontLst>
    <p:embeddedFont>
      <p:font typeface="Cousin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1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7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Computer Assited Reviewers for PPI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4248-43AE-42F9-A6D7-2B1EF52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COMMENTS &amp; CORRECT ANSWERS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4BF9-619D-451D-BE96-9679CCFE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559278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6EA7-5455-44D2-8913-D6B4990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COMMENTS AND CORRECT ANSWERS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E339-F6C6-4BF1-B12F-F85234A1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581855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6E4-F59F-4C23-8791-E7859E4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NON-SIGNIFICANT CORRELATIONS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7A09-260E-4CA0-AF43-63663E22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4" y="1645352"/>
            <a:ext cx="6115171" cy="4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419-58BE-419C-A6C3-74C845F5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NON-SIGNIFICANT CORRELATIONS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048F-8977-476F-B2BD-8FF7903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" y="1512710"/>
            <a:ext cx="5043760" cy="4041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0C431-30E3-4651-A586-C557E4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73" y="2932288"/>
            <a:ext cx="4751417" cy="3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3C36-3387-4BA9-8339-12F6CF6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D525-E231-4F09-B0F9-5B1DF33E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40% of the participants gave specific comments about the leaflets</a:t>
            </a:r>
          </a:p>
          <a:p>
            <a:r>
              <a:rPr lang="en-GB" dirty="0"/>
              <a:t>The amount of global comments doesn’t correlate with the assigned grades or the correct answers.</a:t>
            </a:r>
          </a:p>
          <a:p>
            <a:r>
              <a:rPr lang="en-GB" dirty="0"/>
              <a:t>The leaflet readability cannot be determined by only taking into account general comments or qualitative quality measures.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94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cap="all" dirty="0"/>
              <a:t>hy are we doing it</a:t>
            </a:r>
            <a:r>
              <a:rPr lang="en-GB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develop an objective assessment of Patient Information Leaflets (PILs) quality.</a:t>
            </a:r>
          </a:p>
          <a:p>
            <a:r>
              <a:rPr lang="en-GB" dirty="0"/>
              <a:t>To assess how much effect PILs have on the patients informed decision.</a:t>
            </a:r>
          </a:p>
          <a:p>
            <a:r>
              <a:rPr lang="en-GB" dirty="0"/>
              <a:t>To measure the association between PIL quality and patients’ interest and understanding of Randomized Controlled Trials (RCTs).</a:t>
            </a:r>
          </a:p>
        </p:txBody>
      </p:sp>
    </p:spTree>
    <p:extLst>
      <p:ext uri="{BB962C8B-B14F-4D97-AF65-F5344CB8AC3E}">
        <p14:creationId xmlns:p14="http://schemas.microsoft.com/office/powerpoint/2010/main" val="9683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First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Create a web system that links the relevant information:</a:t>
            </a:r>
          </a:p>
          <a:p>
            <a:pPr marL="285750" indent="-285750"/>
            <a:r>
              <a:rPr lang="en" dirty="0"/>
              <a:t>Text in the leaflet</a:t>
            </a:r>
          </a:p>
          <a:p>
            <a:pPr marL="285750" indent="-285750"/>
            <a:r>
              <a:rPr lang="en" dirty="0"/>
              <a:t>Specific comments of leaflet sections</a:t>
            </a:r>
          </a:p>
          <a:p>
            <a:pPr marL="285750" indent="-285750"/>
            <a:r>
              <a:rPr lang="en" dirty="0"/>
              <a:t>Global comments on the leaflet</a:t>
            </a:r>
          </a:p>
          <a:p>
            <a:pPr marL="285750" indent="-285750"/>
            <a:r>
              <a:rPr lang="en" dirty="0"/>
              <a:t>Reviewer quality grade</a:t>
            </a:r>
          </a:p>
          <a:p>
            <a:pPr marL="285750" indent="-285750"/>
            <a:r>
              <a:rPr lang="en" dirty="0"/>
              <a:t>Reviewer understanding</a:t>
            </a:r>
          </a:p>
          <a:p>
            <a:pPr marL="285750" indent="-285750"/>
            <a:r>
              <a:rPr lang="en" dirty="0"/>
              <a:t>Reviewer demographics</a:t>
            </a:r>
          </a:p>
          <a:p>
            <a:pPr marL="285750" indent="-285750"/>
            <a:r>
              <a:rPr lang="en" dirty="0"/>
              <a:t>RCT recruitment</a:t>
            </a:r>
          </a:p>
          <a:p>
            <a:pPr marL="285750" indent="-285750"/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" cap="all" dirty="0"/>
              <a:t>ow are we doing it</a:t>
            </a:r>
            <a:r>
              <a:rPr lang="en" dirty="0"/>
              <a:t>?</a:t>
            </a: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Second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Employ Web analysis techniques to discover associations:</a:t>
            </a:r>
          </a:p>
          <a:p>
            <a:pPr marL="285750" indent="-285750"/>
            <a:r>
              <a:rPr lang="en" dirty="0"/>
              <a:t>Employ clustering analysis to find patterns of interest that correlate with recruitment or understanding.</a:t>
            </a:r>
          </a:p>
          <a:p>
            <a:pPr marL="285750" indent="-285750"/>
            <a:r>
              <a:rPr lang="en" dirty="0"/>
              <a:t>Employ content analysis to obtain objective assessment of the comments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The CARPI System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Computer Assited Reviewer for PPI (CARPI) is the base for our analysis.</a:t>
            </a: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" y="2154940"/>
            <a:ext cx="6015905" cy="396828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8" y="1203565"/>
            <a:ext cx="2418000" cy="3134134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78" y="4344037"/>
            <a:ext cx="2418000" cy="23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 THE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25 PARTICIPANTS</a:t>
            </a:r>
          </a:p>
          <a:p>
            <a:r>
              <a:rPr lang="en-GB" dirty="0"/>
              <a:t>Reviewed each leaflet</a:t>
            </a:r>
          </a:p>
          <a:p>
            <a:r>
              <a:rPr lang="en-GB" dirty="0"/>
              <a:t>Gave specific or general comments on each leaflet</a:t>
            </a:r>
          </a:p>
          <a:p>
            <a:r>
              <a:rPr lang="en-GB" dirty="0"/>
              <a:t>Graded the quality of the leaflet</a:t>
            </a:r>
          </a:p>
          <a:p>
            <a:r>
              <a:rPr lang="en-GB" dirty="0"/>
              <a:t>Answered a quiz about the information in the leaflet (EQIP)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4 LEAFLETS FOR POOR RECRUITING INTERVENTIONS OF LOW-RISK TRIALS</a:t>
            </a:r>
          </a:p>
          <a:p>
            <a:r>
              <a:rPr lang="en-GB" dirty="0"/>
              <a:t>Rehabilitation at home or in hospital</a:t>
            </a:r>
          </a:p>
          <a:p>
            <a:r>
              <a:rPr lang="en-GB" dirty="0"/>
              <a:t>Knee surgery for treating osteoarthritis</a:t>
            </a:r>
          </a:p>
          <a:p>
            <a:r>
              <a:rPr lang="en-GB" dirty="0"/>
              <a:t>Treatment of varicose veins</a:t>
            </a:r>
          </a:p>
          <a:p>
            <a:r>
              <a:rPr lang="en-GB" dirty="0"/>
              <a:t>Treatment of constipation</a:t>
            </a:r>
          </a:p>
        </p:txBody>
      </p:sp>
    </p:spTree>
    <p:extLst>
      <p:ext uri="{BB962C8B-B14F-4D97-AF65-F5344CB8AC3E}">
        <p14:creationId xmlns:p14="http://schemas.microsoft.com/office/powerpoint/2010/main" val="39572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OBTAINED:</a:t>
            </a:r>
          </a:p>
          <a:p>
            <a:r>
              <a:rPr lang="en-GB" dirty="0"/>
              <a:t>85 Global comments</a:t>
            </a:r>
          </a:p>
          <a:p>
            <a:r>
              <a:rPr lang="en-GB" dirty="0"/>
              <a:t>159 Specific comments</a:t>
            </a:r>
          </a:p>
          <a:p>
            <a:r>
              <a:rPr lang="en-GB" dirty="0"/>
              <a:t>Significant correlation between age group and quality grades</a:t>
            </a:r>
          </a:p>
          <a:p>
            <a:r>
              <a:rPr lang="en-GB" dirty="0"/>
              <a:t>Significant correlation between the education level and the percentage of correct answers</a:t>
            </a:r>
          </a:p>
        </p:txBody>
      </p:sp>
    </p:spTree>
    <p:extLst>
      <p:ext uri="{BB962C8B-B14F-4D97-AF65-F5344CB8AC3E}">
        <p14:creationId xmlns:p14="http://schemas.microsoft.com/office/powerpoint/2010/main" val="120717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WAS OUR SAMPLE?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994880" y="1901058"/>
            <a:ext cx="2584450" cy="17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3810748" y="1580595"/>
            <a:ext cx="2952002" cy="238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248523" y="4047055"/>
            <a:ext cx="2847227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610848" y="4047055"/>
            <a:ext cx="2590052" cy="17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469-CDA1-4244-9AC3-57D2DD2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AGE GROUP AND QUALITY GRADES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C2F53-5AE2-4AC1-AC36-9A91734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627011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6B54-35C1-48BB-B1B7-25882A3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EDUCATION LEVEL AND CORRECT ANSWERS 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838F2-9D4A-4F24-99AA-7B19DE8D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581856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004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325</Words>
  <Application>Microsoft Office PowerPoint</Application>
  <PresentationFormat>On-screen Show (4:3)</PresentationFormat>
  <Paragraphs>50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Cousine</vt:lpstr>
      <vt:lpstr>Valentine template</vt:lpstr>
      <vt:lpstr>Computer Assited Reviewers for PPI</vt:lpstr>
      <vt:lpstr>Why are we doing it?</vt:lpstr>
      <vt:lpstr>How are we doing it?</vt:lpstr>
      <vt:lpstr>PowerPoint Presentation</vt:lpstr>
      <vt:lpstr>WHAT IS IN THE SYSTEM</vt:lpstr>
      <vt:lpstr>RESULTS</vt:lpstr>
      <vt:lpstr>WHO WAS OUR SAMPLE?</vt:lpstr>
      <vt:lpstr>RELATION BETWEEN AGE GROUP AND QUALITY GRADES</vt:lpstr>
      <vt:lpstr>RELATION BETWEEN EDUCATION LEVEL AND CORRECT ANSWERS </vt:lpstr>
      <vt:lpstr>RELATION BETWEEN COMMENTS &amp; CORRECT ANSWERS</vt:lpstr>
      <vt:lpstr>SPECIFIC COMMENTS AND CORRECT ANSWERS</vt:lpstr>
      <vt:lpstr>NON-SIGNIFICANT CORRELATIONS</vt:lpstr>
      <vt:lpstr>NON-SIGNIFICANT CORRELATIONS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25</cp:revision>
  <dcterms:modified xsi:type="dcterms:W3CDTF">2018-01-15T01:24:15Z</dcterms:modified>
</cp:coreProperties>
</file>