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4" r:id="rId3"/>
    <p:sldId id="285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9144000" cy="6858000" type="screen4x3"/>
  <p:notesSz cx="6858000" cy="9144000"/>
  <p:embeddedFontLst>
    <p:embeddedFont>
      <p:font typeface="Cousin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att J.C." initials="WJ" lastIdx="14" clrIdx="0">
    <p:extLst>
      <p:ext uri="{19B8F6BF-5375-455C-9EA6-DF929625EA0E}">
        <p15:presenceInfo xmlns:p15="http://schemas.microsoft.com/office/powerpoint/2012/main" userId="S-1-5-21-2015846570-11164191-355810188-463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6A61A1C-64EE-434E-951D-69C8AA49C2D3}">
  <a:tblStyle styleId="{D6A61A1C-64EE-434E-951D-69C8AA49C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11:31:46.925" idx="10">
    <p:pos x="1901" y="472"/>
    <p:text>You can put in the regression lines and R squared for these graphs, too...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11:32:51.347" idx="11">
    <p:pos x="2000" y="1864"/>
    <p:text>It's number if they are dsicrete items, amount if its not (eg. flour, information, rain...)</p:text>
    <p:extLst>
      <p:ext uri="{C676402C-5697-4E1C-873F-D02D1690AC5C}">
        <p15:threadingInfo xmlns:p15="http://schemas.microsoft.com/office/powerpoint/2012/main" timeZoneBias="0"/>
      </p:ext>
    </p:extLst>
  </p:cm>
  <p:cm authorId="1" dt="2018-01-15T11:34:03.570" idx="12">
    <p:pos x="3871" y="3065"/>
    <p:text>1st time you mentioned this. Have you got data on leaflet readabiltiy eg. Flesch Kincaid score ? Look to see how this corerelates with % correct answers per leaflet or no. of comments per leaflet.</p:text>
    <p:extLst>
      <p:ext uri="{C676402C-5697-4E1C-873F-D02D1690AC5C}">
        <p15:threadingInfo xmlns:p15="http://schemas.microsoft.com/office/powerpoint/2012/main" timeZoneBias="0"/>
      </p:ext>
    </p:extLst>
  </p:cm>
  <p:cm authorId="1" dt="2018-01-15T11:35:45.999" idx="13">
    <p:pos x="4880" y="1001"/>
    <p:text>This is a new result that belongs in results section</p:text>
    <p:extLst>
      <p:ext uri="{C676402C-5697-4E1C-873F-D02D1690AC5C}">
        <p15:threadingInfo xmlns:p15="http://schemas.microsoft.com/office/powerpoint/2012/main" timeZoneBias="0"/>
      </p:ext>
    </p:extLst>
  </p:cm>
  <p:cm authorId="1" dt="2018-01-15T11:37:43.500" idx="14">
    <p:pos x="5471" y="3634"/>
    <p:text>Always good to give your email ID on last slide for people who want to contact you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1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42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7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011936" y="4389014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4400" dirty="0"/>
              <a:t>A Computer Assi</a:t>
            </a:r>
            <a:r>
              <a:rPr lang="es-MX" sz="4400" dirty="0"/>
              <a:t>s</a:t>
            </a:r>
            <a:r>
              <a:rPr lang="en" sz="4400" dirty="0"/>
              <a:t>ted Reviewer-Platform for Patient &amp; Public Involvement</a:t>
            </a:r>
            <a:endParaRPr sz="1600" dirty="0"/>
          </a:p>
        </p:txBody>
      </p:sp>
      <p:sp>
        <p:nvSpPr>
          <p:cNvPr id="4" name="Shape 56"/>
          <p:cNvSpPr txBox="1">
            <a:spLocks/>
          </p:cNvSpPr>
          <p:nvPr/>
        </p:nvSpPr>
        <p:spPr>
          <a:xfrm>
            <a:off x="1066800" y="5346086"/>
            <a:ext cx="72126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r"/>
            <a:r>
              <a:rPr lang="en-GB" sz="1600" dirty="0"/>
              <a:t>Student: Fernando Santos</a:t>
            </a:r>
          </a:p>
          <a:p>
            <a:pPr algn="r"/>
            <a:r>
              <a:rPr lang="en-GB" sz="1600" dirty="0"/>
              <a:t>Supervisors: Prof Jeremy Wyatt, Prof </a:t>
            </a:r>
            <a:r>
              <a:rPr lang="en-GB" sz="1600" dirty="0" err="1"/>
              <a:t>Thanasis</a:t>
            </a:r>
            <a:r>
              <a:rPr lang="en-GB" sz="1600" dirty="0"/>
              <a:t> </a:t>
            </a:r>
            <a:r>
              <a:rPr lang="en-GB" sz="1600" dirty="0" err="1"/>
              <a:t>Tiropanis</a:t>
            </a:r>
            <a:endParaRPr lang="en-GB" sz="1600" dirty="0"/>
          </a:p>
          <a:p>
            <a:pPr algn="r"/>
            <a:endParaRPr lang="en-GB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4248-43AE-42F9-A6D7-2B1EF52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RELATION BETWEEN the total number of COMMENTS &amp; PERCENTAGE OF CORRECT ANSWERS</a:t>
            </a:r>
            <a:endParaRPr lang="es-MX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4BF9-619D-451D-BE96-9679CCFE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0" y="1672167"/>
            <a:ext cx="5991225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2B4B77-718F-4E97-97F4-55FF2F694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80" b="13496"/>
          <a:stretch/>
        </p:blipFill>
        <p:spPr>
          <a:xfrm>
            <a:off x="5062870" y="4611810"/>
            <a:ext cx="3877930" cy="18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6EA7-5455-44D2-8913-D6B4990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COMMENTS AND CORRECT ANSWERS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E339-F6C6-4BF1-B12F-F85234A1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581855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6E4-F59F-4C23-8791-E7859E4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NON-SIGNIFICANT CORRELATIONS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7A09-260E-4CA0-AF43-63663E22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4" y="1645352"/>
            <a:ext cx="6115171" cy="48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0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C419-58BE-419C-A6C3-74C845F5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NON-SIGNIFICANT CORRELATIONS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048F-8977-476F-B2BD-8FF7903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" y="1512710"/>
            <a:ext cx="5043760" cy="4041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0C431-30E3-4651-A586-C557E475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73" y="2932288"/>
            <a:ext cx="4751417" cy="3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3C36-3387-4BA9-8339-12F6CF6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Conclusions</a:t>
            </a:r>
            <a:endParaRPr lang="es-MX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D525-E231-4F09-B0F9-5B1DF33E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794335"/>
            <a:ext cx="8290800" cy="4851900"/>
          </a:xfrm>
        </p:spPr>
        <p:txBody>
          <a:bodyPr/>
          <a:lstStyle/>
          <a:p>
            <a:r>
              <a:rPr lang="en-GB" sz="2400" dirty="0"/>
              <a:t>Only 40% of participants gave specific comments about the leaflets</a:t>
            </a:r>
          </a:p>
          <a:p>
            <a:r>
              <a:rPr lang="en-GB" sz="2400" dirty="0"/>
              <a:t>The number of global comments doesn’t correlate with the assigned grades or the correct answers.</a:t>
            </a:r>
          </a:p>
          <a:p>
            <a:r>
              <a:rPr lang="en-GB" sz="2400" dirty="0"/>
              <a:t>The leaflet capacity to inform cannot be determined by only taking into account general comments or qualitative quality measures.</a:t>
            </a:r>
          </a:p>
          <a:p>
            <a:endParaRPr lang="en-GB" sz="2400" dirty="0"/>
          </a:p>
          <a:p>
            <a:pPr marL="38100" indent="0">
              <a:buNone/>
            </a:pPr>
            <a:r>
              <a:rPr lang="en-GB" sz="2400" dirty="0"/>
              <a:t>My contact details: Fernando Santos Sanchez, fss1g15@soton.ac.uk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7037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</a:t>
            </a:r>
            <a:r>
              <a:rPr lang="en-GB" sz="3000" b="1" cap="all" dirty="0"/>
              <a:t>hy are we doing it</a:t>
            </a:r>
            <a:r>
              <a:rPr lang="en-GB" sz="3000" b="1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develop an objective assessment of Patient Information Leaflets (PILs) quality.</a:t>
            </a:r>
          </a:p>
          <a:p>
            <a:r>
              <a:rPr lang="en-GB" dirty="0"/>
              <a:t>To assess the effect of PILs on the patients informed decision.</a:t>
            </a:r>
          </a:p>
          <a:p>
            <a:r>
              <a:rPr lang="en-GB" dirty="0"/>
              <a:t>To measure the association between PIL quality and patients’ interest </a:t>
            </a:r>
            <a:r>
              <a:rPr lang="en-GB" dirty="0">
                <a:solidFill>
                  <a:srgbClr val="FF0000"/>
                </a:solidFill>
              </a:rPr>
              <a:t>in</a:t>
            </a:r>
            <a:r>
              <a:rPr lang="en-GB" dirty="0"/>
              <a:t> and understanding of Randomized Controlled Trials (RCTs).</a:t>
            </a:r>
          </a:p>
        </p:txBody>
      </p:sp>
    </p:spTree>
    <p:extLst>
      <p:ext uri="{BB962C8B-B14F-4D97-AF65-F5344CB8AC3E}">
        <p14:creationId xmlns:p14="http://schemas.microsoft.com/office/powerpoint/2010/main" val="9683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First Phase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Create a web system that captures &amp; links the following information:</a:t>
            </a:r>
          </a:p>
          <a:p>
            <a:pPr marL="285750" indent="-285750"/>
            <a:r>
              <a:rPr lang="en" dirty="0"/>
              <a:t>Text in the leaflet</a:t>
            </a:r>
          </a:p>
          <a:p>
            <a:pPr marL="285750" indent="-285750"/>
            <a:r>
              <a:rPr lang="en" dirty="0"/>
              <a:t>Specific comments on leaflet sections</a:t>
            </a:r>
          </a:p>
          <a:p>
            <a:pPr marL="285750" indent="-285750"/>
            <a:r>
              <a:rPr lang="en" dirty="0"/>
              <a:t>Global comments on the leaflet</a:t>
            </a:r>
          </a:p>
          <a:p>
            <a:pPr marL="285750" indent="-285750"/>
            <a:r>
              <a:rPr lang="en" dirty="0"/>
              <a:t>Reviewer quality grade</a:t>
            </a:r>
          </a:p>
          <a:p>
            <a:pPr marL="285750" indent="-285750"/>
            <a:r>
              <a:rPr lang="en" dirty="0"/>
              <a:t>Reviewer understanding</a:t>
            </a:r>
          </a:p>
          <a:p>
            <a:pPr marL="285750" indent="-285750"/>
            <a:r>
              <a:rPr lang="en" dirty="0"/>
              <a:t>Reviewer demographics</a:t>
            </a:r>
          </a:p>
          <a:p>
            <a:pPr marL="285750" indent="-285750"/>
            <a:r>
              <a:rPr lang="en" dirty="0"/>
              <a:t>RCT recruitment </a:t>
            </a:r>
            <a:r>
              <a:rPr lang="en" dirty="0">
                <a:solidFill>
                  <a:srgbClr val="92D050"/>
                </a:solidFill>
              </a:rPr>
              <a:t>details</a:t>
            </a:r>
          </a:p>
          <a:p>
            <a:pPr marL="285750" indent="-285750"/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H</a:t>
            </a:r>
            <a:r>
              <a:rPr lang="en" sz="3000" b="1" cap="all" dirty="0"/>
              <a:t>ow are we doing it</a:t>
            </a:r>
            <a:r>
              <a:rPr lang="en" sz="3000" b="1" dirty="0"/>
              <a:t>?</a:t>
            </a:r>
            <a:endParaRPr sz="3000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Second Phase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Employ Web analysis techniques to discover associations:</a:t>
            </a:r>
          </a:p>
          <a:p>
            <a:pPr marL="285750" indent="-285750"/>
            <a:r>
              <a:rPr lang="en" dirty="0"/>
              <a:t>Employ clustering analysis to find patterns that correlate with recruitment or understanding.</a:t>
            </a:r>
          </a:p>
          <a:p>
            <a:pPr marL="285750" indent="-285750"/>
            <a:r>
              <a:rPr lang="en" dirty="0"/>
              <a:t>Employ content analysis to obtain objective assessment of the comments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The CARPI System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Computer Assisted Reviewer for PPI (CARPI) - the platform for our analysis.</a:t>
            </a:r>
            <a:endParaRPr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" y="2154940"/>
            <a:ext cx="6015905" cy="396828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78" y="1203565"/>
            <a:ext cx="2418000" cy="3134134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78" y="4344037"/>
            <a:ext cx="2418000" cy="235546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510784" y="3767328"/>
            <a:ext cx="1076194" cy="123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WHAT IS IN THE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4 leaflets from poor recruiting interventions of low-risk trials:</a:t>
            </a:r>
          </a:p>
          <a:p>
            <a:r>
              <a:rPr lang="en-GB" dirty="0"/>
              <a:t>Rehabilitation at home or in hospital</a:t>
            </a:r>
          </a:p>
          <a:p>
            <a:r>
              <a:rPr lang="en-GB" dirty="0"/>
              <a:t>Knee surgery for treating osteoarthritis</a:t>
            </a:r>
          </a:p>
          <a:p>
            <a:r>
              <a:rPr lang="en-GB" dirty="0"/>
              <a:t>Treatment of varicose veins</a:t>
            </a:r>
          </a:p>
          <a:p>
            <a:r>
              <a:rPr lang="en-GB" dirty="0"/>
              <a:t>Treatment of constipation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Input from 25 participants:</a:t>
            </a:r>
          </a:p>
          <a:p>
            <a:r>
              <a:rPr lang="en-GB" dirty="0"/>
              <a:t>Reviewed each leaflet</a:t>
            </a:r>
          </a:p>
          <a:p>
            <a:r>
              <a:rPr lang="en-GB" dirty="0"/>
              <a:t>Gave specific or general comments on each leaflet</a:t>
            </a:r>
          </a:p>
          <a:p>
            <a:r>
              <a:rPr lang="en-GB" dirty="0"/>
              <a:t>Graded the quality of the leaflet</a:t>
            </a:r>
          </a:p>
          <a:p>
            <a:r>
              <a:rPr lang="en-GB" dirty="0"/>
              <a:t>Answered a quiz about the information in the leaflet (EQIP scale)</a:t>
            </a:r>
          </a:p>
          <a:p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27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Results: WHO WAS OUR SAMPLE?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54917" b="13060"/>
          <a:stretch/>
        </p:blipFill>
        <p:spPr>
          <a:xfrm>
            <a:off x="994880" y="1901058"/>
            <a:ext cx="2584450" cy="17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05" b="10088"/>
          <a:stretch/>
        </p:blipFill>
        <p:spPr>
          <a:xfrm>
            <a:off x="3810748" y="1580595"/>
            <a:ext cx="2952002" cy="238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332" b="13372"/>
          <a:stretch/>
        </p:blipFill>
        <p:spPr>
          <a:xfrm>
            <a:off x="1248523" y="4047055"/>
            <a:ext cx="2847227" cy="173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4819" b="13848"/>
          <a:stretch/>
        </p:blipFill>
        <p:spPr>
          <a:xfrm>
            <a:off x="4610848" y="4047055"/>
            <a:ext cx="2590052" cy="17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Obtained:</a:t>
            </a:r>
          </a:p>
          <a:p>
            <a:r>
              <a:rPr lang="en-GB" dirty="0"/>
              <a:t>85 Global comments</a:t>
            </a:r>
          </a:p>
          <a:p>
            <a:r>
              <a:rPr lang="en-GB" dirty="0"/>
              <a:t>159 Specific comments</a:t>
            </a:r>
          </a:p>
          <a:p>
            <a:r>
              <a:rPr lang="en-GB" dirty="0"/>
              <a:t>Significant correlation between age group and quality grades</a:t>
            </a:r>
          </a:p>
          <a:p>
            <a:r>
              <a:rPr lang="en-GB" dirty="0"/>
              <a:t>Significant correlation between the education level and the percentage of correct answers</a:t>
            </a:r>
          </a:p>
        </p:txBody>
      </p:sp>
    </p:spTree>
    <p:extLst>
      <p:ext uri="{BB962C8B-B14F-4D97-AF65-F5344CB8AC3E}">
        <p14:creationId xmlns:p14="http://schemas.microsoft.com/office/powerpoint/2010/main" val="120717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469-CDA1-4244-9AC3-57D2DD2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AGE GROUP AND QUALITY GRADES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C2F53-5AE2-4AC1-AC36-9A91734A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627011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6B54-35C1-48BB-B1B7-25882A3B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EDUCATION LEVEL AND CORRECT ANSWERS </a:t>
            </a:r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838F2-9D4A-4F24-99AA-7B19DE8D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581856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2981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374</Words>
  <Application>Microsoft Office PowerPoint</Application>
  <PresentationFormat>On-screen Show (4:3)</PresentationFormat>
  <Paragraphs>54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Cousine</vt:lpstr>
      <vt:lpstr>Arial</vt:lpstr>
      <vt:lpstr>Valentine template</vt:lpstr>
      <vt:lpstr>A Computer Assisted Reviewer-Platform for Patient &amp; Public Involvement</vt:lpstr>
      <vt:lpstr>Why are we doing it?</vt:lpstr>
      <vt:lpstr>How are we doing it?</vt:lpstr>
      <vt:lpstr>PowerPoint Presentation</vt:lpstr>
      <vt:lpstr>WHAT IS IN THE SYSTEM</vt:lpstr>
      <vt:lpstr>Results: WHO WAS OUR SAMPLE?</vt:lpstr>
      <vt:lpstr>RESULTS</vt:lpstr>
      <vt:lpstr>RELATION BETWEEN AGE GROUP AND QUALITY GRADES</vt:lpstr>
      <vt:lpstr>RELATION BETWEEN EDUCATION LEVEL AND CORRECT ANSWERS </vt:lpstr>
      <vt:lpstr>RELATION BETWEEN the total number of COMMENTS &amp; PERCENTAGE OF CORRECT ANSWERS</vt:lpstr>
      <vt:lpstr>SPECIFIC COMMENTS AND CORRECT ANSWERS</vt:lpstr>
      <vt:lpstr>NON-SIGNIFICANT CORRELATIONS</vt:lpstr>
      <vt:lpstr>NON-SIGNIFICANT CORRELATIONS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Santos Sanchez F.</dc:creator>
  <cp:lastModifiedBy>Santos Sanchez F.</cp:lastModifiedBy>
  <cp:revision>23</cp:revision>
  <dcterms:modified xsi:type="dcterms:W3CDTF">2018-01-17T12:16:28Z</dcterms:modified>
</cp:coreProperties>
</file>