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84" r:id="rId3"/>
    <p:sldId id="298" r:id="rId4"/>
    <p:sldId id="285" r:id="rId5"/>
    <p:sldId id="297" r:id="rId6"/>
    <p:sldId id="286" r:id="rId7"/>
    <p:sldId id="289" r:id="rId8"/>
    <p:sldId id="288" r:id="rId9"/>
    <p:sldId id="301" r:id="rId10"/>
    <p:sldId id="300" r:id="rId11"/>
    <p:sldId id="290" r:id="rId12"/>
    <p:sldId id="302" r:id="rId13"/>
    <p:sldId id="292" r:id="rId14"/>
    <p:sldId id="293" r:id="rId15"/>
    <p:sldId id="296" r:id="rId16"/>
    <p:sldId id="299" r:id="rId17"/>
    <p:sldId id="294" r:id="rId18"/>
    <p:sldId id="295" r:id="rId19"/>
    <p:sldId id="287" r:id="rId20"/>
  </p:sldIdLst>
  <p:sldSz cx="9144000" cy="6858000" type="screen4x3"/>
  <p:notesSz cx="6858000" cy="9144000"/>
  <p:embeddedFontLst>
    <p:embeddedFont>
      <p:font typeface="Cousine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yatt J.C." initials="WJ" lastIdx="14" clrIdx="0">
    <p:extLst>
      <p:ext uri="{19B8F6BF-5375-455C-9EA6-DF929625EA0E}">
        <p15:presenceInfo xmlns:p15="http://schemas.microsoft.com/office/powerpoint/2012/main" userId="S-1-5-21-2015846570-11164191-355810188-4633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A61A1C-64EE-434E-951D-69C8AA49C2D3}">
  <a:tblStyle styleId="{D6A61A1C-64EE-434E-951D-69C8AA49C2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11:31:46.925" idx="10">
    <p:pos x="1901" y="472"/>
    <p:text>You can put in the regression lines and R squared for these graphs, too...</p:text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9011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Explain what Global &amp; Specific Comments are.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0420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923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5400000">
            <a:off x="4511746" y="2218169"/>
            <a:ext cx="123450" cy="7106862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13" name="Shape 13"/>
          <p:cNvSpPr/>
          <p:nvPr/>
        </p:nvSpPr>
        <p:spPr>
          <a:xfrm rot="10800000">
            <a:off x="671075" y="4860025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4" name="Shape 14"/>
          <p:cNvCxnSpPr/>
          <p:nvPr/>
        </p:nvCxnSpPr>
        <p:spPr>
          <a:xfrm>
            <a:off x="8365300" y="3066475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" name="Shape 15"/>
          <p:cNvSpPr/>
          <p:nvPr/>
        </p:nvSpPr>
        <p:spPr>
          <a:xfrm rot="-5400000">
            <a:off x="4510271" y="-439081"/>
            <a:ext cx="123450" cy="7106862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lg" len="lg"/>
            <a:tailEnd type="none" w="lg" len="lg"/>
          </a:ln>
        </p:spPr>
      </p:sp>
      <p:sp>
        <p:nvSpPr>
          <p:cNvPr id="16" name="Shape 16"/>
          <p:cNvSpPr/>
          <p:nvPr/>
        </p:nvSpPr>
        <p:spPr>
          <a:xfrm>
            <a:off x="7039675" y="2497866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blueprint.png"/>
          <p:cNvPicPr preferRelativeResize="0"/>
          <p:nvPr/>
        </p:nvPicPr>
        <p:blipFill rotWithShape="1">
          <a:blip r:embed="rId7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011936" y="4002155"/>
            <a:ext cx="7267464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4400" dirty="0"/>
              <a:t>A Computer Assi</a:t>
            </a:r>
            <a:r>
              <a:rPr lang="es-MX" sz="4400" dirty="0"/>
              <a:t>s</a:t>
            </a:r>
            <a:r>
              <a:rPr lang="en" sz="4400" dirty="0"/>
              <a:t>ted Reviewer-Platform for Public Involvement</a:t>
            </a:r>
            <a:endParaRPr sz="1600" dirty="0"/>
          </a:p>
        </p:txBody>
      </p:sp>
      <p:sp>
        <p:nvSpPr>
          <p:cNvPr id="4" name="Shape 56"/>
          <p:cNvSpPr txBox="1">
            <a:spLocks/>
          </p:cNvSpPr>
          <p:nvPr/>
        </p:nvSpPr>
        <p:spPr>
          <a:xfrm>
            <a:off x="1066800" y="5346086"/>
            <a:ext cx="7212600" cy="15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r"/>
            <a:r>
              <a:rPr lang="en-GB" sz="1600" dirty="0"/>
              <a:t>Student: Fernando Santos</a:t>
            </a:r>
          </a:p>
          <a:p>
            <a:pPr algn="r"/>
            <a:r>
              <a:rPr lang="en-GB" sz="1600" dirty="0"/>
              <a:t>Supervisors: Prof Jeremy Wyatt, Prof Thanasis Tiropanis</a:t>
            </a:r>
          </a:p>
          <a:p>
            <a:pPr algn="r"/>
            <a:endParaRPr lang="en-GB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3F6F56-4EB3-4D33-95D9-22073C1F0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228" y="359611"/>
            <a:ext cx="2014538" cy="12266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9125FF-53F6-4B47-B9FA-0682C44EF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4764" y="359749"/>
            <a:ext cx="5651676" cy="122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4236-AE5F-4FC0-A666-0FC752CF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b="1" dirty="0"/>
              <a:t>Correlation analysis:</a:t>
            </a:r>
            <a:br>
              <a:rPr lang="en-GB" sz="3000" b="1" dirty="0"/>
            </a:br>
            <a:endParaRPr lang="en-GB" sz="3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7C358-80C2-446C-BD6B-9643E4148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Significant correlation between age group and quality grade</a:t>
            </a:r>
          </a:p>
          <a:p>
            <a:r>
              <a:rPr lang="en-GB" dirty="0"/>
              <a:t>Significant correlation between the education level and EQIP score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28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C469-CDA1-4244-9AC3-57D2DD2F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b="1" dirty="0"/>
              <a:t>Relation between age group and quality grade</a:t>
            </a:r>
            <a:endParaRPr lang="es-MX" sz="3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C2F53-5AE2-4AC1-AC36-9A91734A1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17" y="1826304"/>
            <a:ext cx="599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54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C469-CDA1-4244-9AC3-57D2DD2F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b="1" dirty="0"/>
              <a:t>Relation between education level and percentage of correct answers</a:t>
            </a:r>
            <a:endParaRPr lang="es-MX" sz="3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7C39A-E57B-4991-9EBB-A32077548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17" y="1818663"/>
            <a:ext cx="5991225" cy="4800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002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4248-43AE-42F9-A6D7-2B1EF525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b="1" dirty="0"/>
              <a:t>Relation between the number of comments &amp; correct answers</a:t>
            </a:r>
            <a:endParaRPr lang="es-MX" sz="3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14BF9-619D-451D-BE96-9679CCFEF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17" y="1871459"/>
            <a:ext cx="599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55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6EA7-5455-44D2-8913-D6B49908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b="1" dirty="0"/>
              <a:t>Specific comments and correct answers</a:t>
            </a:r>
            <a:endParaRPr lang="es-MX" sz="3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7E339-F6C6-4BF1-B12F-F85234A17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17" y="1764739"/>
            <a:ext cx="599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51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3C36-3387-4BA9-8339-12F6CF60C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30" y="437216"/>
            <a:ext cx="8229600" cy="551400"/>
          </a:xfrm>
        </p:spPr>
        <p:txBody>
          <a:bodyPr/>
          <a:lstStyle/>
          <a:p>
            <a:r>
              <a:rPr lang="en-GB" sz="3600" b="1" dirty="0"/>
              <a:t>Conclusions</a:t>
            </a:r>
            <a:endParaRPr lang="es-MX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7D525-E231-4F09-B0F9-5B1DF33EA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130" y="1209842"/>
            <a:ext cx="8290800" cy="4851900"/>
          </a:xfrm>
        </p:spPr>
        <p:txBody>
          <a:bodyPr/>
          <a:lstStyle/>
          <a:p>
            <a:r>
              <a:rPr lang="en-GB" sz="2400" dirty="0"/>
              <a:t>Only 40% of participants gave comments about specific sections of the leaflets</a:t>
            </a:r>
          </a:p>
          <a:p>
            <a:r>
              <a:rPr lang="en-GB" sz="2400" dirty="0"/>
              <a:t>There was no significant association between the number of general comments and the subjective quality grades or the percentage of correct answers (EQIP score).</a:t>
            </a:r>
          </a:p>
          <a:p>
            <a:r>
              <a:rPr lang="en-GB" sz="2400" dirty="0"/>
              <a:t>The leaflet capacity to inform cannot be determined by purely taking into account general comments or subjective quality grade – use specific comments and EQIP score</a:t>
            </a:r>
          </a:p>
          <a:p>
            <a:endParaRPr lang="en-GB" sz="2400" dirty="0"/>
          </a:p>
          <a:p>
            <a:pPr marL="38100" indent="0">
              <a:buNone/>
            </a:pPr>
            <a:r>
              <a:rPr lang="en-GB" sz="1800" dirty="0"/>
              <a:t>Fernando Santos Sanchez, fss1g15@soton.ac.uk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170379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/>
              <a:t>Future work</a:t>
            </a:r>
            <a:endParaRPr sz="3000" b="1" dirty="0"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04330" y="1653070"/>
            <a:ext cx="8321551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/>
              <a:t>Second Phase</a:t>
            </a:r>
            <a:endParaRPr sz="2400"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Employ Web analysis techniques to discover associations:</a:t>
            </a:r>
          </a:p>
          <a:p>
            <a:pPr marL="285750" indent="-285750"/>
            <a:r>
              <a:rPr lang="en" sz="2400" dirty="0"/>
              <a:t>Employ clustering analysis to find patterns that correlate with recruitment or understanding.</a:t>
            </a:r>
          </a:p>
          <a:p>
            <a:pPr marL="285750" indent="-285750"/>
            <a:r>
              <a:rPr lang="en" sz="2400" dirty="0"/>
              <a:t>Employ content analysis to obtain objective assessment of the comments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46134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56E4-F59F-4C23-8791-E7859E4C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b="1" dirty="0"/>
              <a:t>Non-significant correlations</a:t>
            </a:r>
            <a:endParaRPr lang="es-MX" sz="3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F07A09-260E-4CA0-AF43-63663E225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44" y="1645352"/>
            <a:ext cx="6115171" cy="48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05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C419-58BE-419C-A6C3-74C845F58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b="1" dirty="0"/>
              <a:t>Non-significant correlations</a:t>
            </a:r>
            <a:endParaRPr lang="es-MX" sz="3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E048F-8977-476F-B2BD-8FF79036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3" y="1512710"/>
            <a:ext cx="5043760" cy="4041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90C431-30E3-4651-A586-C557E4752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73" y="2932288"/>
            <a:ext cx="4751417" cy="380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61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000" b="1" dirty="0"/>
              <a:t>What is in the system</a:t>
            </a:r>
            <a:r>
              <a:rPr lang="en-GB" sz="3000" b="1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</p:spPr>
        <p:txBody>
          <a:bodyPr/>
          <a:lstStyle/>
          <a:p>
            <a:pPr marL="114300" indent="0">
              <a:buNone/>
            </a:pPr>
            <a:r>
              <a:rPr lang="en-GB" sz="2200" dirty="0"/>
              <a:t>4 leaflets from poorly recruiting trials of low-risk interventions:</a:t>
            </a:r>
          </a:p>
          <a:p>
            <a:r>
              <a:rPr lang="en-GB" sz="2200" dirty="0"/>
              <a:t>Rehabilitation at home or in hospital</a:t>
            </a:r>
          </a:p>
          <a:p>
            <a:r>
              <a:rPr lang="en-GB" sz="2200" dirty="0"/>
              <a:t>Knee surgery for treating osteoarthritis</a:t>
            </a:r>
          </a:p>
          <a:p>
            <a:r>
              <a:rPr lang="en-GB" sz="2200" dirty="0"/>
              <a:t>Treatment of varicose veins</a:t>
            </a:r>
          </a:p>
          <a:p>
            <a:r>
              <a:rPr lang="en-GB" sz="2200" dirty="0"/>
              <a:t>Treatment of constipation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15729" y="1653070"/>
            <a:ext cx="4210152" cy="4967700"/>
          </a:xfrm>
        </p:spPr>
        <p:txBody>
          <a:bodyPr/>
          <a:lstStyle/>
          <a:p>
            <a:pPr marL="114300" indent="0">
              <a:buNone/>
            </a:pPr>
            <a:r>
              <a:rPr lang="en-GB" sz="2200" dirty="0"/>
              <a:t>Input from 25 participants:</a:t>
            </a:r>
          </a:p>
          <a:p>
            <a:r>
              <a:rPr lang="en-GB" sz="2200" dirty="0"/>
              <a:t>Reviewed each leaflet</a:t>
            </a:r>
          </a:p>
          <a:p>
            <a:r>
              <a:rPr lang="en-GB" sz="2200" dirty="0"/>
              <a:t>Gave specific or general comments on each leaflet</a:t>
            </a:r>
          </a:p>
          <a:p>
            <a:r>
              <a:rPr lang="en-GB" sz="2200" dirty="0"/>
              <a:t>Graded the quality of the leaflet 0 (poor) to 10 (excellent)</a:t>
            </a:r>
          </a:p>
          <a:p>
            <a:r>
              <a:rPr lang="en-GB" sz="2200" dirty="0"/>
              <a:t>Answered a quiz about the information in the leaflet based on the EQIP scale topics</a:t>
            </a:r>
          </a:p>
          <a:p>
            <a:endParaRPr lang="en-GB" sz="2200" dirty="0"/>
          </a:p>
          <a:p>
            <a:pPr marL="114300" indent="0"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95727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b="1" dirty="0"/>
              <a:t>What are we doing?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dirty="0"/>
              <a:t>Researching the effects of public review comments on PIL quality by assessing public perception and understanding of trial PILs.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36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b="1" dirty="0"/>
              <a:t>Why are we doing it?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sz="2800" dirty="0"/>
              <a:t>To improve trial recruitment through improving the quality of PILs, by:</a:t>
            </a:r>
          </a:p>
          <a:p>
            <a:pPr marL="552450" indent="-514350">
              <a:buFont typeface="+mj-lt"/>
              <a:buAutoNum type="arabicPeriod"/>
            </a:pPr>
            <a:r>
              <a:rPr lang="en-GB" sz="2800" dirty="0"/>
              <a:t>Capturing public comments on PILs and classifying them into general and specific comments</a:t>
            </a:r>
          </a:p>
          <a:p>
            <a:pPr marL="552450" indent="-514350">
              <a:buFont typeface="+mj-lt"/>
              <a:buAutoNum type="arabicPeriod"/>
            </a:pPr>
            <a:r>
              <a:rPr lang="en-GB" sz="2800" dirty="0"/>
              <a:t>measuring the associations between subjective PIL quality, education level, age and understanding of the Randomized Controlled Trial</a:t>
            </a:r>
          </a:p>
          <a:p>
            <a:pPr marL="552450" indent="-514350">
              <a:buFont typeface="+mj-lt"/>
              <a:buAutoNum type="arabicPeriod"/>
            </a:pPr>
            <a:r>
              <a:rPr lang="en-GB" sz="2800" dirty="0"/>
              <a:t>[using these insights to produce an automated comment system for PILS]</a:t>
            </a:r>
          </a:p>
        </p:txBody>
      </p:sp>
    </p:spTree>
    <p:extLst>
      <p:ext uri="{BB962C8B-B14F-4D97-AF65-F5344CB8AC3E}">
        <p14:creationId xmlns:p14="http://schemas.microsoft.com/office/powerpoint/2010/main" val="77218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8213152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b="1" dirty="0"/>
              <a:t>First Phase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dirty="0"/>
              <a:t>Create a web system with 4 sample RCT leaflets that captures the following information from participants:</a:t>
            </a:r>
          </a:p>
          <a:p>
            <a:pPr marL="342900"/>
            <a:r>
              <a:rPr lang="en-GB" sz="2400" dirty="0"/>
              <a:t>Participant demographics</a:t>
            </a:r>
          </a:p>
          <a:p>
            <a:pPr marL="342900"/>
            <a:r>
              <a:rPr lang="en-GB" sz="2400" dirty="0"/>
              <a:t>Comments on specific leaflet sections</a:t>
            </a:r>
          </a:p>
          <a:p>
            <a:pPr marL="342900"/>
            <a:r>
              <a:rPr lang="en-GB" sz="2400" dirty="0"/>
              <a:t>General comments on the leaflet</a:t>
            </a:r>
          </a:p>
          <a:p>
            <a:pPr marL="342900"/>
            <a:r>
              <a:rPr lang="en-GB" sz="2400" dirty="0"/>
              <a:t>Subjective overall leaflet quality grade from 0 (poor) to 10 (excellent)</a:t>
            </a:r>
          </a:p>
          <a:p>
            <a:pPr marL="342900"/>
            <a:r>
              <a:rPr lang="en-GB" sz="2400" dirty="0"/>
              <a:t>Percentage of correct answers about the RCT described in the PIL using topics from the EQIP scale (</a:t>
            </a:r>
            <a:r>
              <a:rPr lang="en-GB" sz="2400" dirty="0" err="1"/>
              <a:t>Charvet-Berard</a:t>
            </a:r>
            <a:r>
              <a:rPr lang="en-GB" sz="2400" dirty="0"/>
              <a:t> 2008)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How are we doing it?</a:t>
            </a:r>
            <a:endParaRPr sz="3000" b="1" dirty="0"/>
          </a:p>
        </p:txBody>
      </p:sp>
    </p:spTree>
    <p:extLst>
      <p:ext uri="{BB962C8B-B14F-4D97-AF65-F5344CB8AC3E}">
        <p14:creationId xmlns:p14="http://schemas.microsoft.com/office/powerpoint/2010/main" val="109704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B628-4E85-4832-9A51-050F07F1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b="1" dirty="0"/>
              <a:t>EQIP scale</a:t>
            </a:r>
            <a:endParaRPr lang="es-MX" sz="3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11D45-3761-4EF6-90E5-97B4CEFE2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2000" dirty="0"/>
              <a:t>The Ensuring quality information for patients (EQIP) scale was developed at Geneva University Hospitals (Switzerland) to assess three aspects of patient information documents:</a:t>
            </a:r>
          </a:p>
          <a:p>
            <a:r>
              <a:rPr lang="en-GB" sz="2000" dirty="0"/>
              <a:t>Content</a:t>
            </a:r>
          </a:p>
          <a:p>
            <a:r>
              <a:rPr lang="en-GB" sz="2000" dirty="0"/>
              <a:t>Structure</a:t>
            </a:r>
          </a:p>
          <a:p>
            <a:r>
              <a:rPr lang="en-GB" sz="2000" dirty="0"/>
              <a:t>Identification of data</a:t>
            </a:r>
            <a:endParaRPr lang="es-MX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43F44-AA3B-48E8-BDDC-725DB05C607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2000" dirty="0"/>
              <a:t>Criteria for evaluation of PIL quality:</a:t>
            </a:r>
          </a:p>
          <a:p>
            <a:r>
              <a:rPr lang="en-GB" sz="2000" dirty="0"/>
              <a:t>Sample definition</a:t>
            </a:r>
          </a:p>
          <a:p>
            <a:r>
              <a:rPr lang="en-GB" sz="2000" dirty="0"/>
              <a:t>Definition of purpose</a:t>
            </a:r>
          </a:p>
          <a:p>
            <a:r>
              <a:rPr lang="en-GB" sz="2000" dirty="0"/>
              <a:t>Treatment alternatives</a:t>
            </a:r>
          </a:p>
          <a:p>
            <a:r>
              <a:rPr lang="en-GB" sz="2000" dirty="0"/>
              <a:t>Description of medical procedure</a:t>
            </a:r>
          </a:p>
          <a:p>
            <a:r>
              <a:rPr lang="en-GB" sz="2000" dirty="0"/>
              <a:t>Qualitative/Quantitative benefits, risks &amp; side-effects</a:t>
            </a:r>
          </a:p>
          <a:p>
            <a:r>
              <a:rPr lang="en-GB" sz="2000" dirty="0"/>
              <a:t>Addressing potential complications</a:t>
            </a:r>
          </a:p>
          <a:p>
            <a:r>
              <a:rPr lang="en-GB" sz="2000" dirty="0"/>
              <a:t>Precautions</a:t>
            </a:r>
          </a:p>
          <a:p>
            <a:r>
              <a:rPr lang="en-GB" sz="2000" dirty="0"/>
              <a:t>Other relevant info.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53519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410907" y="483942"/>
            <a:ext cx="6308100" cy="197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The CARPI System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Computer Assisted Reviewer for PPI (CARPI) - the platform for our analysis.</a:t>
            </a:r>
            <a:endParaRPr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3" y="2154940"/>
            <a:ext cx="6015905" cy="3968285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978" y="1203565"/>
            <a:ext cx="2418000" cy="3134134"/>
          </a:xfrm>
          <a:prstGeom prst="rect">
            <a:avLst/>
          </a:prstGeom>
        </p:spPr>
      </p:pic>
      <p:pic>
        <p:nvPicPr>
          <p:cNvPr id="261" name="Picture 2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978" y="4344037"/>
            <a:ext cx="2418000" cy="235546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5510784" y="3767328"/>
            <a:ext cx="1076194" cy="1231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47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48" y="445788"/>
            <a:ext cx="8229600" cy="551400"/>
          </a:xfrm>
        </p:spPr>
        <p:txBody>
          <a:bodyPr/>
          <a:lstStyle/>
          <a:p>
            <a:r>
              <a:rPr lang="en-GB" sz="3000" b="1" dirty="0"/>
              <a:t>Participants: </a:t>
            </a:r>
            <a:r>
              <a:rPr lang="en-GB" sz="3200" dirty="0">
                <a:solidFill>
                  <a:schemeClr val="bg1"/>
                </a:solidFill>
              </a:rPr>
              <a:t>25 volunteers from 3</a:t>
            </a:r>
            <a:r>
              <a:rPr lang="en-GB" sz="3200" baseline="30000" dirty="0">
                <a:solidFill>
                  <a:schemeClr val="bg1"/>
                </a:solidFill>
              </a:rPr>
              <a:t>rd</a:t>
            </a:r>
            <a:r>
              <a:rPr lang="en-GB" sz="3200" dirty="0">
                <a:solidFill>
                  <a:schemeClr val="bg1"/>
                </a:solidFill>
              </a:rPr>
              <a:t> Millennium Age Centre</a:t>
            </a:r>
            <a:br>
              <a:rPr lang="en-GB" sz="3200" dirty="0">
                <a:solidFill>
                  <a:schemeClr val="bg1"/>
                </a:solidFill>
              </a:rPr>
            </a:br>
            <a:endParaRPr lang="en-GB" sz="3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1" r="54917" b="13060"/>
          <a:stretch/>
        </p:blipFill>
        <p:spPr>
          <a:xfrm>
            <a:off x="1379911" y="1901058"/>
            <a:ext cx="2584450" cy="1740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8505" b="10088"/>
          <a:stretch/>
        </p:blipFill>
        <p:spPr>
          <a:xfrm>
            <a:off x="4832074" y="4047055"/>
            <a:ext cx="2952002" cy="2381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0332" b="13372"/>
          <a:stretch/>
        </p:blipFill>
        <p:spPr>
          <a:xfrm>
            <a:off x="1248523" y="4047055"/>
            <a:ext cx="2847227" cy="1734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54819" b="13848"/>
          <a:stretch/>
        </p:blipFill>
        <p:spPr>
          <a:xfrm>
            <a:off x="4832074" y="1901058"/>
            <a:ext cx="2590052" cy="172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1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b="1" dirty="0"/>
              <a:t>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0" y="1460565"/>
            <a:ext cx="8290800" cy="485190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Number of comments captured:</a:t>
            </a:r>
          </a:p>
          <a:p>
            <a:r>
              <a:rPr lang="en-GB" dirty="0"/>
              <a:t>85 Global comments (c. 20 per leaflet)</a:t>
            </a:r>
          </a:p>
          <a:p>
            <a:r>
              <a:rPr lang="en-GB" dirty="0"/>
              <a:t>159 Specific comments (c. 40 per leaflet)</a:t>
            </a:r>
          </a:p>
          <a:p>
            <a:r>
              <a:rPr lang="en-GB" dirty="0"/>
              <a:t>Distribution of comments by participant</a:t>
            </a:r>
          </a:p>
        </p:txBody>
      </p:sp>
    </p:spTree>
    <p:extLst>
      <p:ext uri="{BB962C8B-B14F-4D97-AF65-F5344CB8AC3E}">
        <p14:creationId xmlns:p14="http://schemas.microsoft.com/office/powerpoint/2010/main" val="120717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6203-2C65-4D0D-BFC9-6D71F698D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30" y="658442"/>
            <a:ext cx="8458316" cy="551400"/>
          </a:xfrm>
        </p:spPr>
        <p:txBody>
          <a:bodyPr/>
          <a:lstStyle/>
          <a:p>
            <a:r>
              <a:rPr lang="en-GB" sz="3000" b="1" dirty="0"/>
              <a:t>Histogram of comments by participant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05BF46E-2EC6-4450-B8CF-C3E1CF0F86B5}"/>
              </a:ext>
            </a:extLst>
          </p:cNvPr>
          <p:cNvGrpSpPr/>
          <p:nvPr/>
        </p:nvGrpSpPr>
        <p:grpSpPr>
          <a:xfrm>
            <a:off x="205039" y="1650020"/>
            <a:ext cx="8756363" cy="4800600"/>
            <a:chOff x="205039" y="1650020"/>
            <a:chExt cx="8756363" cy="4800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064E3C-3FFC-48A1-8DED-BB9CDD0F7965}"/>
                </a:ext>
              </a:extLst>
            </p:cNvPr>
            <p:cNvSpPr/>
            <p:nvPr/>
          </p:nvSpPr>
          <p:spPr>
            <a:xfrm>
              <a:off x="6196264" y="1650020"/>
              <a:ext cx="2765138" cy="577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C1F277-17B6-481E-AF75-90A934AA7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039" y="1650020"/>
              <a:ext cx="5991225" cy="48006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FC284D4-65AC-487C-A5FB-328E30ED1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7734" y="3881179"/>
              <a:ext cx="4263668" cy="256273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5432D8-5126-4BE5-A746-7BEF0AFCF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2880" b="13496"/>
            <a:stretch/>
          </p:blipFill>
          <p:spPr>
            <a:xfrm>
              <a:off x="5083472" y="2135851"/>
              <a:ext cx="3877930" cy="1879300"/>
            </a:xfrm>
            <a:prstGeom prst="rect">
              <a:avLst/>
            </a:prstGeom>
          </p:spPr>
        </p:pic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A39FEE-CF2C-4A8F-BD53-46931A588D71}"/>
              </a:ext>
            </a:extLst>
          </p:cNvPr>
          <p:cNvCxnSpPr>
            <a:cxnSpLocks/>
          </p:cNvCxnSpPr>
          <p:nvPr/>
        </p:nvCxnSpPr>
        <p:spPr>
          <a:xfrm flipH="1">
            <a:off x="5083472" y="4001503"/>
            <a:ext cx="38779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207574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8848</TotalTime>
  <Words>570</Words>
  <Application>Microsoft Office PowerPoint</Application>
  <PresentationFormat>On-screen Show (4:3)</PresentationFormat>
  <Paragraphs>74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Cousine</vt:lpstr>
      <vt:lpstr>Arial</vt:lpstr>
      <vt:lpstr>Valentine template</vt:lpstr>
      <vt:lpstr>A Computer Assisted Reviewer-Platform for Public Involvement</vt:lpstr>
      <vt:lpstr>What are we doing?</vt:lpstr>
      <vt:lpstr>Why are we doing it?</vt:lpstr>
      <vt:lpstr>How are we doing it?</vt:lpstr>
      <vt:lpstr>EQIP scale</vt:lpstr>
      <vt:lpstr>PowerPoint Presentation</vt:lpstr>
      <vt:lpstr>Participants: 25 volunteers from 3rd Millennium Age Centre </vt:lpstr>
      <vt:lpstr>Results</vt:lpstr>
      <vt:lpstr>Histogram of comments by participant</vt:lpstr>
      <vt:lpstr>Correlation analysis: </vt:lpstr>
      <vt:lpstr>Relation between age group and quality grade</vt:lpstr>
      <vt:lpstr>Relation between education level and percentage of correct answers</vt:lpstr>
      <vt:lpstr>Relation between the number of comments &amp; correct answers</vt:lpstr>
      <vt:lpstr>Specific comments and correct answers</vt:lpstr>
      <vt:lpstr>Conclusions</vt:lpstr>
      <vt:lpstr>Future work</vt:lpstr>
      <vt:lpstr>Non-significant correlations</vt:lpstr>
      <vt:lpstr>Non-significant correlations</vt:lpstr>
      <vt:lpstr>What is in the system?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Santos Sanchez F.</dc:creator>
  <cp:lastModifiedBy>Santos Sanchez F.</cp:lastModifiedBy>
  <cp:revision>52</cp:revision>
  <dcterms:modified xsi:type="dcterms:W3CDTF">2018-01-25T09:14:31Z</dcterms:modified>
</cp:coreProperties>
</file>