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Lst>
  <p:sldSz cx="30275213" cy="42803763"/>
  <p:notesSz cx="29818013" cy="423386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D2A1"/>
    <a:srgbClr val="A5B4DE"/>
    <a:srgbClr val="D5C74C"/>
    <a:srgbClr val="F3FDFF"/>
    <a:srgbClr val="CD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p:cViewPr varScale="1">
        <p:scale>
          <a:sx n="10" d="100"/>
          <a:sy n="10" d="100"/>
        </p:scale>
        <p:origin x="150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microsoft.com/office/2015/10/relationships/revisionInfo" Target="revisionInfo.xml"/><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7B64A6-7B0E-4F99-9443-64DBDEC4FCBD}" type="datetimeFigureOut">
              <a:rPr lang="es-MX" smtClean="0"/>
              <a:t>23/07/2018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382856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B64A6-7B0E-4F99-9443-64DBDEC4FCBD}" type="datetimeFigureOut">
              <a:rPr lang="es-MX" smtClean="0"/>
              <a:t>23/07/2018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2819096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B64A6-7B0E-4F99-9443-64DBDEC4FCBD}" type="datetimeFigureOut">
              <a:rPr lang="es-MX" smtClean="0"/>
              <a:t>23/07/2018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122243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B64A6-7B0E-4F99-9443-64DBDEC4FCBD}" type="datetimeFigureOut">
              <a:rPr lang="es-MX" smtClean="0"/>
              <a:t>23/07/2018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41662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7B64A6-7B0E-4F99-9443-64DBDEC4FCBD}" type="datetimeFigureOut">
              <a:rPr lang="es-MX" smtClean="0"/>
              <a:t>23/07/2018</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260126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7B64A6-7B0E-4F99-9443-64DBDEC4FCBD}" type="datetimeFigureOut">
              <a:rPr lang="es-MX" smtClean="0"/>
              <a:t>23/07/2018</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7334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7B64A6-7B0E-4F99-9443-64DBDEC4FCBD}" type="datetimeFigureOut">
              <a:rPr lang="es-MX" smtClean="0"/>
              <a:t>23/07/2018</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3485766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7B64A6-7B0E-4F99-9443-64DBDEC4FCBD}" type="datetimeFigureOut">
              <a:rPr lang="es-MX" smtClean="0"/>
              <a:t>23/07/2018</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299075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B64A6-7B0E-4F99-9443-64DBDEC4FCBD}" type="datetimeFigureOut">
              <a:rPr lang="es-MX" smtClean="0"/>
              <a:t>23/07/2018</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118592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0D7B64A6-7B0E-4F99-9443-64DBDEC4FCBD}" type="datetimeFigureOut">
              <a:rPr lang="es-MX" smtClean="0"/>
              <a:t>23/07/2018</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66016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dirty="0"/>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0D7B64A6-7B0E-4F99-9443-64DBDEC4FCBD}" type="datetimeFigureOut">
              <a:rPr lang="es-MX" smtClean="0"/>
              <a:t>23/07/2018</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3EA7C18-37D3-40DA-B7C1-FA50AB06EF49}" type="slidenum">
              <a:rPr lang="es-MX" smtClean="0"/>
              <a:t>‹#›</a:t>
            </a:fld>
            <a:endParaRPr lang="es-MX" dirty="0"/>
          </a:p>
        </p:txBody>
      </p:sp>
    </p:spTree>
    <p:extLst>
      <p:ext uri="{BB962C8B-B14F-4D97-AF65-F5344CB8AC3E}">
        <p14:creationId xmlns:p14="http://schemas.microsoft.com/office/powerpoint/2010/main" val="17677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0D7B64A6-7B0E-4F99-9443-64DBDEC4FCBD}" type="datetimeFigureOut">
              <a:rPr lang="es-MX" smtClean="0"/>
              <a:t>23/07/2018</a:t>
            </a:fld>
            <a:endParaRPr lang="es-MX"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3EA7C18-37D3-40DA-B7C1-FA50AB06EF49}" type="slidenum">
              <a:rPr lang="es-MX" smtClean="0"/>
              <a:t>‹#›</a:t>
            </a:fld>
            <a:endParaRPr lang="es-MX" dirty="0"/>
          </a:p>
        </p:txBody>
      </p:sp>
    </p:spTree>
    <p:extLst>
      <p:ext uri="{BB962C8B-B14F-4D97-AF65-F5344CB8AC3E}">
        <p14:creationId xmlns:p14="http://schemas.microsoft.com/office/powerpoint/2010/main" val="1881698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5CF9404C-DE80-4F30-A1D8-15BCC1668AAE}"/>
              </a:ext>
            </a:extLst>
          </p:cNvPr>
          <p:cNvSpPr/>
          <p:nvPr/>
        </p:nvSpPr>
        <p:spPr>
          <a:xfrm>
            <a:off x="-194975" y="38304168"/>
            <a:ext cx="30190239" cy="4499595"/>
          </a:xfrm>
          <a:prstGeom prst="rect">
            <a:avLst/>
          </a:prstGeom>
          <a:solidFill>
            <a:srgbClr val="B0D2A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dirty="0"/>
          </a:p>
        </p:txBody>
      </p:sp>
      <p:sp>
        <p:nvSpPr>
          <p:cNvPr id="7" name="Rectangle 6">
            <a:extLst>
              <a:ext uri="{FF2B5EF4-FFF2-40B4-BE49-F238E27FC236}">
                <a16:creationId xmlns:a16="http://schemas.microsoft.com/office/drawing/2014/main" id="{69180E40-408F-41E3-90BE-D60D997F9BA2}"/>
              </a:ext>
            </a:extLst>
          </p:cNvPr>
          <p:cNvSpPr/>
          <p:nvPr/>
        </p:nvSpPr>
        <p:spPr>
          <a:xfrm>
            <a:off x="23274510" y="0"/>
            <a:ext cx="7000703" cy="4499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dirty="0"/>
          </a:p>
        </p:txBody>
      </p:sp>
      <p:sp>
        <p:nvSpPr>
          <p:cNvPr id="5" name="Rectangle 4">
            <a:extLst>
              <a:ext uri="{FF2B5EF4-FFF2-40B4-BE49-F238E27FC236}">
                <a16:creationId xmlns:a16="http://schemas.microsoft.com/office/drawing/2014/main" id="{3215143F-780C-4F25-9638-F652719DE759}"/>
              </a:ext>
            </a:extLst>
          </p:cNvPr>
          <p:cNvSpPr/>
          <p:nvPr/>
        </p:nvSpPr>
        <p:spPr>
          <a:xfrm>
            <a:off x="1" y="0"/>
            <a:ext cx="23274510" cy="4499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8800" dirty="0"/>
              <a:t>A COMPUTER ASSITED REVIEWER</a:t>
            </a:r>
          </a:p>
          <a:p>
            <a:pPr algn="ctr"/>
            <a:r>
              <a:rPr lang="en-GB" sz="8800" dirty="0"/>
              <a:t>FOR PUBLIC </a:t>
            </a:r>
            <a:r>
              <a:rPr lang="en-GB" sz="8800" dirty="0" smtClean="0"/>
              <a:t>FEEDBACK ON PATIENT INFORMATION</a:t>
            </a:r>
            <a:endParaRPr lang="es-MX" sz="9600" dirty="0"/>
          </a:p>
        </p:txBody>
      </p:sp>
      <p:pic>
        <p:nvPicPr>
          <p:cNvPr id="4" name="Picture Placeholder 104">
            <a:extLst>
              <a:ext uri="{FF2B5EF4-FFF2-40B4-BE49-F238E27FC236}">
                <a16:creationId xmlns:a16="http://schemas.microsoft.com/office/drawing/2014/main" id="{6C29E171-3D70-4FF0-AAC3-95CAACF77B77}"/>
              </a:ext>
            </a:extLst>
          </p:cNvPr>
          <p:cNvPicPr>
            <a:picLocks noChangeAspect="1"/>
          </p:cNvPicPr>
          <p:nvPr/>
        </p:nvPicPr>
        <p:blipFill rotWithShape="1">
          <a:blip r:embed="rId2">
            <a:extLst>
              <a:ext uri="{28A0092B-C50C-407E-A947-70E740481C1C}">
                <a14:useLocalDpi xmlns:a14="http://schemas.microsoft.com/office/drawing/2010/main" val="0"/>
              </a:ext>
            </a:extLst>
          </a:blip>
          <a:srcRect t="27234"/>
          <a:stretch/>
        </p:blipFill>
        <p:spPr>
          <a:xfrm>
            <a:off x="23274510" y="807593"/>
            <a:ext cx="6217920" cy="3692002"/>
          </a:xfrm>
          <a:prstGeom prst="rect">
            <a:avLst/>
          </a:prstGeom>
        </p:spPr>
      </p:pic>
      <p:sp>
        <p:nvSpPr>
          <p:cNvPr id="6" name="Rectangle 5">
            <a:extLst>
              <a:ext uri="{FF2B5EF4-FFF2-40B4-BE49-F238E27FC236}">
                <a16:creationId xmlns:a16="http://schemas.microsoft.com/office/drawing/2014/main" id="{E1052D01-FC6B-4AB6-A3D8-F14E4FDFC060}"/>
              </a:ext>
            </a:extLst>
          </p:cNvPr>
          <p:cNvSpPr/>
          <p:nvPr/>
        </p:nvSpPr>
        <p:spPr>
          <a:xfrm>
            <a:off x="0" y="4499595"/>
            <a:ext cx="30275213" cy="252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angle 7">
            <a:extLst>
              <a:ext uri="{FF2B5EF4-FFF2-40B4-BE49-F238E27FC236}">
                <a16:creationId xmlns:a16="http://schemas.microsoft.com/office/drawing/2014/main" id="{F8B0CA70-B64E-46BE-9472-F26EBEF5051A}"/>
              </a:ext>
            </a:extLst>
          </p:cNvPr>
          <p:cNvSpPr/>
          <p:nvPr/>
        </p:nvSpPr>
        <p:spPr>
          <a:xfrm>
            <a:off x="0" y="4751595"/>
            <a:ext cx="30275213" cy="1080000"/>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GB" sz="7200" dirty="0"/>
              <a:t> </a:t>
            </a:r>
            <a:r>
              <a:rPr lang="en-GB" sz="7200" dirty="0" smtClean="0"/>
              <a:t>Fernando Santos </a:t>
            </a:r>
            <a:r>
              <a:rPr lang="en-GB" sz="4000" dirty="0" smtClean="0"/>
              <a:t>[fss1g15@soton.ac.uk]</a:t>
            </a:r>
            <a:r>
              <a:rPr lang="en-GB" sz="7200" dirty="0" smtClean="0"/>
              <a:t> </a:t>
            </a:r>
            <a:r>
              <a:rPr lang="en-GB" sz="7200" dirty="0"/>
              <a:t>| Prof Jeremy Wyatt | University of Southampton</a:t>
            </a:r>
            <a:endParaRPr lang="es-MX" sz="7200" dirty="0"/>
          </a:p>
        </p:txBody>
      </p:sp>
      <p:pic>
        <p:nvPicPr>
          <p:cNvPr id="58" name="Picture 57">
            <a:extLst>
              <a:ext uri="{FF2B5EF4-FFF2-40B4-BE49-F238E27FC236}">
                <a16:creationId xmlns:a16="http://schemas.microsoft.com/office/drawing/2014/main" id="{4F9B8899-187F-457F-A703-51E353C3B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15" y="38755809"/>
            <a:ext cx="6461538" cy="3780000"/>
          </a:xfrm>
          <a:prstGeom prst="rect">
            <a:avLst/>
          </a:prstGeom>
        </p:spPr>
      </p:pic>
      <p:pic>
        <p:nvPicPr>
          <p:cNvPr id="62" name="Picture 61">
            <a:extLst>
              <a:ext uri="{FF2B5EF4-FFF2-40B4-BE49-F238E27FC236}">
                <a16:creationId xmlns:a16="http://schemas.microsoft.com/office/drawing/2014/main" id="{BAA40F8C-E056-4CCB-9081-F650FA4031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89336" y="38803970"/>
            <a:ext cx="6208031" cy="3780000"/>
          </a:xfrm>
          <a:prstGeom prst="rect">
            <a:avLst/>
          </a:prstGeom>
        </p:spPr>
      </p:pic>
      <p:sp>
        <p:nvSpPr>
          <p:cNvPr id="64" name="TextBox 63">
            <a:extLst>
              <a:ext uri="{FF2B5EF4-FFF2-40B4-BE49-F238E27FC236}">
                <a16:creationId xmlns:a16="http://schemas.microsoft.com/office/drawing/2014/main" id="{8B7E5C9D-A9A2-4C3D-83E4-A16A33B2B4DB}"/>
              </a:ext>
            </a:extLst>
          </p:cNvPr>
          <p:cNvSpPr txBox="1"/>
          <p:nvPr/>
        </p:nvSpPr>
        <p:spPr>
          <a:xfrm>
            <a:off x="288032" y="5824808"/>
            <a:ext cx="14201502" cy="11726287"/>
          </a:xfrm>
          <a:prstGeom prst="rect">
            <a:avLst/>
          </a:prstGeom>
          <a:noFill/>
        </p:spPr>
        <p:txBody>
          <a:bodyPr wrap="square" rtlCol="0">
            <a:spAutoFit/>
          </a:bodyPr>
          <a:lstStyle/>
          <a:p>
            <a:r>
              <a:rPr lang="en-GB" sz="9600" dirty="0">
                <a:latin typeface="Bell MT" panose="02020503060305020303" pitchFamily="18" charset="0"/>
                <a:cs typeface="Arial" panose="020B0604020202020204" pitchFamily="34" charset="0"/>
              </a:rPr>
              <a:t>Introduction</a:t>
            </a:r>
          </a:p>
          <a:p>
            <a:r>
              <a:rPr lang="en-GB" sz="6600" dirty="0" smtClean="0"/>
              <a:t>Our research preposition is that employing Web analytics to collect, analyse, and present the public feedback to clinical researchers (CRs) who are developing a Patient Information Leaflet (PIL) for a pragmatic trial can enhance the final quality (readability &amp; </a:t>
            </a:r>
            <a:r>
              <a:rPr lang="en-GB" sz="6600" dirty="0" err="1" smtClean="0"/>
              <a:t>understandability</a:t>
            </a:r>
            <a:r>
              <a:rPr lang="en-GB" sz="6600" dirty="0" smtClean="0"/>
              <a:t>) of the document. Currently, PILs are deficient, employ scientific language and are not read. </a:t>
            </a:r>
            <a:endParaRPr lang="es-MX" sz="71400" dirty="0">
              <a:latin typeface="Bell MT" panose="02020503060305020303" pitchFamily="18" charset="0"/>
              <a:cs typeface="Arial" panose="020B0604020202020204" pitchFamily="34" charset="0"/>
            </a:endParaRPr>
          </a:p>
        </p:txBody>
      </p:sp>
      <p:sp>
        <p:nvSpPr>
          <p:cNvPr id="67" name="TextBox 66">
            <a:extLst>
              <a:ext uri="{FF2B5EF4-FFF2-40B4-BE49-F238E27FC236}">
                <a16:creationId xmlns:a16="http://schemas.microsoft.com/office/drawing/2014/main" id="{CB1014C7-E8D4-4D76-9C21-795A860C8126}"/>
              </a:ext>
            </a:extLst>
          </p:cNvPr>
          <p:cNvSpPr txBox="1"/>
          <p:nvPr/>
        </p:nvSpPr>
        <p:spPr>
          <a:xfrm>
            <a:off x="288032" y="17289289"/>
            <a:ext cx="14201502" cy="13757612"/>
          </a:xfrm>
          <a:prstGeom prst="rect">
            <a:avLst/>
          </a:prstGeom>
          <a:noFill/>
        </p:spPr>
        <p:txBody>
          <a:bodyPr wrap="square" rtlCol="0">
            <a:spAutoFit/>
          </a:bodyPr>
          <a:lstStyle/>
          <a:p>
            <a:r>
              <a:rPr lang="en-GB" sz="9600" dirty="0">
                <a:latin typeface="Bell MT" panose="02020503060305020303" pitchFamily="18" charset="0"/>
                <a:cs typeface="Arial" panose="020B0604020202020204" pitchFamily="34" charset="0"/>
              </a:rPr>
              <a:t>Research Questions</a:t>
            </a:r>
          </a:p>
          <a:p>
            <a:pPr marL="857250" indent="-857250">
              <a:buFont typeface="Arial" panose="020B0604020202020204" pitchFamily="34" charset="0"/>
              <a:buChar char="•"/>
            </a:pPr>
            <a:r>
              <a:rPr lang="en-GB" sz="6600" dirty="0" smtClean="0"/>
              <a:t>Can Web analytics enhance the public feedback given to CRs who are developing new PILs?</a:t>
            </a:r>
          </a:p>
          <a:p>
            <a:pPr marL="2057400" lvl="2" indent="-1143000">
              <a:buFont typeface="+mj-lt"/>
              <a:buAutoNum type="alphaLcPeriod"/>
            </a:pPr>
            <a:r>
              <a:rPr lang="en-GB" sz="6600" dirty="0" smtClean="0">
                <a:cs typeface="Arial" panose="020B0604020202020204" pitchFamily="34" charset="0"/>
              </a:rPr>
              <a:t>Can sentiment analysis help by identifying sections that produced highly emotive responses?</a:t>
            </a:r>
          </a:p>
          <a:p>
            <a:pPr marL="2057400" lvl="2" indent="-1143000">
              <a:buFont typeface="+mj-lt"/>
              <a:buAutoNum type="alphaLcPeriod"/>
            </a:pPr>
            <a:r>
              <a:rPr lang="en-GB" sz="6600" dirty="0" smtClean="0">
                <a:cs typeface="Arial" panose="020B0604020202020204" pitchFamily="34" charset="0"/>
              </a:rPr>
              <a:t>Can the objective analysis of the text’s sentence structure help by identifying text that is too hard to read?</a:t>
            </a:r>
          </a:p>
          <a:p>
            <a:pPr marL="2057400" lvl="2" indent="-1143000">
              <a:buFont typeface="+mj-lt"/>
              <a:buAutoNum type="alphaLcPeriod"/>
            </a:pPr>
            <a:r>
              <a:rPr lang="en-GB" sz="6600" dirty="0" smtClean="0">
                <a:cs typeface="Arial" panose="020B0604020202020204" pitchFamily="34" charset="0"/>
              </a:rPr>
              <a:t>Does adding comments on from similar PILs help the CR?</a:t>
            </a:r>
            <a:endParaRPr lang="es-MX" sz="71400" dirty="0">
              <a:cs typeface="Arial" panose="020B0604020202020204" pitchFamily="34" charset="0"/>
            </a:endParaRPr>
          </a:p>
        </p:txBody>
      </p:sp>
      <p:sp>
        <p:nvSpPr>
          <p:cNvPr id="68" name="TextBox 67">
            <a:extLst>
              <a:ext uri="{FF2B5EF4-FFF2-40B4-BE49-F238E27FC236}">
                <a16:creationId xmlns:a16="http://schemas.microsoft.com/office/drawing/2014/main" id="{219861B0-3A07-4ADA-97FD-D1B96FA2AE84}"/>
              </a:ext>
            </a:extLst>
          </p:cNvPr>
          <p:cNvSpPr txBox="1"/>
          <p:nvPr/>
        </p:nvSpPr>
        <p:spPr>
          <a:xfrm>
            <a:off x="288032" y="30769886"/>
            <a:ext cx="14201502" cy="7663636"/>
          </a:xfrm>
          <a:prstGeom prst="rect">
            <a:avLst/>
          </a:prstGeom>
          <a:noFill/>
        </p:spPr>
        <p:txBody>
          <a:bodyPr wrap="square" rtlCol="0">
            <a:spAutoFit/>
          </a:bodyPr>
          <a:lstStyle/>
          <a:p>
            <a:r>
              <a:rPr lang="en-GB" sz="9600" dirty="0" smtClean="0">
                <a:latin typeface="Bell MT" panose="02020503060305020303" pitchFamily="18" charset="0"/>
                <a:cs typeface="Arial" panose="020B0604020202020204" pitchFamily="34" charset="0"/>
              </a:rPr>
              <a:t>Proposal</a:t>
            </a:r>
          </a:p>
          <a:p>
            <a:r>
              <a:rPr lang="en-US" sz="6600" dirty="0" smtClean="0"/>
              <a:t>My proposal is to create a Web platform that permits the collection, analysis, and presentation of public feedback for PILs in an structured model. This would enable us to measure the effect Web analytics has in improving PIL quality.</a:t>
            </a:r>
            <a:endParaRPr lang="es-MX" sz="71400" dirty="0">
              <a:latin typeface="Bell MT" panose="02020503060305020303" pitchFamily="18" charset="0"/>
              <a:cs typeface="Arial" panose="020B0604020202020204" pitchFamily="34" charset="0"/>
            </a:endParaRPr>
          </a:p>
        </p:txBody>
      </p:sp>
      <p:sp>
        <p:nvSpPr>
          <p:cNvPr id="69" name="TextBox 68">
            <a:extLst>
              <a:ext uri="{FF2B5EF4-FFF2-40B4-BE49-F238E27FC236}">
                <a16:creationId xmlns:a16="http://schemas.microsoft.com/office/drawing/2014/main" id="{788FA818-55EF-466E-870F-8D96BC57C3FA}"/>
              </a:ext>
            </a:extLst>
          </p:cNvPr>
          <p:cNvSpPr txBox="1"/>
          <p:nvPr/>
        </p:nvSpPr>
        <p:spPr>
          <a:xfrm>
            <a:off x="14900146" y="5920161"/>
            <a:ext cx="15290093" cy="1569660"/>
          </a:xfrm>
          <a:prstGeom prst="rect">
            <a:avLst/>
          </a:prstGeom>
          <a:noFill/>
        </p:spPr>
        <p:txBody>
          <a:bodyPr wrap="square" rtlCol="0">
            <a:spAutoFit/>
          </a:bodyPr>
          <a:lstStyle/>
          <a:p>
            <a:r>
              <a:rPr lang="en-GB" sz="9600" dirty="0">
                <a:latin typeface="Bell MT" panose="02020503060305020303" pitchFamily="18" charset="0"/>
                <a:cs typeface="Arial" panose="020B0604020202020204" pitchFamily="34" charset="0"/>
              </a:rPr>
              <a:t>Prototype v1.0</a:t>
            </a:r>
            <a:endParaRPr lang="es-MX" sz="9600" dirty="0">
              <a:latin typeface="Bell MT" panose="02020503060305020303" pitchFamily="18" charset="0"/>
              <a:cs typeface="Arial" panose="020B0604020202020204" pitchFamily="34" charset="0"/>
            </a:endParaRPr>
          </a:p>
        </p:txBody>
      </p:sp>
      <p:sp>
        <p:nvSpPr>
          <p:cNvPr id="70" name="TextBox 69">
            <a:extLst>
              <a:ext uri="{FF2B5EF4-FFF2-40B4-BE49-F238E27FC236}">
                <a16:creationId xmlns:a16="http://schemas.microsoft.com/office/drawing/2014/main" id="{67B3AB4F-B840-457C-A556-8FD3F786AB3D}"/>
              </a:ext>
            </a:extLst>
          </p:cNvPr>
          <p:cNvSpPr txBox="1"/>
          <p:nvPr/>
        </p:nvSpPr>
        <p:spPr>
          <a:xfrm>
            <a:off x="14900145" y="25797835"/>
            <a:ext cx="15290093" cy="12741950"/>
          </a:xfrm>
          <a:prstGeom prst="rect">
            <a:avLst/>
          </a:prstGeom>
          <a:noFill/>
        </p:spPr>
        <p:txBody>
          <a:bodyPr wrap="square" rtlCol="0">
            <a:spAutoFit/>
          </a:bodyPr>
          <a:lstStyle/>
          <a:p>
            <a:r>
              <a:rPr lang="en-GB" sz="9600" dirty="0">
                <a:latin typeface="Bell MT" panose="02020503060305020303" pitchFamily="18" charset="0"/>
                <a:cs typeface="Arial" panose="020B0604020202020204" pitchFamily="34" charset="0"/>
              </a:rPr>
              <a:t>Identified Issues</a:t>
            </a:r>
          </a:p>
          <a:p>
            <a:pPr marL="857250" indent="-857250">
              <a:buFont typeface="Arial" panose="020B0604020202020204" pitchFamily="34" charset="0"/>
              <a:buChar char="•"/>
            </a:pPr>
            <a:r>
              <a:rPr lang="en-US" sz="6600" dirty="0"/>
              <a:t>PPI groups are small (3-7 people).</a:t>
            </a:r>
          </a:p>
          <a:p>
            <a:pPr marL="857250" indent="-857250">
              <a:buFont typeface="Arial" panose="020B0604020202020204" pitchFamily="34" charset="0"/>
              <a:buChar char="•"/>
            </a:pPr>
            <a:r>
              <a:rPr lang="en-US" sz="6600" dirty="0"/>
              <a:t>Public involvement is expensive, £25 per hour and £200 - £400 per session.</a:t>
            </a:r>
          </a:p>
          <a:p>
            <a:pPr marL="857250" indent="-857250">
              <a:buFont typeface="Arial" panose="020B0604020202020204" pitchFamily="34" charset="0"/>
              <a:buChar char="•"/>
            </a:pPr>
            <a:r>
              <a:rPr lang="en-US" sz="6600" dirty="0"/>
              <a:t>PPI comments are not </a:t>
            </a:r>
            <a:r>
              <a:rPr lang="en-US" sz="6600" dirty="0" smtClean="0"/>
              <a:t>currently stored</a:t>
            </a:r>
            <a:r>
              <a:rPr lang="en-US" sz="6600" dirty="0"/>
              <a:t>. </a:t>
            </a:r>
          </a:p>
          <a:p>
            <a:pPr marL="857250" indent="-857250">
              <a:buFont typeface="Arial" panose="020B0604020202020204" pitchFamily="34" charset="0"/>
              <a:buChar char="•"/>
            </a:pPr>
            <a:r>
              <a:rPr lang="en-US" sz="6600" dirty="0"/>
              <a:t>The final leaflet quality is not commonly assessed.</a:t>
            </a:r>
          </a:p>
          <a:p>
            <a:pPr marL="857250" indent="-857250">
              <a:buFont typeface="Arial" panose="020B0604020202020204" pitchFamily="34" charset="0"/>
              <a:buChar char="•"/>
            </a:pPr>
            <a:r>
              <a:rPr lang="en-US" sz="6600" dirty="0"/>
              <a:t>PPI officers believe PPI members should not be treated as participants.</a:t>
            </a:r>
          </a:p>
          <a:p>
            <a:pPr marL="857250" indent="-857250">
              <a:buFont typeface="Arial" panose="020B0604020202020204" pitchFamily="34" charset="0"/>
              <a:buChar char="•"/>
            </a:pPr>
            <a:r>
              <a:rPr lang="en-US" sz="6600" dirty="0"/>
              <a:t>Many researchers have found that the language is too hard to enable meaningful consent.</a:t>
            </a:r>
          </a:p>
        </p:txBody>
      </p:sp>
      <p:grpSp>
        <p:nvGrpSpPr>
          <p:cNvPr id="2" name="Group 1">
            <a:extLst>
              <a:ext uri="{FF2B5EF4-FFF2-40B4-BE49-F238E27FC236}">
                <a16:creationId xmlns:a16="http://schemas.microsoft.com/office/drawing/2014/main" id="{8B3E9E58-677C-4698-AFB3-ABAE433B19BD}"/>
              </a:ext>
            </a:extLst>
          </p:cNvPr>
          <p:cNvGrpSpPr>
            <a:grpSpLocks noChangeAspect="1"/>
          </p:cNvGrpSpPr>
          <p:nvPr/>
        </p:nvGrpSpPr>
        <p:grpSpPr>
          <a:xfrm>
            <a:off x="15928010" y="6496224"/>
            <a:ext cx="12891116" cy="8243909"/>
            <a:chOff x="20870800" y="7817458"/>
            <a:chExt cx="8594075" cy="5495939"/>
          </a:xfrm>
        </p:grpSpPr>
        <p:pic>
          <p:nvPicPr>
            <p:cNvPr id="16" name="Picture 15">
              <a:extLst>
                <a:ext uri="{FF2B5EF4-FFF2-40B4-BE49-F238E27FC236}">
                  <a16:creationId xmlns:a16="http://schemas.microsoft.com/office/drawing/2014/main" id="{C011F59E-FB58-4E5E-B305-E2566CBF06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70800" y="8768833"/>
              <a:ext cx="6015905" cy="3968285"/>
            </a:xfrm>
            <a:prstGeom prst="rect">
              <a:avLst/>
            </a:prstGeom>
          </p:spPr>
        </p:pic>
        <p:pic>
          <p:nvPicPr>
            <p:cNvPr id="17" name="Picture 16">
              <a:extLst>
                <a:ext uri="{FF2B5EF4-FFF2-40B4-BE49-F238E27FC236}">
                  <a16:creationId xmlns:a16="http://schemas.microsoft.com/office/drawing/2014/main" id="{D36904B1-D64B-427D-8165-41720BABE3BE}"/>
                </a:ext>
              </a:extLst>
            </p:cNvPr>
            <p:cNvPicPr>
              <a:picLocks noChangeAspect="1"/>
            </p:cNvPicPr>
            <p:nvPr/>
          </p:nvPicPr>
          <p:blipFill>
            <a:blip r:embed="rId6"/>
            <a:stretch>
              <a:fillRect/>
            </a:stretch>
          </p:blipFill>
          <p:spPr>
            <a:xfrm>
              <a:off x="27046875" y="7817458"/>
              <a:ext cx="2418000" cy="3134134"/>
            </a:xfrm>
            <a:prstGeom prst="rect">
              <a:avLst/>
            </a:prstGeom>
          </p:spPr>
        </p:pic>
        <p:pic>
          <p:nvPicPr>
            <p:cNvPr id="18" name="Picture 17">
              <a:extLst>
                <a:ext uri="{FF2B5EF4-FFF2-40B4-BE49-F238E27FC236}">
                  <a16:creationId xmlns:a16="http://schemas.microsoft.com/office/drawing/2014/main" id="{7373B94E-C67F-47AF-843E-9284B2D472E3}"/>
                </a:ext>
              </a:extLst>
            </p:cNvPr>
            <p:cNvPicPr>
              <a:picLocks noChangeAspect="1"/>
            </p:cNvPicPr>
            <p:nvPr/>
          </p:nvPicPr>
          <p:blipFill>
            <a:blip r:embed="rId7"/>
            <a:stretch>
              <a:fillRect/>
            </a:stretch>
          </p:blipFill>
          <p:spPr>
            <a:xfrm>
              <a:off x="27046875" y="10957930"/>
              <a:ext cx="2418000" cy="2355467"/>
            </a:xfrm>
            <a:prstGeom prst="rect">
              <a:avLst/>
            </a:prstGeom>
          </p:spPr>
        </p:pic>
      </p:grpSp>
      <p:sp>
        <p:nvSpPr>
          <p:cNvPr id="21" name="TextBox 20">
            <a:extLst>
              <a:ext uri="{FF2B5EF4-FFF2-40B4-BE49-F238E27FC236}">
                <a16:creationId xmlns:a16="http://schemas.microsoft.com/office/drawing/2014/main" id="{6EEE324B-ADB8-4C47-ABE6-1573F39878D5}"/>
              </a:ext>
            </a:extLst>
          </p:cNvPr>
          <p:cNvSpPr txBox="1"/>
          <p:nvPr/>
        </p:nvSpPr>
        <p:spPr>
          <a:xfrm>
            <a:off x="14752272" y="14561121"/>
            <a:ext cx="15437966" cy="11726287"/>
          </a:xfrm>
          <a:prstGeom prst="rect">
            <a:avLst/>
          </a:prstGeom>
          <a:noFill/>
        </p:spPr>
        <p:txBody>
          <a:bodyPr wrap="square" rtlCol="0">
            <a:spAutoFit/>
          </a:bodyPr>
          <a:lstStyle/>
          <a:p>
            <a:r>
              <a:rPr lang="en-GB" sz="9600" dirty="0">
                <a:latin typeface="Bell MT" panose="02020503060305020303" pitchFamily="18" charset="0"/>
                <a:cs typeface="Arial" panose="020B0604020202020204" pitchFamily="34" charset="0"/>
              </a:rPr>
              <a:t>Initial Results</a:t>
            </a:r>
          </a:p>
          <a:p>
            <a:pPr marL="857250" indent="-857250">
              <a:buFont typeface="Arial" panose="020B0604020202020204" pitchFamily="34" charset="0"/>
              <a:buChar char="•"/>
            </a:pPr>
            <a:r>
              <a:rPr lang="en-GB" sz="6600" dirty="0" smtClean="0"/>
              <a:t>Public feedback relates to issues in writing and information presentation</a:t>
            </a:r>
          </a:p>
          <a:p>
            <a:pPr marL="857250" indent="-857250">
              <a:buFont typeface="Arial" panose="020B0604020202020204" pitchFamily="34" charset="0"/>
              <a:buChar char="•"/>
            </a:pPr>
            <a:r>
              <a:rPr lang="en-GB" sz="6600" dirty="0" smtClean="0">
                <a:cs typeface="Arial" panose="020B0604020202020204" pitchFamily="34" charset="0"/>
              </a:rPr>
              <a:t>The use of subjective grading for PIL quality only accounts for 8% of the variance in patient understanding scores (trial quiz based on EQIP/Knapp topics).</a:t>
            </a:r>
          </a:p>
          <a:p>
            <a:pPr marL="857250" indent="-857250">
              <a:buFont typeface="Arial" panose="020B0604020202020204" pitchFamily="34" charset="0"/>
              <a:buChar char="•"/>
            </a:pPr>
            <a:r>
              <a:rPr lang="en-GB" sz="6600" dirty="0" smtClean="0">
                <a:cs typeface="Arial" panose="020B0604020202020204" pitchFamily="34" charset="0"/>
              </a:rPr>
              <a:t>When comments on specific PIL sections are analysed independently, general comments and subjective grades are deemed non-significant</a:t>
            </a:r>
            <a:endParaRPr lang="en-GB" sz="6600" dirty="0">
              <a:cs typeface="Arial" panose="020B0604020202020204" pitchFamily="34" charset="0"/>
            </a:endParaRPr>
          </a:p>
        </p:txBody>
      </p:sp>
    </p:spTree>
    <p:extLst>
      <p:ext uri="{BB962C8B-B14F-4D97-AF65-F5344CB8AC3E}">
        <p14:creationId xmlns:p14="http://schemas.microsoft.com/office/powerpoint/2010/main" val="27894109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542</TotalTime>
  <Words>328</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Bell MT</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 Sanchez F.</dc:creator>
  <cp:lastModifiedBy>Santos Sanchez F.</cp:lastModifiedBy>
  <cp:revision>44</cp:revision>
  <cp:lastPrinted>2018-07-23T16:23:20Z</cp:lastPrinted>
  <dcterms:created xsi:type="dcterms:W3CDTF">2017-10-08T18:33:38Z</dcterms:created>
  <dcterms:modified xsi:type="dcterms:W3CDTF">2018-07-23T16:24:14Z</dcterms:modified>
</cp:coreProperties>
</file>