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62" r:id="rId3"/>
  </p:sldIdLst>
  <p:sldSz cx="30275213" cy="42803763"/>
  <p:notesSz cx="29818013" cy="423386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D2A1"/>
    <a:srgbClr val="A5B4DE"/>
    <a:srgbClr val="D5C74C"/>
    <a:srgbClr val="F3FDFF"/>
    <a:srgbClr val="CDF5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p:cViewPr>
        <p:scale>
          <a:sx n="14" d="100"/>
          <a:sy n="14" d="100"/>
        </p:scale>
        <p:origin x="19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7B64A6-7B0E-4F99-9443-64DBDEC4FCBD}" type="datetimeFigureOut">
              <a:rPr lang="es-MX" smtClean="0"/>
              <a:t>24/07/2018</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3EA7C18-37D3-40DA-B7C1-FA50AB06EF49}" type="slidenum">
              <a:rPr lang="es-MX" smtClean="0"/>
              <a:t>‹#›</a:t>
            </a:fld>
            <a:endParaRPr lang="es-MX" dirty="0"/>
          </a:p>
        </p:txBody>
      </p:sp>
    </p:spTree>
    <p:extLst>
      <p:ext uri="{BB962C8B-B14F-4D97-AF65-F5344CB8AC3E}">
        <p14:creationId xmlns:p14="http://schemas.microsoft.com/office/powerpoint/2010/main" val="382856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7B64A6-7B0E-4F99-9443-64DBDEC4FCBD}" type="datetimeFigureOut">
              <a:rPr lang="es-MX" smtClean="0"/>
              <a:t>24/07/2018</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3EA7C18-37D3-40DA-B7C1-FA50AB06EF49}" type="slidenum">
              <a:rPr lang="es-MX" smtClean="0"/>
              <a:t>‹#›</a:t>
            </a:fld>
            <a:endParaRPr lang="es-MX" dirty="0"/>
          </a:p>
        </p:txBody>
      </p:sp>
    </p:spTree>
    <p:extLst>
      <p:ext uri="{BB962C8B-B14F-4D97-AF65-F5344CB8AC3E}">
        <p14:creationId xmlns:p14="http://schemas.microsoft.com/office/powerpoint/2010/main" val="2819096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7B64A6-7B0E-4F99-9443-64DBDEC4FCBD}" type="datetimeFigureOut">
              <a:rPr lang="es-MX" smtClean="0"/>
              <a:t>24/07/2018</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3EA7C18-37D3-40DA-B7C1-FA50AB06EF49}" type="slidenum">
              <a:rPr lang="es-MX" smtClean="0"/>
              <a:t>‹#›</a:t>
            </a:fld>
            <a:endParaRPr lang="es-MX" dirty="0"/>
          </a:p>
        </p:txBody>
      </p:sp>
    </p:spTree>
    <p:extLst>
      <p:ext uri="{BB962C8B-B14F-4D97-AF65-F5344CB8AC3E}">
        <p14:creationId xmlns:p14="http://schemas.microsoft.com/office/powerpoint/2010/main" val="122243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7B64A6-7B0E-4F99-9443-64DBDEC4FCBD}" type="datetimeFigureOut">
              <a:rPr lang="es-MX" smtClean="0"/>
              <a:t>24/07/2018</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3EA7C18-37D3-40DA-B7C1-FA50AB06EF49}" type="slidenum">
              <a:rPr lang="es-MX" smtClean="0"/>
              <a:t>‹#›</a:t>
            </a:fld>
            <a:endParaRPr lang="es-MX" dirty="0"/>
          </a:p>
        </p:txBody>
      </p:sp>
    </p:spTree>
    <p:extLst>
      <p:ext uri="{BB962C8B-B14F-4D97-AF65-F5344CB8AC3E}">
        <p14:creationId xmlns:p14="http://schemas.microsoft.com/office/powerpoint/2010/main" val="416623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7B64A6-7B0E-4F99-9443-64DBDEC4FCBD}" type="datetimeFigureOut">
              <a:rPr lang="es-MX" smtClean="0"/>
              <a:t>24/07/2018</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3EA7C18-37D3-40DA-B7C1-FA50AB06EF49}" type="slidenum">
              <a:rPr lang="es-MX" smtClean="0"/>
              <a:t>‹#›</a:t>
            </a:fld>
            <a:endParaRPr lang="es-MX" dirty="0"/>
          </a:p>
        </p:txBody>
      </p:sp>
    </p:spTree>
    <p:extLst>
      <p:ext uri="{BB962C8B-B14F-4D97-AF65-F5344CB8AC3E}">
        <p14:creationId xmlns:p14="http://schemas.microsoft.com/office/powerpoint/2010/main" val="2601269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7B64A6-7B0E-4F99-9443-64DBDEC4FCBD}" type="datetimeFigureOut">
              <a:rPr lang="es-MX" smtClean="0"/>
              <a:t>24/07/2018</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3EA7C18-37D3-40DA-B7C1-FA50AB06EF49}" type="slidenum">
              <a:rPr lang="es-MX" smtClean="0"/>
              <a:t>‹#›</a:t>
            </a:fld>
            <a:endParaRPr lang="es-MX" dirty="0"/>
          </a:p>
        </p:txBody>
      </p:sp>
    </p:spTree>
    <p:extLst>
      <p:ext uri="{BB962C8B-B14F-4D97-AF65-F5344CB8AC3E}">
        <p14:creationId xmlns:p14="http://schemas.microsoft.com/office/powerpoint/2010/main" val="73349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7B64A6-7B0E-4F99-9443-64DBDEC4FCBD}" type="datetimeFigureOut">
              <a:rPr lang="es-MX" smtClean="0"/>
              <a:t>24/07/2018</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43EA7C18-37D3-40DA-B7C1-FA50AB06EF49}" type="slidenum">
              <a:rPr lang="es-MX" smtClean="0"/>
              <a:t>‹#›</a:t>
            </a:fld>
            <a:endParaRPr lang="es-MX" dirty="0"/>
          </a:p>
        </p:txBody>
      </p:sp>
    </p:spTree>
    <p:extLst>
      <p:ext uri="{BB962C8B-B14F-4D97-AF65-F5344CB8AC3E}">
        <p14:creationId xmlns:p14="http://schemas.microsoft.com/office/powerpoint/2010/main" val="3485766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7B64A6-7B0E-4F99-9443-64DBDEC4FCBD}" type="datetimeFigureOut">
              <a:rPr lang="es-MX" smtClean="0"/>
              <a:t>24/07/2018</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43EA7C18-37D3-40DA-B7C1-FA50AB06EF49}" type="slidenum">
              <a:rPr lang="es-MX" smtClean="0"/>
              <a:t>‹#›</a:t>
            </a:fld>
            <a:endParaRPr lang="es-MX" dirty="0"/>
          </a:p>
        </p:txBody>
      </p:sp>
    </p:spTree>
    <p:extLst>
      <p:ext uri="{BB962C8B-B14F-4D97-AF65-F5344CB8AC3E}">
        <p14:creationId xmlns:p14="http://schemas.microsoft.com/office/powerpoint/2010/main" val="2990756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7B64A6-7B0E-4F99-9443-64DBDEC4FCBD}" type="datetimeFigureOut">
              <a:rPr lang="es-MX" smtClean="0"/>
              <a:t>24/07/2018</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43EA7C18-37D3-40DA-B7C1-FA50AB06EF49}" type="slidenum">
              <a:rPr lang="es-MX" smtClean="0"/>
              <a:t>‹#›</a:t>
            </a:fld>
            <a:endParaRPr lang="es-MX" dirty="0"/>
          </a:p>
        </p:txBody>
      </p:sp>
    </p:spTree>
    <p:extLst>
      <p:ext uri="{BB962C8B-B14F-4D97-AF65-F5344CB8AC3E}">
        <p14:creationId xmlns:p14="http://schemas.microsoft.com/office/powerpoint/2010/main" val="1185928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0D7B64A6-7B0E-4F99-9443-64DBDEC4FCBD}" type="datetimeFigureOut">
              <a:rPr lang="es-MX" smtClean="0"/>
              <a:t>24/07/2018</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3EA7C18-37D3-40DA-B7C1-FA50AB06EF49}" type="slidenum">
              <a:rPr lang="es-MX" smtClean="0"/>
              <a:t>‹#›</a:t>
            </a:fld>
            <a:endParaRPr lang="es-MX" dirty="0"/>
          </a:p>
        </p:txBody>
      </p:sp>
    </p:spTree>
    <p:extLst>
      <p:ext uri="{BB962C8B-B14F-4D97-AF65-F5344CB8AC3E}">
        <p14:creationId xmlns:p14="http://schemas.microsoft.com/office/powerpoint/2010/main" val="66016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dirty="0"/>
              <a:t>Click icon to add picture</a:t>
            </a:r>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0D7B64A6-7B0E-4F99-9443-64DBDEC4FCBD}" type="datetimeFigureOut">
              <a:rPr lang="es-MX" smtClean="0"/>
              <a:t>24/07/2018</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3EA7C18-37D3-40DA-B7C1-FA50AB06EF49}" type="slidenum">
              <a:rPr lang="es-MX" smtClean="0"/>
              <a:t>‹#›</a:t>
            </a:fld>
            <a:endParaRPr lang="es-MX" dirty="0"/>
          </a:p>
        </p:txBody>
      </p:sp>
    </p:spTree>
    <p:extLst>
      <p:ext uri="{BB962C8B-B14F-4D97-AF65-F5344CB8AC3E}">
        <p14:creationId xmlns:p14="http://schemas.microsoft.com/office/powerpoint/2010/main" val="176777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0D7B64A6-7B0E-4F99-9443-64DBDEC4FCBD}" type="datetimeFigureOut">
              <a:rPr lang="es-MX" smtClean="0"/>
              <a:t>24/07/2018</a:t>
            </a:fld>
            <a:endParaRPr lang="es-MX" dirty="0"/>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s-MX" dirty="0"/>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43EA7C18-37D3-40DA-B7C1-FA50AB06EF49}" type="slidenum">
              <a:rPr lang="es-MX" smtClean="0"/>
              <a:t>‹#›</a:t>
            </a:fld>
            <a:endParaRPr lang="es-MX" dirty="0"/>
          </a:p>
        </p:txBody>
      </p:sp>
    </p:spTree>
    <p:extLst>
      <p:ext uri="{BB962C8B-B14F-4D97-AF65-F5344CB8AC3E}">
        <p14:creationId xmlns:p14="http://schemas.microsoft.com/office/powerpoint/2010/main" val="18816985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emf"/><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emf"/><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emf"/><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0.emf"/><Relationship Id="rId5" Type="http://schemas.openxmlformats.org/officeDocument/2006/relationships/image" Target="../media/image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B0CA70-B64E-46BE-9472-F26EBEF5051A}"/>
              </a:ext>
            </a:extLst>
          </p:cNvPr>
          <p:cNvSpPr/>
          <p:nvPr/>
        </p:nvSpPr>
        <p:spPr>
          <a:xfrm>
            <a:off x="0" y="0"/>
            <a:ext cx="30275213" cy="7512295"/>
          </a:xfrm>
          <a:prstGeom prst="rect">
            <a:avLst/>
          </a:prstGeom>
          <a:solidFill>
            <a:schemeClr val="tx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endParaRPr lang="en-GB" sz="7200" dirty="0" smtClean="0"/>
          </a:p>
          <a:p>
            <a:pPr algn="r"/>
            <a:endParaRPr lang="en-GB" sz="7200" dirty="0" smtClean="0"/>
          </a:p>
          <a:p>
            <a:pPr algn="r"/>
            <a:endParaRPr lang="en-GB" sz="7200" dirty="0"/>
          </a:p>
          <a:p>
            <a:pPr algn="r"/>
            <a:endParaRPr lang="en-GB" sz="7200" dirty="0" smtClean="0"/>
          </a:p>
          <a:p>
            <a:pPr algn="r"/>
            <a:endParaRPr lang="en-GB" sz="7200" dirty="0"/>
          </a:p>
          <a:p>
            <a:pPr algn="r"/>
            <a:r>
              <a:rPr lang="en-GB" sz="7200" dirty="0" smtClean="0"/>
              <a:t>Fernando </a:t>
            </a:r>
            <a:r>
              <a:rPr lang="en-GB" sz="7200" dirty="0" smtClean="0"/>
              <a:t>Santos </a:t>
            </a:r>
            <a:r>
              <a:rPr lang="en-GB" sz="7200" dirty="0" smtClean="0"/>
              <a:t>       |        </a:t>
            </a:r>
            <a:r>
              <a:rPr lang="en-GB" sz="7200" dirty="0"/>
              <a:t>Prof Jeremy </a:t>
            </a:r>
            <a:r>
              <a:rPr lang="en-GB" sz="7200" dirty="0" smtClean="0"/>
              <a:t>Wyatt        |        Prof Thanassis Tiropanis </a:t>
            </a:r>
          </a:p>
          <a:p>
            <a:r>
              <a:rPr lang="en-GB" sz="6000" dirty="0" smtClean="0">
                <a:solidFill>
                  <a:schemeClr val="accent6">
                    <a:lumMod val="40000"/>
                    <a:lumOff val="60000"/>
                  </a:schemeClr>
                </a:solidFill>
              </a:rPr>
              <a:t>  FSS1g15@soton.ac.uk                    J.C.Wyatt@soton.ac.uk              T.Tiropanis@southampton.ac.uk</a:t>
            </a:r>
            <a:endParaRPr lang="es-MX" sz="7200" dirty="0"/>
          </a:p>
        </p:txBody>
      </p:sp>
      <p:sp>
        <p:nvSpPr>
          <p:cNvPr id="60" name="Rectangle 59">
            <a:extLst>
              <a:ext uri="{FF2B5EF4-FFF2-40B4-BE49-F238E27FC236}">
                <a16:creationId xmlns:a16="http://schemas.microsoft.com/office/drawing/2014/main" id="{5CF9404C-DE80-4F30-A1D8-15BCC1668AAE}"/>
              </a:ext>
            </a:extLst>
          </p:cNvPr>
          <p:cNvSpPr/>
          <p:nvPr/>
        </p:nvSpPr>
        <p:spPr>
          <a:xfrm>
            <a:off x="-194975" y="38304168"/>
            <a:ext cx="30190239" cy="4499595"/>
          </a:xfrm>
          <a:prstGeom prst="rect">
            <a:avLst/>
          </a:prstGeom>
          <a:solidFill>
            <a:srgbClr val="B0D2A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dirty="0"/>
          </a:p>
        </p:txBody>
      </p:sp>
      <p:sp>
        <p:nvSpPr>
          <p:cNvPr id="7" name="Rectangle 6">
            <a:extLst>
              <a:ext uri="{FF2B5EF4-FFF2-40B4-BE49-F238E27FC236}">
                <a16:creationId xmlns:a16="http://schemas.microsoft.com/office/drawing/2014/main" id="{69180E40-408F-41E3-90BE-D60D997F9BA2}"/>
              </a:ext>
            </a:extLst>
          </p:cNvPr>
          <p:cNvSpPr/>
          <p:nvPr/>
        </p:nvSpPr>
        <p:spPr>
          <a:xfrm>
            <a:off x="23274510" y="0"/>
            <a:ext cx="7000703" cy="44995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dirty="0"/>
          </a:p>
        </p:txBody>
      </p:sp>
      <p:sp>
        <p:nvSpPr>
          <p:cNvPr id="5" name="Rectangle 4">
            <a:extLst>
              <a:ext uri="{FF2B5EF4-FFF2-40B4-BE49-F238E27FC236}">
                <a16:creationId xmlns:a16="http://schemas.microsoft.com/office/drawing/2014/main" id="{3215143F-780C-4F25-9638-F652719DE759}"/>
              </a:ext>
            </a:extLst>
          </p:cNvPr>
          <p:cNvSpPr/>
          <p:nvPr/>
        </p:nvSpPr>
        <p:spPr>
          <a:xfrm>
            <a:off x="9953030" y="2196884"/>
            <a:ext cx="19843148" cy="314721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GB" sz="10000" b="1" dirty="0" smtClean="0"/>
              <a:t>Web Text Analytics: Enhancing Public Feedback on Patient Information</a:t>
            </a:r>
            <a:endParaRPr lang="es-MX" sz="10000" b="1" dirty="0"/>
          </a:p>
        </p:txBody>
      </p:sp>
      <p:pic>
        <p:nvPicPr>
          <p:cNvPr id="4" name="Picture Placeholder 104">
            <a:extLst>
              <a:ext uri="{FF2B5EF4-FFF2-40B4-BE49-F238E27FC236}">
                <a16:creationId xmlns:a16="http://schemas.microsoft.com/office/drawing/2014/main" id="{6C29E171-3D70-4FF0-AAC3-95CAACF77B77}"/>
              </a:ext>
            </a:extLst>
          </p:cNvPr>
          <p:cNvPicPr>
            <a:picLocks noChangeAspect="1"/>
          </p:cNvPicPr>
          <p:nvPr/>
        </p:nvPicPr>
        <p:blipFill rotWithShape="1">
          <a:blip r:embed="rId2">
            <a:extLst>
              <a:ext uri="{28A0092B-C50C-407E-A947-70E740481C1C}">
                <a14:useLocalDpi xmlns:a14="http://schemas.microsoft.com/office/drawing/2010/main" val="0"/>
              </a:ext>
            </a:extLst>
          </a:blip>
          <a:srcRect t="27234"/>
          <a:stretch/>
        </p:blipFill>
        <p:spPr>
          <a:xfrm>
            <a:off x="729915" y="1747634"/>
            <a:ext cx="6217920" cy="3692002"/>
          </a:xfrm>
          <a:prstGeom prst="rect">
            <a:avLst/>
          </a:prstGeom>
        </p:spPr>
      </p:pic>
      <p:pic>
        <p:nvPicPr>
          <p:cNvPr id="58" name="Picture 57">
            <a:extLst>
              <a:ext uri="{FF2B5EF4-FFF2-40B4-BE49-F238E27FC236}">
                <a16:creationId xmlns:a16="http://schemas.microsoft.com/office/drawing/2014/main" id="{4F9B8899-187F-457F-A703-51E353C3B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915" y="38755809"/>
            <a:ext cx="6461538" cy="3780000"/>
          </a:xfrm>
          <a:prstGeom prst="rect">
            <a:avLst/>
          </a:prstGeom>
        </p:spPr>
      </p:pic>
      <p:pic>
        <p:nvPicPr>
          <p:cNvPr id="62" name="Picture 61">
            <a:extLst>
              <a:ext uri="{FF2B5EF4-FFF2-40B4-BE49-F238E27FC236}">
                <a16:creationId xmlns:a16="http://schemas.microsoft.com/office/drawing/2014/main" id="{BAA40F8C-E056-4CCB-9081-F650FA4031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89336" y="38803970"/>
            <a:ext cx="6208031" cy="3780000"/>
          </a:xfrm>
          <a:prstGeom prst="rect">
            <a:avLst/>
          </a:prstGeom>
        </p:spPr>
      </p:pic>
      <p:sp>
        <p:nvSpPr>
          <p:cNvPr id="64" name="TextBox 63">
            <a:extLst>
              <a:ext uri="{FF2B5EF4-FFF2-40B4-BE49-F238E27FC236}">
                <a16:creationId xmlns:a16="http://schemas.microsoft.com/office/drawing/2014/main" id="{8B7E5C9D-A9A2-4C3D-83E4-A16A33B2B4DB}"/>
              </a:ext>
            </a:extLst>
          </p:cNvPr>
          <p:cNvSpPr txBox="1"/>
          <p:nvPr/>
        </p:nvSpPr>
        <p:spPr>
          <a:xfrm>
            <a:off x="144016" y="7576345"/>
            <a:ext cx="14201502" cy="7663636"/>
          </a:xfrm>
          <a:prstGeom prst="rect">
            <a:avLst/>
          </a:prstGeom>
          <a:noFill/>
        </p:spPr>
        <p:txBody>
          <a:bodyPr wrap="square" rtlCol="0">
            <a:spAutoFit/>
          </a:bodyPr>
          <a:lstStyle/>
          <a:p>
            <a:r>
              <a:rPr lang="en-GB" sz="9600" dirty="0" smtClean="0">
                <a:cs typeface="Arial" panose="020B0604020202020204" pitchFamily="34" charset="0"/>
              </a:rPr>
              <a:t>The problem</a:t>
            </a:r>
          </a:p>
          <a:p>
            <a:r>
              <a:rPr lang="en-US" sz="6600" dirty="0" smtClean="0"/>
              <a:t>The documents used to inform patients about clinical trials have been found lacking. They are badly written, hard to understand and are not read. The role of these documents is essential in enabling informed consent for patients.</a:t>
            </a:r>
            <a:endParaRPr lang="en-US" sz="6600" dirty="0"/>
          </a:p>
        </p:txBody>
      </p:sp>
      <p:sp>
        <p:nvSpPr>
          <p:cNvPr id="67" name="TextBox 66">
            <a:extLst>
              <a:ext uri="{FF2B5EF4-FFF2-40B4-BE49-F238E27FC236}">
                <a16:creationId xmlns:a16="http://schemas.microsoft.com/office/drawing/2014/main" id="{CB1014C7-E8D4-4D76-9C21-795A860C8126}"/>
              </a:ext>
            </a:extLst>
          </p:cNvPr>
          <p:cNvSpPr txBox="1"/>
          <p:nvPr/>
        </p:nvSpPr>
        <p:spPr>
          <a:xfrm>
            <a:off x="16438452" y="7576345"/>
            <a:ext cx="13607770" cy="3600986"/>
          </a:xfrm>
          <a:prstGeom prst="rect">
            <a:avLst/>
          </a:prstGeom>
          <a:noFill/>
        </p:spPr>
        <p:txBody>
          <a:bodyPr wrap="square" rtlCol="0">
            <a:spAutoFit/>
          </a:bodyPr>
          <a:lstStyle/>
          <a:p>
            <a:r>
              <a:rPr lang="en-GB" sz="9600" dirty="0">
                <a:cs typeface="Arial" panose="020B0604020202020204" pitchFamily="34" charset="0"/>
              </a:rPr>
              <a:t>Research </a:t>
            </a:r>
            <a:r>
              <a:rPr lang="en-GB" sz="9600" dirty="0" smtClean="0">
                <a:cs typeface="Arial" panose="020B0604020202020204" pitchFamily="34" charset="0"/>
              </a:rPr>
              <a:t>Question</a:t>
            </a:r>
          </a:p>
          <a:p>
            <a:r>
              <a:rPr lang="en-GB" sz="6600" dirty="0"/>
              <a:t>Can </a:t>
            </a:r>
            <a:r>
              <a:rPr lang="en-GB" sz="6600" dirty="0" smtClean="0"/>
              <a:t>text </a:t>
            </a:r>
            <a:r>
              <a:rPr lang="en-GB" sz="6600" dirty="0"/>
              <a:t>analytics enhance the public feedback </a:t>
            </a:r>
            <a:r>
              <a:rPr lang="en-GB" sz="6600" dirty="0" smtClean="0"/>
              <a:t>on Patient Information?</a:t>
            </a:r>
            <a:endParaRPr lang="en-GB" sz="6600" dirty="0"/>
          </a:p>
        </p:txBody>
      </p:sp>
      <p:pic>
        <p:nvPicPr>
          <p:cNvPr id="3" name="Picture 2"/>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20796" y="457300"/>
            <a:ext cx="10058400" cy="2223849"/>
          </a:xfrm>
          <a:prstGeom prst="rect">
            <a:avLst/>
          </a:prstGeom>
        </p:spPr>
      </p:pic>
      <p:grpSp>
        <p:nvGrpSpPr>
          <p:cNvPr id="11" name="Group 10"/>
          <p:cNvGrpSpPr/>
          <p:nvPr/>
        </p:nvGrpSpPr>
        <p:grpSpPr>
          <a:xfrm>
            <a:off x="320796" y="28589031"/>
            <a:ext cx="15594894" cy="9751868"/>
            <a:chOff x="14900144" y="25941851"/>
            <a:chExt cx="15594894" cy="9751868"/>
          </a:xfrm>
        </p:grpSpPr>
        <p:sp>
          <p:nvSpPr>
            <p:cNvPr id="70" name="TextBox 69">
              <a:extLst>
                <a:ext uri="{FF2B5EF4-FFF2-40B4-BE49-F238E27FC236}">
                  <a16:creationId xmlns:a16="http://schemas.microsoft.com/office/drawing/2014/main" id="{67B3AB4F-B840-457C-A556-8FD3F786AB3D}"/>
                </a:ext>
              </a:extLst>
            </p:cNvPr>
            <p:cNvSpPr txBox="1"/>
            <p:nvPr/>
          </p:nvSpPr>
          <p:spPr>
            <a:xfrm>
              <a:off x="14900145" y="25941851"/>
              <a:ext cx="15290093" cy="2585323"/>
            </a:xfrm>
            <a:prstGeom prst="rect">
              <a:avLst/>
            </a:prstGeom>
            <a:noFill/>
          </p:spPr>
          <p:txBody>
            <a:bodyPr wrap="square" rtlCol="0">
              <a:spAutoFit/>
            </a:bodyPr>
            <a:lstStyle/>
            <a:p>
              <a:r>
                <a:rPr lang="en-GB" sz="9600" dirty="0" smtClean="0">
                  <a:cs typeface="Arial" panose="020B0604020202020204" pitchFamily="34" charset="0"/>
                </a:rPr>
                <a:t>Short Biography</a:t>
              </a:r>
              <a:endParaRPr lang="en-GB" sz="9600" dirty="0">
                <a:cs typeface="Arial" panose="020B0604020202020204" pitchFamily="34" charset="0"/>
              </a:endParaRPr>
            </a:p>
            <a:p>
              <a:r>
                <a:rPr lang="en-US" sz="6600" dirty="0" smtClean="0"/>
                <a:t>                                  </a:t>
              </a:r>
              <a:endParaRPr lang="en-US" sz="6600" dirty="0"/>
            </a:p>
          </p:txBody>
        </p:sp>
        <p:pic>
          <p:nvPicPr>
            <p:cNvPr id="9" name="Picture 8"/>
            <p:cNvPicPr>
              <a:picLocks noChangeAspect="1"/>
            </p:cNvPicPr>
            <p:nvPr/>
          </p:nvPicPr>
          <p:blipFill rotWithShape="1">
            <a:blip r:embed="rId6" cstate="hqprint">
              <a:extLst>
                <a:ext uri="{28A0092B-C50C-407E-A947-70E740481C1C}">
                  <a14:useLocalDpi xmlns:a14="http://schemas.microsoft.com/office/drawing/2010/main" val="0"/>
                </a:ext>
              </a:extLst>
            </a:blip>
            <a:srcRect l="6443" t="9431" r="30559"/>
            <a:stretch/>
          </p:blipFill>
          <p:spPr>
            <a:xfrm>
              <a:off x="14900144" y="27486548"/>
              <a:ext cx="6336704" cy="5131212"/>
            </a:xfrm>
            <a:prstGeom prst="rect">
              <a:avLst/>
            </a:prstGeom>
          </p:spPr>
        </p:pic>
        <p:sp>
          <p:nvSpPr>
            <p:cNvPr id="23" name="TextBox 22">
              <a:extLst>
                <a:ext uri="{FF2B5EF4-FFF2-40B4-BE49-F238E27FC236}">
                  <a16:creationId xmlns:a16="http://schemas.microsoft.com/office/drawing/2014/main" id="{67B3AB4F-B840-457C-A556-8FD3F786AB3D}"/>
                </a:ext>
              </a:extLst>
            </p:cNvPr>
            <p:cNvSpPr txBox="1"/>
            <p:nvPr/>
          </p:nvSpPr>
          <p:spPr>
            <a:xfrm>
              <a:off x="21647458" y="27457518"/>
              <a:ext cx="8695180" cy="6186309"/>
            </a:xfrm>
            <a:prstGeom prst="rect">
              <a:avLst/>
            </a:prstGeom>
            <a:noFill/>
          </p:spPr>
          <p:txBody>
            <a:bodyPr wrap="square" rtlCol="0">
              <a:spAutoFit/>
            </a:bodyPr>
            <a:lstStyle/>
            <a:p>
              <a:r>
                <a:rPr lang="en-GB" sz="6600" dirty="0" smtClean="0">
                  <a:cs typeface="Arial" panose="020B0604020202020204" pitchFamily="34" charset="0"/>
                </a:rPr>
                <a:t>I’m a Mexican student doing a PhD in Web Science at the University of Southampton. </a:t>
              </a:r>
            </a:p>
            <a:p>
              <a:r>
                <a:rPr lang="en-GB" sz="6600" dirty="0" smtClean="0">
                  <a:cs typeface="Arial" panose="020B0604020202020204" pitchFamily="34" charset="0"/>
                </a:rPr>
                <a:t>I have a BS in computer science and an MSc in</a:t>
              </a:r>
              <a:endParaRPr lang="en-US" sz="6600" dirty="0"/>
            </a:p>
          </p:txBody>
        </p:sp>
        <p:sp>
          <p:nvSpPr>
            <p:cNvPr id="24" name="TextBox 23">
              <a:extLst>
                <a:ext uri="{FF2B5EF4-FFF2-40B4-BE49-F238E27FC236}">
                  <a16:creationId xmlns:a16="http://schemas.microsoft.com/office/drawing/2014/main" id="{67B3AB4F-B840-457C-A556-8FD3F786AB3D}"/>
                </a:ext>
              </a:extLst>
            </p:cNvPr>
            <p:cNvSpPr txBox="1"/>
            <p:nvPr/>
          </p:nvSpPr>
          <p:spPr>
            <a:xfrm>
              <a:off x="14900144" y="33570061"/>
              <a:ext cx="15594894" cy="2123658"/>
            </a:xfrm>
            <a:prstGeom prst="rect">
              <a:avLst/>
            </a:prstGeom>
            <a:noFill/>
          </p:spPr>
          <p:txBody>
            <a:bodyPr wrap="square" rtlCol="0">
              <a:spAutoFit/>
            </a:bodyPr>
            <a:lstStyle/>
            <a:p>
              <a:r>
                <a:rPr lang="en-GB" sz="6600" dirty="0" smtClean="0">
                  <a:cs typeface="Arial" panose="020B0604020202020204" pitchFamily="34" charset="0"/>
                </a:rPr>
                <a:t>Web Science. I like reading, gothic rock and extra spicy food.</a:t>
              </a:r>
              <a:endParaRPr lang="en-US" sz="6600" dirty="0"/>
            </a:p>
          </p:txBody>
        </p:sp>
      </p:grpSp>
      <p:sp>
        <p:nvSpPr>
          <p:cNvPr id="22" name="Rectangle 21"/>
          <p:cNvSpPr/>
          <p:nvPr/>
        </p:nvSpPr>
        <p:spPr>
          <a:xfrm>
            <a:off x="32923582" y="17573648"/>
            <a:ext cx="15135225" cy="2123658"/>
          </a:xfrm>
          <a:prstGeom prst="rect">
            <a:avLst/>
          </a:prstGeom>
        </p:spPr>
        <p:txBody>
          <a:bodyPr>
            <a:spAutoFit/>
          </a:bodyPr>
          <a:lstStyle/>
          <a:p>
            <a:pPr lvl="2"/>
            <a:r>
              <a:rPr lang="en-GB" sz="6600" dirty="0">
                <a:cs typeface="Arial" panose="020B0604020202020204" pitchFamily="34" charset="0"/>
              </a:rPr>
              <a:t>S</a:t>
            </a:r>
            <a:r>
              <a:rPr lang="en-GB" sz="6600" dirty="0" smtClean="0">
                <a:cs typeface="Arial" panose="020B0604020202020204" pitchFamily="34" charset="0"/>
              </a:rPr>
              <a:t>entiment analysis: identifying </a:t>
            </a:r>
            <a:r>
              <a:rPr lang="en-GB" sz="6600" dirty="0">
                <a:cs typeface="Arial" panose="020B0604020202020204" pitchFamily="34" charset="0"/>
              </a:rPr>
              <a:t>sections that produced highly emotive </a:t>
            </a:r>
            <a:r>
              <a:rPr lang="en-GB" sz="6600" dirty="0" smtClean="0">
                <a:cs typeface="Arial" panose="020B0604020202020204" pitchFamily="34" charset="0"/>
              </a:rPr>
              <a:t>responses</a:t>
            </a:r>
            <a:r>
              <a:rPr lang="en-GB" sz="6600" dirty="0">
                <a:cs typeface="Arial" panose="020B0604020202020204" pitchFamily="34" charset="0"/>
              </a:rPr>
              <a:t>.</a:t>
            </a:r>
          </a:p>
        </p:txBody>
      </p:sp>
      <p:sp>
        <p:nvSpPr>
          <p:cNvPr id="25" name="Rectangle 24"/>
          <p:cNvSpPr/>
          <p:nvPr/>
        </p:nvSpPr>
        <p:spPr>
          <a:xfrm>
            <a:off x="36938301" y="29071899"/>
            <a:ext cx="13406220" cy="2123658"/>
          </a:xfrm>
          <a:prstGeom prst="rect">
            <a:avLst/>
          </a:prstGeom>
        </p:spPr>
        <p:txBody>
          <a:bodyPr wrap="square">
            <a:spAutoFit/>
          </a:bodyPr>
          <a:lstStyle/>
          <a:p>
            <a:pPr lvl="2"/>
            <a:r>
              <a:rPr lang="en-GB" sz="6600" dirty="0" smtClean="0">
                <a:cs typeface="Arial" panose="020B0604020202020204" pitchFamily="34" charset="0"/>
              </a:rPr>
              <a:t>Analysis </a:t>
            </a:r>
            <a:r>
              <a:rPr lang="en-GB" sz="6600" dirty="0">
                <a:cs typeface="Arial" panose="020B0604020202020204" pitchFamily="34" charset="0"/>
              </a:rPr>
              <a:t>of the text’s sentence </a:t>
            </a:r>
            <a:r>
              <a:rPr lang="en-GB" sz="6600" dirty="0" smtClean="0">
                <a:cs typeface="Arial" panose="020B0604020202020204" pitchFamily="34" charset="0"/>
              </a:rPr>
              <a:t>structure with quantitative metrics</a:t>
            </a:r>
            <a:endParaRPr lang="en-GB" sz="6600" dirty="0">
              <a:cs typeface="Arial" panose="020B0604020202020204" pitchFamily="34" charset="0"/>
            </a:endParaRPr>
          </a:p>
        </p:txBody>
      </p:sp>
      <p:sp>
        <p:nvSpPr>
          <p:cNvPr id="26" name="Rectangle 25"/>
          <p:cNvSpPr/>
          <p:nvPr/>
        </p:nvSpPr>
        <p:spPr>
          <a:xfrm>
            <a:off x="36997547" y="21954342"/>
            <a:ext cx="8041690" cy="2123658"/>
          </a:xfrm>
          <a:prstGeom prst="rect">
            <a:avLst/>
          </a:prstGeom>
        </p:spPr>
        <p:txBody>
          <a:bodyPr wrap="square">
            <a:spAutoFit/>
          </a:bodyPr>
          <a:lstStyle/>
          <a:p>
            <a:pPr lvl="2"/>
            <a:r>
              <a:rPr lang="en-GB" sz="6600" dirty="0" smtClean="0">
                <a:cs typeface="Arial" panose="020B0604020202020204" pitchFamily="34" charset="0"/>
              </a:rPr>
              <a:t>Adding </a:t>
            </a:r>
            <a:r>
              <a:rPr lang="en-GB" sz="6600" dirty="0">
                <a:cs typeface="Arial" panose="020B0604020202020204" pitchFamily="34" charset="0"/>
              </a:rPr>
              <a:t>comments on from similar </a:t>
            </a:r>
            <a:r>
              <a:rPr lang="en-GB" sz="6600" dirty="0" smtClean="0">
                <a:cs typeface="Arial" panose="020B0604020202020204" pitchFamily="34" charset="0"/>
              </a:rPr>
              <a:t>PILs</a:t>
            </a:r>
            <a:endParaRPr lang="es-MX" sz="71400" dirty="0">
              <a:cs typeface="Arial" panose="020B0604020202020204" pitchFamily="34" charset="0"/>
            </a:endParaRPr>
          </a:p>
        </p:txBody>
      </p:sp>
      <p:sp>
        <p:nvSpPr>
          <p:cNvPr id="43" name="TextBox 42">
            <a:extLst>
              <a:ext uri="{FF2B5EF4-FFF2-40B4-BE49-F238E27FC236}">
                <a16:creationId xmlns:a16="http://schemas.microsoft.com/office/drawing/2014/main" id="{6EEE324B-ADB8-4C47-ABE6-1573F39878D5}"/>
              </a:ext>
            </a:extLst>
          </p:cNvPr>
          <p:cNvSpPr txBox="1"/>
          <p:nvPr/>
        </p:nvSpPr>
        <p:spPr>
          <a:xfrm>
            <a:off x="16173900" y="29860486"/>
            <a:ext cx="13821364" cy="8679299"/>
          </a:xfrm>
          <a:prstGeom prst="rect">
            <a:avLst/>
          </a:prstGeom>
          <a:noFill/>
        </p:spPr>
        <p:txBody>
          <a:bodyPr wrap="square" rtlCol="0">
            <a:spAutoFit/>
          </a:bodyPr>
          <a:lstStyle/>
          <a:p>
            <a:r>
              <a:rPr lang="en-GB" sz="9600" dirty="0" smtClean="0">
                <a:cs typeface="Arial" panose="020B0604020202020204" pitchFamily="34" charset="0"/>
              </a:rPr>
              <a:t>Current Results</a:t>
            </a:r>
            <a:endParaRPr lang="en-GB" sz="9600" dirty="0">
              <a:cs typeface="Arial" panose="020B0604020202020204" pitchFamily="34" charset="0"/>
            </a:endParaRPr>
          </a:p>
          <a:p>
            <a:pPr marL="857250" indent="-857250">
              <a:buFont typeface="Arial" panose="020B0604020202020204" pitchFamily="34" charset="0"/>
              <a:buChar char="•"/>
            </a:pPr>
            <a:r>
              <a:rPr lang="en-GB" sz="6600" dirty="0" smtClean="0"/>
              <a:t>Public feedback relates to issues in writing and information presentation</a:t>
            </a:r>
          </a:p>
          <a:p>
            <a:pPr marL="857250" indent="-857250">
              <a:buFont typeface="Arial" panose="020B0604020202020204" pitchFamily="34" charset="0"/>
              <a:buChar char="•"/>
            </a:pPr>
            <a:r>
              <a:rPr lang="en-GB" sz="6600" dirty="0" smtClean="0">
                <a:cs typeface="Arial" panose="020B0604020202020204" pitchFamily="34" charset="0"/>
              </a:rPr>
              <a:t>The use of subjective grading for PIL quality only accounts for 8% of the variance in patient understanding scores (trial quiz based on EQIP/Knapp topics</a:t>
            </a:r>
            <a:r>
              <a:rPr lang="en-GB" sz="6600" dirty="0" smtClean="0">
                <a:cs typeface="Arial" panose="020B0604020202020204" pitchFamily="34" charset="0"/>
              </a:rPr>
              <a:t>).</a:t>
            </a:r>
            <a:endParaRPr lang="en-GB" sz="6600" dirty="0" smtClean="0">
              <a:cs typeface="Arial" panose="020B0604020202020204" pitchFamily="34" charset="0"/>
            </a:endParaRPr>
          </a:p>
        </p:txBody>
      </p:sp>
      <p:sp>
        <p:nvSpPr>
          <p:cNvPr id="45" name="Right Arrow 44"/>
          <p:cNvSpPr/>
          <p:nvPr/>
        </p:nvSpPr>
        <p:spPr>
          <a:xfrm>
            <a:off x="16824765" y="16623277"/>
            <a:ext cx="2369920" cy="1537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09284" y="18302511"/>
            <a:ext cx="3888432" cy="5572208"/>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75074" y="15376527"/>
            <a:ext cx="4763560" cy="4796187"/>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653652" y="13739576"/>
            <a:ext cx="10392570" cy="4926001"/>
          </a:xfrm>
          <a:prstGeom prst="rect">
            <a:avLst/>
          </a:prstGeom>
        </p:spPr>
      </p:pic>
      <p:sp>
        <p:nvSpPr>
          <p:cNvPr id="35" name="TextBox 34">
            <a:extLst>
              <a:ext uri="{FF2B5EF4-FFF2-40B4-BE49-F238E27FC236}">
                <a16:creationId xmlns:a16="http://schemas.microsoft.com/office/drawing/2014/main" id="{67B3AB4F-B840-457C-A556-8FD3F786AB3D}"/>
              </a:ext>
            </a:extLst>
          </p:cNvPr>
          <p:cNvSpPr txBox="1"/>
          <p:nvPr/>
        </p:nvSpPr>
        <p:spPr>
          <a:xfrm>
            <a:off x="320796" y="16504234"/>
            <a:ext cx="6665409" cy="1107996"/>
          </a:xfrm>
          <a:prstGeom prst="rect">
            <a:avLst/>
          </a:prstGeom>
          <a:noFill/>
        </p:spPr>
        <p:txBody>
          <a:bodyPr wrap="square" rtlCol="0">
            <a:spAutoFit/>
          </a:bodyPr>
          <a:lstStyle/>
          <a:p>
            <a:r>
              <a:rPr lang="en-GB" sz="6600" dirty="0" smtClean="0">
                <a:cs typeface="Arial" panose="020B0604020202020204" pitchFamily="34" charset="0"/>
              </a:rPr>
              <a:t>Original Document</a:t>
            </a:r>
            <a:endParaRPr lang="en-US" sz="6600" dirty="0"/>
          </a:p>
        </p:txBody>
      </p:sp>
      <p:sp>
        <p:nvSpPr>
          <p:cNvPr id="36" name="TextBox 35">
            <a:extLst>
              <a:ext uri="{FF2B5EF4-FFF2-40B4-BE49-F238E27FC236}">
                <a16:creationId xmlns:a16="http://schemas.microsoft.com/office/drawing/2014/main" id="{67B3AB4F-B840-457C-A556-8FD3F786AB3D}"/>
              </a:ext>
            </a:extLst>
          </p:cNvPr>
          <p:cNvSpPr txBox="1"/>
          <p:nvPr/>
        </p:nvSpPr>
        <p:spPr>
          <a:xfrm>
            <a:off x="9317755" y="21096775"/>
            <a:ext cx="7078198" cy="1107996"/>
          </a:xfrm>
          <a:prstGeom prst="rect">
            <a:avLst/>
          </a:prstGeom>
          <a:noFill/>
        </p:spPr>
        <p:txBody>
          <a:bodyPr wrap="square" rtlCol="0">
            <a:spAutoFit/>
          </a:bodyPr>
          <a:lstStyle/>
          <a:p>
            <a:r>
              <a:rPr lang="en-GB" sz="6600" dirty="0" err="1" smtClean="0">
                <a:cs typeface="Arial" panose="020B0604020202020204" pitchFamily="34" charset="0"/>
              </a:rPr>
              <a:t>Json</a:t>
            </a:r>
            <a:r>
              <a:rPr lang="en-GB" sz="6600" dirty="0" smtClean="0">
                <a:cs typeface="Arial" panose="020B0604020202020204" pitchFamily="34" charset="0"/>
              </a:rPr>
              <a:t> Representation</a:t>
            </a:r>
            <a:endParaRPr lang="en-US" sz="6600" dirty="0"/>
          </a:p>
        </p:txBody>
      </p:sp>
      <p:sp>
        <p:nvSpPr>
          <p:cNvPr id="37" name="TextBox 36">
            <a:extLst>
              <a:ext uri="{FF2B5EF4-FFF2-40B4-BE49-F238E27FC236}">
                <a16:creationId xmlns:a16="http://schemas.microsoft.com/office/drawing/2014/main" id="{67B3AB4F-B840-457C-A556-8FD3F786AB3D}"/>
              </a:ext>
            </a:extLst>
          </p:cNvPr>
          <p:cNvSpPr txBox="1"/>
          <p:nvPr/>
        </p:nvSpPr>
        <p:spPr>
          <a:xfrm>
            <a:off x="20601431" y="11528976"/>
            <a:ext cx="8490489" cy="2123658"/>
          </a:xfrm>
          <a:prstGeom prst="rect">
            <a:avLst/>
          </a:prstGeom>
          <a:noFill/>
        </p:spPr>
        <p:txBody>
          <a:bodyPr wrap="square" rtlCol="0">
            <a:spAutoFit/>
          </a:bodyPr>
          <a:lstStyle/>
          <a:p>
            <a:r>
              <a:rPr lang="en-GB" sz="6600" dirty="0" smtClean="0">
                <a:cs typeface="Arial" panose="020B0604020202020204" pitchFamily="34" charset="0"/>
              </a:rPr>
              <a:t>Web Platform to Collect Public Feedback</a:t>
            </a:r>
            <a:endParaRPr lang="en-US" sz="6600" dirty="0"/>
          </a:p>
        </p:txBody>
      </p:sp>
      <p:grpSp>
        <p:nvGrpSpPr>
          <p:cNvPr id="28" name="Group 27">
            <a:extLst>
              <a:ext uri="{FF2B5EF4-FFF2-40B4-BE49-F238E27FC236}">
                <a16:creationId xmlns:a16="http://schemas.microsoft.com/office/drawing/2014/main" id="{8B3E9E58-677C-4698-AFB3-ABAE433B19BD}"/>
              </a:ext>
            </a:extLst>
          </p:cNvPr>
          <p:cNvGrpSpPr>
            <a:grpSpLocks noChangeAspect="1"/>
          </p:cNvGrpSpPr>
          <p:nvPr/>
        </p:nvGrpSpPr>
        <p:grpSpPr>
          <a:xfrm>
            <a:off x="17174458" y="24178816"/>
            <a:ext cx="8020224" cy="5128958"/>
            <a:chOff x="20870800" y="7817458"/>
            <a:chExt cx="8594075" cy="5495939"/>
          </a:xfrm>
        </p:grpSpPr>
        <p:pic>
          <p:nvPicPr>
            <p:cNvPr id="29" name="Picture 28">
              <a:extLst>
                <a:ext uri="{FF2B5EF4-FFF2-40B4-BE49-F238E27FC236}">
                  <a16:creationId xmlns:a16="http://schemas.microsoft.com/office/drawing/2014/main" id="{C011F59E-FB58-4E5E-B305-E2566CBF067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870800" y="8768833"/>
              <a:ext cx="6015905" cy="3968285"/>
            </a:xfrm>
            <a:prstGeom prst="rect">
              <a:avLst/>
            </a:prstGeom>
          </p:spPr>
        </p:pic>
        <p:pic>
          <p:nvPicPr>
            <p:cNvPr id="30" name="Picture 29">
              <a:extLst>
                <a:ext uri="{FF2B5EF4-FFF2-40B4-BE49-F238E27FC236}">
                  <a16:creationId xmlns:a16="http://schemas.microsoft.com/office/drawing/2014/main" id="{D36904B1-D64B-427D-8165-41720BABE3BE}"/>
                </a:ext>
              </a:extLst>
            </p:cNvPr>
            <p:cNvPicPr>
              <a:picLocks noChangeAspect="1"/>
            </p:cNvPicPr>
            <p:nvPr/>
          </p:nvPicPr>
          <p:blipFill>
            <a:blip r:embed="rId11"/>
            <a:stretch>
              <a:fillRect/>
            </a:stretch>
          </p:blipFill>
          <p:spPr>
            <a:xfrm>
              <a:off x="27046875" y="7817458"/>
              <a:ext cx="2418000" cy="3134134"/>
            </a:xfrm>
            <a:prstGeom prst="rect">
              <a:avLst/>
            </a:prstGeom>
          </p:spPr>
        </p:pic>
        <p:pic>
          <p:nvPicPr>
            <p:cNvPr id="31" name="Picture 30">
              <a:extLst>
                <a:ext uri="{FF2B5EF4-FFF2-40B4-BE49-F238E27FC236}">
                  <a16:creationId xmlns:a16="http://schemas.microsoft.com/office/drawing/2014/main" id="{7373B94E-C67F-47AF-843E-9284B2D472E3}"/>
                </a:ext>
              </a:extLst>
            </p:cNvPr>
            <p:cNvPicPr>
              <a:picLocks noChangeAspect="1"/>
            </p:cNvPicPr>
            <p:nvPr/>
          </p:nvPicPr>
          <p:blipFill>
            <a:blip r:embed="rId12"/>
            <a:stretch>
              <a:fillRect/>
            </a:stretch>
          </p:blipFill>
          <p:spPr>
            <a:xfrm>
              <a:off x="27046875" y="10957930"/>
              <a:ext cx="2418000" cy="2355467"/>
            </a:xfrm>
            <a:prstGeom prst="rect">
              <a:avLst/>
            </a:prstGeom>
          </p:spPr>
        </p:pic>
      </p:grpSp>
      <p:sp>
        <p:nvSpPr>
          <p:cNvPr id="38" name="TextBox 37">
            <a:extLst>
              <a:ext uri="{FF2B5EF4-FFF2-40B4-BE49-F238E27FC236}">
                <a16:creationId xmlns:a16="http://schemas.microsoft.com/office/drawing/2014/main" id="{67B3AB4F-B840-457C-A556-8FD3F786AB3D}"/>
              </a:ext>
            </a:extLst>
          </p:cNvPr>
          <p:cNvSpPr txBox="1"/>
          <p:nvPr/>
        </p:nvSpPr>
        <p:spPr>
          <a:xfrm>
            <a:off x="8454847" y="26082401"/>
            <a:ext cx="8824991" cy="2123658"/>
          </a:xfrm>
          <a:prstGeom prst="rect">
            <a:avLst/>
          </a:prstGeom>
          <a:noFill/>
        </p:spPr>
        <p:txBody>
          <a:bodyPr wrap="square" rtlCol="0">
            <a:spAutoFit/>
          </a:bodyPr>
          <a:lstStyle/>
          <a:p>
            <a:r>
              <a:rPr lang="en-GB" sz="6600" dirty="0" smtClean="0">
                <a:cs typeface="Arial" panose="020B0604020202020204" pitchFamily="34" charset="0"/>
              </a:rPr>
              <a:t>Enhanced Feedback for the clinical researcher</a:t>
            </a:r>
            <a:endParaRPr lang="en-US" sz="6600" dirty="0"/>
          </a:p>
        </p:txBody>
      </p:sp>
      <p:sp>
        <p:nvSpPr>
          <p:cNvPr id="27" name="Right Arrow 26"/>
          <p:cNvSpPr/>
          <p:nvPr/>
        </p:nvSpPr>
        <p:spPr>
          <a:xfrm>
            <a:off x="6947835" y="18635477"/>
            <a:ext cx="2369920" cy="1537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ight Arrow 47"/>
          <p:cNvSpPr/>
          <p:nvPr/>
        </p:nvSpPr>
        <p:spPr>
          <a:xfrm rot="7516927">
            <a:off x="24937100" y="20910464"/>
            <a:ext cx="5350328" cy="1817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p:cNvSpPr/>
          <p:nvPr/>
        </p:nvSpPr>
        <p:spPr>
          <a:xfrm>
            <a:off x="18374127" y="19942474"/>
            <a:ext cx="8129242" cy="4154984"/>
          </a:xfrm>
          <a:prstGeom prst="rect">
            <a:avLst/>
          </a:prstGeom>
        </p:spPr>
        <p:txBody>
          <a:bodyPr wrap="square">
            <a:spAutoFit/>
          </a:bodyPr>
          <a:lstStyle/>
          <a:p>
            <a:pPr lvl="2"/>
            <a:r>
              <a:rPr lang="en-GB" sz="6600" dirty="0" smtClean="0">
                <a:cs typeface="Arial" panose="020B0604020202020204" pitchFamily="34" charset="0"/>
              </a:rPr>
              <a:t>Adding:</a:t>
            </a:r>
          </a:p>
          <a:p>
            <a:pPr lvl="2"/>
            <a:r>
              <a:rPr lang="en-GB" sz="6600" dirty="0" smtClean="0">
                <a:cs typeface="Arial" panose="020B0604020202020204" pitchFamily="34" charset="0"/>
              </a:rPr>
              <a:t> Sentiment analysis</a:t>
            </a:r>
            <a:endParaRPr lang="en-GB" sz="6600" dirty="0">
              <a:cs typeface="Arial" panose="020B0604020202020204" pitchFamily="34" charset="0"/>
            </a:endParaRPr>
          </a:p>
          <a:p>
            <a:pPr lvl="2"/>
            <a:r>
              <a:rPr lang="en-GB" sz="6600" dirty="0" smtClean="0">
                <a:cs typeface="Arial" panose="020B0604020202020204" pitchFamily="34" charset="0"/>
              </a:rPr>
              <a:t> Content analysis</a:t>
            </a:r>
          </a:p>
          <a:p>
            <a:pPr lvl="2"/>
            <a:r>
              <a:rPr lang="en-GB" sz="6600" dirty="0" smtClean="0">
                <a:cs typeface="Arial" panose="020B0604020202020204" pitchFamily="34" charset="0"/>
              </a:rPr>
              <a:t> Similarity analysis</a:t>
            </a:r>
          </a:p>
        </p:txBody>
      </p:sp>
    </p:spTree>
    <p:extLst>
      <p:ext uri="{BB962C8B-B14F-4D97-AF65-F5344CB8AC3E}">
        <p14:creationId xmlns:p14="http://schemas.microsoft.com/office/powerpoint/2010/main" val="313278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5CF9404C-DE80-4F30-A1D8-15BCC1668AAE}"/>
              </a:ext>
            </a:extLst>
          </p:cNvPr>
          <p:cNvSpPr/>
          <p:nvPr/>
        </p:nvSpPr>
        <p:spPr>
          <a:xfrm>
            <a:off x="-194975" y="38304168"/>
            <a:ext cx="30190239" cy="4499595"/>
          </a:xfrm>
          <a:prstGeom prst="rect">
            <a:avLst/>
          </a:prstGeom>
          <a:solidFill>
            <a:srgbClr val="B0D2A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dirty="0"/>
          </a:p>
        </p:txBody>
      </p:sp>
      <p:sp>
        <p:nvSpPr>
          <p:cNvPr id="7" name="Rectangle 6">
            <a:extLst>
              <a:ext uri="{FF2B5EF4-FFF2-40B4-BE49-F238E27FC236}">
                <a16:creationId xmlns:a16="http://schemas.microsoft.com/office/drawing/2014/main" id="{69180E40-408F-41E3-90BE-D60D997F9BA2}"/>
              </a:ext>
            </a:extLst>
          </p:cNvPr>
          <p:cNvSpPr/>
          <p:nvPr/>
        </p:nvSpPr>
        <p:spPr>
          <a:xfrm>
            <a:off x="23274510" y="0"/>
            <a:ext cx="7000703" cy="44995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dirty="0"/>
          </a:p>
        </p:txBody>
      </p:sp>
      <p:sp>
        <p:nvSpPr>
          <p:cNvPr id="5" name="Rectangle 4">
            <a:extLst>
              <a:ext uri="{FF2B5EF4-FFF2-40B4-BE49-F238E27FC236}">
                <a16:creationId xmlns:a16="http://schemas.microsoft.com/office/drawing/2014/main" id="{3215143F-780C-4F25-9638-F652719DE759}"/>
              </a:ext>
            </a:extLst>
          </p:cNvPr>
          <p:cNvSpPr/>
          <p:nvPr/>
        </p:nvSpPr>
        <p:spPr>
          <a:xfrm>
            <a:off x="1" y="0"/>
            <a:ext cx="23274510" cy="44995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8800" b="1" dirty="0"/>
              <a:t>A COMPUTER </a:t>
            </a:r>
            <a:r>
              <a:rPr lang="en-GB" sz="8800" b="1" dirty="0" smtClean="0"/>
              <a:t>ASSISTED </a:t>
            </a:r>
            <a:r>
              <a:rPr lang="en-GB" sz="8800" b="1" dirty="0"/>
              <a:t>REVIEWER</a:t>
            </a:r>
          </a:p>
          <a:p>
            <a:pPr algn="ctr"/>
            <a:r>
              <a:rPr lang="en-GB" sz="8800" b="1" dirty="0"/>
              <a:t>FOR PUBLIC </a:t>
            </a:r>
            <a:r>
              <a:rPr lang="en-GB" sz="8800" b="1" dirty="0" smtClean="0"/>
              <a:t>FEEDBACK ON PATIENT INFORMATION</a:t>
            </a:r>
            <a:endParaRPr lang="es-MX" sz="9600" b="1" dirty="0"/>
          </a:p>
        </p:txBody>
      </p:sp>
      <p:pic>
        <p:nvPicPr>
          <p:cNvPr id="4" name="Picture Placeholder 104">
            <a:extLst>
              <a:ext uri="{FF2B5EF4-FFF2-40B4-BE49-F238E27FC236}">
                <a16:creationId xmlns:a16="http://schemas.microsoft.com/office/drawing/2014/main" id="{6C29E171-3D70-4FF0-AAC3-95CAACF77B77}"/>
              </a:ext>
            </a:extLst>
          </p:cNvPr>
          <p:cNvPicPr>
            <a:picLocks noChangeAspect="1"/>
          </p:cNvPicPr>
          <p:nvPr/>
        </p:nvPicPr>
        <p:blipFill rotWithShape="1">
          <a:blip r:embed="rId2">
            <a:extLst>
              <a:ext uri="{28A0092B-C50C-407E-A947-70E740481C1C}">
                <a14:useLocalDpi xmlns:a14="http://schemas.microsoft.com/office/drawing/2010/main" val="0"/>
              </a:ext>
            </a:extLst>
          </a:blip>
          <a:srcRect t="27234"/>
          <a:stretch/>
        </p:blipFill>
        <p:spPr>
          <a:xfrm>
            <a:off x="23274510" y="807593"/>
            <a:ext cx="6217920" cy="3692002"/>
          </a:xfrm>
          <a:prstGeom prst="rect">
            <a:avLst/>
          </a:prstGeom>
        </p:spPr>
      </p:pic>
      <p:sp>
        <p:nvSpPr>
          <p:cNvPr id="6" name="Rectangle 5">
            <a:extLst>
              <a:ext uri="{FF2B5EF4-FFF2-40B4-BE49-F238E27FC236}">
                <a16:creationId xmlns:a16="http://schemas.microsoft.com/office/drawing/2014/main" id="{E1052D01-FC6B-4AB6-A3D8-F14E4FDFC060}"/>
              </a:ext>
            </a:extLst>
          </p:cNvPr>
          <p:cNvSpPr/>
          <p:nvPr/>
        </p:nvSpPr>
        <p:spPr>
          <a:xfrm>
            <a:off x="0" y="4499595"/>
            <a:ext cx="30275213" cy="252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angle 7">
            <a:extLst>
              <a:ext uri="{FF2B5EF4-FFF2-40B4-BE49-F238E27FC236}">
                <a16:creationId xmlns:a16="http://schemas.microsoft.com/office/drawing/2014/main" id="{F8B0CA70-B64E-46BE-9472-F26EBEF5051A}"/>
              </a:ext>
            </a:extLst>
          </p:cNvPr>
          <p:cNvSpPr/>
          <p:nvPr/>
        </p:nvSpPr>
        <p:spPr>
          <a:xfrm>
            <a:off x="0" y="4751595"/>
            <a:ext cx="30275213" cy="1080000"/>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GB" sz="7200" dirty="0"/>
              <a:t> </a:t>
            </a:r>
            <a:r>
              <a:rPr lang="en-GB" sz="7200" dirty="0" smtClean="0"/>
              <a:t>Fernando Santos </a:t>
            </a:r>
            <a:r>
              <a:rPr lang="en-GB" sz="4000" dirty="0" smtClean="0"/>
              <a:t>[fss1g15@soton.ac.uk]</a:t>
            </a:r>
            <a:r>
              <a:rPr lang="en-GB" sz="7200" dirty="0" smtClean="0"/>
              <a:t> </a:t>
            </a:r>
            <a:r>
              <a:rPr lang="en-GB" sz="7200" dirty="0"/>
              <a:t>| Prof Jeremy Wyatt | University of Southampton</a:t>
            </a:r>
            <a:endParaRPr lang="es-MX" sz="7200" dirty="0"/>
          </a:p>
        </p:txBody>
      </p:sp>
      <p:pic>
        <p:nvPicPr>
          <p:cNvPr id="58" name="Picture 57">
            <a:extLst>
              <a:ext uri="{FF2B5EF4-FFF2-40B4-BE49-F238E27FC236}">
                <a16:creationId xmlns:a16="http://schemas.microsoft.com/office/drawing/2014/main" id="{4F9B8899-187F-457F-A703-51E353C3B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915" y="38755809"/>
            <a:ext cx="6461538" cy="3780000"/>
          </a:xfrm>
          <a:prstGeom prst="rect">
            <a:avLst/>
          </a:prstGeom>
        </p:spPr>
      </p:pic>
      <p:pic>
        <p:nvPicPr>
          <p:cNvPr id="62" name="Picture 61">
            <a:extLst>
              <a:ext uri="{FF2B5EF4-FFF2-40B4-BE49-F238E27FC236}">
                <a16:creationId xmlns:a16="http://schemas.microsoft.com/office/drawing/2014/main" id="{BAA40F8C-E056-4CCB-9081-F650FA4031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89336" y="38803970"/>
            <a:ext cx="6208031" cy="3780000"/>
          </a:xfrm>
          <a:prstGeom prst="rect">
            <a:avLst/>
          </a:prstGeom>
        </p:spPr>
      </p:pic>
      <p:sp>
        <p:nvSpPr>
          <p:cNvPr id="64" name="TextBox 63">
            <a:extLst>
              <a:ext uri="{FF2B5EF4-FFF2-40B4-BE49-F238E27FC236}">
                <a16:creationId xmlns:a16="http://schemas.microsoft.com/office/drawing/2014/main" id="{8B7E5C9D-A9A2-4C3D-83E4-A16A33B2B4DB}"/>
              </a:ext>
            </a:extLst>
          </p:cNvPr>
          <p:cNvSpPr txBox="1"/>
          <p:nvPr/>
        </p:nvSpPr>
        <p:spPr>
          <a:xfrm>
            <a:off x="288032" y="5824808"/>
            <a:ext cx="14201502" cy="11726287"/>
          </a:xfrm>
          <a:prstGeom prst="rect">
            <a:avLst/>
          </a:prstGeom>
          <a:noFill/>
        </p:spPr>
        <p:txBody>
          <a:bodyPr wrap="square" rtlCol="0">
            <a:spAutoFit/>
          </a:bodyPr>
          <a:lstStyle/>
          <a:p>
            <a:r>
              <a:rPr lang="en-GB" sz="9600" dirty="0">
                <a:cs typeface="Arial" panose="020B0604020202020204" pitchFamily="34" charset="0"/>
              </a:rPr>
              <a:t>Introduction</a:t>
            </a:r>
          </a:p>
          <a:p>
            <a:r>
              <a:rPr lang="en-GB" sz="6600" b="1" dirty="0"/>
              <a:t>Currently, PILs are deficient, employ scientific language and are not </a:t>
            </a:r>
            <a:r>
              <a:rPr lang="en-GB" sz="6600" b="1" dirty="0" err="1"/>
              <a:t>read</a:t>
            </a:r>
            <a:r>
              <a:rPr lang="en-GB" sz="6600" dirty="0" err="1"/>
              <a:t>Our</a:t>
            </a:r>
            <a:r>
              <a:rPr lang="en-GB" sz="6600" dirty="0"/>
              <a:t> </a:t>
            </a:r>
            <a:r>
              <a:rPr lang="en-GB" sz="6600" dirty="0" smtClean="0"/>
              <a:t>research preposition is that employing Web analytics to collect, analyse, and present the public feedback to clinical researchers (CRs) who are developing a Patient Information Leaflet (PIL) for a pragmatic trial can enhance the final quality (readability &amp; understandability) of the document.. </a:t>
            </a:r>
            <a:endParaRPr lang="es-MX" sz="71400" dirty="0">
              <a:latin typeface="Bell MT" panose="02020503060305020303" pitchFamily="18" charset="0"/>
              <a:cs typeface="Arial" panose="020B0604020202020204" pitchFamily="34" charset="0"/>
            </a:endParaRPr>
          </a:p>
        </p:txBody>
      </p:sp>
      <p:sp>
        <p:nvSpPr>
          <p:cNvPr id="67" name="TextBox 66">
            <a:extLst>
              <a:ext uri="{FF2B5EF4-FFF2-40B4-BE49-F238E27FC236}">
                <a16:creationId xmlns:a16="http://schemas.microsoft.com/office/drawing/2014/main" id="{CB1014C7-E8D4-4D76-9C21-795A860C8126}"/>
              </a:ext>
            </a:extLst>
          </p:cNvPr>
          <p:cNvSpPr txBox="1"/>
          <p:nvPr/>
        </p:nvSpPr>
        <p:spPr>
          <a:xfrm>
            <a:off x="288032" y="17289289"/>
            <a:ext cx="14201502" cy="13757612"/>
          </a:xfrm>
          <a:prstGeom prst="rect">
            <a:avLst/>
          </a:prstGeom>
          <a:noFill/>
        </p:spPr>
        <p:txBody>
          <a:bodyPr wrap="square" rtlCol="0">
            <a:spAutoFit/>
          </a:bodyPr>
          <a:lstStyle/>
          <a:p>
            <a:r>
              <a:rPr lang="en-GB" sz="9600" dirty="0">
                <a:cs typeface="Arial" panose="020B0604020202020204" pitchFamily="34" charset="0"/>
              </a:rPr>
              <a:t>Research Questions</a:t>
            </a:r>
          </a:p>
          <a:p>
            <a:r>
              <a:rPr lang="en-GB" sz="6600" dirty="0" smtClean="0"/>
              <a:t>Can Web analytics enhance the public feedback given to CRs who are developing new PILs?</a:t>
            </a:r>
          </a:p>
          <a:p>
            <a:pPr marL="2057400" lvl="2" indent="-1143000">
              <a:buFont typeface="+mj-lt"/>
              <a:buAutoNum type="alphaLcPeriod"/>
            </a:pPr>
            <a:r>
              <a:rPr lang="en-GB" sz="6600" dirty="0" smtClean="0">
                <a:cs typeface="Arial" panose="020B0604020202020204" pitchFamily="34" charset="0"/>
              </a:rPr>
              <a:t>Can sentiment analysis help by identifying sections that produced highly emotive responses?</a:t>
            </a:r>
          </a:p>
          <a:p>
            <a:pPr marL="2057400" lvl="2" indent="-1143000">
              <a:buFont typeface="+mj-lt"/>
              <a:buAutoNum type="alphaLcPeriod"/>
            </a:pPr>
            <a:r>
              <a:rPr lang="en-GB" sz="6600" dirty="0" smtClean="0">
                <a:cs typeface="Arial" panose="020B0604020202020204" pitchFamily="34" charset="0"/>
              </a:rPr>
              <a:t>Can the objective analysis of the text’s sentence structure help by identifying text that is too hard to read?</a:t>
            </a:r>
          </a:p>
          <a:p>
            <a:pPr marL="2057400" lvl="2" indent="-1143000">
              <a:buFont typeface="+mj-lt"/>
              <a:buAutoNum type="alphaLcPeriod"/>
            </a:pPr>
            <a:r>
              <a:rPr lang="en-GB" sz="6600" dirty="0" smtClean="0">
                <a:cs typeface="Arial" panose="020B0604020202020204" pitchFamily="34" charset="0"/>
              </a:rPr>
              <a:t>Does adding comments on from similar PILs help the CR?</a:t>
            </a:r>
            <a:endParaRPr lang="es-MX" sz="71400" dirty="0">
              <a:cs typeface="Arial" panose="020B0604020202020204" pitchFamily="34" charset="0"/>
            </a:endParaRPr>
          </a:p>
        </p:txBody>
      </p:sp>
      <p:sp>
        <p:nvSpPr>
          <p:cNvPr id="68" name="TextBox 67">
            <a:extLst>
              <a:ext uri="{FF2B5EF4-FFF2-40B4-BE49-F238E27FC236}">
                <a16:creationId xmlns:a16="http://schemas.microsoft.com/office/drawing/2014/main" id="{219861B0-3A07-4ADA-97FD-D1B96FA2AE84}"/>
              </a:ext>
            </a:extLst>
          </p:cNvPr>
          <p:cNvSpPr txBox="1"/>
          <p:nvPr/>
        </p:nvSpPr>
        <p:spPr>
          <a:xfrm>
            <a:off x="288032" y="30769886"/>
            <a:ext cx="14201502" cy="7663636"/>
          </a:xfrm>
          <a:prstGeom prst="rect">
            <a:avLst/>
          </a:prstGeom>
          <a:noFill/>
        </p:spPr>
        <p:txBody>
          <a:bodyPr wrap="square" rtlCol="0">
            <a:spAutoFit/>
          </a:bodyPr>
          <a:lstStyle/>
          <a:p>
            <a:r>
              <a:rPr lang="en-GB" sz="9600" dirty="0" smtClean="0">
                <a:cs typeface="Arial" panose="020B0604020202020204" pitchFamily="34" charset="0"/>
              </a:rPr>
              <a:t>Proposal</a:t>
            </a:r>
          </a:p>
          <a:p>
            <a:r>
              <a:rPr lang="en-US" sz="6600" dirty="0" smtClean="0"/>
              <a:t>My proposal is to create a Web platform that permits the collection, analysis, and presentation of public feedback for PILs in an structured model. This would enable us to measure the effect Web analytics has in improving PIL quality.</a:t>
            </a:r>
            <a:endParaRPr lang="es-MX" sz="71400" dirty="0">
              <a:latin typeface="Bell MT" panose="02020503060305020303" pitchFamily="18" charset="0"/>
              <a:cs typeface="Arial" panose="020B0604020202020204" pitchFamily="34" charset="0"/>
            </a:endParaRPr>
          </a:p>
        </p:txBody>
      </p:sp>
      <p:sp>
        <p:nvSpPr>
          <p:cNvPr id="69" name="TextBox 68">
            <a:extLst>
              <a:ext uri="{FF2B5EF4-FFF2-40B4-BE49-F238E27FC236}">
                <a16:creationId xmlns:a16="http://schemas.microsoft.com/office/drawing/2014/main" id="{788FA818-55EF-466E-870F-8D96BC57C3FA}"/>
              </a:ext>
            </a:extLst>
          </p:cNvPr>
          <p:cNvSpPr txBox="1"/>
          <p:nvPr/>
        </p:nvSpPr>
        <p:spPr>
          <a:xfrm>
            <a:off x="14900146" y="5920161"/>
            <a:ext cx="15290093" cy="1569660"/>
          </a:xfrm>
          <a:prstGeom prst="rect">
            <a:avLst/>
          </a:prstGeom>
          <a:noFill/>
        </p:spPr>
        <p:txBody>
          <a:bodyPr wrap="square" rtlCol="0">
            <a:spAutoFit/>
          </a:bodyPr>
          <a:lstStyle/>
          <a:p>
            <a:r>
              <a:rPr lang="en-GB" sz="9600" dirty="0">
                <a:cs typeface="Arial" panose="020B0604020202020204" pitchFamily="34" charset="0"/>
              </a:rPr>
              <a:t>Prototype v1.0</a:t>
            </a:r>
            <a:endParaRPr lang="es-MX" sz="9600" dirty="0">
              <a:cs typeface="Arial" panose="020B0604020202020204" pitchFamily="34" charset="0"/>
            </a:endParaRPr>
          </a:p>
        </p:txBody>
      </p:sp>
      <p:sp>
        <p:nvSpPr>
          <p:cNvPr id="70" name="TextBox 69">
            <a:extLst>
              <a:ext uri="{FF2B5EF4-FFF2-40B4-BE49-F238E27FC236}">
                <a16:creationId xmlns:a16="http://schemas.microsoft.com/office/drawing/2014/main" id="{67B3AB4F-B840-457C-A556-8FD3F786AB3D}"/>
              </a:ext>
            </a:extLst>
          </p:cNvPr>
          <p:cNvSpPr txBox="1"/>
          <p:nvPr/>
        </p:nvSpPr>
        <p:spPr>
          <a:xfrm>
            <a:off x="14900145" y="25941851"/>
            <a:ext cx="15290093" cy="12741950"/>
          </a:xfrm>
          <a:prstGeom prst="rect">
            <a:avLst/>
          </a:prstGeom>
          <a:noFill/>
        </p:spPr>
        <p:txBody>
          <a:bodyPr wrap="square" rtlCol="0">
            <a:spAutoFit/>
          </a:bodyPr>
          <a:lstStyle/>
          <a:p>
            <a:r>
              <a:rPr lang="en-GB" sz="9600" dirty="0">
                <a:cs typeface="Arial" panose="020B0604020202020204" pitchFamily="34" charset="0"/>
              </a:rPr>
              <a:t>Identified Issues</a:t>
            </a:r>
          </a:p>
          <a:p>
            <a:pPr marL="857250" indent="-857250">
              <a:buFont typeface="Arial" panose="020B0604020202020204" pitchFamily="34" charset="0"/>
              <a:buChar char="•"/>
            </a:pPr>
            <a:r>
              <a:rPr lang="en-US" sz="6600" dirty="0"/>
              <a:t>PPI groups are small (3-7 people).</a:t>
            </a:r>
          </a:p>
          <a:p>
            <a:pPr marL="857250" indent="-857250">
              <a:buFont typeface="Arial" panose="020B0604020202020204" pitchFamily="34" charset="0"/>
              <a:buChar char="•"/>
            </a:pPr>
            <a:r>
              <a:rPr lang="en-US" sz="6600" dirty="0"/>
              <a:t>Public involvement is expensive, £25 per hour and £200 - £400 per session.</a:t>
            </a:r>
          </a:p>
          <a:p>
            <a:pPr marL="857250" indent="-857250">
              <a:buFont typeface="Arial" panose="020B0604020202020204" pitchFamily="34" charset="0"/>
              <a:buChar char="•"/>
            </a:pPr>
            <a:r>
              <a:rPr lang="en-US" sz="6600" dirty="0"/>
              <a:t>PPI comments are not </a:t>
            </a:r>
            <a:r>
              <a:rPr lang="en-US" sz="6600" dirty="0" smtClean="0"/>
              <a:t>currently stored</a:t>
            </a:r>
            <a:r>
              <a:rPr lang="en-US" sz="6600" dirty="0"/>
              <a:t>. </a:t>
            </a:r>
          </a:p>
          <a:p>
            <a:pPr marL="857250" indent="-857250">
              <a:buFont typeface="Arial" panose="020B0604020202020204" pitchFamily="34" charset="0"/>
              <a:buChar char="•"/>
            </a:pPr>
            <a:r>
              <a:rPr lang="en-US" sz="6600" dirty="0"/>
              <a:t>The final leaflet quality is not commonly assessed.</a:t>
            </a:r>
          </a:p>
          <a:p>
            <a:pPr marL="857250" indent="-857250">
              <a:buFont typeface="Arial" panose="020B0604020202020204" pitchFamily="34" charset="0"/>
              <a:buChar char="•"/>
            </a:pPr>
            <a:r>
              <a:rPr lang="en-US" sz="6600" dirty="0"/>
              <a:t>PPI officers believe PPI members should not be treated as participants.</a:t>
            </a:r>
          </a:p>
          <a:p>
            <a:pPr marL="857250" indent="-857250">
              <a:buFont typeface="Arial" panose="020B0604020202020204" pitchFamily="34" charset="0"/>
              <a:buChar char="•"/>
            </a:pPr>
            <a:r>
              <a:rPr lang="en-US" sz="6600" dirty="0"/>
              <a:t>Many researchers have found that the language is too hard to enable meaningful consent.</a:t>
            </a:r>
          </a:p>
        </p:txBody>
      </p:sp>
      <p:grpSp>
        <p:nvGrpSpPr>
          <p:cNvPr id="2" name="Group 1">
            <a:extLst>
              <a:ext uri="{FF2B5EF4-FFF2-40B4-BE49-F238E27FC236}">
                <a16:creationId xmlns:a16="http://schemas.microsoft.com/office/drawing/2014/main" id="{8B3E9E58-677C-4698-AFB3-ABAE433B19BD}"/>
              </a:ext>
            </a:extLst>
          </p:cNvPr>
          <p:cNvGrpSpPr>
            <a:grpSpLocks noChangeAspect="1"/>
          </p:cNvGrpSpPr>
          <p:nvPr/>
        </p:nvGrpSpPr>
        <p:grpSpPr>
          <a:xfrm>
            <a:off x="15928010" y="6496224"/>
            <a:ext cx="12891116" cy="8243909"/>
            <a:chOff x="20870800" y="7817458"/>
            <a:chExt cx="8594075" cy="5495939"/>
          </a:xfrm>
        </p:grpSpPr>
        <p:pic>
          <p:nvPicPr>
            <p:cNvPr id="16" name="Picture 15">
              <a:extLst>
                <a:ext uri="{FF2B5EF4-FFF2-40B4-BE49-F238E27FC236}">
                  <a16:creationId xmlns:a16="http://schemas.microsoft.com/office/drawing/2014/main" id="{C011F59E-FB58-4E5E-B305-E2566CBF06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70800" y="8768833"/>
              <a:ext cx="6015905" cy="3968285"/>
            </a:xfrm>
            <a:prstGeom prst="rect">
              <a:avLst/>
            </a:prstGeom>
          </p:spPr>
        </p:pic>
        <p:pic>
          <p:nvPicPr>
            <p:cNvPr id="17" name="Picture 16">
              <a:extLst>
                <a:ext uri="{FF2B5EF4-FFF2-40B4-BE49-F238E27FC236}">
                  <a16:creationId xmlns:a16="http://schemas.microsoft.com/office/drawing/2014/main" id="{D36904B1-D64B-427D-8165-41720BABE3BE}"/>
                </a:ext>
              </a:extLst>
            </p:cNvPr>
            <p:cNvPicPr>
              <a:picLocks noChangeAspect="1"/>
            </p:cNvPicPr>
            <p:nvPr/>
          </p:nvPicPr>
          <p:blipFill>
            <a:blip r:embed="rId6"/>
            <a:stretch>
              <a:fillRect/>
            </a:stretch>
          </p:blipFill>
          <p:spPr>
            <a:xfrm>
              <a:off x="27046875" y="7817458"/>
              <a:ext cx="2418000" cy="3134134"/>
            </a:xfrm>
            <a:prstGeom prst="rect">
              <a:avLst/>
            </a:prstGeom>
          </p:spPr>
        </p:pic>
        <p:pic>
          <p:nvPicPr>
            <p:cNvPr id="18" name="Picture 17">
              <a:extLst>
                <a:ext uri="{FF2B5EF4-FFF2-40B4-BE49-F238E27FC236}">
                  <a16:creationId xmlns:a16="http://schemas.microsoft.com/office/drawing/2014/main" id="{7373B94E-C67F-47AF-843E-9284B2D472E3}"/>
                </a:ext>
              </a:extLst>
            </p:cNvPr>
            <p:cNvPicPr>
              <a:picLocks noChangeAspect="1"/>
            </p:cNvPicPr>
            <p:nvPr/>
          </p:nvPicPr>
          <p:blipFill>
            <a:blip r:embed="rId7"/>
            <a:stretch>
              <a:fillRect/>
            </a:stretch>
          </p:blipFill>
          <p:spPr>
            <a:xfrm>
              <a:off x="27046875" y="10957930"/>
              <a:ext cx="2418000" cy="2355467"/>
            </a:xfrm>
            <a:prstGeom prst="rect">
              <a:avLst/>
            </a:prstGeom>
          </p:spPr>
        </p:pic>
      </p:grpSp>
      <p:sp>
        <p:nvSpPr>
          <p:cNvPr id="21" name="TextBox 20">
            <a:extLst>
              <a:ext uri="{FF2B5EF4-FFF2-40B4-BE49-F238E27FC236}">
                <a16:creationId xmlns:a16="http://schemas.microsoft.com/office/drawing/2014/main" id="{6EEE324B-ADB8-4C47-ABE6-1573F39878D5}"/>
              </a:ext>
            </a:extLst>
          </p:cNvPr>
          <p:cNvSpPr txBox="1"/>
          <p:nvPr/>
        </p:nvSpPr>
        <p:spPr>
          <a:xfrm>
            <a:off x="14752272" y="14561121"/>
            <a:ext cx="15437966" cy="11726287"/>
          </a:xfrm>
          <a:prstGeom prst="rect">
            <a:avLst/>
          </a:prstGeom>
          <a:noFill/>
        </p:spPr>
        <p:txBody>
          <a:bodyPr wrap="square" rtlCol="0">
            <a:spAutoFit/>
          </a:bodyPr>
          <a:lstStyle/>
          <a:p>
            <a:r>
              <a:rPr lang="en-GB" sz="9600" dirty="0">
                <a:cs typeface="Arial" panose="020B0604020202020204" pitchFamily="34" charset="0"/>
              </a:rPr>
              <a:t>Initial Results</a:t>
            </a:r>
          </a:p>
          <a:p>
            <a:pPr marL="857250" indent="-857250">
              <a:buFont typeface="Arial" panose="020B0604020202020204" pitchFamily="34" charset="0"/>
              <a:buChar char="•"/>
            </a:pPr>
            <a:r>
              <a:rPr lang="en-GB" sz="6600" dirty="0" smtClean="0"/>
              <a:t>Public feedback relates to issues in writing and information presentation</a:t>
            </a:r>
          </a:p>
          <a:p>
            <a:pPr marL="857250" indent="-857250">
              <a:buFont typeface="Arial" panose="020B0604020202020204" pitchFamily="34" charset="0"/>
              <a:buChar char="•"/>
            </a:pPr>
            <a:r>
              <a:rPr lang="en-GB" sz="6600" dirty="0" smtClean="0">
                <a:cs typeface="Arial" panose="020B0604020202020204" pitchFamily="34" charset="0"/>
              </a:rPr>
              <a:t>The use of subjective grading for PIL quality only accounts for 8% of the variance in patient understanding scores (trial quiz based on EQIP/Knapp topics).</a:t>
            </a:r>
          </a:p>
          <a:p>
            <a:pPr marL="857250" indent="-857250">
              <a:buFont typeface="Arial" panose="020B0604020202020204" pitchFamily="34" charset="0"/>
              <a:buChar char="•"/>
            </a:pPr>
            <a:r>
              <a:rPr lang="en-GB" sz="6600" dirty="0" smtClean="0">
                <a:cs typeface="Arial" panose="020B0604020202020204" pitchFamily="34" charset="0"/>
              </a:rPr>
              <a:t>When comments on specific PIL sections are analysed independently, general comments and subjective grades are deemed non-significant</a:t>
            </a:r>
            <a:endParaRPr lang="en-GB" sz="6600" dirty="0">
              <a:cs typeface="Arial" panose="020B0604020202020204" pitchFamily="34" charset="0"/>
            </a:endParaRPr>
          </a:p>
        </p:txBody>
      </p:sp>
    </p:spTree>
    <p:extLst>
      <p:ext uri="{BB962C8B-B14F-4D97-AF65-F5344CB8AC3E}">
        <p14:creationId xmlns:p14="http://schemas.microsoft.com/office/powerpoint/2010/main" val="27894109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766</TotalTime>
  <Words>543</Words>
  <Application>Microsoft Office PowerPoint</Application>
  <PresentationFormat>Custom</PresentationFormat>
  <Paragraphs>55</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Bell MT</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Santos Sanchez F.</dc:creator>
  <cp:lastModifiedBy>Santos Sanchez F.</cp:lastModifiedBy>
  <cp:revision>61</cp:revision>
  <cp:lastPrinted>2018-07-23T16:23:20Z</cp:lastPrinted>
  <dcterms:created xsi:type="dcterms:W3CDTF">2017-10-08T18:33:38Z</dcterms:created>
  <dcterms:modified xsi:type="dcterms:W3CDTF">2018-07-24T15:21:29Z</dcterms:modified>
</cp:coreProperties>
</file>