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386800" cy="30279975"/>
  <p:notesSz cx="6797675" cy="9926638"/>
  <p:defaultTextStyle>
    <a:defPPr>
      <a:defRPr lang="en-US"/>
    </a:defPPr>
    <a:lvl1pPr algn="l" defTabSz="2951163" rtl="0" fontAlgn="base">
      <a:spcBef>
        <a:spcPct val="0"/>
      </a:spcBef>
      <a:spcAft>
        <a:spcPct val="0"/>
      </a:spcAft>
      <a:defRPr sz="5800" kern="1200">
        <a:solidFill>
          <a:schemeClr val="tx1"/>
        </a:solidFill>
        <a:latin typeface="Arial" pitchFamily="34" charset="0"/>
        <a:ea typeface="+mn-ea"/>
        <a:cs typeface="+mn-cs"/>
      </a:defRPr>
    </a:lvl1pPr>
    <a:lvl2pPr marL="1474788" indent="-1017588" algn="l" defTabSz="2951163" rtl="0" fontAlgn="base">
      <a:spcBef>
        <a:spcPct val="0"/>
      </a:spcBef>
      <a:spcAft>
        <a:spcPct val="0"/>
      </a:spcAft>
      <a:defRPr sz="5800" kern="1200">
        <a:solidFill>
          <a:schemeClr val="tx1"/>
        </a:solidFill>
        <a:latin typeface="Arial" pitchFamily="34" charset="0"/>
        <a:ea typeface="+mn-ea"/>
        <a:cs typeface="+mn-cs"/>
      </a:defRPr>
    </a:lvl2pPr>
    <a:lvl3pPr marL="2951163" indent="-2036763" algn="l" defTabSz="2951163" rtl="0" fontAlgn="base">
      <a:spcBef>
        <a:spcPct val="0"/>
      </a:spcBef>
      <a:spcAft>
        <a:spcPct val="0"/>
      </a:spcAft>
      <a:defRPr sz="5800" kern="1200">
        <a:solidFill>
          <a:schemeClr val="tx1"/>
        </a:solidFill>
        <a:latin typeface="Arial" pitchFamily="34" charset="0"/>
        <a:ea typeface="+mn-ea"/>
        <a:cs typeface="+mn-cs"/>
      </a:defRPr>
    </a:lvl3pPr>
    <a:lvl4pPr marL="4427538" indent="-3055938" algn="l" defTabSz="2951163" rtl="0" fontAlgn="base">
      <a:spcBef>
        <a:spcPct val="0"/>
      </a:spcBef>
      <a:spcAft>
        <a:spcPct val="0"/>
      </a:spcAft>
      <a:defRPr sz="5800" kern="1200">
        <a:solidFill>
          <a:schemeClr val="tx1"/>
        </a:solidFill>
        <a:latin typeface="Arial" pitchFamily="34" charset="0"/>
        <a:ea typeface="+mn-ea"/>
        <a:cs typeface="+mn-cs"/>
      </a:defRPr>
    </a:lvl4pPr>
    <a:lvl5pPr marL="5903913" indent="-4075113" algn="l" defTabSz="2951163" rtl="0" fontAlgn="base">
      <a:spcBef>
        <a:spcPct val="0"/>
      </a:spcBef>
      <a:spcAft>
        <a:spcPct val="0"/>
      </a:spcAft>
      <a:defRPr sz="5800" kern="1200">
        <a:solidFill>
          <a:schemeClr val="tx1"/>
        </a:solidFill>
        <a:latin typeface="Arial" pitchFamily="34" charset="0"/>
        <a:ea typeface="+mn-ea"/>
        <a:cs typeface="+mn-cs"/>
      </a:defRPr>
    </a:lvl5pPr>
    <a:lvl6pPr marL="2286000" algn="l" defTabSz="914400" rtl="0" eaLnBrk="1" latinLnBrk="0" hangingPunct="1">
      <a:defRPr sz="5800" kern="1200">
        <a:solidFill>
          <a:schemeClr val="tx1"/>
        </a:solidFill>
        <a:latin typeface="Arial" pitchFamily="34" charset="0"/>
        <a:ea typeface="+mn-ea"/>
        <a:cs typeface="+mn-cs"/>
      </a:defRPr>
    </a:lvl6pPr>
    <a:lvl7pPr marL="2743200" algn="l" defTabSz="914400" rtl="0" eaLnBrk="1" latinLnBrk="0" hangingPunct="1">
      <a:defRPr sz="5800" kern="1200">
        <a:solidFill>
          <a:schemeClr val="tx1"/>
        </a:solidFill>
        <a:latin typeface="Arial" pitchFamily="34" charset="0"/>
        <a:ea typeface="+mn-ea"/>
        <a:cs typeface="+mn-cs"/>
      </a:defRPr>
    </a:lvl7pPr>
    <a:lvl8pPr marL="3200400" algn="l" defTabSz="914400" rtl="0" eaLnBrk="1" latinLnBrk="0" hangingPunct="1">
      <a:defRPr sz="5800" kern="1200">
        <a:solidFill>
          <a:schemeClr val="tx1"/>
        </a:solidFill>
        <a:latin typeface="Arial" pitchFamily="34" charset="0"/>
        <a:ea typeface="+mn-ea"/>
        <a:cs typeface="+mn-cs"/>
      </a:defRPr>
    </a:lvl8pPr>
    <a:lvl9pPr marL="3657600" algn="l" defTabSz="914400" rtl="0" eaLnBrk="1" latinLnBrk="0" hangingPunct="1">
      <a:defRPr sz="58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yatt J.C." initials="WJ" lastIdx="7" clrIdx="0">
    <p:extLst>
      <p:ext uri="{19B8F6BF-5375-455C-9EA6-DF929625EA0E}">
        <p15:presenceInfo xmlns:p15="http://schemas.microsoft.com/office/powerpoint/2012/main" userId="S-1-5-21-2015846570-11164191-355810188-463340" providerId="AD"/>
      </p:ext>
    </p:extLst>
  </p:cmAuthor>
  <p:cmAuthor id="2" name="Thanassis Tiropanis" initials="TT" lastIdx="3" clrIdx="1">
    <p:extLst>
      <p:ext uri="{19B8F6BF-5375-455C-9EA6-DF929625EA0E}">
        <p15:presenceInfo xmlns:p15="http://schemas.microsoft.com/office/powerpoint/2012/main" userId="Thanassis Tiropan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7D2B"/>
    <a:srgbClr val="003399"/>
    <a:srgbClr val="385D8A"/>
    <a:srgbClr val="86191C"/>
    <a:srgbClr val="037ECA"/>
    <a:srgbClr val="FFFFFF"/>
    <a:srgbClr val="2A5A82"/>
    <a:srgbClr val="1E4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849" autoAdjust="0"/>
    <p:restoredTop sz="94822"/>
  </p:normalViewPr>
  <p:slideViewPr>
    <p:cSldViewPr>
      <p:cViewPr varScale="1">
        <p:scale>
          <a:sx n="25" d="100"/>
          <a:sy n="25" d="100"/>
        </p:scale>
        <p:origin x="2952" y="114"/>
      </p:cViewPr>
      <p:guideLst>
        <p:guide orient="horz" pos="9537"/>
        <p:guide pos="67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a:t>Click to edit Master title style</a:t>
            </a:r>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9B46D48-7FF0-4296-95C3-925F5D127F55}" type="datetimeFigureOut">
              <a:rPr lang="en-US"/>
              <a:pPr>
                <a:defRPr/>
              </a:pPr>
              <a:t>7/25/2018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58D221-530B-423B-A9FB-3708475C970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605E0E2-988B-487E-9559-434A269FBE70}" type="datetimeFigureOut">
              <a:rPr lang="en-US"/>
              <a:pPr>
                <a:defRPr/>
              </a:pPr>
              <a:t>7/25/2018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15E058-65A6-47E5-8A44-E80DF396A64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5"/>
            <a:ext cx="4812030" cy="258361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9340" y="1212605"/>
            <a:ext cx="14079643" cy="258361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07FDBD-8D2E-4E64-BF71-3387C6F884B2}" type="datetimeFigureOut">
              <a:rPr lang="en-US"/>
              <a:pPr>
                <a:defRPr/>
              </a:pPr>
              <a:t>7/25/2018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306F1B-BCE3-4C25-80B4-B354178D999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7B7F76F-D791-458C-A1B6-CEB7A95F7599}" type="datetimeFigureOut">
              <a:rPr lang="en-US"/>
              <a:pPr>
                <a:defRPr/>
              </a:pPr>
              <a:t>7/25/2018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55092F-914D-42BB-A2E0-DAA9760094B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a:t>Click to edit Master title style</a:t>
            </a:r>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4FF0A45-2803-48FC-A5D7-8EFCCD112968}" type="datetimeFigureOut">
              <a:rPr lang="en-US"/>
              <a:pPr>
                <a:defRPr/>
              </a:pPr>
              <a:t>7/25/2018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0B8936-3951-4963-9EED-383A10B04A2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340"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71623"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85BD0E-AEB8-4532-8D6D-105703FC3CE7}" type="datetimeFigureOut">
              <a:rPr lang="en-US"/>
              <a:pPr>
                <a:defRPr/>
              </a:pPr>
              <a:t>7/25/2018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70BAB8E-2F3A-4861-9614-35F65D4F91D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FFD46D5-2B23-402B-BB00-0D179629670B}" type="datetimeFigureOut">
              <a:rPr lang="en-US"/>
              <a:pPr>
                <a:defRPr/>
              </a:pPr>
              <a:t>7/25/2018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34A9838-A076-4CB3-B9EC-EEADFC8585E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3732E41-C18D-48B9-82ED-E84F0883D417}" type="datetimeFigureOut">
              <a:rPr lang="en-US"/>
              <a:pPr>
                <a:defRPr/>
              </a:pPr>
              <a:t>7/25/2018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8649576-42BB-4FD8-ACCC-9A46E6F765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F996F29-B02A-42B3-B755-4C49D82CC14B}" type="datetimeFigureOut">
              <a:rPr lang="en-US"/>
              <a:pPr>
                <a:defRPr/>
              </a:pPr>
              <a:t>7/25/2018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80CE348-1D84-4C25-BA02-51C1837288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a:t>Click to edit Master title style</a:t>
            </a:r>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A346E74-0B45-4C68-8E39-7178148D61F7}" type="datetimeFigureOut">
              <a:rPr lang="en-US"/>
              <a:pPr>
                <a:defRPr/>
              </a:pPr>
              <a:t>7/25/2018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4A8746-DFDA-459B-A8CA-C0420FD7E34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a:t>Click to edit Master title style</a:t>
            </a:r>
          </a:p>
        </p:txBody>
      </p:sp>
      <p:sp>
        <p:nvSpPr>
          <p:cNvPr id="3" name="Picture Placeholder 2"/>
          <p:cNvSpPr>
            <a:spLocks noGrp="1"/>
          </p:cNvSpPr>
          <p:nvPr>
            <p:ph type="pic" idx="1"/>
          </p:nvPr>
        </p:nvSpPr>
        <p:spPr>
          <a:xfrm>
            <a:off x="4191962" y="2705572"/>
            <a:ext cx="12832080" cy="18167985"/>
          </a:xfrm>
        </p:spPr>
        <p:txBody>
          <a:bodyPr rtlCol="0">
            <a:normAutofit/>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pPr lvl="0"/>
            <a:endParaRPr lang="en-US" noProof="0"/>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CE91670-9858-40EF-899C-A6510533314C}" type="datetimeFigureOut">
              <a:rPr lang="en-US"/>
              <a:pPr>
                <a:defRPr/>
              </a:pPr>
              <a:t>7/25/2018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E47FC78-852A-4B75-9AD2-6B8583FFD5C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975" y="1212850"/>
            <a:ext cx="19246850" cy="5046663"/>
          </a:xfrm>
          <a:prstGeom prst="rect">
            <a:avLst/>
          </a:prstGeom>
          <a:noFill/>
          <a:ln w="9525">
            <a:noFill/>
            <a:miter lim="800000"/>
            <a:headEnd/>
            <a:tailEnd/>
          </a:ln>
        </p:spPr>
        <p:txBody>
          <a:bodyPr vert="horz" wrap="square" lIns="295232" tIns="147616" rIns="295232" bIns="14761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69975" y="7065963"/>
            <a:ext cx="19246850" cy="19983450"/>
          </a:xfrm>
          <a:prstGeom prst="rect">
            <a:avLst/>
          </a:prstGeom>
          <a:noFill/>
          <a:ln w="9525">
            <a:noFill/>
            <a:miter lim="800000"/>
            <a:headEnd/>
            <a:tailEnd/>
          </a:ln>
        </p:spPr>
        <p:txBody>
          <a:bodyPr vert="horz" wrap="square" lIns="295232" tIns="147616" rIns="295232" bIns="1476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975" y="28065413"/>
            <a:ext cx="4989513" cy="1611312"/>
          </a:xfrm>
          <a:prstGeom prst="rect">
            <a:avLst/>
          </a:prstGeom>
        </p:spPr>
        <p:txBody>
          <a:bodyPr vert="horz" lIns="295232" tIns="147616" rIns="295232" bIns="147616" rtlCol="0" anchor="ctr"/>
          <a:lstStyle>
            <a:lvl1pPr algn="l" defTabSz="2952323" fontAlgn="auto">
              <a:spcBef>
                <a:spcPts val="0"/>
              </a:spcBef>
              <a:spcAft>
                <a:spcPts val="0"/>
              </a:spcAft>
              <a:defRPr sz="3900">
                <a:solidFill>
                  <a:schemeClr val="tx1">
                    <a:tint val="75000"/>
                  </a:schemeClr>
                </a:solidFill>
                <a:latin typeface="+mn-lt"/>
              </a:defRPr>
            </a:lvl1pPr>
          </a:lstStyle>
          <a:p>
            <a:pPr>
              <a:defRPr/>
            </a:pPr>
            <a:fld id="{CFAA3BFB-F2B3-48D3-A553-C80481774E08}" type="datetimeFigureOut">
              <a:rPr lang="en-US"/>
              <a:pPr>
                <a:defRPr/>
              </a:pPr>
              <a:t>7/25/2018</a:t>
            </a:fld>
            <a:endParaRPr lang="en-US"/>
          </a:p>
        </p:txBody>
      </p:sp>
      <p:sp>
        <p:nvSpPr>
          <p:cNvPr id="5" name="Footer Placeholder 4"/>
          <p:cNvSpPr>
            <a:spLocks noGrp="1"/>
          </p:cNvSpPr>
          <p:nvPr>
            <p:ph type="ftr" sz="quarter" idx="3"/>
          </p:nvPr>
        </p:nvSpPr>
        <p:spPr>
          <a:xfrm>
            <a:off x="7307263" y="28065413"/>
            <a:ext cx="6772275" cy="1611312"/>
          </a:xfrm>
          <a:prstGeom prst="rect">
            <a:avLst/>
          </a:prstGeom>
        </p:spPr>
        <p:txBody>
          <a:bodyPr vert="horz" lIns="295232" tIns="147616" rIns="295232" bIns="147616" rtlCol="0" anchor="ctr"/>
          <a:lstStyle>
            <a:lvl1pPr algn="ctr" defTabSz="2952323" fontAlgn="auto">
              <a:spcBef>
                <a:spcPts val="0"/>
              </a:spcBef>
              <a:spcAft>
                <a:spcPts val="0"/>
              </a:spcAft>
              <a:defRPr sz="3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15327313" y="28065413"/>
            <a:ext cx="4989512" cy="1611312"/>
          </a:xfrm>
          <a:prstGeom prst="rect">
            <a:avLst/>
          </a:prstGeom>
        </p:spPr>
        <p:txBody>
          <a:bodyPr vert="horz" lIns="295232" tIns="147616" rIns="295232" bIns="147616" rtlCol="0" anchor="ctr"/>
          <a:lstStyle>
            <a:lvl1pPr algn="r" defTabSz="2952323" fontAlgn="auto">
              <a:spcBef>
                <a:spcPts val="0"/>
              </a:spcBef>
              <a:spcAft>
                <a:spcPts val="0"/>
              </a:spcAft>
              <a:defRPr sz="3900">
                <a:solidFill>
                  <a:schemeClr val="tx1">
                    <a:tint val="75000"/>
                  </a:schemeClr>
                </a:solidFill>
                <a:latin typeface="+mn-lt"/>
              </a:defRPr>
            </a:lvl1pPr>
          </a:lstStyle>
          <a:p>
            <a:pPr>
              <a:defRPr/>
            </a:pPr>
            <a:fld id="{A90BCE99-1B70-4028-8251-898DC9BED96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1163" rtl="0" eaLnBrk="0" fontAlgn="base" hangingPunct="0">
        <a:spcBef>
          <a:spcPct val="0"/>
        </a:spcBef>
        <a:spcAft>
          <a:spcPct val="0"/>
        </a:spcAft>
        <a:defRPr sz="14200" kern="1200">
          <a:solidFill>
            <a:schemeClr val="tx1"/>
          </a:solidFill>
          <a:latin typeface="+mj-lt"/>
          <a:ea typeface="+mj-ea"/>
          <a:cs typeface="+mj-cs"/>
        </a:defRPr>
      </a:lvl1pPr>
      <a:lvl2pPr algn="ctr" defTabSz="2951163" rtl="0" eaLnBrk="0" fontAlgn="base" hangingPunct="0">
        <a:spcBef>
          <a:spcPct val="0"/>
        </a:spcBef>
        <a:spcAft>
          <a:spcPct val="0"/>
        </a:spcAft>
        <a:defRPr sz="14200">
          <a:solidFill>
            <a:schemeClr val="tx1"/>
          </a:solidFill>
          <a:latin typeface="Calibri" pitchFamily="34" charset="0"/>
        </a:defRPr>
      </a:lvl2pPr>
      <a:lvl3pPr algn="ctr" defTabSz="2951163" rtl="0" eaLnBrk="0" fontAlgn="base" hangingPunct="0">
        <a:spcBef>
          <a:spcPct val="0"/>
        </a:spcBef>
        <a:spcAft>
          <a:spcPct val="0"/>
        </a:spcAft>
        <a:defRPr sz="14200">
          <a:solidFill>
            <a:schemeClr val="tx1"/>
          </a:solidFill>
          <a:latin typeface="Calibri" pitchFamily="34" charset="0"/>
        </a:defRPr>
      </a:lvl3pPr>
      <a:lvl4pPr algn="ctr" defTabSz="2951163" rtl="0" eaLnBrk="0" fontAlgn="base" hangingPunct="0">
        <a:spcBef>
          <a:spcPct val="0"/>
        </a:spcBef>
        <a:spcAft>
          <a:spcPct val="0"/>
        </a:spcAft>
        <a:defRPr sz="14200">
          <a:solidFill>
            <a:schemeClr val="tx1"/>
          </a:solidFill>
          <a:latin typeface="Calibri" pitchFamily="34" charset="0"/>
        </a:defRPr>
      </a:lvl4pPr>
      <a:lvl5pPr algn="ctr" defTabSz="2951163" rtl="0" eaLnBrk="0" fontAlgn="base" hangingPunct="0">
        <a:spcBef>
          <a:spcPct val="0"/>
        </a:spcBef>
        <a:spcAft>
          <a:spcPct val="0"/>
        </a:spcAft>
        <a:defRPr sz="14200">
          <a:solidFill>
            <a:schemeClr val="tx1"/>
          </a:solidFill>
          <a:latin typeface="Calibri" pitchFamily="34" charset="0"/>
        </a:defRPr>
      </a:lvl5pPr>
      <a:lvl6pPr marL="457200" algn="ctr" defTabSz="2951163" rtl="0" fontAlgn="base">
        <a:spcBef>
          <a:spcPct val="0"/>
        </a:spcBef>
        <a:spcAft>
          <a:spcPct val="0"/>
        </a:spcAft>
        <a:defRPr sz="14200">
          <a:solidFill>
            <a:schemeClr val="tx1"/>
          </a:solidFill>
          <a:latin typeface="Calibri" pitchFamily="34" charset="0"/>
        </a:defRPr>
      </a:lvl6pPr>
      <a:lvl7pPr marL="914400" algn="ctr" defTabSz="2951163" rtl="0" fontAlgn="base">
        <a:spcBef>
          <a:spcPct val="0"/>
        </a:spcBef>
        <a:spcAft>
          <a:spcPct val="0"/>
        </a:spcAft>
        <a:defRPr sz="14200">
          <a:solidFill>
            <a:schemeClr val="tx1"/>
          </a:solidFill>
          <a:latin typeface="Calibri" pitchFamily="34" charset="0"/>
        </a:defRPr>
      </a:lvl7pPr>
      <a:lvl8pPr marL="1371600" algn="ctr" defTabSz="2951163" rtl="0" fontAlgn="base">
        <a:spcBef>
          <a:spcPct val="0"/>
        </a:spcBef>
        <a:spcAft>
          <a:spcPct val="0"/>
        </a:spcAft>
        <a:defRPr sz="14200">
          <a:solidFill>
            <a:schemeClr val="tx1"/>
          </a:solidFill>
          <a:latin typeface="Calibri" pitchFamily="34" charset="0"/>
        </a:defRPr>
      </a:lvl8pPr>
      <a:lvl9pPr marL="1828800" algn="ctr" defTabSz="2951163" rtl="0" fontAlgn="base">
        <a:spcBef>
          <a:spcPct val="0"/>
        </a:spcBef>
        <a:spcAft>
          <a:spcPct val="0"/>
        </a:spcAft>
        <a:defRPr sz="14200">
          <a:solidFill>
            <a:schemeClr val="tx1"/>
          </a:solidFill>
          <a:latin typeface="Calibri" pitchFamily="34" charset="0"/>
        </a:defRPr>
      </a:lvl9pPr>
    </p:titleStyle>
    <p:bodyStyle>
      <a:lvl1pPr marL="1106488" indent="-1106488" algn="l" defTabSz="2951163" rtl="0" eaLnBrk="0" fontAlgn="base" hangingPunct="0">
        <a:spcBef>
          <a:spcPct val="20000"/>
        </a:spcBef>
        <a:spcAft>
          <a:spcPct val="0"/>
        </a:spcAft>
        <a:buFont typeface="Arial" pitchFamily="34" charset="0"/>
        <a:buChar char="•"/>
        <a:defRPr sz="10300" kern="1200">
          <a:solidFill>
            <a:schemeClr val="tx1"/>
          </a:solidFill>
          <a:latin typeface="+mn-lt"/>
          <a:ea typeface="+mn-ea"/>
          <a:cs typeface="+mn-cs"/>
        </a:defRPr>
      </a:lvl1pPr>
      <a:lvl2pPr marL="2398713" indent="-922338" algn="l" defTabSz="2951163" rtl="0" eaLnBrk="0" fontAlgn="base" hangingPunct="0">
        <a:spcBef>
          <a:spcPct val="20000"/>
        </a:spcBef>
        <a:spcAft>
          <a:spcPct val="0"/>
        </a:spcAft>
        <a:buFont typeface="Arial" pitchFamily="34" charset="0"/>
        <a:buChar char="–"/>
        <a:defRPr sz="9000" kern="1200">
          <a:solidFill>
            <a:schemeClr val="tx1"/>
          </a:solidFill>
          <a:latin typeface="+mn-lt"/>
          <a:ea typeface="+mn-ea"/>
          <a:cs typeface="+mn-cs"/>
        </a:defRPr>
      </a:lvl2pPr>
      <a:lvl3pPr marL="3689350" indent="-736600" algn="l" defTabSz="2951163" rtl="0" eaLnBrk="0" fontAlgn="base" hangingPunct="0">
        <a:spcBef>
          <a:spcPct val="20000"/>
        </a:spcBef>
        <a:spcAft>
          <a:spcPct val="0"/>
        </a:spcAft>
        <a:buFont typeface="Arial" pitchFamily="34" charset="0"/>
        <a:buChar char="•"/>
        <a:defRPr sz="7700" kern="1200">
          <a:solidFill>
            <a:schemeClr val="tx1"/>
          </a:solidFill>
          <a:latin typeface="+mn-lt"/>
          <a:ea typeface="+mn-ea"/>
          <a:cs typeface="+mn-cs"/>
        </a:defRPr>
      </a:lvl3pPr>
      <a:lvl4pPr marL="5165725" indent="-736600" algn="l" defTabSz="2951163" rtl="0" eaLnBrk="0" fontAlgn="base" hangingPunct="0">
        <a:spcBef>
          <a:spcPct val="20000"/>
        </a:spcBef>
        <a:spcAft>
          <a:spcPct val="0"/>
        </a:spcAft>
        <a:buFont typeface="Arial" pitchFamily="34" charset="0"/>
        <a:buChar char="–"/>
        <a:defRPr sz="6500" kern="1200">
          <a:solidFill>
            <a:schemeClr val="tx1"/>
          </a:solidFill>
          <a:latin typeface="+mn-lt"/>
          <a:ea typeface="+mn-ea"/>
          <a:cs typeface="+mn-cs"/>
        </a:defRPr>
      </a:lvl4pPr>
      <a:lvl5pPr marL="6642100" indent="-736600" algn="l" defTabSz="2951163" rtl="0" eaLnBrk="0" fontAlgn="base" hangingPunct="0">
        <a:spcBef>
          <a:spcPct val="20000"/>
        </a:spcBef>
        <a:spcAft>
          <a:spcPct val="0"/>
        </a:spcAft>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emf"/><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feld 13"/>
          <p:cNvSpPr txBox="1">
            <a:spLocks noChangeArrowheads="1"/>
          </p:cNvSpPr>
          <p:nvPr/>
        </p:nvSpPr>
        <p:spPr bwMode="auto">
          <a:xfrm>
            <a:off x="1854199" y="4776787"/>
            <a:ext cx="8839200" cy="4031873"/>
          </a:xfrm>
          <a:prstGeom prst="rect">
            <a:avLst/>
          </a:prstGeom>
          <a:noFill/>
          <a:ln w="9525">
            <a:noFill/>
            <a:miter lim="800000"/>
            <a:headEnd/>
            <a:tailEnd/>
          </a:ln>
        </p:spPr>
        <p:txBody>
          <a:bodyPr>
            <a:spAutoFit/>
          </a:bodyPr>
          <a:lstStyle/>
          <a:p>
            <a:r>
              <a:rPr lang="en-US" sz="3600" b="1" dirty="0">
                <a:solidFill>
                  <a:schemeClr val="tx2"/>
                </a:solidFill>
                <a:latin typeface="Microsoft Sans Serif" pitchFamily="34" charset="0"/>
                <a:cs typeface="Microsoft Sans Serif" pitchFamily="34" charset="0"/>
              </a:rPr>
              <a:t>Issues with Patient Information Quality</a:t>
            </a:r>
          </a:p>
          <a:p>
            <a:endParaRPr lang="de-DE" sz="2800" b="1" dirty="0">
              <a:solidFill>
                <a:schemeClr val="tx2"/>
              </a:solidFill>
              <a:latin typeface="Microsoft Sans Serif" pitchFamily="34" charset="0"/>
              <a:cs typeface="Microsoft Sans Serif" pitchFamily="34" charset="0"/>
            </a:endParaRPr>
          </a:p>
          <a:p>
            <a:r>
              <a:rPr lang="en-GB" sz="3200" dirty="0">
                <a:solidFill>
                  <a:schemeClr val="tx2"/>
                </a:solidFill>
                <a:latin typeface="Microsoft Sans Serif" pitchFamily="34" charset="0"/>
                <a:cs typeface="Microsoft Sans Serif" pitchFamily="34" charset="0"/>
              </a:rPr>
              <a:t>Patient information leaflets (PILs, documents used to inform patients about clinical trials) have been found lacking. They are badly written, hard to understand and are not read. However, these documents are essential to enable informed consent.</a:t>
            </a:r>
          </a:p>
        </p:txBody>
      </p:sp>
      <p:pic>
        <p:nvPicPr>
          <p:cNvPr id="2052" name="Picture 6"/>
          <p:cNvPicPr>
            <a:picLocks noChangeAspect="1" noChangeArrowheads="1"/>
          </p:cNvPicPr>
          <p:nvPr/>
        </p:nvPicPr>
        <p:blipFill>
          <a:blip r:embed="rId2"/>
          <a:srcRect/>
          <a:stretch>
            <a:fillRect/>
          </a:stretch>
        </p:blipFill>
        <p:spPr bwMode="auto">
          <a:xfrm>
            <a:off x="0" y="0"/>
            <a:ext cx="21386800" cy="2603918"/>
          </a:xfrm>
          <a:prstGeom prst="rect">
            <a:avLst/>
          </a:prstGeom>
          <a:noFill/>
          <a:ln w="9525">
            <a:noFill/>
            <a:miter lim="800000"/>
            <a:headEnd/>
            <a:tailEnd/>
          </a:ln>
        </p:spPr>
      </p:pic>
      <p:pic>
        <p:nvPicPr>
          <p:cNvPr id="2053" name="Picture 7"/>
          <p:cNvPicPr>
            <a:picLocks noChangeAspect="1" noChangeArrowheads="1"/>
          </p:cNvPicPr>
          <p:nvPr/>
        </p:nvPicPr>
        <p:blipFill>
          <a:blip r:embed="rId3"/>
          <a:srcRect/>
          <a:stretch>
            <a:fillRect/>
          </a:stretch>
        </p:blipFill>
        <p:spPr bwMode="auto">
          <a:xfrm>
            <a:off x="0" y="26876375"/>
            <a:ext cx="21386800" cy="3422650"/>
          </a:xfrm>
          <a:prstGeom prst="rect">
            <a:avLst/>
          </a:prstGeom>
          <a:noFill/>
          <a:ln w="9525">
            <a:noFill/>
            <a:miter lim="800000"/>
            <a:headEnd/>
            <a:tailEnd/>
          </a:ln>
        </p:spPr>
      </p:pic>
      <p:sp>
        <p:nvSpPr>
          <p:cNvPr id="10" name="Title 1"/>
          <p:cNvSpPr txBox="1">
            <a:spLocks/>
          </p:cNvSpPr>
          <p:nvPr/>
        </p:nvSpPr>
        <p:spPr>
          <a:xfrm>
            <a:off x="0" y="4548188"/>
            <a:ext cx="21386800" cy="1066800"/>
          </a:xfrm>
          <a:prstGeom prst="rect">
            <a:avLst/>
          </a:prstGeom>
          <a:effectLst>
            <a:outerShdw blurRad="12700" dist="12700" dir="18900000" sx="20000" sy="20000" algn="bl" rotWithShape="0">
              <a:schemeClr val="bg1">
                <a:lumMod val="85000"/>
                <a:alpha val="40000"/>
              </a:schemeClr>
            </a:outerShdw>
          </a:effectLst>
        </p:spPr>
        <p:txBody>
          <a:bodyPr lIns="295232" tIns="147616" rIns="295232" bIns="147616" anchor="ctr"/>
          <a:lstStyle/>
          <a:p>
            <a:pPr algn="ctr" defTabSz="2952323" fontAlgn="auto">
              <a:lnSpc>
                <a:spcPct val="110000"/>
              </a:lnSpc>
              <a:spcAft>
                <a:spcPts val="0"/>
              </a:spcAft>
              <a:defRPr/>
            </a:pPr>
            <a:endParaRPr lang="de-DE" sz="3200" dirty="0">
              <a:solidFill>
                <a:srgbClr val="2A5A82"/>
              </a:solidFill>
              <a:latin typeface="StoneSans LT Semibold" pitchFamily="2" charset="0"/>
              <a:ea typeface="+mj-ea"/>
              <a:cs typeface="+mj-cs"/>
            </a:endParaRPr>
          </a:p>
        </p:txBody>
      </p:sp>
      <p:sp>
        <p:nvSpPr>
          <p:cNvPr id="2057" name="TextBox 11"/>
          <p:cNvSpPr txBox="1">
            <a:spLocks noChangeArrowheads="1"/>
          </p:cNvSpPr>
          <p:nvPr/>
        </p:nvSpPr>
        <p:spPr bwMode="auto">
          <a:xfrm>
            <a:off x="2082800" y="3123378"/>
            <a:ext cx="17754600" cy="1077218"/>
          </a:xfrm>
          <a:prstGeom prst="rect">
            <a:avLst/>
          </a:prstGeom>
          <a:noFill/>
          <a:ln w="9525">
            <a:noFill/>
            <a:miter lim="800000"/>
            <a:headEnd/>
            <a:tailEnd/>
          </a:ln>
        </p:spPr>
        <p:txBody>
          <a:bodyPr wrap="square">
            <a:spAutoFit/>
          </a:bodyPr>
          <a:lstStyle/>
          <a:p>
            <a:pPr algn="ctr"/>
            <a:r>
              <a:rPr lang="nn-NO" sz="3200" b="1" dirty="0">
                <a:solidFill>
                  <a:schemeClr val="tx2"/>
                </a:solidFill>
                <a:latin typeface="Microsoft Sans Serif" pitchFamily="34" charset="0"/>
                <a:cs typeface="Microsoft Sans Serif" pitchFamily="34" charset="0"/>
              </a:rPr>
              <a:t>Fernando Santos        |        Prof Jeremy Wyatt        |        </a:t>
            </a:r>
            <a:r>
              <a:rPr lang="nn-NO" sz="3200" b="1" dirty="0" smtClean="0">
                <a:solidFill>
                  <a:schemeClr val="tx2"/>
                </a:solidFill>
                <a:latin typeface="Microsoft Sans Serif" pitchFamily="34" charset="0"/>
                <a:cs typeface="Microsoft Sans Serif" pitchFamily="34" charset="0"/>
              </a:rPr>
              <a:t>Dr </a:t>
            </a:r>
            <a:r>
              <a:rPr lang="nn-NO" sz="3200" b="1" dirty="0">
                <a:solidFill>
                  <a:schemeClr val="tx2"/>
                </a:solidFill>
                <a:latin typeface="Microsoft Sans Serif" pitchFamily="34" charset="0"/>
                <a:cs typeface="Microsoft Sans Serif" pitchFamily="34" charset="0"/>
              </a:rPr>
              <a:t>Thanassis Tiropanis </a:t>
            </a:r>
          </a:p>
          <a:p>
            <a:pPr algn="ctr"/>
            <a:r>
              <a:rPr lang="nn-NO" sz="3200" b="1" dirty="0">
                <a:solidFill>
                  <a:schemeClr val="tx2"/>
                </a:solidFill>
                <a:latin typeface="Microsoft Sans Serif" pitchFamily="34" charset="0"/>
                <a:cs typeface="Microsoft Sans Serif" pitchFamily="34" charset="0"/>
              </a:rPr>
              <a:t>  FSS1g15@soton.ac.uk          J.C.Wyatt@soton.ac.uk          T.Tiropanis@southampton.ac.uk </a:t>
            </a:r>
          </a:p>
        </p:txBody>
      </p:sp>
      <p:sp>
        <p:nvSpPr>
          <p:cNvPr id="2058" name="Textfeld 14"/>
          <p:cNvSpPr txBox="1">
            <a:spLocks noChangeArrowheads="1"/>
          </p:cNvSpPr>
          <p:nvPr/>
        </p:nvSpPr>
        <p:spPr bwMode="auto">
          <a:xfrm>
            <a:off x="939800" y="21769387"/>
            <a:ext cx="10877755" cy="6001643"/>
          </a:xfrm>
          <a:prstGeom prst="rect">
            <a:avLst/>
          </a:prstGeom>
          <a:noFill/>
          <a:ln w="9525">
            <a:noFill/>
            <a:miter lim="800000"/>
            <a:headEnd/>
            <a:tailEnd/>
          </a:ln>
        </p:spPr>
        <p:txBody>
          <a:bodyPr wrap="square">
            <a:spAutoFit/>
          </a:bodyPr>
          <a:lstStyle/>
          <a:p>
            <a:r>
              <a:rPr lang="en-US" sz="3600" b="1" dirty="0">
                <a:solidFill>
                  <a:schemeClr val="tx2"/>
                </a:solidFill>
                <a:latin typeface="Microsoft Sans Serif" pitchFamily="34" charset="0"/>
                <a:cs typeface="Microsoft Sans Serif" pitchFamily="34" charset="0"/>
              </a:rPr>
              <a:t>Results so far</a:t>
            </a:r>
          </a:p>
          <a:p>
            <a:endParaRPr lang="en-GB" sz="2800" dirty="0">
              <a:solidFill>
                <a:schemeClr val="tx2"/>
              </a:solidFill>
              <a:latin typeface="Microsoft Sans Serif" pitchFamily="34" charset="0"/>
              <a:cs typeface="Microsoft Sans Serif" pitchFamily="34" charset="0"/>
            </a:endParaRPr>
          </a:p>
          <a:p>
            <a:pPr marL="457200" indent="-457200">
              <a:buFont typeface="Arial" panose="020B0604020202020204" pitchFamily="34" charset="0"/>
              <a:buChar char="•"/>
            </a:pPr>
            <a:r>
              <a:rPr lang="en-GB" sz="3200" dirty="0">
                <a:solidFill>
                  <a:schemeClr val="tx2"/>
                </a:solidFill>
                <a:latin typeface="Microsoft Sans Serif" pitchFamily="34" charset="0"/>
                <a:cs typeface="Microsoft Sans Serif" pitchFamily="34" charset="0"/>
              </a:rPr>
              <a:t>Public feedback captured on PILs relates to issues in writing and information presentation</a:t>
            </a:r>
          </a:p>
          <a:p>
            <a:pPr marL="457200" indent="-457200">
              <a:buFont typeface="Arial" panose="020B0604020202020204" pitchFamily="34" charset="0"/>
              <a:buChar char="•"/>
            </a:pPr>
            <a:r>
              <a:rPr lang="en-GB" sz="3200" dirty="0">
                <a:solidFill>
                  <a:schemeClr val="tx2"/>
                </a:solidFill>
                <a:latin typeface="Microsoft Sans Serif" pitchFamily="34" charset="0"/>
                <a:cs typeface="Microsoft Sans Serif" pitchFamily="34" charset="0"/>
              </a:rPr>
              <a:t>The use of subjective grading for PIL quality only accounts for 8% of the variance in patient understanding scores (study based on EQIP score &amp; Knapp topics).</a:t>
            </a:r>
          </a:p>
          <a:p>
            <a:pPr marL="457200" indent="-457200">
              <a:buFont typeface="Arial" panose="020B0604020202020204" pitchFamily="34" charset="0"/>
              <a:buChar char="•"/>
            </a:pPr>
            <a:r>
              <a:rPr lang="en-GB" sz="3200" dirty="0">
                <a:solidFill>
                  <a:schemeClr val="tx2"/>
                </a:solidFill>
                <a:latin typeface="Microsoft Sans Serif" pitchFamily="34" charset="0"/>
                <a:cs typeface="Microsoft Sans Serif" pitchFamily="34" charset="0"/>
              </a:rPr>
              <a:t>When comments on specific PIL sections are analysed independently, general comments and subjective leaflet quality grades do not contribute significantly to EQIP score</a:t>
            </a:r>
          </a:p>
          <a:p>
            <a:endParaRPr lang="en-GB" sz="3200" dirty="0">
              <a:solidFill>
                <a:schemeClr val="tx2"/>
              </a:solidFill>
              <a:latin typeface="Microsoft Sans Serif" pitchFamily="34" charset="0"/>
              <a:cs typeface="Microsoft Sans Serif" pitchFamily="34" charset="0"/>
            </a:endParaRPr>
          </a:p>
        </p:txBody>
      </p:sp>
      <p:sp>
        <p:nvSpPr>
          <p:cNvPr id="26" name="Textfeld 14"/>
          <p:cNvSpPr txBox="1">
            <a:spLocks noChangeArrowheads="1"/>
          </p:cNvSpPr>
          <p:nvPr/>
        </p:nvSpPr>
        <p:spPr bwMode="auto">
          <a:xfrm>
            <a:off x="11417299" y="4787310"/>
            <a:ext cx="8839200" cy="5586145"/>
          </a:xfrm>
          <a:prstGeom prst="rect">
            <a:avLst/>
          </a:prstGeom>
          <a:noFill/>
          <a:ln w="9525">
            <a:noFill/>
            <a:miter lim="800000"/>
            <a:headEnd/>
            <a:tailEnd/>
          </a:ln>
        </p:spPr>
        <p:txBody>
          <a:bodyPr>
            <a:spAutoFit/>
          </a:bodyPr>
          <a:lstStyle/>
          <a:p>
            <a:r>
              <a:rPr lang="en-US" sz="3600" b="1" dirty="0">
                <a:solidFill>
                  <a:schemeClr val="tx2"/>
                </a:solidFill>
                <a:latin typeface="Microsoft Sans Serif" pitchFamily="34" charset="0"/>
                <a:cs typeface="Microsoft Sans Serif" pitchFamily="34" charset="0"/>
              </a:rPr>
              <a:t>Challenge</a:t>
            </a:r>
          </a:p>
          <a:p>
            <a:endParaRPr lang="en-US" sz="2800" dirty="0">
              <a:solidFill>
                <a:schemeClr val="tx2"/>
              </a:solidFill>
              <a:latin typeface="Microsoft Sans Serif" pitchFamily="34" charset="0"/>
              <a:cs typeface="Microsoft Sans Serif" pitchFamily="34" charset="0"/>
            </a:endParaRPr>
          </a:p>
          <a:p>
            <a:r>
              <a:rPr lang="en-GB" sz="3200" dirty="0" smtClean="0">
                <a:solidFill>
                  <a:schemeClr val="tx2"/>
                </a:solidFill>
                <a:latin typeface="Microsoft Sans Serif" pitchFamily="34" charset="0"/>
                <a:cs typeface="Microsoft Sans Serif" pitchFamily="34" charset="0"/>
              </a:rPr>
              <a:t>Can text </a:t>
            </a:r>
            <a:r>
              <a:rPr lang="en-GB" sz="3200" dirty="0">
                <a:solidFill>
                  <a:schemeClr val="tx2"/>
                </a:solidFill>
                <a:latin typeface="Microsoft Sans Serif" pitchFamily="34" charset="0"/>
                <a:cs typeface="Microsoft Sans Serif" pitchFamily="34" charset="0"/>
              </a:rPr>
              <a:t>analytics </a:t>
            </a:r>
            <a:r>
              <a:rPr lang="en-GB" sz="3200" dirty="0" smtClean="0">
                <a:solidFill>
                  <a:schemeClr val="tx2"/>
                </a:solidFill>
                <a:latin typeface="Microsoft Sans Serif" pitchFamily="34" charset="0"/>
                <a:cs typeface="Microsoft Sans Serif" pitchFamily="34" charset="0"/>
              </a:rPr>
              <a:t>enhance </a:t>
            </a:r>
            <a:r>
              <a:rPr lang="en-GB" sz="3200" dirty="0">
                <a:solidFill>
                  <a:schemeClr val="tx2"/>
                </a:solidFill>
                <a:latin typeface="Microsoft Sans Serif" pitchFamily="34" charset="0"/>
                <a:cs typeface="Microsoft Sans Serif" pitchFamily="34" charset="0"/>
              </a:rPr>
              <a:t>the public feedback on Patient Information, by:</a:t>
            </a:r>
          </a:p>
          <a:p>
            <a:pPr marL="540000" indent="-457200">
              <a:spcBef>
                <a:spcPts val="600"/>
              </a:spcBef>
              <a:buFont typeface="+mj-lt"/>
              <a:buAutoNum type="arabicPeriod"/>
            </a:pPr>
            <a:r>
              <a:rPr lang="en-GB" sz="3200" dirty="0">
                <a:solidFill>
                  <a:schemeClr val="tx2"/>
                </a:solidFill>
                <a:latin typeface="Microsoft Sans Serif" pitchFamily="34" charset="0"/>
                <a:cs typeface="Microsoft Sans Serif" pitchFamily="34" charset="0"/>
              </a:rPr>
              <a:t>Identifying sections that produce highly emotive </a:t>
            </a:r>
            <a:r>
              <a:rPr lang="en-GB" sz="3200" dirty="0" smtClean="0">
                <a:solidFill>
                  <a:schemeClr val="tx2"/>
                </a:solidFill>
                <a:latin typeface="Microsoft Sans Serif" pitchFamily="34" charset="0"/>
                <a:cs typeface="Microsoft Sans Serif" pitchFamily="34" charset="0"/>
              </a:rPr>
              <a:t>comments that compromise quality.</a:t>
            </a:r>
            <a:endParaRPr lang="en-GB" sz="3200" dirty="0">
              <a:solidFill>
                <a:schemeClr val="tx2"/>
              </a:solidFill>
              <a:latin typeface="Microsoft Sans Serif" pitchFamily="34" charset="0"/>
              <a:cs typeface="Microsoft Sans Serif" pitchFamily="34" charset="0"/>
            </a:endParaRPr>
          </a:p>
          <a:p>
            <a:pPr marL="540000" indent="-457200">
              <a:buFont typeface="+mj-lt"/>
              <a:buAutoNum type="arabicPeriod"/>
            </a:pPr>
            <a:r>
              <a:rPr lang="en-GB" sz="3200" dirty="0">
                <a:solidFill>
                  <a:schemeClr val="tx2"/>
                </a:solidFill>
                <a:latin typeface="Microsoft Sans Serif" pitchFamily="34" charset="0"/>
                <a:cs typeface="Microsoft Sans Serif" pitchFamily="34" charset="0"/>
              </a:rPr>
              <a:t>Employing quantitative content analysis metrics to identify sentences that are too hard to understand.</a:t>
            </a:r>
          </a:p>
          <a:p>
            <a:pPr marL="540000" indent="-457200">
              <a:buFont typeface="+mj-lt"/>
              <a:buAutoNum type="arabicPeriod"/>
            </a:pPr>
            <a:r>
              <a:rPr lang="en-GB" sz="3200" dirty="0">
                <a:solidFill>
                  <a:schemeClr val="tx2"/>
                </a:solidFill>
                <a:latin typeface="Microsoft Sans Serif" pitchFamily="34" charset="0"/>
                <a:cs typeface="Microsoft Sans Serif" pitchFamily="34" charset="0"/>
              </a:rPr>
              <a:t>Employ comments from similar leaflets to enhance the feedback to the leaflet author. </a:t>
            </a:r>
          </a:p>
        </p:txBody>
      </p:sp>
      <p:sp>
        <p:nvSpPr>
          <p:cNvPr id="20" name="Textfeld 14"/>
          <p:cNvSpPr txBox="1">
            <a:spLocks noChangeArrowheads="1"/>
          </p:cNvSpPr>
          <p:nvPr/>
        </p:nvSpPr>
        <p:spPr bwMode="auto">
          <a:xfrm>
            <a:off x="12454889" y="21769387"/>
            <a:ext cx="4815107" cy="4093428"/>
          </a:xfrm>
          <a:prstGeom prst="rect">
            <a:avLst/>
          </a:prstGeom>
          <a:noFill/>
          <a:ln w="9525">
            <a:noFill/>
            <a:miter lim="800000"/>
            <a:headEnd/>
            <a:tailEnd/>
          </a:ln>
        </p:spPr>
        <p:txBody>
          <a:bodyPr wrap="square" numCol="1">
            <a:spAutoFit/>
          </a:bodyPr>
          <a:lstStyle/>
          <a:p>
            <a:r>
              <a:rPr lang="en-US" sz="3600" b="1" dirty="0">
                <a:solidFill>
                  <a:schemeClr val="tx2"/>
                </a:solidFill>
                <a:latin typeface="Microsoft Sans Serif" pitchFamily="34" charset="0"/>
                <a:cs typeface="Microsoft Sans Serif" pitchFamily="34" charset="0"/>
              </a:rPr>
              <a:t>About Me !</a:t>
            </a:r>
          </a:p>
          <a:p>
            <a:endParaRPr lang="en-US" sz="3200" dirty="0">
              <a:solidFill>
                <a:schemeClr val="tx2"/>
              </a:solidFill>
              <a:latin typeface="Microsoft Sans Serif" pitchFamily="34" charset="0"/>
              <a:cs typeface="Microsoft Sans Serif" pitchFamily="34" charset="0"/>
            </a:endParaRPr>
          </a:p>
          <a:p>
            <a:r>
              <a:rPr lang="en-GB" sz="3200" dirty="0">
                <a:solidFill>
                  <a:schemeClr val="tx2"/>
                </a:solidFill>
                <a:latin typeface="Microsoft Sans Serif" pitchFamily="34" charset="0"/>
                <a:cs typeface="Microsoft Sans Serif" pitchFamily="34" charset="0"/>
              </a:rPr>
              <a:t>I’m a Mexican student doing a PhD in Web Science at University of Southampton. I have a BSc in computer science and an MSc </a:t>
            </a:r>
            <a:endParaRPr lang="en-US" sz="3200" dirty="0">
              <a:solidFill>
                <a:schemeClr val="tx2"/>
              </a:solidFill>
              <a:latin typeface="Microsoft Sans Serif" pitchFamily="34" charset="0"/>
              <a:cs typeface="Microsoft Sans Serif" pitchFamily="34" charset="0"/>
            </a:endParaRPr>
          </a:p>
        </p:txBody>
      </p:sp>
      <p:pic>
        <p:nvPicPr>
          <p:cNvPr id="3" name="Picture 2"/>
          <p:cNvPicPr>
            <a:picLocks noChangeAspect="1"/>
          </p:cNvPicPr>
          <p:nvPr/>
        </p:nvPicPr>
        <p:blipFill>
          <a:blip r:embed="rId4"/>
          <a:stretch>
            <a:fillRect/>
          </a:stretch>
        </p:blipFill>
        <p:spPr>
          <a:xfrm>
            <a:off x="17269996" y="22607587"/>
            <a:ext cx="3558004" cy="2952157"/>
          </a:xfrm>
          <a:prstGeom prst="rect">
            <a:avLst/>
          </a:prstGeom>
        </p:spPr>
      </p:pic>
      <p:sp>
        <p:nvSpPr>
          <p:cNvPr id="8" name="Rectangle 7"/>
          <p:cNvSpPr/>
          <p:nvPr/>
        </p:nvSpPr>
        <p:spPr>
          <a:xfrm>
            <a:off x="12454889" y="25807987"/>
            <a:ext cx="8373111" cy="1077218"/>
          </a:xfrm>
          <a:prstGeom prst="rect">
            <a:avLst/>
          </a:prstGeom>
        </p:spPr>
        <p:txBody>
          <a:bodyPr wrap="square">
            <a:spAutoFit/>
          </a:bodyPr>
          <a:lstStyle/>
          <a:p>
            <a:r>
              <a:rPr lang="en-GB" sz="3200" dirty="0">
                <a:solidFill>
                  <a:schemeClr val="tx2"/>
                </a:solidFill>
                <a:latin typeface="Microsoft Sans Serif" pitchFamily="34" charset="0"/>
                <a:cs typeface="Microsoft Sans Serif" pitchFamily="34" charset="0"/>
              </a:rPr>
              <a:t>in </a:t>
            </a:r>
            <a:r>
              <a:rPr lang="en-GB" sz="3200" dirty="0">
                <a:solidFill>
                  <a:srgbClr val="1F497D"/>
                </a:solidFill>
                <a:latin typeface="Microsoft Sans Serif" pitchFamily="34" charset="0"/>
                <a:cs typeface="Microsoft Sans Serif" pitchFamily="34" charset="0"/>
              </a:rPr>
              <a:t>Web Science. I like reading, gothic rock and extra spicy food.</a:t>
            </a:r>
            <a:endParaRPr lang="en-GB" sz="3200" dirty="0">
              <a:solidFill>
                <a:schemeClr val="tx2"/>
              </a:solidFill>
              <a:latin typeface="Microsoft Sans Serif" pitchFamily="34" charset="0"/>
              <a:cs typeface="Microsoft Sans Serif" pitchFamily="34" charset="0"/>
            </a:endParaRPr>
          </a:p>
        </p:txBody>
      </p:sp>
      <p:pic>
        <p:nvPicPr>
          <p:cNvPr id="72" name="Picture Placeholder 104">
            <a:extLst>
              <a:ext uri="{FF2B5EF4-FFF2-40B4-BE49-F238E27FC236}">
                <a16:creationId xmlns:a16="http://schemas.microsoft.com/office/drawing/2014/main" id="{6C29E171-3D70-4FF0-AAC3-95CAACF77B77}"/>
              </a:ext>
            </a:extLst>
          </p:cNvPr>
          <p:cNvPicPr>
            <a:picLocks noChangeAspect="1"/>
          </p:cNvPicPr>
          <p:nvPr/>
        </p:nvPicPr>
        <p:blipFill rotWithShape="1">
          <a:blip r:embed="rId5">
            <a:extLst>
              <a:ext uri="{28A0092B-C50C-407E-A947-70E740481C1C}">
                <a14:useLocalDpi xmlns:a14="http://schemas.microsoft.com/office/drawing/2010/main" val="0"/>
              </a:ext>
            </a:extLst>
          </a:blip>
          <a:srcRect t="27234"/>
          <a:stretch/>
        </p:blipFill>
        <p:spPr>
          <a:xfrm>
            <a:off x="16122824" y="27140995"/>
            <a:ext cx="5225606" cy="3102798"/>
          </a:xfrm>
          <a:prstGeom prst="rect">
            <a:avLst/>
          </a:prstGeom>
        </p:spPr>
      </p:pic>
      <p:pic>
        <p:nvPicPr>
          <p:cNvPr id="73" name="Picture 72"/>
          <p:cNvPicPr>
            <a:picLocks noChangeAspect="1"/>
          </p:cNvPicPr>
          <p:nvPr/>
        </p:nvPicPr>
        <p:blipFill>
          <a:blip r:embed="rId6">
            <a:biLevel thresh="50000"/>
            <a:extLst>
              <a:ext uri="{28A0092B-C50C-407E-A947-70E740481C1C}">
                <a14:useLocalDpi xmlns:a14="http://schemas.microsoft.com/office/drawing/2010/main" val="0"/>
              </a:ext>
            </a:extLst>
          </a:blip>
          <a:stretch>
            <a:fillRect/>
          </a:stretch>
        </p:blipFill>
        <p:spPr>
          <a:xfrm>
            <a:off x="101600" y="27255787"/>
            <a:ext cx="6900848" cy="1525734"/>
          </a:xfrm>
          <a:prstGeom prst="rect">
            <a:avLst/>
          </a:prstGeom>
        </p:spPr>
      </p:pic>
      <p:pic>
        <p:nvPicPr>
          <p:cNvPr id="74" name="Picture 73">
            <a:extLst>
              <a:ext uri="{FF2B5EF4-FFF2-40B4-BE49-F238E27FC236}">
                <a16:creationId xmlns:a16="http://schemas.microsoft.com/office/drawing/2014/main" id="{BAA40F8C-E056-4CCB-9081-F650FA4031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36400" y="27655444"/>
            <a:ext cx="4215854" cy="2566986"/>
          </a:xfrm>
          <a:prstGeom prst="rect">
            <a:avLst/>
          </a:prstGeom>
        </p:spPr>
      </p:pic>
      <p:pic>
        <p:nvPicPr>
          <p:cNvPr id="75" name="Picture 74">
            <a:extLst>
              <a:ext uri="{FF2B5EF4-FFF2-40B4-BE49-F238E27FC236}">
                <a16:creationId xmlns:a16="http://schemas.microsoft.com/office/drawing/2014/main" id="{4F9B8899-187F-457F-A703-51E353C3B26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600" y="28691517"/>
            <a:ext cx="2592978" cy="1516892"/>
          </a:xfrm>
          <a:prstGeom prst="rect">
            <a:avLst/>
          </a:prstGeom>
        </p:spPr>
      </p:pic>
      <p:grpSp>
        <p:nvGrpSpPr>
          <p:cNvPr id="4" name="Group 3"/>
          <p:cNvGrpSpPr/>
          <p:nvPr/>
        </p:nvGrpSpPr>
        <p:grpSpPr>
          <a:xfrm>
            <a:off x="939800" y="10720387"/>
            <a:ext cx="19812000" cy="10820400"/>
            <a:chOff x="939800" y="10567987"/>
            <a:chExt cx="19812000" cy="10820400"/>
          </a:xfrm>
        </p:grpSpPr>
        <p:grpSp>
          <p:nvGrpSpPr>
            <p:cNvPr id="6" name="Group 5"/>
            <p:cNvGrpSpPr/>
            <p:nvPr/>
          </p:nvGrpSpPr>
          <p:grpSpPr>
            <a:xfrm>
              <a:off x="1168400" y="11025553"/>
              <a:ext cx="19065427" cy="9981406"/>
              <a:chOff x="722938" y="10354314"/>
              <a:chExt cx="19842856" cy="10658623"/>
            </a:xfrm>
          </p:grpSpPr>
          <p:pic>
            <p:nvPicPr>
              <p:cNvPr id="55" name="Picture 5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3600" y="10354314"/>
                <a:ext cx="3026821" cy="4337500"/>
              </a:xfrm>
              <a:prstGeom prst="rect">
                <a:avLst/>
              </a:prstGeom>
            </p:spPr>
          </p:pic>
          <p:pic>
            <p:nvPicPr>
              <p:cNvPr id="56" name="Picture 5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35600" y="10482284"/>
                <a:ext cx="4307994" cy="4337500"/>
              </a:xfrm>
              <a:prstGeom prst="rect">
                <a:avLst/>
              </a:prstGeom>
            </p:spPr>
          </p:pic>
          <p:pic>
            <p:nvPicPr>
              <p:cNvPr id="57" name="Picture 5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6800" y="10393170"/>
                <a:ext cx="9338994" cy="4426614"/>
              </a:xfrm>
              <a:prstGeom prst="rect">
                <a:avLst/>
              </a:prstGeom>
            </p:spPr>
          </p:pic>
          <p:grpSp>
            <p:nvGrpSpPr>
              <p:cNvPr id="58" name="Group 57">
                <a:extLst>
                  <a:ext uri="{FF2B5EF4-FFF2-40B4-BE49-F238E27FC236}">
                    <a16:creationId xmlns:a16="http://schemas.microsoft.com/office/drawing/2014/main" id="{8B3E9E58-677C-4698-AFB3-ABAE433B19BD}"/>
                  </a:ext>
                </a:extLst>
              </p:cNvPr>
              <p:cNvGrpSpPr>
                <a:grpSpLocks noChangeAspect="1"/>
              </p:cNvGrpSpPr>
              <p:nvPr/>
            </p:nvGrpSpPr>
            <p:grpSpPr>
              <a:xfrm>
                <a:off x="8102600" y="15883979"/>
                <a:ext cx="8020224" cy="5128958"/>
                <a:chOff x="20870800" y="7817458"/>
                <a:chExt cx="8594075" cy="5495939"/>
              </a:xfrm>
            </p:grpSpPr>
            <p:pic>
              <p:nvPicPr>
                <p:cNvPr id="59" name="Picture 58">
                  <a:extLst>
                    <a:ext uri="{FF2B5EF4-FFF2-40B4-BE49-F238E27FC236}">
                      <a16:creationId xmlns:a16="http://schemas.microsoft.com/office/drawing/2014/main" id="{C011F59E-FB58-4E5E-B305-E2566CBF067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870800" y="8768833"/>
                  <a:ext cx="6015905" cy="3968285"/>
                </a:xfrm>
                <a:prstGeom prst="rect">
                  <a:avLst/>
                </a:prstGeom>
              </p:spPr>
            </p:pic>
            <p:pic>
              <p:nvPicPr>
                <p:cNvPr id="60" name="Picture 59">
                  <a:extLst>
                    <a:ext uri="{FF2B5EF4-FFF2-40B4-BE49-F238E27FC236}">
                      <a16:creationId xmlns:a16="http://schemas.microsoft.com/office/drawing/2014/main" id="{D36904B1-D64B-427D-8165-41720BABE3BE}"/>
                    </a:ext>
                  </a:extLst>
                </p:cNvPr>
                <p:cNvPicPr>
                  <a:picLocks noChangeAspect="1"/>
                </p:cNvPicPr>
                <p:nvPr/>
              </p:nvPicPr>
              <p:blipFill>
                <a:blip r:embed="rId13"/>
                <a:stretch>
                  <a:fillRect/>
                </a:stretch>
              </p:blipFill>
              <p:spPr>
                <a:xfrm>
                  <a:off x="27046875" y="7817458"/>
                  <a:ext cx="2418000" cy="3134134"/>
                </a:xfrm>
                <a:prstGeom prst="rect">
                  <a:avLst/>
                </a:prstGeom>
              </p:spPr>
            </p:pic>
            <p:pic>
              <p:nvPicPr>
                <p:cNvPr id="61" name="Picture 60">
                  <a:extLst>
                    <a:ext uri="{FF2B5EF4-FFF2-40B4-BE49-F238E27FC236}">
                      <a16:creationId xmlns:a16="http://schemas.microsoft.com/office/drawing/2014/main" id="{7373B94E-C67F-47AF-843E-9284B2D472E3}"/>
                    </a:ext>
                  </a:extLst>
                </p:cNvPr>
                <p:cNvPicPr>
                  <a:picLocks noChangeAspect="1"/>
                </p:cNvPicPr>
                <p:nvPr/>
              </p:nvPicPr>
              <p:blipFill>
                <a:blip r:embed="rId14"/>
                <a:stretch>
                  <a:fillRect/>
                </a:stretch>
              </p:blipFill>
              <p:spPr>
                <a:xfrm>
                  <a:off x="27046875" y="10957930"/>
                  <a:ext cx="2418000" cy="2355467"/>
                </a:xfrm>
                <a:prstGeom prst="rect">
                  <a:avLst/>
                </a:prstGeom>
              </p:spPr>
            </p:pic>
          </p:grpSp>
          <p:sp>
            <p:nvSpPr>
              <p:cNvPr id="62" name="Right Arrow 61"/>
              <p:cNvSpPr/>
              <p:nvPr/>
            </p:nvSpPr>
            <p:spPr>
              <a:xfrm>
                <a:off x="4002545" y="12237258"/>
                <a:ext cx="1223061" cy="745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ight Arrow 63"/>
              <p:cNvSpPr/>
              <p:nvPr/>
            </p:nvSpPr>
            <p:spPr>
              <a:xfrm>
                <a:off x="9888890" y="12150431"/>
                <a:ext cx="1223061" cy="745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urved Left Arrow 4"/>
              <p:cNvSpPr/>
              <p:nvPr/>
            </p:nvSpPr>
            <p:spPr>
              <a:xfrm rot="1334846">
                <a:off x="18867104" y="14720984"/>
                <a:ext cx="1600199" cy="5943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7" name="Textfeld 14"/>
              <p:cNvSpPr txBox="1">
                <a:spLocks noChangeArrowheads="1"/>
              </p:cNvSpPr>
              <p:nvPr/>
            </p:nvSpPr>
            <p:spPr bwMode="auto">
              <a:xfrm>
                <a:off x="722938" y="14917473"/>
                <a:ext cx="3279607" cy="1018841"/>
              </a:xfrm>
              <a:prstGeom prst="rect">
                <a:avLst/>
              </a:prstGeom>
              <a:noFill/>
              <a:ln w="9525">
                <a:noFill/>
                <a:miter lim="800000"/>
                <a:headEnd/>
                <a:tailEnd/>
              </a:ln>
            </p:spPr>
            <p:txBody>
              <a:bodyPr wrap="square">
                <a:spAutoFit/>
              </a:bodyPr>
              <a:lstStyle/>
              <a:p>
                <a:r>
                  <a:rPr lang="en-US" sz="2800" b="1" dirty="0">
                    <a:solidFill>
                      <a:schemeClr val="tx2"/>
                    </a:solidFill>
                    <a:latin typeface="Microsoft Sans Serif" pitchFamily="34" charset="0"/>
                    <a:cs typeface="Microsoft Sans Serif" pitchFamily="34" charset="0"/>
                  </a:rPr>
                  <a:t>Original PIL Document</a:t>
                </a:r>
              </a:p>
            </p:txBody>
          </p:sp>
          <p:sp>
            <p:nvSpPr>
              <p:cNvPr id="68" name="Textfeld 14"/>
              <p:cNvSpPr txBox="1">
                <a:spLocks noChangeArrowheads="1"/>
              </p:cNvSpPr>
              <p:nvPr/>
            </p:nvSpPr>
            <p:spPr bwMode="auto">
              <a:xfrm>
                <a:off x="5692696" y="15092849"/>
                <a:ext cx="3793801" cy="523220"/>
              </a:xfrm>
              <a:prstGeom prst="rect">
                <a:avLst/>
              </a:prstGeom>
              <a:noFill/>
              <a:ln w="9525">
                <a:noFill/>
                <a:miter lim="800000"/>
                <a:headEnd/>
                <a:tailEnd/>
              </a:ln>
            </p:spPr>
            <p:txBody>
              <a:bodyPr wrap="square">
                <a:spAutoFit/>
              </a:bodyPr>
              <a:lstStyle/>
              <a:p>
                <a:pPr algn="just"/>
                <a:r>
                  <a:rPr lang="en-US" sz="2800" b="1" dirty="0" err="1">
                    <a:solidFill>
                      <a:schemeClr val="tx2"/>
                    </a:solidFill>
                    <a:latin typeface="Microsoft Sans Serif" pitchFamily="34" charset="0"/>
                    <a:cs typeface="Microsoft Sans Serif" pitchFamily="34" charset="0"/>
                  </a:rPr>
                  <a:t>Json</a:t>
                </a:r>
                <a:r>
                  <a:rPr lang="en-US" sz="2800" b="1" dirty="0">
                    <a:solidFill>
                      <a:schemeClr val="tx2"/>
                    </a:solidFill>
                    <a:latin typeface="Microsoft Sans Serif" pitchFamily="34" charset="0"/>
                    <a:cs typeface="Microsoft Sans Serif" pitchFamily="34" charset="0"/>
                  </a:rPr>
                  <a:t> Representation</a:t>
                </a:r>
              </a:p>
            </p:txBody>
          </p:sp>
          <p:sp>
            <p:nvSpPr>
              <p:cNvPr id="69" name="Textfeld 14"/>
              <p:cNvSpPr txBox="1">
                <a:spLocks noChangeArrowheads="1"/>
              </p:cNvSpPr>
              <p:nvPr/>
            </p:nvSpPr>
            <p:spPr bwMode="auto">
              <a:xfrm>
                <a:off x="12317568" y="14906011"/>
                <a:ext cx="7048501" cy="523220"/>
              </a:xfrm>
              <a:prstGeom prst="rect">
                <a:avLst/>
              </a:prstGeom>
              <a:noFill/>
              <a:ln w="9525">
                <a:noFill/>
                <a:miter lim="800000"/>
                <a:headEnd/>
                <a:tailEnd/>
              </a:ln>
            </p:spPr>
            <p:txBody>
              <a:bodyPr wrap="square">
                <a:spAutoFit/>
              </a:bodyPr>
              <a:lstStyle/>
              <a:p>
                <a:pPr algn="just"/>
                <a:r>
                  <a:rPr lang="en-US" sz="2800" b="1" dirty="0">
                    <a:solidFill>
                      <a:schemeClr val="tx2"/>
                    </a:solidFill>
                    <a:latin typeface="Microsoft Sans Serif" pitchFamily="34" charset="0"/>
                    <a:cs typeface="Microsoft Sans Serif" pitchFamily="34" charset="0"/>
                  </a:rPr>
                  <a:t>Web Platform to Collect Public Feedback</a:t>
                </a:r>
              </a:p>
            </p:txBody>
          </p:sp>
          <p:sp>
            <p:nvSpPr>
              <p:cNvPr id="70" name="Textfeld 14"/>
              <p:cNvSpPr txBox="1">
                <a:spLocks noChangeArrowheads="1"/>
              </p:cNvSpPr>
              <p:nvPr/>
            </p:nvSpPr>
            <p:spPr bwMode="auto">
              <a:xfrm>
                <a:off x="16505071" y="16212564"/>
                <a:ext cx="3661349" cy="1939086"/>
              </a:xfrm>
              <a:prstGeom prst="rect">
                <a:avLst/>
              </a:prstGeom>
              <a:noFill/>
              <a:ln w="9525">
                <a:noFill/>
                <a:miter lim="800000"/>
                <a:headEnd/>
                <a:tailEnd/>
              </a:ln>
            </p:spPr>
            <p:txBody>
              <a:bodyPr wrap="square">
                <a:spAutoFit/>
              </a:bodyPr>
              <a:lstStyle/>
              <a:p>
                <a:pPr algn="just"/>
                <a:r>
                  <a:rPr lang="en-US" sz="2800" b="1" dirty="0">
                    <a:solidFill>
                      <a:schemeClr val="tx2"/>
                    </a:solidFill>
                    <a:latin typeface="Microsoft Sans Serif" pitchFamily="34" charset="0"/>
                    <a:cs typeface="Microsoft Sans Serif" pitchFamily="34" charset="0"/>
                  </a:rPr>
                  <a:t>Adding:</a:t>
                </a:r>
              </a:p>
              <a:p>
                <a:pPr algn="just"/>
                <a:r>
                  <a:rPr lang="en-US" sz="2800" b="1" dirty="0">
                    <a:solidFill>
                      <a:schemeClr val="tx2"/>
                    </a:solidFill>
                    <a:latin typeface="Microsoft Sans Serif" pitchFamily="34" charset="0"/>
                    <a:cs typeface="Microsoft Sans Serif" pitchFamily="34" charset="0"/>
                  </a:rPr>
                  <a:t>   Sentiment Analysis</a:t>
                </a:r>
              </a:p>
              <a:p>
                <a:pPr algn="just"/>
                <a:r>
                  <a:rPr lang="en-US" sz="2800" b="1" dirty="0">
                    <a:solidFill>
                      <a:schemeClr val="tx2"/>
                    </a:solidFill>
                    <a:latin typeface="Microsoft Sans Serif" pitchFamily="34" charset="0"/>
                    <a:cs typeface="Microsoft Sans Serif" pitchFamily="34" charset="0"/>
                  </a:rPr>
                  <a:t>   Content Analysis</a:t>
                </a:r>
              </a:p>
              <a:p>
                <a:pPr algn="just"/>
                <a:r>
                  <a:rPr lang="en-US" sz="2800" b="1" dirty="0">
                    <a:solidFill>
                      <a:schemeClr val="tx2"/>
                    </a:solidFill>
                    <a:latin typeface="Microsoft Sans Serif" pitchFamily="34" charset="0"/>
                    <a:cs typeface="Microsoft Sans Serif" pitchFamily="34" charset="0"/>
                  </a:rPr>
                  <a:t>   </a:t>
                </a:r>
                <a:r>
                  <a:rPr lang="en-US" sz="2800" b="1" dirty="0" smtClean="0">
                    <a:solidFill>
                      <a:schemeClr val="tx2"/>
                    </a:solidFill>
                    <a:latin typeface="Microsoft Sans Serif" pitchFamily="34" charset="0"/>
                    <a:cs typeface="Microsoft Sans Serif" pitchFamily="34" charset="0"/>
                  </a:rPr>
                  <a:t>Clustering </a:t>
                </a:r>
                <a:r>
                  <a:rPr lang="en-US" sz="2800" b="1" dirty="0">
                    <a:solidFill>
                      <a:schemeClr val="tx2"/>
                    </a:solidFill>
                    <a:latin typeface="Microsoft Sans Serif" pitchFamily="34" charset="0"/>
                    <a:cs typeface="Microsoft Sans Serif" pitchFamily="34" charset="0"/>
                  </a:rPr>
                  <a:t>Analysis</a:t>
                </a:r>
              </a:p>
            </p:txBody>
          </p:sp>
          <p:sp>
            <p:nvSpPr>
              <p:cNvPr id="71" name="Textfeld 14"/>
              <p:cNvSpPr txBox="1">
                <a:spLocks noChangeArrowheads="1"/>
              </p:cNvSpPr>
              <p:nvPr/>
            </p:nvSpPr>
            <p:spPr bwMode="auto">
              <a:xfrm>
                <a:off x="4420439" y="17930985"/>
                <a:ext cx="3279607" cy="1478964"/>
              </a:xfrm>
              <a:prstGeom prst="rect">
                <a:avLst/>
              </a:prstGeom>
              <a:noFill/>
              <a:ln w="9525">
                <a:noFill/>
                <a:miter lim="800000"/>
                <a:headEnd/>
                <a:tailEnd/>
              </a:ln>
            </p:spPr>
            <p:txBody>
              <a:bodyPr wrap="square">
                <a:spAutoFit/>
              </a:bodyPr>
              <a:lstStyle/>
              <a:p>
                <a:r>
                  <a:rPr lang="en-US" sz="2800" b="1" dirty="0">
                    <a:solidFill>
                      <a:schemeClr val="tx2"/>
                    </a:solidFill>
                    <a:latin typeface="Microsoft Sans Serif" pitchFamily="34" charset="0"/>
                    <a:cs typeface="Microsoft Sans Serif" pitchFamily="34" charset="0"/>
                  </a:rPr>
                  <a:t>Enhanced feedback for the leaflet author</a:t>
                </a:r>
              </a:p>
            </p:txBody>
          </p:sp>
        </p:grpSp>
        <p:sp>
          <p:nvSpPr>
            <p:cNvPr id="2" name="Rectangle 1"/>
            <p:cNvSpPr/>
            <p:nvPr/>
          </p:nvSpPr>
          <p:spPr>
            <a:xfrm>
              <a:off x="939800" y="10567987"/>
              <a:ext cx="19812000" cy="10820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051" name="Title 1"/>
          <p:cNvSpPr>
            <a:spLocks noGrp="1"/>
          </p:cNvSpPr>
          <p:nvPr>
            <p:ph type="ctrTitle"/>
          </p:nvPr>
        </p:nvSpPr>
        <p:spPr>
          <a:xfrm>
            <a:off x="482599" y="-614292"/>
            <a:ext cx="20421600" cy="2800279"/>
          </a:xfrm>
        </p:spPr>
        <p:txBody>
          <a:bodyPr/>
          <a:lstStyle/>
          <a:p>
            <a:r>
              <a:rPr lang="de-DE" sz="6600" dirty="0">
                <a:solidFill>
                  <a:schemeClr val="bg1"/>
                </a:solidFill>
                <a:latin typeface="Imprint MT Shadow" pitchFamily="82" charset="0"/>
                <a:cs typeface="Microsoft Sans Serif" pitchFamily="34" charset="0"/>
              </a:rPr>
              <a:t/>
            </a:r>
            <a:br>
              <a:rPr lang="de-DE" sz="6600" dirty="0">
                <a:solidFill>
                  <a:schemeClr val="bg1"/>
                </a:solidFill>
                <a:latin typeface="Imprint MT Shadow" pitchFamily="82" charset="0"/>
                <a:cs typeface="Microsoft Sans Serif" pitchFamily="34" charset="0"/>
              </a:rPr>
            </a:br>
            <a:r>
              <a:rPr lang="en-GB" sz="6600" b="1" dirty="0">
                <a:solidFill>
                  <a:schemeClr val="bg1"/>
                </a:solidFill>
                <a:latin typeface="Imprint MT Shadow" pitchFamily="82" charset="0"/>
                <a:cs typeface="Microsoft Sans Serif" pitchFamily="34" charset="0"/>
                <a:sym typeface="Calibri"/>
              </a:rPr>
              <a:t>Web </a:t>
            </a:r>
            <a:r>
              <a:rPr lang="en-GB" sz="6600" b="1" dirty="0" smtClean="0">
                <a:solidFill>
                  <a:schemeClr val="bg1"/>
                </a:solidFill>
                <a:latin typeface="Imprint MT Shadow" pitchFamily="82" charset="0"/>
                <a:cs typeface="Microsoft Sans Serif" pitchFamily="34" charset="0"/>
                <a:sym typeface="Calibri"/>
              </a:rPr>
              <a:t>&amp; Text </a:t>
            </a:r>
            <a:r>
              <a:rPr lang="en-GB" sz="6600" b="1" dirty="0">
                <a:solidFill>
                  <a:schemeClr val="bg1"/>
                </a:solidFill>
                <a:latin typeface="Imprint MT Shadow" pitchFamily="82" charset="0"/>
                <a:cs typeface="Microsoft Sans Serif" pitchFamily="34" charset="0"/>
                <a:sym typeface="Calibri"/>
              </a:rPr>
              <a:t>Analytics to Enhance Public Feedback on Patient Information Leaflets</a:t>
            </a:r>
            <a:endParaRPr lang="de-DE" sz="6600" b="1" dirty="0">
              <a:solidFill>
                <a:schemeClr val="bg1"/>
              </a:solidFill>
              <a:latin typeface="Microsoft Sans Serif" pitchFamily="34" charset="0"/>
              <a:cs typeface="Microsoft Sans Serif"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258</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Imprint MT Shadow</vt:lpstr>
      <vt:lpstr>Microsoft Sans Serif</vt:lpstr>
      <vt:lpstr>StoneSans LT Semibold</vt:lpstr>
      <vt:lpstr>Office Theme</vt:lpstr>
      <vt:lpstr> Web &amp; Text Analytics to Enhance Public Feedback on Patient Information Leaflets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Zeon Trevor Fernando</dc:creator>
  <cp:lastModifiedBy>Santos Sanchez F.</cp:lastModifiedBy>
  <cp:revision>130</cp:revision>
  <cp:lastPrinted>2018-07-25T08:51:42Z</cp:lastPrinted>
  <dcterms:created xsi:type="dcterms:W3CDTF">2006-08-16T00:00:00Z</dcterms:created>
  <dcterms:modified xsi:type="dcterms:W3CDTF">2018-07-25T15:04:19Z</dcterms:modified>
</cp:coreProperties>
</file>