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6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6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4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6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30C6-99D2-43C3-8DAA-7A673D890797}" type="datetimeFigureOut">
              <a:rPr lang="en-GB" smtClean="0"/>
              <a:t>26/07/2017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82C0-B7ED-452B-AF93-42A3837F7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38992" y="46899"/>
            <a:ext cx="8064725" cy="6811101"/>
            <a:chOff x="1238992" y="46899"/>
            <a:chExt cx="8064725" cy="6811101"/>
          </a:xfrm>
        </p:grpSpPr>
        <p:sp>
          <p:nvSpPr>
            <p:cNvPr id="2" name="Rounded Rectangle 1"/>
            <p:cNvSpPr/>
            <p:nvPr/>
          </p:nvSpPr>
          <p:spPr>
            <a:xfrm>
              <a:off x="3380509" y="46899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Systematic Review of indicators for emotional factors</a:t>
              </a:r>
              <a:endParaRPr lang="en-GB" sz="11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23456" y="1697568"/>
              <a:ext cx="1294410" cy="8253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CRNs</a:t>
              </a:r>
              <a:endParaRPr lang="en-GB" sz="11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80509" y="1385847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Qualitative Evaluation</a:t>
              </a:r>
              <a:endParaRPr lang="en-GB" sz="11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38992" y="2827157"/>
              <a:ext cx="1294410" cy="8253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Ethics Committees/HRA Input</a:t>
              </a:r>
              <a:endParaRPr lang="en-GB" sz="11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42138" y="4217771"/>
              <a:ext cx="1294410" cy="8253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INVOLVE Program</a:t>
              </a:r>
              <a:endParaRPr lang="en-GB" sz="11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80509" y="2827158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Derive 3 PILS for an RCT</a:t>
              </a:r>
              <a:endParaRPr lang="en-GB" sz="11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97327" y="2867731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Lab Test 2 PILS</a:t>
              </a:r>
              <a:endParaRPr lang="en-GB" sz="11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60252" y="4017112"/>
              <a:ext cx="1294410" cy="8253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Qualitative Evaluation</a:t>
              </a:r>
              <a:endParaRPr lang="en-GB" sz="11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09342" y="1524453"/>
              <a:ext cx="1294410" cy="825335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Literary Review of Metrics</a:t>
              </a:r>
              <a:endParaRPr lang="en-GB" sz="11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71440" y="2867731"/>
              <a:ext cx="1294410" cy="82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Revision</a:t>
              </a:r>
              <a:endParaRPr lang="en-GB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6240" y="4033105"/>
              <a:ext cx="225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recall | understanding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97327" y="4614829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RCT of 2 PILs</a:t>
              </a:r>
              <a:endParaRPr lang="en-GB" sz="11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83550" y="5688527"/>
              <a:ext cx="1294410" cy="82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Which emotions matter?</a:t>
              </a:r>
            </a:p>
            <a:p>
              <a:pPr algn="ctr"/>
              <a:r>
                <a:rPr lang="en-GB" sz="1100" dirty="0" smtClean="0"/>
                <a:t>How much do they matter?</a:t>
              </a:r>
              <a:endParaRPr lang="en-GB" sz="11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97327" y="6032665"/>
              <a:ext cx="1294410" cy="82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Recruitment &amp; Retention effects</a:t>
              </a:r>
              <a:endParaRPr lang="en-GB" sz="11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3937659" y="922707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937659" y="2312128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5954477" y="3947614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Down Arrow 21"/>
            <p:cNvSpPr/>
            <p:nvPr/>
          </p:nvSpPr>
          <p:spPr>
            <a:xfrm rot="2016237">
              <a:off x="6790882" y="2365147"/>
              <a:ext cx="180109" cy="412667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954477" y="5530081"/>
              <a:ext cx="180109" cy="412667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Down Arrow 23"/>
            <p:cNvSpPr/>
            <p:nvPr/>
          </p:nvSpPr>
          <p:spPr>
            <a:xfrm rot="18226037">
              <a:off x="6831161" y="5341878"/>
              <a:ext cx="180109" cy="412667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Down Arrow 24"/>
            <p:cNvSpPr/>
            <p:nvPr/>
          </p:nvSpPr>
          <p:spPr>
            <a:xfrm rot="19168193">
              <a:off x="6777549" y="3697050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6912123" y="3165067"/>
              <a:ext cx="536660" cy="225631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Down Arrow 26"/>
            <p:cNvSpPr/>
            <p:nvPr/>
          </p:nvSpPr>
          <p:spPr>
            <a:xfrm rot="18654889">
              <a:off x="3012215" y="2458209"/>
              <a:ext cx="180109" cy="412667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Down Arrow 27"/>
            <p:cNvSpPr/>
            <p:nvPr/>
          </p:nvSpPr>
          <p:spPr>
            <a:xfrm rot="16200000">
              <a:off x="2866901" y="3033490"/>
              <a:ext cx="180109" cy="412667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Down Arrow 28"/>
            <p:cNvSpPr/>
            <p:nvPr/>
          </p:nvSpPr>
          <p:spPr>
            <a:xfrm rot="12796137">
              <a:off x="3170788" y="3614064"/>
              <a:ext cx="180109" cy="412667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Down Arrow 29"/>
            <p:cNvSpPr/>
            <p:nvPr/>
          </p:nvSpPr>
          <p:spPr>
            <a:xfrm rot="10800000">
              <a:off x="4117768" y="3725947"/>
              <a:ext cx="180109" cy="412667"/>
            </a:xfrm>
            <a:prstGeom prst="down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4952827" y="3071548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034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918863" y="0"/>
            <a:ext cx="3967842" cy="7870386"/>
            <a:chOff x="3918863" y="0"/>
            <a:chExt cx="3967842" cy="7870386"/>
          </a:xfrm>
        </p:grpSpPr>
        <p:sp>
          <p:nvSpPr>
            <p:cNvPr id="2" name="Rounded Rectangle 1"/>
            <p:cNvSpPr/>
            <p:nvPr/>
          </p:nvSpPr>
          <p:spPr>
            <a:xfrm>
              <a:off x="5045534" y="0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New Information</a:t>
              </a:r>
              <a:endParaRPr lang="en-GB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18863" y="1665518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Internal Drive</a:t>
              </a:r>
              <a:endParaRPr lang="en-GB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188534" y="1665518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Cue Stimuli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45533" y="3331036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Response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45533" y="4996554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Reinforcement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45533" y="6662072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Retention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225143" y="1208314"/>
              <a:ext cx="0" cy="45720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471558" y="1208314"/>
              <a:ext cx="0" cy="45720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25143" y="2873832"/>
              <a:ext cx="0" cy="45720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477001" y="2873832"/>
              <a:ext cx="0" cy="45720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916390" y="4539350"/>
              <a:ext cx="0" cy="45720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949047" y="6204868"/>
              <a:ext cx="0" cy="45720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092" y="-12425"/>
            <a:ext cx="3981033" cy="7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13271" y="108261"/>
            <a:ext cx="10784775" cy="4813461"/>
            <a:chOff x="1213271" y="108261"/>
            <a:chExt cx="10784775" cy="4813461"/>
          </a:xfrm>
        </p:grpSpPr>
        <p:sp>
          <p:nvSpPr>
            <p:cNvPr id="2" name="Rounded Rectangle 1"/>
            <p:cNvSpPr/>
            <p:nvPr/>
          </p:nvSpPr>
          <p:spPr>
            <a:xfrm>
              <a:off x="1213271" y="108261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Emotion</a:t>
              </a:r>
              <a:endParaRPr lang="en-GB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13271" y="1420482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PIL</a:t>
              </a:r>
              <a:endParaRPr lang="en-GB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13271" y="2732703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Motivation to participate in RCTs</a:t>
              </a:r>
              <a:endParaRPr lang="en-GB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11344" y="2732704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Review Literature and PIL</a:t>
              </a:r>
              <a:endParaRPr lang="en-GB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09417" y="2732704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Understand &amp; trust PIL</a:t>
              </a:r>
              <a:endParaRPr lang="en-GB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07490" y="2732704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Consent</a:t>
              </a:r>
              <a:endParaRPr lang="en-GB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805563" y="2732705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Join RCT</a:t>
              </a:r>
              <a:endParaRPr lang="en-GB" sz="1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03636" y="2732705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Stay in RCT</a:t>
              </a:r>
              <a:endParaRPr lang="en-GB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754599" y="4096387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Experiences in RCT</a:t>
              </a:r>
              <a:endParaRPr lang="en-GB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856526" y="4096387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PIL</a:t>
              </a:r>
              <a:endParaRPr lang="en-GB" sz="1400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1770421" y="2282926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2719458" y="2939036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617531" y="2939035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6515604" y="2939034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8413677" y="2939033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Down Arrow 17"/>
            <p:cNvSpPr/>
            <p:nvPr/>
          </p:nvSpPr>
          <p:spPr>
            <a:xfrm rot="16200000">
              <a:off x="10311750" y="2939033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770421" y="970706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0" name="Down Arrow 19"/>
            <p:cNvSpPr/>
            <p:nvPr/>
          </p:nvSpPr>
          <p:spPr>
            <a:xfrm rot="16200000">
              <a:off x="9362713" y="4302720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" name="Down Arrow 20"/>
            <p:cNvSpPr/>
            <p:nvPr/>
          </p:nvSpPr>
          <p:spPr>
            <a:xfrm rot="13173060">
              <a:off x="11059963" y="3673615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6923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33142" y="1468107"/>
            <a:ext cx="5263853" cy="4432043"/>
            <a:chOff x="1204567" y="1420482"/>
            <a:chExt cx="5194758" cy="4432043"/>
          </a:xfrm>
        </p:grpSpPr>
        <p:sp>
          <p:nvSpPr>
            <p:cNvPr id="2" name="Rounded Rectangle 1"/>
            <p:cNvSpPr/>
            <p:nvPr/>
          </p:nvSpPr>
          <p:spPr>
            <a:xfrm>
              <a:off x="3111344" y="1420482"/>
              <a:ext cx="1294410" cy="825335"/>
            </a:xfrm>
            <a:prstGeom prst="roundRect">
              <a:avLst/>
            </a:prstGeom>
            <a:ln>
              <a:prstDash val="lg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Emotion</a:t>
              </a:r>
              <a:endParaRPr lang="en-GB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13271" y="1420482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PIL</a:t>
              </a:r>
              <a:endParaRPr lang="en-GB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13271" y="2732703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Motivation to participate in RCTs</a:t>
              </a:r>
              <a:endParaRPr lang="en-GB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11344" y="2732704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Review Literature and PIL</a:t>
              </a:r>
              <a:endParaRPr lang="en-GB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09417" y="2732704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Understand &amp; trust PIL</a:t>
              </a:r>
              <a:endParaRPr lang="en-GB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09417" y="3993434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Consent</a:t>
              </a:r>
              <a:endParaRPr lang="en-GB" sz="14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27577" y="3984722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Join RCT</a:t>
              </a:r>
              <a:endParaRPr lang="en-GB" sz="1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567" y="3984722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Stay in RCT</a:t>
              </a:r>
              <a:endParaRPr lang="en-GB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27577" y="5027190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Experiences in RCT</a:t>
              </a:r>
              <a:endParaRPr lang="en-GB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04915" y="5027189"/>
              <a:ext cx="1294410" cy="82533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PIL</a:t>
              </a:r>
              <a:endParaRPr lang="en-GB" sz="1400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1770421" y="2282926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3" name="Down Arrow 12"/>
            <p:cNvSpPr/>
            <p:nvPr/>
          </p:nvSpPr>
          <p:spPr>
            <a:xfrm rot="16200000">
              <a:off x="2719458" y="2939036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Down Arrow 14"/>
            <p:cNvSpPr/>
            <p:nvPr/>
          </p:nvSpPr>
          <p:spPr>
            <a:xfrm rot="16200000">
              <a:off x="4617531" y="2939035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5571572" y="3638704"/>
              <a:ext cx="180548" cy="292620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Down Arrow 16"/>
            <p:cNvSpPr/>
            <p:nvPr/>
          </p:nvSpPr>
          <p:spPr>
            <a:xfrm rot="5400000" flipH="1">
              <a:off x="2773222" y="4199768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Down Arrow 17"/>
            <p:cNvSpPr/>
            <p:nvPr/>
          </p:nvSpPr>
          <p:spPr>
            <a:xfrm rot="5400000" flipH="1">
              <a:off x="4675647" y="4199768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9" name="Down Arrow 18"/>
            <p:cNvSpPr/>
            <p:nvPr/>
          </p:nvSpPr>
          <p:spPr>
            <a:xfrm rot="5400000">
              <a:off x="2708154" y="1629523"/>
              <a:ext cx="182505" cy="407250"/>
            </a:xfrm>
            <a:prstGeom prst="downArrow">
              <a:avLst/>
            </a:prstGeom>
            <a:ln>
              <a:prstDash val="lg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0" name="Down Arrow 19"/>
            <p:cNvSpPr/>
            <p:nvPr/>
          </p:nvSpPr>
          <p:spPr>
            <a:xfrm rot="5400000" flipH="1">
              <a:off x="4713028" y="5250951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" name="Down Arrow 20"/>
            <p:cNvSpPr/>
            <p:nvPr/>
          </p:nvSpPr>
          <p:spPr>
            <a:xfrm rot="7773060">
              <a:off x="2709353" y="4730807"/>
              <a:ext cx="180109" cy="412667"/>
            </a:xfrm>
            <a:prstGeom prst="down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63" y="1132141"/>
            <a:ext cx="5279594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3892" y="186813"/>
            <a:ext cx="12106408" cy="4728238"/>
            <a:chOff x="33892" y="186813"/>
            <a:chExt cx="12106408" cy="4728238"/>
          </a:xfrm>
        </p:grpSpPr>
        <p:grpSp>
          <p:nvGrpSpPr>
            <p:cNvPr id="33" name="Group 32"/>
            <p:cNvGrpSpPr/>
            <p:nvPr/>
          </p:nvGrpSpPr>
          <p:grpSpPr>
            <a:xfrm>
              <a:off x="33892" y="186813"/>
              <a:ext cx="12106408" cy="4728238"/>
              <a:chOff x="33892" y="186813"/>
              <a:chExt cx="12106408" cy="472823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3892" y="186813"/>
                <a:ext cx="12077426" cy="4728238"/>
                <a:chOff x="114574" y="186813"/>
                <a:chExt cx="12077426" cy="472823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14574" y="186813"/>
                  <a:ext cx="12027325" cy="4728238"/>
                  <a:chOff x="114574" y="186813"/>
                  <a:chExt cx="12027325" cy="4728238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2390776" y="186813"/>
                    <a:ext cx="8534400" cy="3228740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GB" dirty="0" smtClean="0"/>
                      <a:t>PhD 2</a:t>
                    </a:r>
                    <a:r>
                      <a:rPr lang="en-GB" baseline="30000" dirty="0" smtClean="0"/>
                      <a:t>nd</a:t>
                    </a:r>
                    <a:r>
                      <a:rPr lang="en-GB" dirty="0" smtClean="0"/>
                      <a:t> Year</a:t>
                    </a:r>
                    <a:endParaRPr lang="en-GB" dirty="0"/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14574" y="186813"/>
                    <a:ext cx="1770611" cy="2870216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GB" dirty="0" smtClean="0"/>
                      <a:t>MSc Project</a:t>
                    </a:r>
                    <a:endParaRPr lang="en-GB" dirty="0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2675" y="769512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Are PILs different?</a:t>
                    </a:r>
                  </a:p>
                  <a:p>
                    <a:pPr algn="ctr"/>
                    <a:r>
                      <a:rPr lang="en-GB" sz="1100" dirty="0" smtClean="0"/>
                      <a:t>Comparison with emotive texts</a:t>
                    </a:r>
                    <a:endParaRPr lang="en-GB" sz="1100" dirty="0"/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2528556" y="1209253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Are PILs different?</a:t>
                    </a:r>
                  </a:p>
                  <a:p>
                    <a:pPr algn="ctr"/>
                    <a:r>
                      <a:rPr lang="en-GB" sz="1100" dirty="0" smtClean="0"/>
                      <a:t>Comparison with news articles</a:t>
                    </a:r>
                    <a:endParaRPr lang="en-GB" sz="1100" dirty="0"/>
                  </a:p>
                </p:txBody>
              </p:sp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352675" y="1802198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Content Analysis: PILs’ words  and association with recruitment</a:t>
                    </a:r>
                    <a:endParaRPr lang="en-GB" sz="1100" dirty="0"/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9517580" y="789965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Identify PILs phrases that hinder / enhance readability &amp; recruitment</a:t>
                    </a:r>
                    <a:endParaRPr lang="en-GB" sz="1100" dirty="0"/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352676" y="4065809"/>
                    <a:ext cx="3470290" cy="439741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Characterise the Patient Information Leaflets (PILs)</a:t>
                    </a:r>
                    <a:endParaRPr lang="en-GB" sz="1100" dirty="0"/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6023068" y="4069262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Characterize the leaflet audience</a:t>
                    </a:r>
                    <a:endParaRPr lang="en-GB" sz="1100" dirty="0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7770324" y="4089716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Understand the stakeholders needs</a:t>
                    </a:r>
                    <a:endParaRPr lang="en-GB" sz="1100" dirty="0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9423451" y="4089716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Assess performance of leaflet's changes in lab study</a:t>
                    </a:r>
                    <a:endParaRPr lang="en-GB" sz="1100" dirty="0"/>
                  </a:p>
                </p:txBody>
              </p:sp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4275812" y="4089716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Design emotive alternative to current leaflets</a:t>
                    </a:r>
                    <a:endParaRPr lang="en-GB" sz="1100" dirty="0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52674" y="4585016"/>
                    <a:ext cx="3470291" cy="330035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Assess the validity of the lexicon</a:t>
                    </a:r>
                    <a:endParaRPr lang="en-GB" sz="1100" dirty="0"/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4275812" y="769511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Objectively create casual version of a leaflet</a:t>
                    </a:r>
                    <a:endParaRPr lang="en-GB" sz="1100" dirty="0"/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275812" y="1802198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Objectively create emotive version of a leaflet</a:t>
                    </a:r>
                    <a:endParaRPr lang="en-GB" sz="1100" dirty="0"/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6023068" y="1209252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Simulated study: Mechanical Turk or Patient Group</a:t>
                    </a:r>
                    <a:endParaRPr lang="en-GB" sz="1100" dirty="0"/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7770324" y="1209251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Simulated study: stakeholder group assessment</a:t>
                    </a:r>
                    <a:endParaRPr lang="en-GB" sz="1100" dirty="0"/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6023068" y="2231694"/>
                    <a:ext cx="3041666" cy="395839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Create Personas </a:t>
                    </a:r>
                    <a:r>
                      <a:rPr lang="en-GB" sz="1100" dirty="0"/>
                      <a:t>p</a:t>
                    </a:r>
                    <a:r>
                      <a:rPr lang="en-GB" sz="1100" dirty="0" smtClean="0"/>
                      <a:t>rofiles </a:t>
                    </a:r>
                    <a:endParaRPr lang="en-GB" sz="1100" dirty="0"/>
                  </a:p>
                </p:txBody>
              </p:sp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9517580" y="1822653"/>
                    <a:ext cx="1294410" cy="825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Identify the effect of emotive words </a:t>
                    </a:r>
                    <a:r>
                      <a:rPr lang="en-GB" sz="1100" dirty="0"/>
                      <a:t>on </a:t>
                    </a:r>
                    <a:r>
                      <a:rPr lang="en-GB" sz="1100" dirty="0" smtClean="0"/>
                      <a:t>readability &amp;</a:t>
                    </a:r>
                    <a:endParaRPr lang="en-GB" sz="1100" dirty="0"/>
                  </a:p>
                  <a:p>
                    <a:pPr algn="ctr"/>
                    <a:r>
                      <a:rPr lang="en-GB" sz="1100" dirty="0" smtClean="0"/>
                      <a:t> recruitment</a:t>
                    </a:r>
                    <a:endParaRPr lang="en-GB" sz="1100" dirty="0"/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6023068" y="769511"/>
                    <a:ext cx="1294410" cy="404335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dirty="0" smtClean="0"/>
                      <a:t>Case Study: </a:t>
                    </a:r>
                    <a:r>
                      <a:rPr lang="en-GB" sz="1100" dirty="0" err="1" smtClean="0"/>
                      <a:t>Prita’s</a:t>
                    </a:r>
                    <a:r>
                      <a:rPr lang="en-GB" sz="1100" dirty="0" smtClean="0"/>
                      <a:t> RCT (Thailand)</a:t>
                    </a:r>
                    <a:endParaRPr lang="en-GB" sz="1100" dirty="0"/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11198014" y="769510"/>
                    <a:ext cx="943885" cy="1878478"/>
                  </a:xfrm>
                  <a:prstGeom prst="roundRect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72000" rIns="72000" rtlCol="0" anchor="ctr"/>
                  <a:lstStyle/>
                  <a:p>
                    <a:pPr algn="ctr"/>
                    <a:r>
                      <a:rPr lang="en-GB" sz="1100" dirty="0" smtClean="0"/>
                      <a:t>Randomized Study: The impact of revised leaflets on recruitment rates</a:t>
                    </a:r>
                    <a:endParaRPr lang="en-GB" sz="1100" dirty="0"/>
                  </a:p>
                </p:txBody>
              </p:sp>
              <p:sp>
                <p:nvSpPr>
                  <p:cNvPr id="24" name="Right Arrow 23"/>
                  <p:cNvSpPr/>
                  <p:nvPr/>
                </p:nvSpPr>
                <p:spPr>
                  <a:xfrm>
                    <a:off x="1926634" y="1535571"/>
                    <a:ext cx="411397" cy="26154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Right Arrow 24"/>
                  <p:cNvSpPr/>
                  <p:nvPr/>
                </p:nvSpPr>
                <p:spPr>
                  <a:xfrm rot="1212926">
                    <a:off x="5598229" y="1218157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" name="Right Arrow 25"/>
                  <p:cNvSpPr/>
                  <p:nvPr/>
                </p:nvSpPr>
                <p:spPr>
                  <a:xfrm rot="20040599">
                    <a:off x="5611366" y="1949054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" name="Right Arrow 26"/>
                  <p:cNvSpPr/>
                  <p:nvPr/>
                </p:nvSpPr>
                <p:spPr>
                  <a:xfrm rot="19704771">
                    <a:off x="3852456" y="1343127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" name="Right Arrow 27"/>
                  <p:cNvSpPr/>
                  <p:nvPr/>
                </p:nvSpPr>
                <p:spPr>
                  <a:xfrm rot="1212926">
                    <a:off x="3859974" y="1687208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" name="Right Arrow 28"/>
                  <p:cNvSpPr/>
                  <p:nvPr/>
                </p:nvSpPr>
                <p:spPr>
                  <a:xfrm rot="19704771">
                    <a:off x="5598230" y="910841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ight Arrow 29"/>
                  <p:cNvSpPr/>
                  <p:nvPr/>
                </p:nvSpPr>
                <p:spPr>
                  <a:xfrm>
                    <a:off x="7334135" y="1509549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1" name="Right Arrow 30"/>
                  <p:cNvSpPr/>
                  <p:nvPr/>
                </p:nvSpPr>
                <p:spPr>
                  <a:xfrm rot="1212926">
                    <a:off x="9096261" y="1676752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Right Arrow 31"/>
                  <p:cNvSpPr/>
                  <p:nvPr/>
                </p:nvSpPr>
                <p:spPr>
                  <a:xfrm rot="19704771">
                    <a:off x="9096262" y="1369436"/>
                    <a:ext cx="42718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ight Arrow 33"/>
                  <p:cNvSpPr/>
                  <p:nvPr/>
                </p:nvSpPr>
                <p:spPr>
                  <a:xfrm rot="1212926">
                    <a:off x="10845710" y="1202513"/>
                    <a:ext cx="336648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 rot="19704771">
                    <a:off x="10891129" y="2023751"/>
                    <a:ext cx="333323" cy="291800"/>
                  </a:xfrm>
                  <a:prstGeom prst="rightArrow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428306" y="971678"/>
                  <a:ext cx="10763694" cy="1709440"/>
                  <a:chOff x="1446028" y="1846517"/>
                  <a:chExt cx="10763694" cy="1709440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446028" y="2211568"/>
                    <a:ext cx="6379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1</a:t>
                    </a:r>
                    <a:endParaRPr lang="en-GB" sz="105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470837" y="3257110"/>
                    <a:ext cx="6379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2</a:t>
                    </a:r>
                    <a:endParaRPr lang="en-GB" sz="1050" dirty="0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554819" y="2682945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3</a:t>
                    </a:r>
                    <a:endParaRPr lang="en-GB" sz="1050" dirty="0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270205" y="2219262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4</a:t>
                    </a:r>
                    <a:endParaRPr lang="en-GB" sz="1050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270205" y="3302041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5</a:t>
                    </a:r>
                    <a:endParaRPr lang="en-GB" sz="1050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7035208" y="1846517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6</a:t>
                    </a:r>
                    <a:endParaRPr lang="en-GB" sz="1050" dirty="0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031667" y="2682945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7</a:t>
                    </a:r>
                    <a:endParaRPr lang="en-GB" sz="1050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800215" y="2682945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8</a:t>
                    </a:r>
                    <a:endParaRPr lang="en-GB" sz="1050" dirty="0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800215" y="3302041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9</a:t>
                    </a:r>
                    <a:endParaRPr lang="en-GB" sz="1050" dirty="0"/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0490790" y="2283060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10</a:t>
                    </a:r>
                    <a:endParaRPr lang="en-GB" sz="1050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0512056" y="3302041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11</a:t>
                    </a:r>
                    <a:endParaRPr lang="en-GB" sz="105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1862392" y="3257110"/>
                    <a:ext cx="347330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50" dirty="0" smtClean="0"/>
                      <a:t>12</a:t>
                    </a:r>
                    <a:endParaRPr lang="en-GB" sz="1050" dirty="0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4449170" y="2841554"/>
                  <a:ext cx="982639" cy="43088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dirty="0" smtClean="0"/>
                    <a:t>UoS Ethics application</a:t>
                  </a:r>
                  <a:endParaRPr lang="en-GB" sz="11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9703558" y="2816341"/>
                  <a:ext cx="955343" cy="43088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dirty="0" smtClean="0"/>
                    <a:t>NHS Ethics application</a:t>
                  </a:r>
                  <a:endParaRPr lang="en-GB" sz="1100" dirty="0"/>
                </a:p>
              </p:txBody>
            </p:sp>
          </p:grpSp>
          <p:sp>
            <p:nvSpPr>
              <p:cNvPr id="52" name="Rounded Rectangle 51"/>
              <p:cNvSpPr/>
              <p:nvPr/>
            </p:nvSpPr>
            <p:spPr>
              <a:xfrm>
                <a:off x="10845890" y="4089716"/>
                <a:ext cx="1294410" cy="8253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/>
                  <a:t>Assess performance of leaflet's changes in a field study</a:t>
                </a:r>
                <a:endParaRPr lang="en-GB" sz="1100" dirty="0"/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5400000">
              <a:off x="3007795" y="3191504"/>
              <a:ext cx="174567" cy="7398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47235" y="3672590"/>
              <a:ext cx="1095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May-June</a:t>
              </a:r>
              <a:endParaRPr lang="en-GB" dirty="0"/>
            </a:p>
          </p:txBody>
        </p:sp>
        <p:sp>
          <p:nvSpPr>
            <p:cNvPr id="54" name="Right Brace 53"/>
            <p:cNvSpPr/>
            <p:nvPr/>
          </p:nvSpPr>
          <p:spPr>
            <a:xfrm rot="5400000">
              <a:off x="4755051" y="3220266"/>
              <a:ext cx="174567" cy="7398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47933" y="367259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June</a:t>
              </a:r>
              <a:endParaRPr lang="en-GB" dirty="0"/>
            </a:p>
          </p:txBody>
        </p:sp>
        <p:sp>
          <p:nvSpPr>
            <p:cNvPr id="56" name="Right Brace 55"/>
            <p:cNvSpPr/>
            <p:nvPr/>
          </p:nvSpPr>
          <p:spPr>
            <a:xfrm rot="5400000">
              <a:off x="6502477" y="3220266"/>
              <a:ext cx="174567" cy="7398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17264" y="3672590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Aug-Oct</a:t>
              </a:r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94736" y="3672590"/>
              <a:ext cx="968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Nov-Feb</a:t>
              </a:r>
              <a:endParaRPr lang="en-GB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601596" y="3676248"/>
              <a:ext cx="997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Apr-May</a:t>
              </a:r>
              <a:endParaRPr lang="en-GB" dirty="0"/>
            </a:p>
          </p:txBody>
        </p:sp>
        <p:sp>
          <p:nvSpPr>
            <p:cNvPr id="60" name="Right Brace 59"/>
            <p:cNvSpPr/>
            <p:nvPr/>
          </p:nvSpPr>
          <p:spPr>
            <a:xfrm rot="5400000">
              <a:off x="8191913" y="3191000"/>
              <a:ext cx="174567" cy="7398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ight Brace 60"/>
            <p:cNvSpPr/>
            <p:nvPr/>
          </p:nvSpPr>
          <p:spPr>
            <a:xfrm rot="5400000">
              <a:off x="9996819" y="3223380"/>
              <a:ext cx="174567" cy="7398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279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" y="1057450"/>
            <a:ext cx="12119898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" y="1057450"/>
            <a:ext cx="12119898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" y="1060498"/>
            <a:ext cx="12058933" cy="47370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46028" y="1846517"/>
            <a:ext cx="10763694" cy="1709440"/>
            <a:chOff x="1446028" y="1846517"/>
            <a:chExt cx="10763694" cy="1709440"/>
          </a:xfrm>
        </p:grpSpPr>
        <p:sp>
          <p:nvSpPr>
            <p:cNvPr id="3" name="TextBox 2"/>
            <p:cNvSpPr txBox="1"/>
            <p:nvPr/>
          </p:nvSpPr>
          <p:spPr>
            <a:xfrm>
              <a:off x="1446028" y="2211568"/>
              <a:ext cx="63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1</a:t>
              </a:r>
              <a:endParaRPr lang="en-GB" sz="105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70837" y="3257110"/>
              <a:ext cx="637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2</a:t>
              </a:r>
              <a:endParaRPr lang="en-GB" sz="10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54819" y="2682945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3</a:t>
              </a:r>
              <a:endParaRPr lang="en-GB" sz="105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70205" y="2219262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4</a:t>
              </a:r>
              <a:endParaRPr lang="en-GB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70205" y="3302041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5</a:t>
              </a:r>
              <a:endParaRPr lang="en-GB" sz="10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35208" y="1846517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6</a:t>
              </a:r>
              <a:endParaRPr lang="en-GB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31667" y="2682945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7</a:t>
              </a:r>
              <a:endParaRPr lang="en-GB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00215" y="2682945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8</a:t>
              </a:r>
              <a:endParaRPr lang="en-GB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0215" y="3302041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9</a:t>
              </a:r>
              <a:endParaRPr lang="en-GB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90790" y="2283060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10</a:t>
              </a:r>
              <a:endParaRPr lang="en-GB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2056" y="3302041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11</a:t>
              </a:r>
              <a:endParaRPr lang="en-GB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62392" y="3257110"/>
              <a:ext cx="3473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/>
                <a:t>12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49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" y="1060498"/>
            <a:ext cx="12144285" cy="47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4663" y="1579131"/>
            <a:ext cx="6640285" cy="2819640"/>
            <a:chOff x="261263" y="1306286"/>
            <a:chExt cx="6640285" cy="2819640"/>
          </a:xfrm>
        </p:grpSpPr>
        <p:sp>
          <p:nvSpPr>
            <p:cNvPr id="2" name="Rounded Rectangle 1"/>
            <p:cNvSpPr/>
            <p:nvPr/>
          </p:nvSpPr>
          <p:spPr>
            <a:xfrm>
              <a:off x="261263" y="1306286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Sensory Memory</a:t>
              </a:r>
              <a:endParaRPr lang="en-GB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32320" y="1306286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Attention</a:t>
              </a:r>
              <a:endParaRPr lang="en-GB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03377" y="1306286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Short Term Memory</a:t>
              </a:r>
              <a:endParaRPr lang="en-GB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203377" y="2917612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Rehearsal</a:t>
              </a:r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32320" y="2917612"/>
              <a:ext cx="1698171" cy="120831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Long Term Memory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2" idx="3"/>
              <a:endCxn id="3" idx="1"/>
            </p:cNvCxnSpPr>
            <p:nvPr/>
          </p:nvCxnSpPr>
          <p:spPr>
            <a:xfrm>
              <a:off x="1959434" y="1910443"/>
              <a:ext cx="772886" cy="0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430491" y="1910443"/>
              <a:ext cx="772886" cy="0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056554" y="2548698"/>
              <a:ext cx="2716" cy="368914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430491" y="3508162"/>
              <a:ext cx="772886" cy="0"/>
            </a:xfrm>
            <a:prstGeom prst="straightConnector1">
              <a:avLst/>
            </a:prstGeom>
            <a:ln w="6350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3" y="5149103"/>
            <a:ext cx="11595597" cy="1225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12" y="161688"/>
            <a:ext cx="665131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32015</TotalTime>
  <Words>304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Dept of E &amp;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Santos Sanchez</dc:creator>
  <cp:lastModifiedBy>Santos Sanchez F.</cp:lastModifiedBy>
  <cp:revision>39</cp:revision>
  <dcterms:created xsi:type="dcterms:W3CDTF">2016-10-18T12:48:24Z</dcterms:created>
  <dcterms:modified xsi:type="dcterms:W3CDTF">2017-07-26T14:51:54Z</dcterms:modified>
</cp:coreProperties>
</file>