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5" r:id="rId7"/>
    <p:sldId id="261" r:id="rId8"/>
    <p:sldId id="263" r:id="rId9"/>
    <p:sldId id="264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0" autoAdjust="0"/>
    <p:restoredTop sz="94364" autoAdjust="0"/>
  </p:normalViewPr>
  <p:slideViewPr>
    <p:cSldViewPr snapToGrid="0">
      <p:cViewPr varScale="1">
        <p:scale>
          <a:sx n="64" d="100"/>
          <a:sy n="64" d="100"/>
        </p:scale>
        <p:origin x="774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93067" y="1964267"/>
            <a:ext cx="7367058" cy="2421464"/>
          </a:xfrm>
        </p:spPr>
        <p:txBody>
          <a:bodyPr/>
          <a:lstStyle/>
          <a:p>
            <a:r>
              <a:rPr lang="en-GB" dirty="0"/>
              <a:t>Web Analysis Techniques in Clinical text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By Fernando Santos</a:t>
            </a:r>
          </a:p>
          <a:p>
            <a:r>
              <a:rPr lang="en-GB" dirty="0"/>
              <a:t>PhD student in web </a:t>
            </a:r>
            <a:r>
              <a:rPr lang="en-GB"/>
              <a:t>Sciences supported by EPSRC &amp; CONACYT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464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4603507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[1] </a:t>
            </a:r>
            <a:r>
              <a:rPr lang="en-US" dirty="0" err="1"/>
              <a:t>Béla</a:t>
            </a:r>
            <a:r>
              <a:rPr lang="en-US" dirty="0"/>
              <a:t> </a:t>
            </a:r>
            <a:r>
              <a:rPr lang="en-US" dirty="0" err="1"/>
              <a:t>Bollobás</a:t>
            </a:r>
            <a:r>
              <a:rPr lang="en-US" dirty="0"/>
              <a:t>. Modern graph theory, volume 184 of </a:t>
            </a:r>
            <a:r>
              <a:rPr lang="en-US" dirty="0" err="1"/>
              <a:t>graduatetexts</a:t>
            </a:r>
            <a:r>
              <a:rPr lang="en-US" dirty="0"/>
              <a:t> in mathematics, 1998.</a:t>
            </a:r>
          </a:p>
          <a:p>
            <a:r>
              <a:rPr lang="en-US" dirty="0"/>
              <a:t>[2] John Adrian </a:t>
            </a:r>
            <a:r>
              <a:rPr lang="en-US" dirty="0" err="1"/>
              <a:t>Bondy</a:t>
            </a:r>
            <a:r>
              <a:rPr lang="en-US" dirty="0"/>
              <a:t> and </a:t>
            </a:r>
            <a:r>
              <a:rPr lang="en-US" dirty="0" err="1"/>
              <a:t>Uppaluri</a:t>
            </a:r>
            <a:r>
              <a:rPr lang="en-US" dirty="0"/>
              <a:t> Siva Ramachandra </a:t>
            </a:r>
            <a:r>
              <a:rPr lang="en-US" dirty="0" err="1"/>
              <a:t>Murty</a:t>
            </a:r>
            <a:r>
              <a:rPr lang="en-US" dirty="0"/>
              <a:t>. Graph theory with applications, volume 290. </a:t>
            </a:r>
            <a:r>
              <a:rPr lang="en-US" dirty="0" err="1"/>
              <a:t>Citeseer</a:t>
            </a:r>
            <a:r>
              <a:rPr lang="en-US" dirty="0"/>
              <a:t>, 1976.</a:t>
            </a:r>
          </a:p>
          <a:p>
            <a:r>
              <a:rPr lang="en-US" dirty="0"/>
              <a:t>[3] </a:t>
            </a:r>
            <a:r>
              <a:rPr lang="en-US" dirty="0" err="1"/>
              <a:t>Bonka</a:t>
            </a:r>
            <a:r>
              <a:rPr lang="en-US" dirty="0"/>
              <a:t> </a:t>
            </a:r>
            <a:r>
              <a:rPr lang="en-US" dirty="0" err="1"/>
              <a:t>Boneva</a:t>
            </a:r>
            <a:r>
              <a:rPr lang="en-US" dirty="0"/>
              <a:t>, Robert Kraut, and David </a:t>
            </a:r>
            <a:r>
              <a:rPr lang="en-US" dirty="0" err="1"/>
              <a:t>Frohlich</a:t>
            </a:r>
            <a:r>
              <a:rPr lang="en-US" dirty="0"/>
              <a:t>. Using e-mail for personal relationships the difference gender makes. American behavioral scientist, 45(3):530–549, 2001. </a:t>
            </a:r>
          </a:p>
          <a:p>
            <a:r>
              <a:rPr lang="en-US" dirty="0"/>
              <a:t>[4] Samuel B Green. How many subjects does it take to do a regression analysis. Multivariate behavioral research, 26(3):499–510, 1991.</a:t>
            </a:r>
          </a:p>
          <a:p>
            <a:r>
              <a:rPr lang="en-US" dirty="0"/>
              <a:t>[5] </a:t>
            </a:r>
            <a:r>
              <a:rPr lang="en-US" dirty="0" err="1"/>
              <a:t>Saif</a:t>
            </a:r>
            <a:r>
              <a:rPr lang="en-US" dirty="0"/>
              <a:t> M Mohammad and Peter D </a:t>
            </a:r>
            <a:r>
              <a:rPr lang="en-US" dirty="0" err="1"/>
              <a:t>Turney</a:t>
            </a:r>
            <a:r>
              <a:rPr lang="en-US" dirty="0"/>
              <a:t>. Emotions evoked by common words and phrases: Using mechanical </a:t>
            </a:r>
            <a:r>
              <a:rPr lang="en-US" dirty="0" err="1"/>
              <a:t>turk</a:t>
            </a:r>
            <a:r>
              <a:rPr lang="en-US" dirty="0"/>
              <a:t> to create an emotion lexicon. In Proceedings of the NAACL HLT 2010 workshop on computational approaches to analysis and generation of emotion in text, pages 26–34. Association for Computational Linguistics, 2010.</a:t>
            </a:r>
          </a:p>
          <a:p>
            <a:r>
              <a:rPr lang="en-US" dirty="0"/>
              <a:t>[6] </a:t>
            </a:r>
            <a:r>
              <a:rPr lang="en-US" dirty="0" err="1"/>
              <a:t>Saif</a:t>
            </a:r>
            <a:r>
              <a:rPr lang="en-US" dirty="0"/>
              <a:t> M Mohammad and Peter D </a:t>
            </a:r>
            <a:r>
              <a:rPr lang="en-US" dirty="0" err="1"/>
              <a:t>Turney</a:t>
            </a:r>
            <a:r>
              <a:rPr lang="en-US" dirty="0"/>
              <a:t>. </a:t>
            </a:r>
            <a:r>
              <a:rPr lang="en-US" dirty="0" err="1"/>
              <a:t>Nrc</a:t>
            </a:r>
            <a:r>
              <a:rPr lang="en-US" dirty="0"/>
              <a:t> emotion lexicon. Technical report, NRC Technical Report, 2013.</a:t>
            </a:r>
          </a:p>
          <a:p>
            <a:r>
              <a:rPr lang="en-US" dirty="0"/>
              <a:t>[7] </a:t>
            </a:r>
            <a:r>
              <a:rPr lang="en-US" dirty="0" err="1"/>
              <a:t>Saif</a:t>
            </a:r>
            <a:r>
              <a:rPr lang="en-US" dirty="0"/>
              <a:t> M Mohammad and Tony </a:t>
            </a:r>
            <a:r>
              <a:rPr lang="en-US" dirty="0" err="1"/>
              <a:t>Wenda</a:t>
            </a:r>
            <a:r>
              <a:rPr lang="en-US" dirty="0"/>
              <a:t> Yang. Tracking sentiment in mail: how genders differ on emotional axes. In Proceedings of the 2nd workshop on computational approaches to subjectivity and sentiment analysis (</a:t>
            </a:r>
            <a:r>
              <a:rPr lang="en-US" dirty="0" err="1"/>
              <a:t>acl-hlt</a:t>
            </a:r>
            <a:r>
              <a:rPr lang="en-US" dirty="0"/>
              <a:t> 2011, pages 70–79, 2011.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34924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Study description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We employed two of the most common techniques in Web Analysis, sentiment analysis and k-mean clustering, to discover the associations between the text in Patient Information Leaflets and recruitment rates achieved by Clinical Studies. 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88130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CAN clustering analysis tell us?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797082" y="2208330"/>
            <a:ext cx="7091819" cy="403187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GB" sz="3200" dirty="0"/>
              <a:t>Clustering techniques are commonly employed in Web analysis to identify patterns, communities and subgroups of interest. Here we employed a k-means classifier to identify the 353 words which had an apparent correlation with the final recruitment rates achieved by the 58 studies.</a:t>
            </a:r>
            <a:endParaRPr lang="en-US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4604" y="1632739"/>
            <a:ext cx="2551321" cy="518305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524781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7500" y="411741"/>
            <a:ext cx="4649017" cy="3649133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Then we employed a linear regression model to further refine this word set into 23 words correlated significantly with the final recruitment rate. </a:t>
            </a:r>
            <a:r>
              <a:rPr lang="en-US" dirty="0"/>
              <a:t>This model predicted the recruited proportion with F(23,40)=44,109 p&lt;.0005, adjusted R</a:t>
            </a:r>
            <a:r>
              <a:rPr lang="en-US" baseline="30000" dirty="0"/>
              <a:t>2</a:t>
            </a:r>
            <a:r>
              <a:rPr lang="en-US" dirty="0"/>
              <a:t>=0.94</a:t>
            </a:r>
            <a:endParaRPr lang="es-MX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3671" y="411741"/>
            <a:ext cx="2057687" cy="599206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7345094" y="1422270"/>
            <a:ext cx="4758396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With only 58 cases a regression model with more than 2 variables could induce co-linearity bias. A reduced model employing only the 2 most significant variables predicted </a:t>
            </a:r>
            <a:r>
              <a:rPr lang="pt-BR" dirty="0"/>
              <a:t>F(2,61)=13.049 p&lt;.0005, adjusted R</a:t>
            </a:r>
            <a:r>
              <a:rPr lang="pt-BR" baseline="30000" dirty="0"/>
              <a:t>2</a:t>
            </a:r>
            <a:r>
              <a:rPr lang="pt-BR" dirty="0"/>
              <a:t>=0.28</a:t>
            </a:r>
            <a:endParaRPr lang="es-MX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628" r="-1"/>
          <a:stretch/>
        </p:blipFill>
        <p:spPr>
          <a:xfrm>
            <a:off x="6920089" y="4693847"/>
            <a:ext cx="5149534" cy="116443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495374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can Sentiment Analysis tell US?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4453605"/>
          </a:xfrm>
        </p:spPr>
        <p:txBody>
          <a:bodyPr>
            <a:noAutofit/>
          </a:bodyPr>
          <a:lstStyle/>
          <a:p>
            <a:r>
              <a:rPr lang="en-GB" dirty="0"/>
              <a:t>Sentiment analysis has been used in many diverse areas, from analysing opinions about political parties, finding terrorist associations through hate mail and identifying trends in Tweets. </a:t>
            </a:r>
          </a:p>
          <a:p>
            <a:r>
              <a:rPr lang="en-GB" dirty="0"/>
              <a:t>Here, we employed the NRC Emotional Lexicon which contains emotional associations for 6520 English words to quantify the level of emotion in the Patient Information Leaflets.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78549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we found?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found that there were no statistical significant difference in the emotive content of leaflets from studies with good recruitment (80% of intended) and those which failed to recruit adequately</a:t>
            </a:r>
          </a:p>
          <a:p>
            <a:r>
              <a:rPr lang="en-GB" dirty="0"/>
              <a:t>However, we found that the same tools identified a significant difference in the measured level of emotive content in other studies which employed the NRC Lexicon to analyse novels, fairy tales and e-mails.</a:t>
            </a:r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07144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7334" y="349609"/>
            <a:ext cx="10263774" cy="6169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283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Content Placeholder 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06160"/>
            <a:ext cx="12755881" cy="766710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36009942" y="11234056"/>
            <a:ext cx="345965" cy="1372671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Oval 10"/>
          <p:cNvSpPr/>
          <p:nvPr/>
        </p:nvSpPr>
        <p:spPr>
          <a:xfrm>
            <a:off x="6204957" y="3705377"/>
            <a:ext cx="345965" cy="1372671"/>
          </a:xfrm>
          <a:prstGeom prst="ellipse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013995" y="4120587"/>
            <a:ext cx="889843" cy="18927"/>
          </a:xfrm>
          <a:prstGeom prst="line">
            <a:avLst/>
          </a:prstGeom>
          <a:ln w="381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068438" y="4618976"/>
            <a:ext cx="811584" cy="25497"/>
          </a:xfrm>
          <a:prstGeom prst="line">
            <a:avLst/>
          </a:prstGeom>
          <a:ln w="381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122432" y="4089303"/>
            <a:ext cx="795557" cy="31284"/>
          </a:xfrm>
          <a:prstGeom prst="line">
            <a:avLst/>
          </a:prstGeom>
          <a:ln w="381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163695" y="4625546"/>
            <a:ext cx="804619" cy="18927"/>
          </a:xfrm>
          <a:prstGeom prst="line">
            <a:avLst/>
          </a:prstGeom>
          <a:ln w="381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7249080" y="4497859"/>
            <a:ext cx="795169" cy="5395"/>
          </a:xfrm>
          <a:prstGeom prst="line">
            <a:avLst/>
          </a:prstGeom>
          <a:ln w="381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9354657" y="4606619"/>
            <a:ext cx="777884" cy="12357"/>
          </a:xfrm>
          <a:prstGeom prst="line">
            <a:avLst/>
          </a:prstGeom>
          <a:ln w="381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0384661" y="3784581"/>
            <a:ext cx="798204" cy="21300"/>
          </a:xfrm>
          <a:prstGeom prst="line">
            <a:avLst/>
          </a:prstGeom>
          <a:ln w="381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8300937" y="4337222"/>
            <a:ext cx="793636" cy="10849"/>
          </a:xfrm>
          <a:prstGeom prst="line">
            <a:avLst/>
          </a:prstGeom>
          <a:ln w="381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 rot="16200000">
            <a:off x="1199154" y="1879740"/>
            <a:ext cx="345965" cy="1372671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689485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Conclusions &amp; Future Work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There is a statistically significant lower level of emotion-related text present in Patient Leaflets compared to other common texts</a:t>
            </a:r>
          </a:p>
          <a:p>
            <a:r>
              <a:rPr lang="en-GB" dirty="0"/>
              <a:t>There is not enough distinction in the level of emotion between Leaflets to measure a significant association with recruitment rates</a:t>
            </a:r>
          </a:p>
          <a:p>
            <a:r>
              <a:rPr lang="en-GB" dirty="0"/>
              <a:t>It is necessary to measure the effect that the use of formal language has in the recruitment rates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99872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6476F"/>
      </a:dk2>
      <a:lt2>
        <a:srgbClr val="EBEBEB"/>
      </a:lt2>
      <a:accent1>
        <a:srgbClr val="E5B458"/>
      </a:accent1>
      <a:accent2>
        <a:srgbClr val="F77754"/>
      </a:accent2>
      <a:accent3>
        <a:srgbClr val="D8507E"/>
      </a:accent3>
      <a:accent4>
        <a:srgbClr val="BC70EE"/>
      </a:accent4>
      <a:accent5>
        <a:srgbClr val="3CA2E2"/>
      </a:accent5>
      <a:accent6>
        <a:srgbClr val="91BF77"/>
      </a:accent6>
      <a:hlink>
        <a:srgbClr val="71DDAB"/>
      </a:hlink>
      <a:folHlink>
        <a:srgbClr val="A6E4C7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B36E0D05-787B-4C61-8268-2D6C1FBEDA3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2230</TotalTime>
  <Words>619</Words>
  <Application>Microsoft Office PowerPoint</Application>
  <PresentationFormat>Widescreen</PresentationFormat>
  <Paragraphs>27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Celestial</vt:lpstr>
      <vt:lpstr>Web Analysis Techniques in Clinical text</vt:lpstr>
      <vt:lpstr>Study description</vt:lpstr>
      <vt:lpstr>What CAN clustering analysis tell us?</vt:lpstr>
      <vt:lpstr>PowerPoint Presentation</vt:lpstr>
      <vt:lpstr>What can Sentiment Analysis tell US?</vt:lpstr>
      <vt:lpstr>What we found?</vt:lpstr>
      <vt:lpstr>PowerPoint Presentation</vt:lpstr>
      <vt:lpstr>PowerPoint Presentation</vt:lpstr>
      <vt:lpstr>Conclusions &amp; Future Work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effect of emotive text in trial recruitment</dc:title>
  <dc:creator>Fernando Santos</dc:creator>
  <cp:lastModifiedBy>Santos Sanchez F.</cp:lastModifiedBy>
  <cp:revision>42</cp:revision>
  <dcterms:created xsi:type="dcterms:W3CDTF">2016-09-11T19:21:51Z</dcterms:created>
  <dcterms:modified xsi:type="dcterms:W3CDTF">2017-01-26T09:29:20Z</dcterms:modified>
</cp:coreProperties>
</file>