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364" autoAdjust="0"/>
  </p:normalViewPr>
  <p:slideViewPr>
    <p:cSldViewPr snapToGrid="0">
      <p:cViewPr varScale="1">
        <p:scale>
          <a:sx n="64" d="100"/>
          <a:sy n="64" d="100"/>
        </p:scale>
        <p:origin x="90" y="1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3067" y="1964267"/>
            <a:ext cx="7367058" cy="2421464"/>
          </a:xfrm>
        </p:spPr>
        <p:txBody>
          <a:bodyPr/>
          <a:lstStyle/>
          <a:p>
            <a:r>
              <a:rPr lang="en-GB" dirty="0"/>
              <a:t>Web Analysis Techniques in Clinical text</a:t>
            </a:r>
            <a:endParaRPr lang="en-US" dirty="0"/>
          </a:p>
        </p:txBody>
      </p:sp>
      <p:sp>
        <p:nvSpPr>
          <p:cNvPr id="3" name="Subtitle 2"/>
          <p:cNvSpPr>
            <a:spLocks noGrp="1"/>
          </p:cNvSpPr>
          <p:nvPr>
            <p:ph type="subTitle" idx="1"/>
          </p:nvPr>
        </p:nvSpPr>
        <p:spPr/>
        <p:txBody>
          <a:bodyPr/>
          <a:lstStyle/>
          <a:p>
            <a:r>
              <a:rPr lang="en-GB" dirty="0"/>
              <a:t>By Fernando Santos</a:t>
            </a:r>
            <a:endParaRPr lang="en-US" dirty="0"/>
          </a:p>
        </p:txBody>
      </p:sp>
    </p:spTree>
    <p:extLst>
      <p:ext uri="{BB962C8B-B14F-4D97-AF65-F5344CB8AC3E}">
        <p14:creationId xmlns:p14="http://schemas.microsoft.com/office/powerpoint/2010/main" val="13404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Study description</a:t>
            </a:r>
            <a:endParaRPr lang="es-MX" dirty="0"/>
          </a:p>
        </p:txBody>
      </p:sp>
      <p:sp>
        <p:nvSpPr>
          <p:cNvPr id="3" name="Content Placeholder 2"/>
          <p:cNvSpPr>
            <a:spLocks noGrp="1"/>
          </p:cNvSpPr>
          <p:nvPr>
            <p:ph idx="1"/>
          </p:nvPr>
        </p:nvSpPr>
        <p:spPr/>
        <p:txBody>
          <a:bodyPr/>
          <a:lstStyle/>
          <a:p>
            <a:pPr marL="0" indent="0">
              <a:buNone/>
            </a:pPr>
            <a:r>
              <a:rPr lang="en-GB" dirty="0"/>
              <a:t>We employed two of the most common techniques in Web Analysis, sentiment analysis and k-mean clustering, to discover the associations between the text in Patient Information Leaflets and recruitment rates achieved by Clinical Studies. </a:t>
            </a:r>
            <a:endParaRPr lang="es-MX" dirty="0"/>
          </a:p>
        </p:txBody>
      </p:sp>
    </p:spTree>
    <p:extLst>
      <p:ext uri="{BB962C8B-B14F-4D97-AF65-F5344CB8AC3E}">
        <p14:creationId xmlns:p14="http://schemas.microsoft.com/office/powerpoint/2010/main" val="428813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clustering analysis can tell us?</a:t>
            </a:r>
            <a:endParaRPr lang="en-US" dirty="0"/>
          </a:p>
        </p:txBody>
      </p:sp>
      <p:sp>
        <p:nvSpPr>
          <p:cNvPr id="5" name="Rectangle 4"/>
          <p:cNvSpPr/>
          <p:nvPr/>
        </p:nvSpPr>
        <p:spPr>
          <a:xfrm>
            <a:off x="4797082" y="2208330"/>
            <a:ext cx="7091819" cy="4031873"/>
          </a:xfrm>
          <a:prstGeom prst="rect">
            <a:avLst/>
          </a:prstGeom>
          <a:noFill/>
        </p:spPr>
        <p:txBody>
          <a:bodyPr wrap="square" lIns="91440" tIns="45720" rIns="91440" bIns="45720">
            <a:spAutoFit/>
          </a:bodyPr>
          <a:lstStyle/>
          <a:p>
            <a:r>
              <a:rPr lang="en-GB" sz="3200" dirty="0"/>
              <a:t>Clustering techniques are commonly employed in Web analysis to identify patterns, communities and subgroups of interest. Here we employed a k-means classifier to find a selection of 353 words which had an apparent correlation with the final recruitment achieved by the studies.</a:t>
            </a:r>
            <a:endParaRPr lang="en-US" sz="3200" dirty="0"/>
          </a:p>
        </p:txBody>
      </p:sp>
      <p:pic>
        <p:nvPicPr>
          <p:cNvPr id="3" name="Picture 2"/>
          <p:cNvPicPr>
            <a:picLocks noChangeAspect="1"/>
          </p:cNvPicPr>
          <p:nvPr/>
        </p:nvPicPr>
        <p:blipFill>
          <a:blip r:embed="rId2"/>
          <a:stretch>
            <a:fillRect/>
          </a:stretch>
        </p:blipFill>
        <p:spPr>
          <a:xfrm>
            <a:off x="1664604" y="1632739"/>
            <a:ext cx="2551321" cy="518305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2478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500" y="411741"/>
            <a:ext cx="4758396" cy="3649133"/>
          </a:xfrm>
        </p:spPr>
        <p:txBody>
          <a:bodyPr/>
          <a:lstStyle/>
          <a:p>
            <a:pPr marL="0" indent="0">
              <a:buNone/>
            </a:pPr>
            <a:r>
              <a:rPr lang="en-GB" dirty="0"/>
              <a:t>Then we employed a linear regression model to further refine this word set into 23 words which appearance held a high correlation with the final recruitment achieved. </a:t>
            </a:r>
            <a:r>
              <a:rPr lang="en-US" dirty="0"/>
              <a:t>This model predicted the recruited proportion with F(23,40)=44,109 p&lt;.0005, adj. R2=.940.</a:t>
            </a:r>
            <a:endParaRPr lang="es-MX" dirty="0"/>
          </a:p>
        </p:txBody>
      </p:sp>
      <p:pic>
        <p:nvPicPr>
          <p:cNvPr id="6" name="Picture 5"/>
          <p:cNvPicPr>
            <a:picLocks noChangeAspect="1"/>
          </p:cNvPicPr>
          <p:nvPr/>
        </p:nvPicPr>
        <p:blipFill>
          <a:blip r:embed="rId2"/>
          <a:stretch>
            <a:fillRect/>
          </a:stretch>
        </p:blipFill>
        <p:spPr>
          <a:xfrm>
            <a:off x="4965896" y="411741"/>
            <a:ext cx="2057687" cy="599206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Content Placeholder 2"/>
          <p:cNvSpPr txBox="1">
            <a:spLocks/>
          </p:cNvSpPr>
          <p:nvPr/>
        </p:nvSpPr>
        <p:spPr>
          <a:xfrm>
            <a:off x="7345094" y="1422270"/>
            <a:ext cx="4758396"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dirty="0"/>
              <a:t>With only 58 cases a regression model with more than 2 variables could induce co-linearity bias. The model employing only the 2 most significant variables predicted </a:t>
            </a:r>
            <a:r>
              <a:rPr lang="pt-BR" dirty="0"/>
              <a:t>F(2,61)=13.049 p&lt;.0005, adj. R2=.277.</a:t>
            </a:r>
            <a:endParaRPr lang="es-MX" dirty="0"/>
          </a:p>
        </p:txBody>
      </p:sp>
      <p:pic>
        <p:nvPicPr>
          <p:cNvPr id="8" name="Picture 7"/>
          <p:cNvPicPr>
            <a:picLocks noChangeAspect="1"/>
          </p:cNvPicPr>
          <p:nvPr/>
        </p:nvPicPr>
        <p:blipFill>
          <a:blip r:embed="rId3"/>
          <a:stretch>
            <a:fillRect/>
          </a:stretch>
        </p:blipFill>
        <p:spPr>
          <a:xfrm>
            <a:off x="8909904" y="4833234"/>
            <a:ext cx="1628775" cy="8191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9537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can Sentiment Analysis tell?</a:t>
            </a:r>
            <a:endParaRPr lang="es-MX" dirty="0"/>
          </a:p>
        </p:txBody>
      </p:sp>
      <p:sp>
        <p:nvSpPr>
          <p:cNvPr id="3" name="Content Placeholder 2"/>
          <p:cNvSpPr>
            <a:spLocks noGrp="1"/>
          </p:cNvSpPr>
          <p:nvPr>
            <p:ph idx="1"/>
          </p:nvPr>
        </p:nvSpPr>
        <p:spPr/>
        <p:txBody>
          <a:bodyPr>
            <a:normAutofit fontScale="92500" lnSpcReduction="10000"/>
          </a:bodyPr>
          <a:lstStyle/>
          <a:p>
            <a:r>
              <a:rPr lang="en-GB" dirty="0"/>
              <a:t>Sentiment analysis has been used in many diverse areas, from analysing the opinion of political parties, finding terrorist associations trough hate mail and identifying trends in Tweeter. Here, we employed the NRC Emotional Lexicon which contains emotional associations for 6520 English words to quantify the level of emotion in the Patient Information Leaflets. </a:t>
            </a:r>
          </a:p>
          <a:p>
            <a:r>
              <a:rPr lang="en-GB" dirty="0"/>
              <a:t>We found that there were no statistical significant difference in the emotive content of leaflets from studies with good recruitment and those which failed to recruit.</a:t>
            </a:r>
          </a:p>
          <a:p>
            <a:r>
              <a:rPr lang="en-GB" dirty="0"/>
              <a:t>We found that there were a significant difference in the expected level of emotive content with other studies which employed the NRC Lexicon to analyse novels, fairy tales and e-mails.</a:t>
            </a:r>
            <a:endParaRPr lang="es-MX" dirty="0"/>
          </a:p>
          <a:p>
            <a:endParaRPr lang="en-GB" dirty="0"/>
          </a:p>
        </p:txBody>
      </p:sp>
    </p:spTree>
    <p:extLst>
      <p:ext uri="{BB962C8B-B14F-4D97-AF65-F5344CB8AC3E}">
        <p14:creationId xmlns:p14="http://schemas.microsoft.com/office/powerpoint/2010/main" val="427854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5" name="Content Placeholder 4"/>
          <p:cNvPicPr>
            <a:picLocks noGrp="1" noChangeAspect="1"/>
          </p:cNvPicPr>
          <p:nvPr>
            <p:ph idx="1"/>
          </p:nvPr>
        </p:nvPicPr>
        <p:blipFill>
          <a:blip r:embed="rId2"/>
          <a:stretch>
            <a:fillRect/>
          </a:stretch>
        </p:blipFill>
        <p:spPr>
          <a:xfrm>
            <a:off x="2313071" y="2385345"/>
            <a:ext cx="6876884" cy="4133447"/>
          </a:xfrm>
          <a:prstGeom prst="rect">
            <a:avLst/>
          </a:prstGeom>
        </p:spPr>
      </p:pic>
    </p:spTree>
    <p:extLst>
      <p:ext uri="{BB962C8B-B14F-4D97-AF65-F5344CB8AC3E}">
        <p14:creationId xmlns:p14="http://schemas.microsoft.com/office/powerpoint/2010/main" val="61928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s-MX" dirty="0"/>
          </a:p>
        </p:txBody>
      </p:sp>
      <p:sp>
        <p:nvSpPr>
          <p:cNvPr id="3" name="Content Placeholder 2"/>
          <p:cNvSpPr>
            <a:spLocks noGrp="1"/>
          </p:cNvSpPr>
          <p:nvPr>
            <p:ph idx="1"/>
          </p:nvPr>
        </p:nvSpPr>
        <p:spPr>
          <a:xfrm>
            <a:off x="685801" y="2142067"/>
            <a:ext cx="10131425" cy="4603507"/>
          </a:xfrm>
        </p:spPr>
        <p:txBody>
          <a:bodyPr>
            <a:normAutofit fontScale="77500" lnSpcReduction="20000"/>
          </a:bodyPr>
          <a:lstStyle/>
          <a:p>
            <a:r>
              <a:rPr lang="en-US" dirty="0"/>
              <a:t>[1] </a:t>
            </a:r>
            <a:r>
              <a:rPr lang="en-US" dirty="0" err="1"/>
              <a:t>Béla</a:t>
            </a:r>
            <a:r>
              <a:rPr lang="en-US" dirty="0"/>
              <a:t> </a:t>
            </a:r>
            <a:r>
              <a:rPr lang="en-US" dirty="0" err="1"/>
              <a:t>Bollobás</a:t>
            </a:r>
            <a:r>
              <a:rPr lang="en-US" dirty="0"/>
              <a:t>. Modern graph theory, volume 184 of </a:t>
            </a:r>
            <a:r>
              <a:rPr lang="en-US" dirty="0" err="1"/>
              <a:t>graduatetexts</a:t>
            </a:r>
            <a:r>
              <a:rPr lang="en-US" dirty="0"/>
              <a:t> in mathematics, 1998.</a:t>
            </a:r>
          </a:p>
          <a:p>
            <a:r>
              <a:rPr lang="en-US" dirty="0"/>
              <a:t>[2] John Adrian </a:t>
            </a:r>
            <a:r>
              <a:rPr lang="en-US" dirty="0" err="1"/>
              <a:t>Bondy</a:t>
            </a:r>
            <a:r>
              <a:rPr lang="en-US" dirty="0"/>
              <a:t> and </a:t>
            </a:r>
            <a:r>
              <a:rPr lang="en-US" dirty="0" err="1"/>
              <a:t>Uppaluri</a:t>
            </a:r>
            <a:r>
              <a:rPr lang="en-US" dirty="0"/>
              <a:t> Siva Ramachandra </a:t>
            </a:r>
            <a:r>
              <a:rPr lang="en-US" dirty="0" err="1"/>
              <a:t>Murty</a:t>
            </a:r>
            <a:r>
              <a:rPr lang="en-US" dirty="0"/>
              <a:t>. Graph theory with applications, volume 290. </a:t>
            </a:r>
            <a:r>
              <a:rPr lang="en-US" dirty="0" err="1"/>
              <a:t>Citeseer</a:t>
            </a:r>
            <a:r>
              <a:rPr lang="en-US" dirty="0"/>
              <a:t>, 1976.</a:t>
            </a:r>
          </a:p>
          <a:p>
            <a:r>
              <a:rPr lang="en-US" dirty="0"/>
              <a:t>[3] </a:t>
            </a:r>
            <a:r>
              <a:rPr lang="en-US" dirty="0" err="1"/>
              <a:t>Bonka</a:t>
            </a:r>
            <a:r>
              <a:rPr lang="en-US" dirty="0"/>
              <a:t> </a:t>
            </a:r>
            <a:r>
              <a:rPr lang="en-US" dirty="0" err="1"/>
              <a:t>Boneva</a:t>
            </a:r>
            <a:r>
              <a:rPr lang="en-US" dirty="0"/>
              <a:t>, Robert Kraut, and David </a:t>
            </a:r>
            <a:r>
              <a:rPr lang="en-US" dirty="0" err="1"/>
              <a:t>Frohlich</a:t>
            </a:r>
            <a:r>
              <a:rPr lang="en-US" dirty="0"/>
              <a:t>. Using e-mail for personal relationships the difference gender makes. American behavioral scientist, 45(3):530–549, 2001. </a:t>
            </a:r>
          </a:p>
          <a:p>
            <a:r>
              <a:rPr lang="en-US" dirty="0"/>
              <a:t>[4] Samuel B Green. How many subjects does it take to do a regression analysis. Multivariate behavioral research, 26(3):499–510, 1991.</a:t>
            </a:r>
          </a:p>
          <a:p>
            <a:r>
              <a:rPr lang="en-US" dirty="0"/>
              <a:t>[5] </a:t>
            </a:r>
            <a:r>
              <a:rPr lang="en-US" dirty="0" err="1"/>
              <a:t>Saif</a:t>
            </a:r>
            <a:r>
              <a:rPr lang="en-US" dirty="0"/>
              <a:t> M Mohammad and Peter D </a:t>
            </a:r>
            <a:r>
              <a:rPr lang="en-US" dirty="0" err="1"/>
              <a:t>Turney</a:t>
            </a:r>
            <a:r>
              <a:rPr lang="en-US" dirty="0"/>
              <a:t>. Emotions evoked by common words and phrases: Using mechanical </a:t>
            </a:r>
            <a:r>
              <a:rPr lang="en-US" dirty="0" err="1"/>
              <a:t>turk</a:t>
            </a:r>
            <a:r>
              <a:rPr lang="en-US" dirty="0"/>
              <a:t> to create an emotion lexicon. In Proceedings of the NAACL HLT 2010 workshop on computational approaches to analysis and generation of emotion in text, pages 26–34. Association for Computational Linguistics, 2010.</a:t>
            </a:r>
          </a:p>
          <a:p>
            <a:r>
              <a:rPr lang="en-US" dirty="0"/>
              <a:t>[6] </a:t>
            </a:r>
            <a:r>
              <a:rPr lang="en-US" dirty="0" err="1"/>
              <a:t>Saif</a:t>
            </a:r>
            <a:r>
              <a:rPr lang="en-US" dirty="0"/>
              <a:t> M Mohammad and Peter D </a:t>
            </a:r>
            <a:r>
              <a:rPr lang="en-US" dirty="0" err="1"/>
              <a:t>Turney</a:t>
            </a:r>
            <a:r>
              <a:rPr lang="en-US" dirty="0"/>
              <a:t>. </a:t>
            </a:r>
            <a:r>
              <a:rPr lang="en-US" dirty="0" err="1"/>
              <a:t>Nrc</a:t>
            </a:r>
            <a:r>
              <a:rPr lang="en-US" dirty="0"/>
              <a:t> emotion lexicon. Technical report, NRC Technical Report, 2013.</a:t>
            </a:r>
          </a:p>
          <a:p>
            <a:r>
              <a:rPr lang="en-US" dirty="0"/>
              <a:t>[7] </a:t>
            </a:r>
            <a:r>
              <a:rPr lang="en-US" dirty="0" err="1"/>
              <a:t>Saif</a:t>
            </a:r>
            <a:r>
              <a:rPr lang="en-US" dirty="0"/>
              <a:t> M Mohammad and Tony </a:t>
            </a:r>
            <a:r>
              <a:rPr lang="en-US" dirty="0" err="1"/>
              <a:t>Wenda</a:t>
            </a:r>
            <a:r>
              <a:rPr lang="en-US" dirty="0"/>
              <a:t> Yang. Tracking sentiment in mail: how genders differ on emotional axes. In Proceedings of the 2nd workshop on computational approaches to subjectivity and sentiment analysis (</a:t>
            </a:r>
            <a:r>
              <a:rPr lang="en-US" dirty="0" err="1"/>
              <a:t>acl-hlt</a:t>
            </a:r>
            <a:r>
              <a:rPr lang="en-US" dirty="0"/>
              <a:t> 2011, pages 70–79, 2011.</a:t>
            </a:r>
            <a:endParaRPr lang="es-MX" dirty="0"/>
          </a:p>
        </p:txBody>
      </p:sp>
    </p:spTree>
    <p:extLst>
      <p:ext uri="{BB962C8B-B14F-4D97-AF65-F5344CB8AC3E}">
        <p14:creationId xmlns:p14="http://schemas.microsoft.com/office/powerpoint/2010/main" val="1934924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1139</TotalTime>
  <Words>545</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Web Analysis Techniques in Clinical text</vt:lpstr>
      <vt:lpstr>Study description</vt:lpstr>
      <vt:lpstr>What clustering analysis can tell us?</vt:lpstr>
      <vt:lpstr>PowerPoint Presentation</vt:lpstr>
      <vt:lpstr>What can Sentiment Analysis tell?</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emotive text in trial recruitment</dc:title>
  <dc:creator>Fernando Santos</dc:creator>
  <cp:lastModifiedBy>Santos Sanchez F.</cp:lastModifiedBy>
  <cp:revision>31</cp:revision>
  <dcterms:created xsi:type="dcterms:W3CDTF">2016-09-11T19:21:51Z</dcterms:created>
  <dcterms:modified xsi:type="dcterms:W3CDTF">2017-01-03T15:55:46Z</dcterms:modified>
</cp:coreProperties>
</file>