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5" r:id="rId4"/>
    <p:sldId id="258" r:id="rId5"/>
    <p:sldId id="259" r:id="rId6"/>
    <p:sldId id="269" r:id="rId7"/>
    <p:sldId id="260" r:id="rId8"/>
    <p:sldId id="266" r:id="rId9"/>
    <p:sldId id="267" r:id="rId10"/>
    <p:sldId id="274" r:id="rId11"/>
    <p:sldId id="261" r:id="rId12"/>
    <p:sldId id="271" r:id="rId13"/>
    <p:sldId id="273" r:id="rId14"/>
    <p:sldId id="272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03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777287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382952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29150" y="2367093"/>
            <a:ext cx="382905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85331" y="3051013"/>
            <a:ext cx="3829520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29150" y="3051013"/>
            <a:ext cx="3829051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Bubble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2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Employing sentiment analysis &amp; clustering techniques in clinical text</a:t>
            </a:r>
            <a:endParaRPr lang="es-MX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572903"/>
          </a:xfrm>
        </p:spPr>
        <p:txBody>
          <a:bodyPr>
            <a:normAutofit fontScale="55000" lnSpcReduction="20000"/>
          </a:bodyPr>
          <a:lstStyle/>
          <a:p>
            <a:r>
              <a:rPr lang="en-GB" cap="none" dirty="0"/>
              <a:t>By Fernando Santos</a:t>
            </a:r>
          </a:p>
          <a:p>
            <a:r>
              <a:rPr lang="en-GB" cap="none" dirty="0"/>
              <a:t>University of Southampton</a:t>
            </a:r>
          </a:p>
          <a:p>
            <a:r>
              <a:rPr lang="en-GB" cap="none" dirty="0"/>
              <a:t>Supervisors: Prof Jeremy Wyatt, Prof </a:t>
            </a:r>
            <a:r>
              <a:rPr lang="en-GB" cap="none" dirty="0" err="1"/>
              <a:t>Thanasis</a:t>
            </a:r>
            <a:r>
              <a:rPr lang="en-GB" cap="none" dirty="0"/>
              <a:t> </a:t>
            </a:r>
            <a:r>
              <a:rPr lang="en-GB" cap="none" dirty="0" err="1"/>
              <a:t>Tiropanis</a:t>
            </a:r>
            <a:endParaRPr lang="en-GB" cap="none" dirty="0"/>
          </a:p>
          <a:p>
            <a:endParaRPr lang="en-GB" cap="none" dirty="0"/>
          </a:p>
          <a:p>
            <a:r>
              <a:rPr lang="en-GB" cap="none" dirty="0"/>
              <a:t>With support from EPSCR &amp; CONACYT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177782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Sentiment Analysis Does?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6706" y="2366963"/>
            <a:ext cx="7710587" cy="3424237"/>
          </a:xfrm>
        </p:spPr>
      </p:pic>
      <p:sp>
        <p:nvSpPr>
          <p:cNvPr id="5" name="TextBox 4"/>
          <p:cNvSpPr txBox="1"/>
          <p:nvPr/>
        </p:nvSpPr>
        <p:spPr>
          <a:xfrm>
            <a:off x="716706" y="5791200"/>
            <a:ext cx="47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http://www.eecs.qmul.ac.uk/~mpurver/emomap/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82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Results: Leaflets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3183" t="9024" r="8177" b="6847"/>
          <a:stretch/>
        </p:blipFill>
        <p:spPr>
          <a:xfrm>
            <a:off x="3859306" y="1640542"/>
            <a:ext cx="4773706" cy="3830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85330" y="2367093"/>
            <a:ext cx="299851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64 leaflets only 572 word-instances were recognized as emotive from a total of 26,632 word-instances.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293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Results: Leaflets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480" r="12553"/>
          <a:stretch/>
        </p:blipFill>
        <p:spPr>
          <a:xfrm>
            <a:off x="3587254" y="1501747"/>
            <a:ext cx="4835769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85330" y="2367093"/>
            <a:ext cx="299851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31 BBC News analyzed 624 word-instances were recognized as emotive from a total of 8,842 word instances analyzed.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07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Results: Leaflets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188" r="5785"/>
          <a:stretch/>
        </p:blipFill>
        <p:spPr>
          <a:xfrm>
            <a:off x="3582340" y="1358161"/>
            <a:ext cx="5262725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515625"/>
            <a:ext cx="5023134" cy="4098164"/>
            <a:chOff x="3476829" y="1515625"/>
            <a:chExt cx="5023134" cy="409816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533210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51562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70931" y="4969637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85330" y="2367093"/>
            <a:ext cx="299851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20 Hello Magazine! articles analyzed 285 word-instances were recognized as emotive from a total of 4,479 word instances analyzed.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00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Results: Leaflets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816"/>
          <a:stretch/>
        </p:blipFill>
        <p:spPr>
          <a:xfrm>
            <a:off x="3304282" y="1521630"/>
            <a:ext cx="5695531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265811" y="1691475"/>
            <a:ext cx="5234152" cy="4080579"/>
            <a:chOff x="3265811" y="1691475"/>
            <a:chExt cx="5234152" cy="4080579"/>
          </a:xfrm>
        </p:grpSpPr>
        <p:sp>
          <p:nvSpPr>
            <p:cNvPr id="4" name="Rectangle 3"/>
            <p:cNvSpPr/>
            <p:nvPr/>
          </p:nvSpPr>
          <p:spPr>
            <a:xfrm>
              <a:off x="3265811" y="4512998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5248834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248834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85330" y="2367093"/>
            <a:ext cx="299851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31 Daily Mail News analyzed 735 word-instances were recognized as emotive from a total of 11,600 word instances analyzed.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96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Caveats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760752"/>
          </a:xfrm>
        </p:spPr>
        <p:txBody>
          <a:bodyPr>
            <a:normAutofit/>
          </a:bodyPr>
          <a:lstStyle/>
          <a:p>
            <a:r>
              <a:rPr lang="en-GB" dirty="0"/>
              <a:t>First time Sentiment Analysis is employed in clinical text, the lexicons may not be appropriate to the study</a:t>
            </a:r>
          </a:p>
          <a:p>
            <a:r>
              <a:rPr lang="en-GB" dirty="0"/>
              <a:t>There appears to be differences in the ability to recognize emotions depending on the individual sense of power</a:t>
            </a:r>
          </a:p>
          <a:p>
            <a:r>
              <a:rPr lang="en-GB" dirty="0"/>
              <a:t>Other aspects of leaflet design may have important influences: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r>
              <a:rPr lang="en-GB" dirty="0"/>
              <a:t>Length</a:t>
            </a:r>
          </a:p>
          <a:p>
            <a:pPr lvl="1"/>
            <a:r>
              <a:rPr lang="en-GB" dirty="0"/>
              <a:t>Tone of Voice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18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Leaflets appear to have a low emotive content level. This may be due because the researchers procure to employ objective &amp; specific language. </a:t>
            </a:r>
          </a:p>
          <a:p>
            <a:pPr lvl="1"/>
            <a:r>
              <a:rPr lang="en-US" dirty="0"/>
              <a:t>There is evidence patients find the leaflets boring and hard to understand. This could be an effect of a lower than expected emotive level.</a:t>
            </a:r>
          </a:p>
          <a:p>
            <a:r>
              <a:rPr lang="en-US" dirty="0"/>
              <a:t>The Leaflets appear to have no significant correlation with the recruitment rates in trials</a:t>
            </a:r>
          </a:p>
          <a:p>
            <a:pPr lvl="1"/>
            <a:r>
              <a:rPr lang="en-US" dirty="0"/>
              <a:t>This could imply that the leaflets do not have a significant influence in the patient decision which brings into question the patient informed consent.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048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1"/>
            <a:ext cx="7772870" cy="4293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Béla</a:t>
            </a:r>
            <a:r>
              <a:rPr lang="en-US" dirty="0"/>
              <a:t> </a:t>
            </a:r>
            <a:r>
              <a:rPr lang="en-US" dirty="0" err="1"/>
              <a:t>Bollobás</a:t>
            </a:r>
            <a:r>
              <a:rPr lang="en-US" dirty="0"/>
              <a:t>. Modern graph theory, volume 184 of </a:t>
            </a:r>
            <a:r>
              <a:rPr lang="en-US" dirty="0" err="1"/>
              <a:t>graduatetexts</a:t>
            </a:r>
            <a:r>
              <a:rPr lang="en-US" dirty="0"/>
              <a:t> in mathematics, 1998.</a:t>
            </a:r>
          </a:p>
          <a:p>
            <a:pPr marL="0" indent="0">
              <a:buNone/>
            </a:pPr>
            <a:r>
              <a:rPr lang="en-US" dirty="0"/>
              <a:t>[2] John Adrian </a:t>
            </a:r>
            <a:r>
              <a:rPr lang="en-US" dirty="0" err="1"/>
              <a:t>Bondy</a:t>
            </a:r>
            <a:r>
              <a:rPr lang="en-US" dirty="0"/>
              <a:t> and </a:t>
            </a:r>
            <a:r>
              <a:rPr lang="en-US" dirty="0" err="1"/>
              <a:t>Uppaluri</a:t>
            </a:r>
            <a:r>
              <a:rPr lang="en-US" dirty="0"/>
              <a:t> Siva Ramachandra </a:t>
            </a:r>
            <a:r>
              <a:rPr lang="en-US" dirty="0" err="1"/>
              <a:t>Murty</a:t>
            </a:r>
            <a:r>
              <a:rPr lang="en-US" dirty="0"/>
              <a:t>. Graph theory with applications, volume 290. </a:t>
            </a:r>
            <a:r>
              <a:rPr lang="en-US" dirty="0" err="1"/>
              <a:t>Citeseer</a:t>
            </a:r>
            <a:r>
              <a:rPr lang="en-US" dirty="0"/>
              <a:t>, 1976.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Bonka</a:t>
            </a:r>
            <a:r>
              <a:rPr lang="en-US" dirty="0"/>
              <a:t> </a:t>
            </a:r>
            <a:r>
              <a:rPr lang="en-US" dirty="0" err="1"/>
              <a:t>Boneva</a:t>
            </a:r>
            <a:r>
              <a:rPr lang="en-US" dirty="0"/>
              <a:t>, Robert Kraut, and David </a:t>
            </a:r>
            <a:r>
              <a:rPr lang="en-US" dirty="0" err="1"/>
              <a:t>Frohlich</a:t>
            </a:r>
            <a:r>
              <a:rPr lang="en-US" dirty="0"/>
              <a:t>. Using e-mail for personal relationships the difference gender makes. American behavioral scientist, 45(3):530–549, 2001. </a:t>
            </a:r>
          </a:p>
          <a:p>
            <a:pPr marL="0" indent="0">
              <a:buNone/>
            </a:pPr>
            <a:r>
              <a:rPr lang="en-US" dirty="0"/>
              <a:t>[4] Samuel B Green. How many subjects does it take to do a regression analysis. Multivariate behavioral research, 26(3):499–510, 1991.</a:t>
            </a:r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Emotions evoked by common words and phrases: Using mechanical </a:t>
            </a:r>
            <a:r>
              <a:rPr lang="en-US" dirty="0" err="1"/>
              <a:t>turk</a:t>
            </a:r>
            <a:r>
              <a:rPr lang="en-US" dirty="0"/>
              <a:t> to create an emotion lexicon. In Proceedings of the NAACL HLT 2010 workshop on computational approaches to analysis and generation of emotion in text, pages 26–34. Association for Computational Linguistics, 2010.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</a:t>
            </a:r>
            <a:r>
              <a:rPr lang="en-US" dirty="0" err="1"/>
              <a:t>Nrc</a:t>
            </a:r>
            <a:r>
              <a:rPr lang="en-US" dirty="0"/>
              <a:t> emotion lexicon. Technical report, NRC Technical Report, 2013.</a:t>
            </a:r>
          </a:p>
          <a:p>
            <a:pPr marL="0" indent="0">
              <a:buNone/>
            </a:pPr>
            <a:r>
              <a:rPr lang="en-US" dirty="0"/>
              <a:t>[7] </a:t>
            </a:r>
            <a:r>
              <a:rPr lang="en-US" dirty="0" err="1"/>
              <a:t>Saif</a:t>
            </a:r>
            <a:r>
              <a:rPr lang="en-US" dirty="0"/>
              <a:t> M Mohammad and Tony </a:t>
            </a:r>
            <a:r>
              <a:rPr lang="en-US" dirty="0" err="1"/>
              <a:t>Wenda</a:t>
            </a:r>
            <a:r>
              <a:rPr lang="en-US" dirty="0"/>
              <a:t> Yang. Tracking sentiment in mail: how genders differ on emotional axes. In Proceedings of the 2nd workshop on computational approaches to subjectivity and sentiment analysis (</a:t>
            </a:r>
            <a:r>
              <a:rPr lang="en-US" dirty="0" err="1"/>
              <a:t>acl-hlt</a:t>
            </a:r>
            <a:r>
              <a:rPr lang="en-US" dirty="0"/>
              <a:t> 2011, pages 70–79, 2011.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29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There is little research in evaluating the Quality of Patient Information Resources (PIR).</a:t>
            </a:r>
          </a:p>
          <a:p>
            <a:r>
              <a:rPr lang="en-GB" dirty="0"/>
              <a:t>There is general doubt on the true impact Patient Information Leaflets (PIL) have on the patients informed decision.</a:t>
            </a:r>
          </a:p>
          <a:p>
            <a:r>
              <a:rPr lang="en-GB" dirty="0"/>
              <a:t>There is evidence badly designed PIRs can hinder understanding, interest and recruitment rates to Randomized Controlled Trials (RCT).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Approach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Employ Clustering techniques to explore PIRs datasets and find patterns of interest that correlate PIRs with the recruitment rates of RCTs.</a:t>
            </a:r>
          </a:p>
          <a:p>
            <a:pPr lvl="1"/>
            <a:r>
              <a:rPr lang="en-GB" dirty="0"/>
              <a:t>Selected recruitment rates as a strong predictor of influence in patient decision.</a:t>
            </a:r>
          </a:p>
          <a:p>
            <a:r>
              <a:rPr lang="en-GB" dirty="0"/>
              <a:t>Employ Content Analysis on the PIRs to obtain significant predictors.</a:t>
            </a:r>
          </a:p>
          <a:p>
            <a:r>
              <a:rPr lang="en-GB" dirty="0"/>
              <a:t>Employ Sentiment Analysis to quantify the effect of emotive content on recruitment rates.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27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Emotion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06094" y="2214695"/>
            <a:ext cx="76672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“How we communicate is as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important as what we tell” –Jacob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Nielssen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94" y="3616344"/>
            <a:ext cx="90180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“People store material in memory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the basis of its affective tone” – Richard Lazarus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498" y="5017993"/>
            <a:ext cx="6822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Mood affects perception and prosocial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behavior – 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Fergas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bower 19987)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1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96" y="1506540"/>
            <a:ext cx="5459104" cy="54220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Emotion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70317"/>
            <a:ext cx="3122395" cy="5071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Definitions of Basic Emotions:</a:t>
            </a:r>
          </a:p>
          <a:p>
            <a:pPr lvl="1"/>
            <a:r>
              <a:rPr lang="en-US" dirty="0"/>
              <a:t>Biological: Information coded in genes</a:t>
            </a:r>
          </a:p>
          <a:p>
            <a:pPr lvl="1"/>
            <a:r>
              <a:rPr lang="en-US" dirty="0"/>
              <a:t>Social: rules and cultural artefacts</a:t>
            </a:r>
          </a:p>
          <a:p>
            <a:pPr lvl="1"/>
            <a:r>
              <a:rPr lang="en-US" dirty="0"/>
              <a:t>Psychological: schemas and knowledge structures</a:t>
            </a:r>
          </a:p>
          <a:p>
            <a:r>
              <a:rPr lang="en-US" dirty="0"/>
              <a:t>Functions of Basic Emotions: something is basic, fundamental or primary if it fulfils an important function</a:t>
            </a:r>
          </a:p>
          <a:p>
            <a:pPr lvl="1"/>
            <a:r>
              <a:rPr lang="en-US" dirty="0"/>
              <a:t>Survival of the species</a:t>
            </a:r>
          </a:p>
          <a:p>
            <a:pPr lvl="1"/>
            <a:r>
              <a:rPr lang="en-US" dirty="0"/>
              <a:t>Benefit of the society</a:t>
            </a:r>
          </a:p>
          <a:p>
            <a:pPr lvl="1"/>
            <a:r>
              <a:rPr lang="en-US" dirty="0"/>
              <a:t>Help the self</a:t>
            </a:r>
          </a:p>
          <a:p>
            <a:r>
              <a:rPr lang="en-US" dirty="0"/>
              <a:t>Criteria of Basic Emotions:</a:t>
            </a:r>
          </a:p>
          <a:p>
            <a:pPr lvl="1"/>
            <a:r>
              <a:rPr lang="en-US" dirty="0"/>
              <a:t>Be universal</a:t>
            </a:r>
          </a:p>
          <a:p>
            <a:pPr lvl="1"/>
            <a:r>
              <a:rPr lang="en-US" dirty="0"/>
              <a:t>Be observable in other primates</a:t>
            </a:r>
          </a:p>
          <a:p>
            <a:pPr lvl="1"/>
            <a:r>
              <a:rPr lang="en-US" dirty="0"/>
              <a:t>Be heritable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1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Emotion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70317"/>
            <a:ext cx="3122395" cy="5071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Definitions of Basic Emotions:</a:t>
            </a:r>
          </a:p>
          <a:p>
            <a:pPr lvl="1"/>
            <a:r>
              <a:rPr lang="en-US" dirty="0"/>
              <a:t>Biological: Information coded in genes</a:t>
            </a:r>
          </a:p>
          <a:p>
            <a:pPr lvl="1"/>
            <a:r>
              <a:rPr lang="en-US" dirty="0"/>
              <a:t>Social: rules and cultural artefacts</a:t>
            </a:r>
          </a:p>
          <a:p>
            <a:pPr lvl="1"/>
            <a:r>
              <a:rPr lang="en-US" dirty="0"/>
              <a:t>Psychological: schemas and knowledge structures</a:t>
            </a:r>
          </a:p>
          <a:p>
            <a:r>
              <a:rPr lang="en-US" dirty="0"/>
              <a:t>Functions of Basic Emotions: something is basic, fundamental or primary if it fulfils an important function</a:t>
            </a:r>
          </a:p>
          <a:p>
            <a:pPr lvl="1"/>
            <a:r>
              <a:rPr lang="en-US" dirty="0"/>
              <a:t>Survival of the species</a:t>
            </a:r>
          </a:p>
          <a:p>
            <a:pPr lvl="1"/>
            <a:r>
              <a:rPr lang="en-US" dirty="0"/>
              <a:t>Benefit of the society</a:t>
            </a:r>
          </a:p>
          <a:p>
            <a:pPr lvl="1"/>
            <a:r>
              <a:rPr lang="en-US" dirty="0"/>
              <a:t>Help the self</a:t>
            </a:r>
          </a:p>
          <a:p>
            <a:r>
              <a:rPr lang="en-US" dirty="0"/>
              <a:t>Criteria of Basic Emotions:</a:t>
            </a:r>
          </a:p>
          <a:p>
            <a:pPr lvl="1"/>
            <a:r>
              <a:rPr lang="en-US" dirty="0"/>
              <a:t>Be universal</a:t>
            </a:r>
          </a:p>
          <a:p>
            <a:pPr lvl="1"/>
            <a:r>
              <a:rPr lang="en-US" dirty="0"/>
              <a:t>Be observable in other primates</a:t>
            </a:r>
          </a:p>
          <a:p>
            <a:pPr lvl="1"/>
            <a:r>
              <a:rPr lang="en-US" dirty="0"/>
              <a:t>Be heritable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58" y="1205344"/>
            <a:ext cx="5936530" cy="6001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0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70746" y="2367093"/>
            <a:ext cx="5387454" cy="3424107"/>
          </a:xfrm>
        </p:spPr>
        <p:txBody>
          <a:bodyPr/>
          <a:lstStyle/>
          <a:p>
            <a:r>
              <a:rPr lang="en-GB" dirty="0"/>
              <a:t>Employ the K-means clustering technique to visualize and find patterns in the appearance of words and the recruited proportion of the planed sample.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8" y="1364785"/>
            <a:ext cx="2551321" cy="5183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1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Clustering tell us?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44420" y="2214695"/>
            <a:ext cx="6262851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353 words which had an apparent correlation with the final recruitment rates achieved by the 58 studies.</a:t>
            </a:r>
          </a:p>
          <a:p>
            <a:r>
              <a:rPr lang="en-US" dirty="0"/>
              <a:t>A linear regression model further refined this word-set into a list of 23 words. This model predicted the recruited proportion with F(23,40)=44,109 p&lt;.0005, adjusted R2=0.94</a:t>
            </a:r>
          </a:p>
          <a:p>
            <a:r>
              <a:rPr lang="en-GB" dirty="0"/>
              <a:t>A reduced model employing only the 2 most significant variables predicted </a:t>
            </a:r>
            <a:r>
              <a:rPr lang="pt-BR" dirty="0"/>
              <a:t>F(2,61)=13.049 p&lt;.0005, adjusted R</a:t>
            </a:r>
            <a:r>
              <a:rPr lang="pt-BR" baseline="30000" dirty="0"/>
              <a:t>2</a:t>
            </a:r>
            <a:r>
              <a:rPr lang="pt-BR" dirty="0"/>
              <a:t>=0.28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8" y="522982"/>
            <a:ext cx="2057687" cy="5992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89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2311" y="1722307"/>
            <a:ext cx="4125140" cy="34241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Sentiment analysis is a commonly employed technique used in the Web to explore big sources of text.</a:t>
            </a:r>
          </a:p>
          <a:p>
            <a:r>
              <a:rPr lang="en-GB" dirty="0"/>
              <a:t>At its basic level it employs lexicons (dictionaries which stores the word relationships of interest instead of their meaning) to explore the content of a document and quantify its character.</a:t>
            </a:r>
            <a:endParaRPr lang="es-MX" dirty="0"/>
          </a:p>
        </p:txBody>
      </p:sp>
      <p:grpSp>
        <p:nvGrpSpPr>
          <p:cNvPr id="4" name="Group 3"/>
          <p:cNvGrpSpPr/>
          <p:nvPr/>
        </p:nvGrpSpPr>
        <p:grpSpPr>
          <a:xfrm>
            <a:off x="4681181" y="1722307"/>
            <a:ext cx="4294735" cy="3313717"/>
            <a:chOff x="2160000" y="1078173"/>
            <a:chExt cx="5111570" cy="4352454"/>
          </a:xfrm>
        </p:grpSpPr>
        <p:sp>
          <p:nvSpPr>
            <p:cNvPr id="5" name="Oval 4"/>
            <p:cNvSpPr/>
            <p:nvPr/>
          </p:nvSpPr>
          <p:spPr>
            <a:xfrm>
              <a:off x="4320000" y="1078173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Pos</a:t>
              </a:r>
              <a:endParaRPr lang="en-US" sz="1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320000" y="468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Neg</a:t>
              </a:r>
              <a:endParaRPr 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400000" y="1439999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Ang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40000" y="39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Fear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8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Sur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480000" y="32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Joy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160000" y="216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Sad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400000" y="3990627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Dis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40000" y="1440000"/>
              <a:ext cx="791570" cy="7506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Tru</a:t>
              </a:r>
              <a:endParaRPr 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42251" y="2708821"/>
              <a:ext cx="934388" cy="80387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1516" y="2946916"/>
              <a:ext cx="915862" cy="363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Difficulty</a:t>
              </a:r>
            </a:p>
          </p:txBody>
        </p:sp>
        <p:cxnSp>
          <p:nvCxnSpPr>
            <p:cNvPr id="17" name="Straight Connector 16"/>
            <p:cNvCxnSpPr>
              <a:stCxn id="15" idx="7"/>
              <a:endCxn id="7" idx="3"/>
            </p:cNvCxnSpPr>
            <p:nvPr/>
          </p:nvCxnSpPr>
          <p:spPr>
            <a:xfrm flipV="1">
              <a:off x="5039801" y="2080699"/>
              <a:ext cx="476122" cy="74584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4"/>
              <a:endCxn id="6" idx="0"/>
            </p:cNvCxnSpPr>
            <p:nvPr/>
          </p:nvCxnSpPr>
          <p:spPr>
            <a:xfrm>
              <a:off x="4709445" y="3512695"/>
              <a:ext cx="6340" cy="1167305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3"/>
              <a:endCxn id="8" idx="7"/>
            </p:cNvCxnSpPr>
            <p:nvPr/>
          </p:nvCxnSpPr>
          <p:spPr>
            <a:xfrm flipH="1">
              <a:off x="3915647" y="3394970"/>
              <a:ext cx="463442" cy="67495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1"/>
              <a:endCxn id="12" idx="6"/>
            </p:cNvCxnSpPr>
            <p:nvPr/>
          </p:nvCxnSpPr>
          <p:spPr>
            <a:xfrm flipH="1" flipV="1">
              <a:off x="2951570" y="2535314"/>
              <a:ext cx="1299946" cy="593517"/>
            </a:xfrm>
            <a:prstGeom prst="line">
              <a:avLst/>
            </a:prstGeom>
            <a:ln w="349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12977"/>
              </p:ext>
            </p:extLst>
          </p:nvPr>
        </p:nvGraphicFramePr>
        <p:xfrm>
          <a:off x="715368" y="5203781"/>
          <a:ext cx="7742832" cy="8709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91403">
                  <a:extLst>
                    <a:ext uri="{9D8B030D-6E8A-4147-A177-3AD203B41FA5}">
                      <a16:colId xmlns:a16="http://schemas.microsoft.com/office/drawing/2014/main" val="916914798"/>
                    </a:ext>
                  </a:extLst>
                </a:gridCol>
                <a:gridCol w="699069">
                  <a:extLst>
                    <a:ext uri="{9D8B030D-6E8A-4147-A177-3AD203B41FA5}">
                      <a16:colId xmlns:a16="http://schemas.microsoft.com/office/drawing/2014/main" val="363139389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72784691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88459093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66584074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135567150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4730966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64826288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2389194871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932996926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3179593079"/>
                    </a:ext>
                  </a:extLst>
                </a:gridCol>
                <a:gridCol w="645236">
                  <a:extLst>
                    <a:ext uri="{9D8B030D-6E8A-4147-A177-3AD203B41FA5}">
                      <a16:colId xmlns:a16="http://schemas.microsoft.com/office/drawing/2014/main" val="470365487"/>
                    </a:ext>
                  </a:extLst>
                </a:gridCol>
              </a:tblGrid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ProjRef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Tru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545030"/>
                  </a:ext>
                </a:extLst>
              </a:tr>
              <a:tr h="43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01/13/03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91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173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967</TotalTime>
  <Words>1048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Employing sentiment analysis &amp; clustering techniques in clinical text</vt:lpstr>
      <vt:lpstr>The Problem</vt:lpstr>
      <vt:lpstr>The Approach</vt:lpstr>
      <vt:lpstr>Why Emotion</vt:lpstr>
      <vt:lpstr>What is Emotion</vt:lpstr>
      <vt:lpstr>What is Emotion</vt:lpstr>
      <vt:lpstr>Clustering</vt:lpstr>
      <vt:lpstr>What Clustering tell us?</vt:lpstr>
      <vt:lpstr>Sentiment Analysis?</vt:lpstr>
      <vt:lpstr>What Sentiment Analysis Does?</vt:lpstr>
      <vt:lpstr>The Results: Leaflets</vt:lpstr>
      <vt:lpstr>The Results: Leaflets</vt:lpstr>
      <vt:lpstr>The Results: Leaflets</vt:lpstr>
      <vt:lpstr>The Results: Leaflets</vt:lpstr>
      <vt:lpstr>The Caveats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Santos Sanchez F.</dc:creator>
  <cp:lastModifiedBy>Santos Sanchez F.</cp:lastModifiedBy>
  <cp:revision>29</cp:revision>
  <dcterms:created xsi:type="dcterms:W3CDTF">2017-03-08T22:18:12Z</dcterms:created>
  <dcterms:modified xsi:type="dcterms:W3CDTF">2017-03-26T23:26:53Z</dcterms:modified>
</cp:coreProperties>
</file>