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76" r:id="rId3"/>
    <p:sldId id="277" r:id="rId4"/>
    <p:sldId id="278" r:id="rId5"/>
    <p:sldId id="257" r:id="rId6"/>
    <p:sldId id="279" r:id="rId7"/>
    <p:sldId id="265" r:id="rId8"/>
    <p:sldId id="258" r:id="rId9"/>
    <p:sldId id="259" r:id="rId10"/>
    <p:sldId id="269" r:id="rId11"/>
    <p:sldId id="260" r:id="rId12"/>
    <p:sldId id="267" r:id="rId13"/>
    <p:sldId id="274" r:id="rId14"/>
    <p:sldId id="266" r:id="rId15"/>
    <p:sldId id="261" r:id="rId16"/>
    <p:sldId id="271" r:id="rId17"/>
    <p:sldId id="273" r:id="rId18"/>
    <p:sldId id="272" r:id="rId19"/>
    <p:sldId id="280" r:id="rId20"/>
    <p:sldId id="275" r:id="rId21"/>
    <p:sldId id="262" r:id="rId22"/>
    <p:sldId id="263" r:id="rId23"/>
    <p:sldId id="264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2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1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8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7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3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037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9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1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28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75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4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85330" y="2367093"/>
            <a:ext cx="7772870" cy="342410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1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 cap="none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9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85332" y="618518"/>
            <a:ext cx="7773338" cy="1596177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85330" y="2367093"/>
            <a:ext cx="3829520" cy="342410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629150" y="2367093"/>
            <a:ext cx="3829050" cy="342410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3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85332" y="618518"/>
            <a:ext cx="7773338" cy="1596177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 cap="none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685331" y="3051013"/>
            <a:ext cx="3829520" cy="274018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 cap="none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29150" y="3051013"/>
            <a:ext cx="3829051" cy="274018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0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BubbleSent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7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1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6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0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24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50800" dist="25400" dir="4980000" algn="tl" rotWithShape="0">
              <a:srgbClr val="000000">
                <a:alpha val="3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cap="none" dirty="0"/>
              <a:t>Employing sentiment analysis &amp; clustering techniques in </a:t>
            </a:r>
            <a:r>
              <a:rPr lang="en-GB" cap="none" dirty="0" smtClean="0"/>
              <a:t>PILs</a:t>
            </a:r>
            <a:endParaRPr lang="es-MX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572903"/>
          </a:xfrm>
        </p:spPr>
        <p:txBody>
          <a:bodyPr>
            <a:normAutofit fontScale="55000" lnSpcReduction="20000"/>
          </a:bodyPr>
          <a:lstStyle/>
          <a:p>
            <a:r>
              <a:rPr lang="en-GB" cap="none" dirty="0"/>
              <a:t>By Fernando Santos</a:t>
            </a:r>
          </a:p>
          <a:p>
            <a:r>
              <a:rPr lang="en-GB" cap="none" dirty="0"/>
              <a:t>University of Southampton</a:t>
            </a:r>
          </a:p>
          <a:p>
            <a:r>
              <a:rPr lang="en-GB" cap="none" dirty="0"/>
              <a:t>Supervisors: Prof Jeremy Wyatt, Prof </a:t>
            </a:r>
            <a:r>
              <a:rPr lang="en-GB" cap="none" dirty="0" err="1"/>
              <a:t>Thanasis</a:t>
            </a:r>
            <a:r>
              <a:rPr lang="en-GB" cap="none" dirty="0"/>
              <a:t> </a:t>
            </a:r>
            <a:r>
              <a:rPr lang="en-GB" cap="none" dirty="0" err="1"/>
              <a:t>Tiropanis</a:t>
            </a:r>
            <a:endParaRPr lang="en-GB" cap="none" dirty="0"/>
          </a:p>
          <a:p>
            <a:endParaRPr lang="en-GB" cap="none" dirty="0"/>
          </a:p>
          <a:p>
            <a:r>
              <a:rPr lang="en-GB" cap="none" dirty="0"/>
              <a:t>With support from </a:t>
            </a:r>
            <a:r>
              <a:rPr lang="en-GB" cap="none" dirty="0" smtClean="0"/>
              <a:t>EPSRC </a:t>
            </a:r>
            <a:r>
              <a:rPr lang="en-GB" cap="none" dirty="0"/>
              <a:t>&amp; CONACYT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17778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Emotion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670317"/>
            <a:ext cx="3122395" cy="50716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Definitions of Basic Emotions:</a:t>
            </a:r>
          </a:p>
          <a:p>
            <a:pPr lvl="1"/>
            <a:r>
              <a:rPr lang="en-US" dirty="0"/>
              <a:t>Biological: Information coded in genes</a:t>
            </a:r>
          </a:p>
          <a:p>
            <a:pPr lvl="1"/>
            <a:r>
              <a:rPr lang="en-US" dirty="0"/>
              <a:t>Social: rules and cultural artefacts</a:t>
            </a:r>
          </a:p>
          <a:p>
            <a:pPr lvl="1"/>
            <a:r>
              <a:rPr lang="en-US" dirty="0"/>
              <a:t>Psychological: schemas and knowledge structures</a:t>
            </a:r>
          </a:p>
          <a:p>
            <a:r>
              <a:rPr lang="en-US" dirty="0"/>
              <a:t>Functions of Basic Emotions: something is basic, fundamental or primary if it fulfils an important function</a:t>
            </a:r>
          </a:p>
          <a:p>
            <a:pPr lvl="1"/>
            <a:r>
              <a:rPr lang="en-US" dirty="0"/>
              <a:t>Survival of the species</a:t>
            </a:r>
          </a:p>
          <a:p>
            <a:pPr lvl="1"/>
            <a:r>
              <a:rPr lang="en-US" dirty="0"/>
              <a:t>Benefit of the society</a:t>
            </a:r>
          </a:p>
          <a:p>
            <a:pPr lvl="1"/>
            <a:r>
              <a:rPr lang="en-US" dirty="0"/>
              <a:t>Help the self</a:t>
            </a:r>
          </a:p>
          <a:p>
            <a:r>
              <a:rPr lang="en-US" dirty="0"/>
              <a:t>Criteria of Basic Emotions:</a:t>
            </a:r>
          </a:p>
          <a:p>
            <a:pPr lvl="1"/>
            <a:r>
              <a:rPr lang="en-US" dirty="0"/>
              <a:t>Be universal</a:t>
            </a:r>
          </a:p>
          <a:p>
            <a:pPr lvl="1"/>
            <a:r>
              <a:rPr lang="en-US" dirty="0"/>
              <a:t>Be observable in other primates</a:t>
            </a:r>
          </a:p>
          <a:p>
            <a:pPr lvl="1"/>
            <a:r>
              <a:rPr lang="en-US" dirty="0"/>
              <a:t>Be heritable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558" y="1205344"/>
            <a:ext cx="5936530" cy="60016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30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70746" y="2367093"/>
            <a:ext cx="5387454" cy="3424107"/>
          </a:xfrm>
        </p:spPr>
        <p:txBody>
          <a:bodyPr/>
          <a:lstStyle/>
          <a:p>
            <a:r>
              <a:rPr lang="en-GB" dirty="0"/>
              <a:t>Employ the K-means clustering technique to visualize and find patterns in the appearance of words and the recruited proportion of the planed sample.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8" y="1364785"/>
            <a:ext cx="2551321" cy="51830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521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Analysis?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22311" y="1722307"/>
            <a:ext cx="4125140" cy="34241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Sentiment analysis is a commonly employed technique used in the Web to explore big sources of text.</a:t>
            </a:r>
          </a:p>
          <a:p>
            <a:r>
              <a:rPr lang="en-GB" dirty="0"/>
              <a:t>At its basic level it employs lexicons (dictionaries which stores the word relationships of interest instead of their meaning) to explore the content of a document and quantify its character.</a:t>
            </a:r>
            <a:endParaRPr lang="es-MX" dirty="0"/>
          </a:p>
        </p:txBody>
      </p:sp>
      <p:grpSp>
        <p:nvGrpSpPr>
          <p:cNvPr id="4" name="Group 3"/>
          <p:cNvGrpSpPr/>
          <p:nvPr/>
        </p:nvGrpSpPr>
        <p:grpSpPr>
          <a:xfrm>
            <a:off x="4681181" y="1722307"/>
            <a:ext cx="4294735" cy="3313717"/>
            <a:chOff x="2160000" y="1078173"/>
            <a:chExt cx="5111570" cy="4352454"/>
          </a:xfrm>
        </p:grpSpPr>
        <p:sp>
          <p:nvSpPr>
            <p:cNvPr id="5" name="Oval 4"/>
            <p:cNvSpPr/>
            <p:nvPr/>
          </p:nvSpPr>
          <p:spPr>
            <a:xfrm>
              <a:off x="4320000" y="1078173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/>
                <a:t>Pos</a:t>
              </a:r>
              <a:endParaRPr lang="en-US" sz="12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320000" y="468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/>
                <a:t>Neg</a:t>
              </a:r>
              <a:endParaRPr lang="en-US" sz="1200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400000" y="1439999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/>
                <a:t>Ang</a:t>
              </a:r>
              <a:endParaRPr lang="en-US" sz="12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40000" y="396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Fear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480000" y="216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Ant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160000" y="324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Sur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480000" y="324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Joy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160000" y="216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Sad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400000" y="3990627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Dis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240000" y="144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/>
                <a:t>Tru</a:t>
              </a:r>
              <a:endParaRPr lang="en-US" sz="12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242251" y="2708821"/>
              <a:ext cx="934388" cy="8038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51516" y="2946916"/>
              <a:ext cx="915862" cy="363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Difficulty</a:t>
              </a:r>
            </a:p>
          </p:txBody>
        </p:sp>
        <p:cxnSp>
          <p:nvCxnSpPr>
            <p:cNvPr id="17" name="Straight Connector 16"/>
            <p:cNvCxnSpPr>
              <a:stCxn id="15" idx="7"/>
              <a:endCxn id="7" idx="3"/>
            </p:cNvCxnSpPr>
            <p:nvPr/>
          </p:nvCxnSpPr>
          <p:spPr>
            <a:xfrm flipV="1">
              <a:off x="5039801" y="2080699"/>
              <a:ext cx="476122" cy="745847"/>
            </a:xfrm>
            <a:prstGeom prst="line">
              <a:avLst/>
            </a:prstGeom>
            <a:ln w="349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5" idx="4"/>
              <a:endCxn id="6" idx="0"/>
            </p:cNvCxnSpPr>
            <p:nvPr/>
          </p:nvCxnSpPr>
          <p:spPr>
            <a:xfrm>
              <a:off x="4709445" y="3512695"/>
              <a:ext cx="6340" cy="1167305"/>
            </a:xfrm>
            <a:prstGeom prst="line">
              <a:avLst/>
            </a:prstGeom>
            <a:ln w="349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3"/>
              <a:endCxn id="8" idx="7"/>
            </p:cNvCxnSpPr>
            <p:nvPr/>
          </p:nvCxnSpPr>
          <p:spPr>
            <a:xfrm flipH="1">
              <a:off x="3915647" y="3394970"/>
              <a:ext cx="463442" cy="674957"/>
            </a:xfrm>
            <a:prstGeom prst="line">
              <a:avLst/>
            </a:prstGeom>
            <a:ln w="349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6" idx="1"/>
              <a:endCxn id="12" idx="6"/>
            </p:cNvCxnSpPr>
            <p:nvPr/>
          </p:nvCxnSpPr>
          <p:spPr>
            <a:xfrm flipH="1" flipV="1">
              <a:off x="2951570" y="2535314"/>
              <a:ext cx="1299946" cy="593517"/>
            </a:xfrm>
            <a:prstGeom prst="line">
              <a:avLst/>
            </a:prstGeom>
            <a:ln w="349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12977"/>
              </p:ext>
            </p:extLst>
          </p:nvPr>
        </p:nvGraphicFramePr>
        <p:xfrm>
          <a:off x="715368" y="5203781"/>
          <a:ext cx="7742832" cy="8709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91403">
                  <a:extLst>
                    <a:ext uri="{9D8B030D-6E8A-4147-A177-3AD203B41FA5}">
                      <a16:colId xmlns:a16="http://schemas.microsoft.com/office/drawing/2014/main" val="916914798"/>
                    </a:ext>
                  </a:extLst>
                </a:gridCol>
                <a:gridCol w="699069">
                  <a:extLst>
                    <a:ext uri="{9D8B030D-6E8A-4147-A177-3AD203B41FA5}">
                      <a16:colId xmlns:a16="http://schemas.microsoft.com/office/drawing/2014/main" val="3631393899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3727846919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3488459093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2366584074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1355671506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3473096626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3164826288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2389194871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3932996926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3179593079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470365487"/>
                    </a:ext>
                  </a:extLst>
                </a:gridCol>
              </a:tblGrid>
              <a:tr h="43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ProjRef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Pos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Joy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Sad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3545030"/>
                  </a:ext>
                </a:extLst>
              </a:tr>
              <a:tr h="43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01/13/03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591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9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Sentiment Analysis Does?</a:t>
            </a:r>
            <a:endParaRPr lang="es-MX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6706" y="2366963"/>
            <a:ext cx="7710587" cy="3424237"/>
          </a:xfrm>
        </p:spPr>
      </p:pic>
      <p:sp>
        <p:nvSpPr>
          <p:cNvPr id="5" name="TextBox 4"/>
          <p:cNvSpPr txBox="1"/>
          <p:nvPr/>
        </p:nvSpPr>
        <p:spPr>
          <a:xfrm>
            <a:off x="716706" y="5791200"/>
            <a:ext cx="476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http://www.eecs.qmul.ac.uk/~mpurver/emomap/</a:t>
            </a:r>
          </a:p>
        </p:txBody>
      </p:sp>
    </p:spTree>
    <p:extLst>
      <p:ext uri="{BB962C8B-B14F-4D97-AF65-F5344CB8AC3E}">
        <p14:creationId xmlns:p14="http://schemas.microsoft.com/office/powerpoint/2010/main" val="30082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dirty="0" smtClean="0"/>
              <a:t>they</a:t>
            </a:r>
            <a:r>
              <a:rPr lang="en-GB" dirty="0" smtClean="0"/>
              <a:t> </a:t>
            </a:r>
            <a:r>
              <a:rPr lang="en-GB" dirty="0"/>
              <a:t>tell us?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444420" y="2214695"/>
            <a:ext cx="6262851" cy="342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353 words which had an apparent correlation with the final recruitment rates achieved by the 58 studies.</a:t>
            </a:r>
          </a:p>
          <a:p>
            <a:r>
              <a:rPr lang="en-US" dirty="0"/>
              <a:t>A linear regression model further refined this word-set into a list of 23 words. This model predicted the recruited proportion with F(23,40)=44,109 p&lt;.0005, adjusted R2=0.94</a:t>
            </a:r>
          </a:p>
          <a:p>
            <a:r>
              <a:rPr lang="en-GB" dirty="0"/>
              <a:t>A reduced model employing only the 2 most significant variables predicted </a:t>
            </a:r>
            <a:r>
              <a:rPr lang="pt-BR" dirty="0"/>
              <a:t>F(2,61)=13.049 p&lt;.0005, adjusted R</a:t>
            </a:r>
            <a:r>
              <a:rPr lang="pt-BR" baseline="30000" dirty="0"/>
              <a:t>2</a:t>
            </a:r>
            <a:r>
              <a:rPr lang="pt-BR" dirty="0"/>
              <a:t>=0.28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8" y="522982"/>
            <a:ext cx="2057687" cy="5992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289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</a:t>
            </a:r>
            <a:r>
              <a:rPr lang="en-GB" dirty="0"/>
              <a:t>Results: Leaflets</a:t>
            </a:r>
            <a:endParaRPr lang="es-MX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3183" t="9024" r="8177" b="6847"/>
          <a:stretch/>
        </p:blipFill>
        <p:spPr>
          <a:xfrm>
            <a:off x="3859306" y="1640542"/>
            <a:ext cx="4773706" cy="38302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14" name="Group 13"/>
          <p:cNvGrpSpPr/>
          <p:nvPr/>
        </p:nvGrpSpPr>
        <p:grpSpPr>
          <a:xfrm>
            <a:off x="3476829" y="1691475"/>
            <a:ext cx="5023134" cy="3922314"/>
            <a:chOff x="3476829" y="1691475"/>
            <a:chExt cx="5023134" cy="3922314"/>
          </a:xfrm>
        </p:grpSpPr>
        <p:sp>
          <p:nvSpPr>
            <p:cNvPr id="4" name="Rectangle 3"/>
            <p:cNvSpPr/>
            <p:nvPr/>
          </p:nvSpPr>
          <p:spPr>
            <a:xfrm>
              <a:off x="3476829" y="4178893"/>
              <a:ext cx="109517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Anger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95497" y="1691475"/>
              <a:ext cx="140615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Sadness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2151" y="1691475"/>
              <a:ext cx="138050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Surprise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70889" y="2529387"/>
              <a:ext cx="82907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Fear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1666" y="4573340"/>
              <a:ext cx="89883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Trust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1651" y="4828959"/>
              <a:ext cx="70583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Joy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8539" y="5090569"/>
              <a:ext cx="200003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Anticipation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83845" y="2341541"/>
              <a:ext cx="128592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Disgust</a:t>
              </a: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117988" y="2367093"/>
            <a:ext cx="3565858" cy="4240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Around 25% of the words were recognized by the Lexicon. 11% were associated with an emotion or sentiment.</a:t>
            </a:r>
          </a:p>
          <a:p>
            <a:r>
              <a:rPr lang="en-US" dirty="0" smtClean="0"/>
              <a:t>There was a strong appearance of Positive words (7%)</a:t>
            </a:r>
          </a:p>
          <a:p>
            <a:r>
              <a:rPr lang="en-US" dirty="0" smtClean="0"/>
              <a:t>There were extreme low appearance of words associated with  </a:t>
            </a:r>
            <a:r>
              <a:rPr lang="en-GB" dirty="0"/>
              <a:t>Angry, Joy, Sadness and Surprise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29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</a:t>
            </a:r>
            <a:r>
              <a:rPr lang="en-GB" dirty="0"/>
              <a:t>Results: </a:t>
            </a:r>
            <a:r>
              <a:rPr lang="en-GB" dirty="0" smtClean="0"/>
              <a:t>BBC News</a:t>
            </a:r>
            <a:endParaRPr lang="es-MX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7480" r="12553"/>
          <a:stretch/>
        </p:blipFill>
        <p:spPr>
          <a:xfrm>
            <a:off x="3587254" y="1501747"/>
            <a:ext cx="4835769" cy="45354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14" name="Group 13"/>
          <p:cNvGrpSpPr/>
          <p:nvPr/>
        </p:nvGrpSpPr>
        <p:grpSpPr>
          <a:xfrm>
            <a:off x="3476829" y="1691475"/>
            <a:ext cx="5023134" cy="3922314"/>
            <a:chOff x="3476829" y="1691475"/>
            <a:chExt cx="5023134" cy="3922314"/>
          </a:xfrm>
        </p:grpSpPr>
        <p:sp>
          <p:nvSpPr>
            <p:cNvPr id="4" name="Rectangle 3"/>
            <p:cNvSpPr/>
            <p:nvPr/>
          </p:nvSpPr>
          <p:spPr>
            <a:xfrm>
              <a:off x="3476829" y="4178893"/>
              <a:ext cx="109517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Anger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95497" y="1691475"/>
              <a:ext cx="140615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Sadness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2151" y="1691475"/>
              <a:ext cx="138050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Surprise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70889" y="2529387"/>
              <a:ext cx="82907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Fear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1666" y="4573340"/>
              <a:ext cx="89883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Trust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1651" y="4828959"/>
              <a:ext cx="70583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Joy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8539" y="5090569"/>
              <a:ext cx="200003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Anticipation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83845" y="2341541"/>
              <a:ext cx="128592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Disgust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17988" y="2367093"/>
            <a:ext cx="3565858" cy="4240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Around 26% of the words were recognized by the Lexicon. 11% were associated with an emotion or sentiment.</a:t>
            </a:r>
          </a:p>
          <a:p>
            <a:r>
              <a:rPr lang="en-US" dirty="0" smtClean="0"/>
              <a:t>There was a strong appearance of Positive words (5.42%)</a:t>
            </a:r>
          </a:p>
          <a:p>
            <a:r>
              <a:rPr lang="en-US" dirty="0" smtClean="0"/>
              <a:t>There were low appearance of words associated with  </a:t>
            </a:r>
            <a:r>
              <a:rPr lang="en-GB" dirty="0" smtClean="0"/>
              <a:t>Disgust (0.8%)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30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</a:t>
            </a:r>
            <a:r>
              <a:rPr lang="en-GB" dirty="0"/>
              <a:t>Results: </a:t>
            </a:r>
            <a:r>
              <a:rPr lang="en-GB" dirty="0" smtClean="0"/>
              <a:t>Hello Magazine!</a:t>
            </a:r>
            <a:endParaRPr lang="es-MX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7188" r="5785"/>
          <a:stretch/>
        </p:blipFill>
        <p:spPr>
          <a:xfrm>
            <a:off x="3582340" y="1358161"/>
            <a:ext cx="5262725" cy="45354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14" name="Group 13"/>
          <p:cNvGrpSpPr/>
          <p:nvPr/>
        </p:nvGrpSpPr>
        <p:grpSpPr>
          <a:xfrm>
            <a:off x="3476829" y="1515625"/>
            <a:ext cx="5023134" cy="4098164"/>
            <a:chOff x="3476829" y="1515625"/>
            <a:chExt cx="5023134" cy="4098164"/>
          </a:xfrm>
        </p:grpSpPr>
        <p:sp>
          <p:nvSpPr>
            <p:cNvPr id="4" name="Rectangle 3"/>
            <p:cNvSpPr/>
            <p:nvPr/>
          </p:nvSpPr>
          <p:spPr>
            <a:xfrm>
              <a:off x="3476829" y="4178893"/>
              <a:ext cx="109517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Anger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95497" y="1533210"/>
              <a:ext cx="140615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Sadness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2151" y="1515625"/>
              <a:ext cx="138050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Surprise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70889" y="2529387"/>
              <a:ext cx="82907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Fear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1666" y="4573340"/>
              <a:ext cx="89883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Trust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70931" y="4969637"/>
              <a:ext cx="70583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Joy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8539" y="5090569"/>
              <a:ext cx="200003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Anticipation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83845" y="2341541"/>
              <a:ext cx="128592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Disgust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17988" y="2367093"/>
            <a:ext cx="3565858" cy="4240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Around 26% of the words were recognized by the Lexicon. 11% were associated with an emotion or sentiment.</a:t>
            </a:r>
          </a:p>
          <a:p>
            <a:r>
              <a:rPr lang="en-US" dirty="0" smtClean="0"/>
              <a:t>There was a strong appearance of Positive words (6.62%)</a:t>
            </a:r>
          </a:p>
          <a:p>
            <a:r>
              <a:rPr lang="en-US" dirty="0" smtClean="0"/>
              <a:t>There were low appearance of words associated with  </a:t>
            </a:r>
            <a:r>
              <a:rPr lang="en-GB" dirty="0" smtClean="0"/>
              <a:t>Disgust and Fear (less than 1%)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60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</a:t>
            </a:r>
            <a:r>
              <a:rPr lang="en-GB" dirty="0"/>
              <a:t>Results: </a:t>
            </a:r>
            <a:r>
              <a:rPr lang="en-GB" dirty="0" smtClean="0"/>
              <a:t>Daily Mail</a:t>
            </a:r>
            <a:endParaRPr lang="es-MX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5816"/>
          <a:stretch/>
        </p:blipFill>
        <p:spPr>
          <a:xfrm>
            <a:off x="3304282" y="1521630"/>
            <a:ext cx="5695531" cy="45354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14" name="Group 13"/>
          <p:cNvGrpSpPr/>
          <p:nvPr/>
        </p:nvGrpSpPr>
        <p:grpSpPr>
          <a:xfrm>
            <a:off x="3265811" y="1691475"/>
            <a:ext cx="5234152" cy="4080579"/>
            <a:chOff x="3265811" y="1691475"/>
            <a:chExt cx="5234152" cy="4080579"/>
          </a:xfrm>
        </p:grpSpPr>
        <p:sp>
          <p:nvSpPr>
            <p:cNvPr id="4" name="Rectangle 3"/>
            <p:cNvSpPr/>
            <p:nvPr/>
          </p:nvSpPr>
          <p:spPr>
            <a:xfrm>
              <a:off x="3265811" y="4512998"/>
              <a:ext cx="109517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Anger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95497" y="1691475"/>
              <a:ext cx="140615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Sadness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2151" y="1691475"/>
              <a:ext cx="138050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Surprise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70889" y="2529387"/>
              <a:ext cx="82907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Fear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1666" y="4573340"/>
              <a:ext cx="89883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Trust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1651" y="5248834"/>
              <a:ext cx="70583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Joy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8539" y="5248834"/>
              <a:ext cx="200003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Anticipation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83845" y="2341541"/>
              <a:ext cx="128592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Disgust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17988" y="2367093"/>
            <a:ext cx="3333135" cy="4240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Around 26% of the words were recognized by the Lexicon. 11% were associated with an emotion or sentiment.</a:t>
            </a:r>
          </a:p>
          <a:p>
            <a:r>
              <a:rPr lang="en-US" dirty="0" smtClean="0"/>
              <a:t>There was a strong appearance of Positive words (5.23%)</a:t>
            </a:r>
          </a:p>
          <a:p>
            <a:r>
              <a:rPr lang="en-GB" dirty="0" smtClean="0"/>
              <a:t>Every category had at least 1% of the words associated with it.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49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results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0" y="1917290"/>
            <a:ext cx="8212185" cy="4483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80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Background: 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410784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Randomised trials (RCTs) are one of the core methods used in health technology assessment</a:t>
            </a:r>
          </a:p>
          <a:p>
            <a:r>
              <a:rPr lang="en-GB" dirty="0"/>
              <a:t>RCTs are expensive and take time &amp; expertise to design and execute</a:t>
            </a:r>
          </a:p>
          <a:p>
            <a:r>
              <a:rPr lang="en-GB" dirty="0"/>
              <a:t>Poor recruitment delays, and undermines the validity of, the results</a:t>
            </a:r>
          </a:p>
          <a:p>
            <a:r>
              <a:rPr lang="en-GB" dirty="0"/>
              <a:t>However, poor recruitment is common, despite careful attention by PIs and the NETSCC Monitoring team</a:t>
            </a:r>
          </a:p>
          <a:p>
            <a:r>
              <a:rPr lang="en-GB" dirty="0" smtClean="0"/>
              <a:t>One of the most common issues in RCT is difficulty to recruit.</a:t>
            </a:r>
          </a:p>
          <a:p>
            <a:pPr lvl="1"/>
            <a:r>
              <a:rPr lang="en-GB" dirty="0" smtClean="0"/>
              <a:t> Several research have outlined that only around 1/3 of the trials recruit they planned sample in the estimated timeframe </a:t>
            </a:r>
            <a:r>
              <a:rPr lang="en-GB" dirty="0"/>
              <a:t>(Lovato et al, 1997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Around 60% fail to recruit 80%. (</a:t>
            </a:r>
            <a:r>
              <a:rPr lang="en-GB" dirty="0" err="1" smtClean="0"/>
              <a:t>Raftery</a:t>
            </a:r>
            <a:r>
              <a:rPr lang="en-GB" dirty="0" smtClean="0"/>
              <a:t> et al, 2015)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6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</a:t>
            </a:r>
            <a:r>
              <a:rPr lang="en-GB" dirty="0"/>
              <a:t>Results: </a:t>
            </a:r>
            <a:r>
              <a:rPr lang="en-GB" dirty="0" smtClean="0"/>
              <a:t>Resume</a:t>
            </a:r>
            <a:endParaRPr lang="es-MX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85332" y="2367093"/>
            <a:ext cx="7773338" cy="3424107"/>
          </a:xfrm>
        </p:spPr>
        <p:txBody>
          <a:bodyPr/>
          <a:lstStyle/>
          <a:p>
            <a:r>
              <a:rPr lang="en-GB" dirty="0" smtClean="0">
                <a:effectLst/>
              </a:rPr>
              <a:t>A similar amount of words is recognized by the lexicon on the PILs and in the articles.</a:t>
            </a:r>
          </a:p>
          <a:p>
            <a:r>
              <a:rPr lang="en-GB" dirty="0" smtClean="0">
                <a:effectLst/>
              </a:rPr>
              <a:t> The </a:t>
            </a:r>
            <a:r>
              <a:rPr lang="en-GB" dirty="0">
                <a:effectLst/>
              </a:rPr>
              <a:t>leaflets have a higher amount of words related to Positive sentiment; a similar amount of Trust; a low amount of Negative</a:t>
            </a:r>
            <a:r>
              <a:rPr lang="en-GB" dirty="0" smtClean="0">
                <a:effectLst/>
              </a:rPr>
              <a:t>, Anticipation, Disgust</a:t>
            </a:r>
            <a:r>
              <a:rPr lang="en-GB" dirty="0">
                <a:effectLst/>
              </a:rPr>
              <a:t>, Fear; and quite low levels of Angry, Joy, Sadness and Surprise.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There is no significant difference between the emotive content on PILs with good recruitment and those with bad recruitment rates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3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Caveats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760752"/>
          </a:xfrm>
        </p:spPr>
        <p:txBody>
          <a:bodyPr>
            <a:normAutofit/>
          </a:bodyPr>
          <a:lstStyle/>
          <a:p>
            <a:r>
              <a:rPr lang="en-GB" dirty="0"/>
              <a:t>First time Sentiment Analysis is employed in clinical text, the lexicons may not be appropriate to the study</a:t>
            </a:r>
          </a:p>
          <a:p>
            <a:r>
              <a:rPr lang="en-GB" dirty="0"/>
              <a:t>There appears to be differences in the ability to recognize emotions depending on the individual sense of power</a:t>
            </a:r>
          </a:p>
          <a:p>
            <a:r>
              <a:rPr lang="en-GB" dirty="0"/>
              <a:t>Other aspects of leaflet design may have important influences:</a:t>
            </a:r>
          </a:p>
          <a:p>
            <a:pPr lvl="1"/>
            <a:r>
              <a:rPr lang="en-GB" dirty="0"/>
              <a:t>Structure</a:t>
            </a:r>
          </a:p>
          <a:p>
            <a:pPr lvl="1"/>
            <a:r>
              <a:rPr lang="en-GB" dirty="0"/>
              <a:t>Images</a:t>
            </a:r>
          </a:p>
          <a:p>
            <a:pPr lvl="1"/>
            <a:r>
              <a:rPr lang="en-GB" dirty="0"/>
              <a:t>Length</a:t>
            </a:r>
          </a:p>
          <a:p>
            <a:pPr lvl="1"/>
            <a:r>
              <a:rPr lang="en-GB" dirty="0"/>
              <a:t>Tone of Voice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01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Leaflets appear to have a low emotive content level. This may be due because the researchers procure to employ objective &amp; specific language. </a:t>
            </a:r>
          </a:p>
          <a:p>
            <a:pPr lvl="1"/>
            <a:r>
              <a:rPr lang="en-US" dirty="0"/>
              <a:t>There is evidence patients find the leaflets boring and hard to understand. This could be an effect of a lower than expected emotive level.</a:t>
            </a:r>
          </a:p>
          <a:p>
            <a:r>
              <a:rPr lang="en-US" dirty="0"/>
              <a:t>The Leaflets appear to have no significant correlation with the recruitment rates in trials</a:t>
            </a:r>
          </a:p>
          <a:p>
            <a:pPr lvl="1"/>
            <a:r>
              <a:rPr lang="en-US" dirty="0"/>
              <a:t>This could imply that the leaflets do not have a significant influence in the patient decision which brings into question the patient informed consent.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04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1"/>
            <a:ext cx="7772870" cy="42930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err="1"/>
              <a:t>Béla</a:t>
            </a:r>
            <a:r>
              <a:rPr lang="en-US" dirty="0"/>
              <a:t> </a:t>
            </a:r>
            <a:r>
              <a:rPr lang="en-US" dirty="0" err="1"/>
              <a:t>Bollobás</a:t>
            </a:r>
            <a:r>
              <a:rPr lang="en-US" dirty="0"/>
              <a:t>. Modern graph theory, volume 184 of </a:t>
            </a:r>
            <a:r>
              <a:rPr lang="en-US" dirty="0" err="1"/>
              <a:t>graduatetexts</a:t>
            </a:r>
            <a:r>
              <a:rPr lang="en-US" dirty="0"/>
              <a:t> in mathematics, 1998.</a:t>
            </a:r>
          </a:p>
          <a:p>
            <a:pPr marL="0" indent="0">
              <a:buNone/>
            </a:pPr>
            <a:r>
              <a:rPr lang="en-US" dirty="0"/>
              <a:t>[2] John Adrian </a:t>
            </a:r>
            <a:r>
              <a:rPr lang="en-US" dirty="0" err="1"/>
              <a:t>Bondy</a:t>
            </a:r>
            <a:r>
              <a:rPr lang="en-US" dirty="0"/>
              <a:t> and </a:t>
            </a:r>
            <a:r>
              <a:rPr lang="en-US" dirty="0" err="1"/>
              <a:t>Uppaluri</a:t>
            </a:r>
            <a:r>
              <a:rPr lang="en-US" dirty="0"/>
              <a:t> Siva Ramachandra </a:t>
            </a:r>
            <a:r>
              <a:rPr lang="en-US" dirty="0" err="1"/>
              <a:t>Murty</a:t>
            </a:r>
            <a:r>
              <a:rPr lang="en-US" dirty="0"/>
              <a:t>. Graph theory with applications, volume 290. </a:t>
            </a:r>
            <a:r>
              <a:rPr lang="en-US" dirty="0" err="1"/>
              <a:t>Citeseer</a:t>
            </a:r>
            <a:r>
              <a:rPr lang="en-US" dirty="0"/>
              <a:t>, 1976.</a:t>
            </a:r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dirty="0" err="1"/>
              <a:t>Bonka</a:t>
            </a:r>
            <a:r>
              <a:rPr lang="en-US" dirty="0"/>
              <a:t> </a:t>
            </a:r>
            <a:r>
              <a:rPr lang="en-US" dirty="0" err="1"/>
              <a:t>Boneva</a:t>
            </a:r>
            <a:r>
              <a:rPr lang="en-US" dirty="0"/>
              <a:t>, Robert Kraut, and David </a:t>
            </a:r>
            <a:r>
              <a:rPr lang="en-US" dirty="0" err="1"/>
              <a:t>Frohlich</a:t>
            </a:r>
            <a:r>
              <a:rPr lang="en-US" dirty="0"/>
              <a:t>. Using e-mail for personal relationships the difference gender makes. American behavioral scientist, 45(3):530–549, 2001. </a:t>
            </a:r>
          </a:p>
          <a:p>
            <a:pPr marL="0" indent="0">
              <a:buNone/>
            </a:pPr>
            <a:r>
              <a:rPr lang="en-US" dirty="0"/>
              <a:t>[4] Samuel B Green. How many subjects does it take to do a regression analysis. Multivariate behavioral research, 26(3):499–510, 1991.</a:t>
            </a:r>
          </a:p>
          <a:p>
            <a:pPr marL="0" indent="0">
              <a:buNone/>
            </a:pPr>
            <a:r>
              <a:rPr lang="en-US" dirty="0"/>
              <a:t>[5] </a:t>
            </a:r>
            <a:r>
              <a:rPr lang="en-US" dirty="0" err="1"/>
              <a:t>Saif</a:t>
            </a:r>
            <a:r>
              <a:rPr lang="en-US" dirty="0"/>
              <a:t> M Mohammad and Peter D </a:t>
            </a:r>
            <a:r>
              <a:rPr lang="en-US" dirty="0" err="1"/>
              <a:t>Turney</a:t>
            </a:r>
            <a:r>
              <a:rPr lang="en-US" dirty="0"/>
              <a:t>. Emotions evoked by common words and phrases: Using mechanical </a:t>
            </a:r>
            <a:r>
              <a:rPr lang="en-US" dirty="0" err="1"/>
              <a:t>turk</a:t>
            </a:r>
            <a:r>
              <a:rPr lang="en-US" dirty="0"/>
              <a:t> to create an emotion lexicon. In Proceedings of the NAACL HLT 2010 workshop on computational approaches to analysis and generation of emotion in text, pages 26–34. Association for Computational Linguistics, 2010.</a:t>
            </a:r>
          </a:p>
          <a:p>
            <a:pPr marL="0" indent="0">
              <a:buNone/>
            </a:pPr>
            <a:r>
              <a:rPr lang="en-US" dirty="0"/>
              <a:t>[6] </a:t>
            </a:r>
            <a:r>
              <a:rPr lang="en-US" dirty="0" err="1"/>
              <a:t>Saif</a:t>
            </a:r>
            <a:r>
              <a:rPr lang="en-US" dirty="0"/>
              <a:t> M Mohammad and Peter D </a:t>
            </a:r>
            <a:r>
              <a:rPr lang="en-US" dirty="0" err="1"/>
              <a:t>Turney</a:t>
            </a:r>
            <a:r>
              <a:rPr lang="en-US" dirty="0"/>
              <a:t>. </a:t>
            </a:r>
            <a:r>
              <a:rPr lang="en-US" dirty="0" err="1"/>
              <a:t>Nrc</a:t>
            </a:r>
            <a:r>
              <a:rPr lang="en-US" dirty="0"/>
              <a:t> emotion lexicon. Technical report, NRC Technical Report, 2013.</a:t>
            </a:r>
          </a:p>
          <a:p>
            <a:pPr marL="0" indent="0">
              <a:buNone/>
            </a:pPr>
            <a:r>
              <a:rPr lang="en-US" dirty="0"/>
              <a:t>[7] </a:t>
            </a:r>
            <a:r>
              <a:rPr lang="en-US" dirty="0" err="1"/>
              <a:t>Saif</a:t>
            </a:r>
            <a:r>
              <a:rPr lang="en-US" dirty="0"/>
              <a:t> M Mohammad and Tony </a:t>
            </a:r>
            <a:r>
              <a:rPr lang="en-US" dirty="0" err="1"/>
              <a:t>Wenda</a:t>
            </a:r>
            <a:r>
              <a:rPr lang="en-US" dirty="0"/>
              <a:t> Yang. Tracking sentiment in mail: how genders differ on emotional axes. In Proceedings of the 2nd workshop on computational approaches to subjectivity and sentiment analysis (</a:t>
            </a:r>
            <a:r>
              <a:rPr lang="en-US" dirty="0" err="1"/>
              <a:t>acl-hlt</a:t>
            </a:r>
            <a:r>
              <a:rPr lang="en-US" dirty="0"/>
              <a:t> 2011, pages 70–79, 2011.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29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6247" y="2967335"/>
            <a:ext cx="3411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3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Background: What has been done?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814512"/>
            <a:ext cx="7772870" cy="5043487"/>
          </a:xfrm>
        </p:spPr>
        <p:txBody>
          <a:bodyPr>
            <a:normAutofit/>
          </a:bodyPr>
          <a:lstStyle/>
          <a:p>
            <a:r>
              <a:rPr lang="en-GB" dirty="0" smtClean="0"/>
              <a:t>Several works have tried to find the principal factors in RCT recruitment:</a:t>
            </a:r>
          </a:p>
          <a:p>
            <a:pPr lvl="1"/>
            <a:r>
              <a:rPr lang="en-GB" dirty="0" smtClean="0"/>
              <a:t>Organizational difficulties</a:t>
            </a:r>
          </a:p>
          <a:p>
            <a:pPr lvl="1"/>
            <a:r>
              <a:rPr lang="en-GB" dirty="0" smtClean="0"/>
              <a:t>Strong preference for treatments</a:t>
            </a:r>
          </a:p>
          <a:p>
            <a:pPr lvl="1"/>
            <a:r>
              <a:rPr lang="en-GB" dirty="0" smtClean="0"/>
              <a:t>Bias against randomization</a:t>
            </a:r>
          </a:p>
          <a:p>
            <a:pPr lvl="1"/>
            <a:r>
              <a:rPr lang="en-GB" dirty="0" smtClean="0"/>
              <a:t>Conflict between clinical and researcher roles</a:t>
            </a:r>
          </a:p>
          <a:p>
            <a:r>
              <a:rPr lang="en-GB" dirty="0" smtClean="0"/>
              <a:t>And recommendations to improve it:</a:t>
            </a:r>
          </a:p>
          <a:p>
            <a:pPr lvl="1"/>
            <a:r>
              <a:rPr lang="en-GB" dirty="0" smtClean="0"/>
              <a:t>Dedicated trial manager</a:t>
            </a:r>
          </a:p>
          <a:p>
            <a:pPr lvl="1"/>
            <a:r>
              <a:rPr lang="en-GB" dirty="0" smtClean="0"/>
              <a:t>Training in recruiting/RCT/Interventions</a:t>
            </a:r>
          </a:p>
          <a:p>
            <a:pPr lvl="1"/>
            <a:r>
              <a:rPr lang="en-GB" dirty="0" smtClean="0"/>
              <a:t>Telephone reminders</a:t>
            </a:r>
          </a:p>
          <a:p>
            <a:pPr lvl="1"/>
            <a:r>
              <a:rPr lang="en-GB" dirty="0" smtClean="0"/>
              <a:t>Opt-out approach</a:t>
            </a:r>
          </a:p>
          <a:p>
            <a:pPr lvl="1"/>
            <a:r>
              <a:rPr lang="en-GB" dirty="0" smtClean="0"/>
              <a:t>Incentives</a:t>
            </a:r>
          </a:p>
          <a:p>
            <a:pPr lvl="1"/>
            <a:r>
              <a:rPr lang="en-GB" dirty="0" smtClean="0"/>
              <a:t>Account for patient feelings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9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Background: Why do we need to do more?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-78221" y="2024195"/>
            <a:ext cx="74253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“The effects of many recruitment strategies remain unclear”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Treweek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2010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0283" y="3172692"/>
            <a:ext cx="53837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GB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trial was found to display particularly </a:t>
            </a:r>
            <a:endParaRPr lang="en-GB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marked 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changes in </a:t>
            </a:r>
            <a:r>
              <a:rPr lang="en-GB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recruitment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Raftery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2015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847" y="4690521"/>
            <a:ext cx="668170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Despite the recent focus on improving </a:t>
            </a:r>
            <a:r>
              <a:rPr lang="en-GB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quality </a:t>
            </a:r>
            <a:r>
              <a:rPr lang="en-GB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</a:t>
            </a:r>
          </a:p>
          <a:p>
            <a:pPr algn="ctr"/>
            <a:r>
              <a:rPr lang="en-GB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patient 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information, </a:t>
            </a:r>
            <a:r>
              <a:rPr lang="en-GB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no rigorous method of </a:t>
            </a:r>
            <a:endParaRPr lang="en-GB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assessing 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quality of written patient information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Moult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2004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519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Problem: PILs?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There is little research in evaluating the Quality of Patient Information </a:t>
            </a:r>
            <a:r>
              <a:rPr lang="en-GB" dirty="0" smtClean="0"/>
              <a:t>Leaflets </a:t>
            </a:r>
            <a:r>
              <a:rPr lang="en-GB" dirty="0"/>
              <a:t>(</a:t>
            </a:r>
            <a:r>
              <a:rPr lang="en-GB" dirty="0" smtClean="0"/>
              <a:t>PIL).</a:t>
            </a:r>
            <a:endParaRPr lang="en-GB" dirty="0"/>
          </a:p>
          <a:p>
            <a:r>
              <a:rPr lang="en-GB" dirty="0"/>
              <a:t>There is general doubt on the true impact Patient Information Leaflets (PIL) have on the patients informed </a:t>
            </a:r>
            <a:r>
              <a:rPr lang="en-GB" dirty="0" smtClean="0"/>
              <a:t>decision to participate in RCTs.</a:t>
            </a:r>
            <a:endParaRPr lang="en-GB" dirty="0"/>
          </a:p>
          <a:p>
            <a:r>
              <a:rPr lang="en-GB" dirty="0"/>
              <a:t>There is evidence badly designed </a:t>
            </a:r>
            <a:r>
              <a:rPr lang="en-GB" dirty="0" smtClean="0"/>
              <a:t>PILs </a:t>
            </a:r>
            <a:r>
              <a:rPr lang="en-GB" dirty="0"/>
              <a:t>can hinder understanding, interest and recruitment rates to Randomized Controlled Trials (RCT).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16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Problem: Why PILs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They are commonly required by REC committees for RCTs</a:t>
            </a:r>
          </a:p>
          <a:p>
            <a:r>
              <a:rPr lang="en-GB" dirty="0" smtClean="0"/>
              <a:t>According to HRA guidelines on PILS mention that:</a:t>
            </a:r>
          </a:p>
          <a:p>
            <a:pPr lvl="1"/>
            <a:r>
              <a:rPr lang="en-GB" dirty="0" smtClean="0"/>
              <a:t>Their objective is “To ensure that those who are invited to take part in a research study have been adequately informed”</a:t>
            </a:r>
          </a:p>
          <a:p>
            <a:pPr lvl="1"/>
            <a:r>
              <a:rPr lang="en-GB" dirty="0" smtClean="0"/>
              <a:t>“Potential participants must be able to understand the information given to them and consider this information in light of their own circumstances.”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4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Approach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Employ Clustering techniques to explore PIRs datasets and find patterns of interest that correlate PIRs with the recruitment rates of RCTs.</a:t>
            </a:r>
          </a:p>
          <a:p>
            <a:pPr lvl="1"/>
            <a:r>
              <a:rPr lang="en-GB" dirty="0"/>
              <a:t>Selected recruitment rates as a strong predictor of influence in patient decision.</a:t>
            </a:r>
          </a:p>
          <a:p>
            <a:r>
              <a:rPr lang="en-GB" dirty="0"/>
              <a:t>Employ Content Analysis on the PIRs to obtain significant predictors.</a:t>
            </a:r>
          </a:p>
          <a:p>
            <a:r>
              <a:rPr lang="en-GB" dirty="0"/>
              <a:t>Employ Sentiment Analysis to quantify the effect of emotive content on recruitment rates.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72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Emotion</a:t>
            </a: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206094" y="2214695"/>
            <a:ext cx="766729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“How we communicate is as 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important as what we tell” –Jacob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Nielssen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094" y="3616344"/>
            <a:ext cx="901804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“People store material in memory 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 the basis of its affective tone” – Richard Lazarus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3498" y="5017993"/>
            <a:ext cx="682295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Mood affects perception and prosocial 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behavior – (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Fergas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&amp; bower 19987)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31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96" y="1506540"/>
            <a:ext cx="5459104" cy="54220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Emotion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670317"/>
            <a:ext cx="3122395" cy="50716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Definitions of Basic Emotions:</a:t>
            </a:r>
          </a:p>
          <a:p>
            <a:pPr lvl="1"/>
            <a:r>
              <a:rPr lang="en-US" dirty="0"/>
              <a:t>Biological: Information coded in genes</a:t>
            </a:r>
          </a:p>
          <a:p>
            <a:pPr lvl="1"/>
            <a:r>
              <a:rPr lang="en-US" dirty="0"/>
              <a:t>Social: rules and cultural artefacts</a:t>
            </a:r>
          </a:p>
          <a:p>
            <a:pPr lvl="1"/>
            <a:r>
              <a:rPr lang="en-US" dirty="0"/>
              <a:t>Psychological: schemas and knowledge structures</a:t>
            </a:r>
          </a:p>
          <a:p>
            <a:r>
              <a:rPr lang="en-US" dirty="0"/>
              <a:t>Functions of Basic Emotions: something is basic, fundamental or primary if it fulfils an important function</a:t>
            </a:r>
          </a:p>
          <a:p>
            <a:pPr lvl="1"/>
            <a:r>
              <a:rPr lang="en-US" dirty="0"/>
              <a:t>Survival of the species</a:t>
            </a:r>
          </a:p>
          <a:p>
            <a:pPr lvl="1"/>
            <a:r>
              <a:rPr lang="en-US" dirty="0"/>
              <a:t>Benefit of the society</a:t>
            </a:r>
          </a:p>
          <a:p>
            <a:pPr lvl="1"/>
            <a:r>
              <a:rPr lang="en-US" dirty="0"/>
              <a:t>Help the self</a:t>
            </a:r>
          </a:p>
          <a:p>
            <a:r>
              <a:rPr lang="en-US" dirty="0"/>
              <a:t>Criteria of Basic Emotions:</a:t>
            </a:r>
          </a:p>
          <a:p>
            <a:pPr lvl="1"/>
            <a:r>
              <a:rPr lang="en-US" dirty="0"/>
              <a:t>Be universal</a:t>
            </a:r>
          </a:p>
          <a:p>
            <a:pPr lvl="1"/>
            <a:r>
              <a:rPr lang="en-US" dirty="0"/>
              <a:t>Be observable in other primates</a:t>
            </a:r>
          </a:p>
          <a:p>
            <a:pPr lvl="1"/>
            <a:r>
              <a:rPr lang="en-US" dirty="0"/>
              <a:t>Be heritable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1184</TotalTime>
  <Words>1569</Words>
  <Application>Microsoft Office PowerPoint</Application>
  <PresentationFormat>On-screen Show (4:3)</PresentationFormat>
  <Paragraphs>205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Tw Cen MT</vt:lpstr>
      <vt:lpstr>Droplet</vt:lpstr>
      <vt:lpstr>Employing sentiment analysis &amp; clustering techniques in PILs</vt:lpstr>
      <vt:lpstr>Background: The Problem</vt:lpstr>
      <vt:lpstr>Background: What has been done?</vt:lpstr>
      <vt:lpstr>Background: Why do we need to do more?</vt:lpstr>
      <vt:lpstr>Our Problem: PILs?</vt:lpstr>
      <vt:lpstr>Our Problem: Why PILs</vt:lpstr>
      <vt:lpstr>The Approach</vt:lpstr>
      <vt:lpstr>Why Emotion</vt:lpstr>
      <vt:lpstr>What is Emotion</vt:lpstr>
      <vt:lpstr>What is Emotion</vt:lpstr>
      <vt:lpstr>Clustering</vt:lpstr>
      <vt:lpstr>Sentiment Analysis?</vt:lpstr>
      <vt:lpstr>What Sentiment Analysis Does?</vt:lpstr>
      <vt:lpstr>What they tell us?</vt:lpstr>
      <vt:lpstr>My Results: Leaflets</vt:lpstr>
      <vt:lpstr>My Results: BBC News</vt:lpstr>
      <vt:lpstr>My Results: Hello Magazine!</vt:lpstr>
      <vt:lpstr>My Results: Daily Mail</vt:lpstr>
      <vt:lpstr>My results</vt:lpstr>
      <vt:lpstr>My Results: Resume</vt:lpstr>
      <vt:lpstr>The Caveats</vt:lpstr>
      <vt:lpstr>Conclusions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creator>Santos Sanchez F.</dc:creator>
  <cp:lastModifiedBy>Santos Sanchez F.</cp:lastModifiedBy>
  <cp:revision>44</cp:revision>
  <dcterms:created xsi:type="dcterms:W3CDTF">2017-03-08T22:18:12Z</dcterms:created>
  <dcterms:modified xsi:type="dcterms:W3CDTF">2017-04-26T13:16:35Z</dcterms:modified>
</cp:coreProperties>
</file>