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76" r:id="rId3"/>
    <p:sldId id="277" r:id="rId4"/>
    <p:sldId id="278" r:id="rId5"/>
    <p:sldId id="257" r:id="rId6"/>
    <p:sldId id="265" r:id="rId7"/>
    <p:sldId id="258" r:id="rId8"/>
    <p:sldId id="269" r:id="rId9"/>
    <p:sldId id="260" r:id="rId10"/>
    <p:sldId id="266" r:id="rId11"/>
    <p:sldId id="274" r:id="rId12"/>
    <p:sldId id="261" r:id="rId13"/>
    <p:sldId id="271" r:id="rId14"/>
    <p:sldId id="273" r:id="rId15"/>
    <p:sldId id="272" r:id="rId16"/>
    <p:sldId id="280" r:id="rId17"/>
    <p:sldId id="275" r:id="rId18"/>
    <p:sldId id="262" r:id="rId19"/>
    <p:sldId id="263" r:id="rId20"/>
    <p:sldId id="264" r:id="rId21"/>
    <p:sldId id="281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117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8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7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3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037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9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1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28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75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4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685330" y="2367093"/>
            <a:ext cx="7772870" cy="3424107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1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 cap="none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9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85332" y="618518"/>
            <a:ext cx="7773338" cy="1596177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685330" y="2367093"/>
            <a:ext cx="3829520" cy="3424107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629150" y="2367093"/>
            <a:ext cx="3829050" cy="3424107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3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85332" y="618518"/>
            <a:ext cx="7773338" cy="1596177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 cap="none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685331" y="3051013"/>
            <a:ext cx="3829520" cy="2740187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 cap="none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629150" y="3051013"/>
            <a:ext cx="3829051" cy="2740187"/>
          </a:xfrm>
        </p:spPr>
        <p:txBody>
          <a:bodyPr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0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BubbleSent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7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1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6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0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24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50800" dist="25400" dir="4980000" algn="tl" rotWithShape="0">
              <a:srgbClr val="000000">
                <a:alpha val="3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cap="none" dirty="0"/>
              <a:t>Employing sentiment analysis &amp; clustering techniques in </a:t>
            </a:r>
            <a:r>
              <a:rPr lang="en-GB" cap="none" dirty="0" smtClean="0"/>
              <a:t>PILs</a:t>
            </a:r>
            <a:endParaRPr lang="es-MX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247" y="3886201"/>
            <a:ext cx="7131494" cy="1572903"/>
          </a:xfrm>
        </p:spPr>
        <p:txBody>
          <a:bodyPr>
            <a:noAutofit/>
          </a:bodyPr>
          <a:lstStyle/>
          <a:p>
            <a:r>
              <a:rPr lang="en-GB" sz="1600" cap="none" dirty="0"/>
              <a:t>By Fernando </a:t>
            </a:r>
            <a:r>
              <a:rPr lang="en-GB" sz="1600" cap="none" dirty="0" smtClean="0"/>
              <a:t>Santos, University </a:t>
            </a:r>
            <a:r>
              <a:rPr lang="en-GB" sz="1600" cap="none" dirty="0"/>
              <a:t>of Southampton</a:t>
            </a:r>
          </a:p>
          <a:p>
            <a:r>
              <a:rPr lang="en-GB" sz="1600" cap="none" dirty="0"/>
              <a:t>Supervisors: Prof Jeremy Wyatt, Prof </a:t>
            </a:r>
            <a:r>
              <a:rPr lang="en-GB" sz="1600" cap="none" dirty="0" err="1"/>
              <a:t>Thanasis</a:t>
            </a:r>
            <a:r>
              <a:rPr lang="en-GB" sz="1600" cap="none" dirty="0"/>
              <a:t> </a:t>
            </a:r>
            <a:r>
              <a:rPr lang="en-GB" sz="1600" cap="none" dirty="0" err="1" smtClean="0"/>
              <a:t>Tiropanis</a:t>
            </a:r>
            <a:endParaRPr lang="en-GB" sz="1600" cap="none" dirty="0"/>
          </a:p>
          <a:p>
            <a:r>
              <a:rPr lang="en-GB" sz="1600" cap="none" dirty="0"/>
              <a:t>With support from </a:t>
            </a:r>
            <a:r>
              <a:rPr lang="en-GB" sz="1600" cap="none" dirty="0" smtClean="0"/>
              <a:t>EPSRC </a:t>
            </a:r>
            <a:r>
              <a:rPr lang="en-GB" sz="1600" cap="none" dirty="0"/>
              <a:t>&amp; CONACYT</a:t>
            </a:r>
            <a:endParaRPr lang="es-MX" sz="1600" cap="none" dirty="0"/>
          </a:p>
        </p:txBody>
      </p:sp>
    </p:spTree>
    <p:extLst>
      <p:ext uri="{BB962C8B-B14F-4D97-AF65-F5344CB8AC3E}">
        <p14:creationId xmlns:p14="http://schemas.microsoft.com/office/powerpoint/2010/main" val="177782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618518"/>
            <a:ext cx="7773338" cy="1596177"/>
          </a:xfrm>
        </p:spPr>
        <p:txBody>
          <a:bodyPr/>
          <a:lstStyle/>
          <a:p>
            <a:r>
              <a:rPr lang="en-GB" dirty="0"/>
              <a:t>What </a:t>
            </a:r>
            <a:r>
              <a:rPr lang="en-GB" dirty="0" smtClean="0"/>
              <a:t>content analysis  </a:t>
            </a:r>
            <a:r>
              <a:rPr lang="en-GB" dirty="0"/>
              <a:t>tell us?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444420" y="2214695"/>
            <a:ext cx="6262851" cy="3424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353 words which had an apparent correlation with the final recruitment rates achieved by the 58 studies.</a:t>
            </a:r>
          </a:p>
          <a:p>
            <a:r>
              <a:rPr lang="en-US" dirty="0"/>
              <a:t>A linear regression model further refined this word-set into a list of 23 words. This model predicted the recruited proportion with F(23,40)=44,109 p&lt;.0005, adjusted R2=0.94</a:t>
            </a:r>
          </a:p>
          <a:p>
            <a:r>
              <a:rPr lang="en-GB" dirty="0"/>
              <a:t>A reduced model employing only the 2 most significant variables predicted </a:t>
            </a:r>
            <a:r>
              <a:rPr lang="pt-BR" dirty="0"/>
              <a:t>F(2,61)=13.049 p&lt;.0005, adjusted R</a:t>
            </a:r>
            <a:r>
              <a:rPr lang="pt-BR" baseline="30000" dirty="0"/>
              <a:t>2</a:t>
            </a:r>
            <a:r>
              <a:rPr lang="pt-BR" dirty="0"/>
              <a:t>=0.28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8" y="522982"/>
            <a:ext cx="2057687" cy="5992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289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Sentiment Analysis Does?</a:t>
            </a:r>
            <a:endParaRPr lang="es-MX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16706" y="2366963"/>
            <a:ext cx="7710587" cy="3424237"/>
          </a:xfrm>
        </p:spPr>
      </p:pic>
      <p:sp>
        <p:nvSpPr>
          <p:cNvPr id="5" name="TextBox 4"/>
          <p:cNvSpPr txBox="1"/>
          <p:nvPr/>
        </p:nvSpPr>
        <p:spPr>
          <a:xfrm>
            <a:off x="716706" y="5791200"/>
            <a:ext cx="476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http://www.eecs.qmul.ac.uk/~mpurver/emomap/</a:t>
            </a:r>
          </a:p>
        </p:txBody>
      </p:sp>
    </p:spTree>
    <p:extLst>
      <p:ext uri="{BB962C8B-B14F-4D97-AF65-F5344CB8AC3E}">
        <p14:creationId xmlns:p14="http://schemas.microsoft.com/office/powerpoint/2010/main" val="30082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Clustering &amp; content </a:t>
            </a:r>
            <a:r>
              <a:rPr lang="en-GB" dirty="0"/>
              <a:t>r</a:t>
            </a:r>
            <a:r>
              <a:rPr lang="en-GB" dirty="0" smtClean="0"/>
              <a:t>esults for 58 PILs</a:t>
            </a:r>
            <a:endParaRPr lang="es-MX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3183" t="9024" r="8177" b="6847"/>
          <a:stretch/>
        </p:blipFill>
        <p:spPr>
          <a:xfrm>
            <a:off x="3859306" y="1640542"/>
            <a:ext cx="4773706" cy="38302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pSp>
        <p:nvGrpSpPr>
          <p:cNvPr id="14" name="Group 13"/>
          <p:cNvGrpSpPr/>
          <p:nvPr/>
        </p:nvGrpSpPr>
        <p:grpSpPr>
          <a:xfrm>
            <a:off x="3476829" y="1691475"/>
            <a:ext cx="5023134" cy="3922314"/>
            <a:chOff x="3476829" y="1691475"/>
            <a:chExt cx="5023134" cy="3922314"/>
          </a:xfrm>
        </p:grpSpPr>
        <p:sp>
          <p:nvSpPr>
            <p:cNvPr id="4" name="Rectangle 3"/>
            <p:cNvSpPr/>
            <p:nvPr/>
          </p:nvSpPr>
          <p:spPr>
            <a:xfrm>
              <a:off x="3476829" y="4178893"/>
              <a:ext cx="109517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Anger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995497" y="1691475"/>
              <a:ext cx="140615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Sadness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12151" y="1691475"/>
              <a:ext cx="138050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Surprise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70889" y="2529387"/>
              <a:ext cx="82907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Fear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1666" y="4573340"/>
              <a:ext cx="89883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Trust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1651" y="4828959"/>
              <a:ext cx="70583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Joy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8539" y="5090569"/>
              <a:ext cx="200003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Anticipation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83845" y="2341541"/>
              <a:ext cx="128592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Disgust</a:t>
              </a: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117988" y="2367093"/>
            <a:ext cx="3565858" cy="42401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Around 25% of the words were recognized by the Lexicon. 11% were associated with an emotion or sentiment.</a:t>
            </a:r>
          </a:p>
          <a:p>
            <a:r>
              <a:rPr lang="en-US" dirty="0" smtClean="0"/>
              <a:t>There was a strong appearance of Positive words (7%)</a:t>
            </a:r>
          </a:p>
          <a:p>
            <a:r>
              <a:rPr lang="en-US" dirty="0" smtClean="0"/>
              <a:t>There were extremely low appearance of words associated with  </a:t>
            </a:r>
            <a:r>
              <a:rPr lang="en-GB" dirty="0"/>
              <a:t>Angry, Joy, Sadness and Surprise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29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625" y="396240"/>
            <a:ext cx="7773338" cy="1596177"/>
          </a:xfrm>
        </p:spPr>
        <p:txBody>
          <a:bodyPr/>
          <a:lstStyle/>
          <a:p>
            <a:r>
              <a:rPr lang="en-GB" dirty="0"/>
              <a:t>Clustering &amp; content results </a:t>
            </a:r>
            <a:r>
              <a:rPr lang="en-GB" dirty="0" smtClean="0"/>
              <a:t>for 60 BBC News stories</a:t>
            </a:r>
            <a:endParaRPr lang="es-MX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7480" r="12553"/>
          <a:stretch/>
        </p:blipFill>
        <p:spPr>
          <a:xfrm>
            <a:off x="3587254" y="1501747"/>
            <a:ext cx="4835769" cy="45354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pSp>
        <p:nvGrpSpPr>
          <p:cNvPr id="14" name="Group 13"/>
          <p:cNvGrpSpPr/>
          <p:nvPr/>
        </p:nvGrpSpPr>
        <p:grpSpPr>
          <a:xfrm>
            <a:off x="3476829" y="1691475"/>
            <a:ext cx="5023134" cy="3922314"/>
            <a:chOff x="3476829" y="1691475"/>
            <a:chExt cx="5023134" cy="3922314"/>
          </a:xfrm>
        </p:grpSpPr>
        <p:sp>
          <p:nvSpPr>
            <p:cNvPr id="4" name="Rectangle 3"/>
            <p:cNvSpPr/>
            <p:nvPr/>
          </p:nvSpPr>
          <p:spPr>
            <a:xfrm>
              <a:off x="3476829" y="4178893"/>
              <a:ext cx="109517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Anger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995497" y="1691475"/>
              <a:ext cx="140615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Sadness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12151" y="1691475"/>
              <a:ext cx="138050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Surprise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70889" y="2529387"/>
              <a:ext cx="82907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Fear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1666" y="4573340"/>
              <a:ext cx="89883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Trust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1651" y="4828959"/>
              <a:ext cx="70583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Joy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8539" y="5090569"/>
              <a:ext cx="200003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Anticipation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83845" y="2341541"/>
              <a:ext cx="128592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Disgust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17988" y="2367093"/>
            <a:ext cx="3565858" cy="4240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Around 26% of the words were recognized by the Lexicon. 11% were associated with an emotion or sentiment.</a:t>
            </a:r>
          </a:p>
          <a:p>
            <a:r>
              <a:rPr lang="en-US" dirty="0" smtClean="0"/>
              <a:t>There was a strong appearance of Positive words (5.42%)</a:t>
            </a:r>
          </a:p>
          <a:p>
            <a:r>
              <a:rPr lang="en-US" dirty="0" smtClean="0"/>
              <a:t>There were low appearance of words associated with  </a:t>
            </a:r>
            <a:r>
              <a:rPr lang="en-GB" dirty="0" smtClean="0"/>
              <a:t>Disgust (0.8%)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30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887" y="329080"/>
            <a:ext cx="7773338" cy="1596177"/>
          </a:xfrm>
        </p:spPr>
        <p:txBody>
          <a:bodyPr/>
          <a:lstStyle/>
          <a:p>
            <a:r>
              <a:rPr lang="en-GB" dirty="0"/>
              <a:t>Clustering &amp; content results </a:t>
            </a:r>
            <a:r>
              <a:rPr lang="en-GB" dirty="0" smtClean="0"/>
              <a:t>for 60 Hello Magazine! stories</a:t>
            </a:r>
            <a:endParaRPr lang="es-MX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7188" r="5785"/>
          <a:stretch/>
        </p:blipFill>
        <p:spPr>
          <a:xfrm>
            <a:off x="3582340" y="1358161"/>
            <a:ext cx="5262725" cy="45354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pSp>
        <p:nvGrpSpPr>
          <p:cNvPr id="14" name="Group 13"/>
          <p:cNvGrpSpPr/>
          <p:nvPr/>
        </p:nvGrpSpPr>
        <p:grpSpPr>
          <a:xfrm>
            <a:off x="3476829" y="1515625"/>
            <a:ext cx="5023134" cy="4098164"/>
            <a:chOff x="3476829" y="1515625"/>
            <a:chExt cx="5023134" cy="4098164"/>
          </a:xfrm>
        </p:grpSpPr>
        <p:sp>
          <p:nvSpPr>
            <p:cNvPr id="4" name="Rectangle 3"/>
            <p:cNvSpPr/>
            <p:nvPr/>
          </p:nvSpPr>
          <p:spPr>
            <a:xfrm>
              <a:off x="3476829" y="4178893"/>
              <a:ext cx="109517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Anger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995497" y="1533210"/>
              <a:ext cx="140615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Sadness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12151" y="1515625"/>
              <a:ext cx="138050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Surprise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70889" y="2529387"/>
              <a:ext cx="82907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Fear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1666" y="4573340"/>
              <a:ext cx="89883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Trust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70931" y="4969637"/>
              <a:ext cx="70583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Joy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8539" y="5090569"/>
              <a:ext cx="200003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Anticipation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83845" y="2341541"/>
              <a:ext cx="128592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Disgust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17988" y="2367093"/>
            <a:ext cx="3565858" cy="4240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Around 26% of the words were recognized by the Lexicon. 11% were associated with an emotion or sentiment.</a:t>
            </a:r>
          </a:p>
          <a:p>
            <a:r>
              <a:rPr lang="en-US" dirty="0" smtClean="0"/>
              <a:t>There was a strong appearance of Positive words (6.62%)</a:t>
            </a:r>
          </a:p>
          <a:p>
            <a:r>
              <a:rPr lang="en-US" dirty="0" smtClean="0"/>
              <a:t>There were low appearance of words associated with  </a:t>
            </a:r>
            <a:r>
              <a:rPr lang="en-GB" dirty="0" smtClean="0"/>
              <a:t>Disgust and Fear (less than 1%)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60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625" y="460364"/>
            <a:ext cx="7773338" cy="1596177"/>
          </a:xfrm>
        </p:spPr>
        <p:txBody>
          <a:bodyPr/>
          <a:lstStyle/>
          <a:p>
            <a:r>
              <a:rPr lang="en-GB" dirty="0"/>
              <a:t>Clustering &amp; content results </a:t>
            </a:r>
            <a:r>
              <a:rPr lang="en-GB" dirty="0" smtClean="0"/>
              <a:t>for 60 Daily Mail stories</a:t>
            </a:r>
            <a:endParaRPr lang="es-MX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5816"/>
          <a:stretch/>
        </p:blipFill>
        <p:spPr>
          <a:xfrm>
            <a:off x="3304282" y="1521630"/>
            <a:ext cx="5695531" cy="45354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pSp>
        <p:nvGrpSpPr>
          <p:cNvPr id="14" name="Group 13"/>
          <p:cNvGrpSpPr/>
          <p:nvPr/>
        </p:nvGrpSpPr>
        <p:grpSpPr>
          <a:xfrm>
            <a:off x="3265811" y="1691475"/>
            <a:ext cx="5234152" cy="4080579"/>
            <a:chOff x="3265811" y="1691475"/>
            <a:chExt cx="5234152" cy="4080579"/>
          </a:xfrm>
        </p:grpSpPr>
        <p:sp>
          <p:nvSpPr>
            <p:cNvPr id="4" name="Rectangle 3"/>
            <p:cNvSpPr/>
            <p:nvPr/>
          </p:nvSpPr>
          <p:spPr>
            <a:xfrm>
              <a:off x="3265811" y="4512998"/>
              <a:ext cx="109517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Anger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995497" y="1691475"/>
              <a:ext cx="140615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Sadness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12151" y="1691475"/>
              <a:ext cx="138050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Surprise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70889" y="2529387"/>
              <a:ext cx="82907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Fear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1666" y="4573340"/>
              <a:ext cx="89883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Trust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1651" y="5248834"/>
              <a:ext cx="70583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Joy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8539" y="5248834"/>
              <a:ext cx="200003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Anticipation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83845" y="2341541"/>
              <a:ext cx="128592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Disgust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17988" y="2367093"/>
            <a:ext cx="3333135" cy="42401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Around 26% of the words were recognized by the Lexicon. 11% were associated with an emotion or sentiment.</a:t>
            </a:r>
          </a:p>
          <a:p>
            <a:r>
              <a:rPr lang="en-US" dirty="0" smtClean="0"/>
              <a:t>There was a strong appearance of Positive words (5.23%)</a:t>
            </a:r>
          </a:p>
          <a:p>
            <a:r>
              <a:rPr lang="en-GB" dirty="0" smtClean="0"/>
              <a:t>Every category had at least 1% of the words associated with it.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49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56" y="321113"/>
            <a:ext cx="7773338" cy="1596177"/>
          </a:xfrm>
        </p:spPr>
        <p:txBody>
          <a:bodyPr/>
          <a:lstStyle/>
          <a:p>
            <a:r>
              <a:rPr lang="en-GB" dirty="0" smtClean="0"/>
              <a:t>Content analysis for all data sources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0" y="1917290"/>
            <a:ext cx="8212185" cy="4483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ounded Rectangle 4"/>
          <p:cNvSpPr/>
          <p:nvPr/>
        </p:nvSpPr>
        <p:spPr>
          <a:xfrm>
            <a:off x="1792941" y="2823185"/>
            <a:ext cx="7031614" cy="2158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1748118" y="2473562"/>
            <a:ext cx="618565" cy="18895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0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my results</a:t>
            </a:r>
            <a:endParaRPr lang="es-MX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85332" y="2367093"/>
            <a:ext cx="7773338" cy="3424107"/>
          </a:xfrm>
        </p:spPr>
        <p:txBody>
          <a:bodyPr/>
          <a:lstStyle/>
          <a:p>
            <a:r>
              <a:rPr lang="en-GB" dirty="0" smtClean="0">
                <a:effectLst/>
              </a:rPr>
              <a:t>A similar proportion of words are recognized by the lexicon in the PILs and in the articles.</a:t>
            </a:r>
          </a:p>
          <a:p>
            <a:r>
              <a:rPr lang="en-GB" dirty="0" smtClean="0">
                <a:effectLst/>
              </a:rPr>
              <a:t> The </a:t>
            </a:r>
            <a:r>
              <a:rPr lang="en-GB" dirty="0">
                <a:effectLst/>
              </a:rPr>
              <a:t>leaflets have a higher </a:t>
            </a:r>
            <a:r>
              <a:rPr lang="en-GB" dirty="0" smtClean="0">
                <a:effectLst/>
              </a:rPr>
              <a:t>number </a:t>
            </a:r>
            <a:r>
              <a:rPr lang="en-GB" dirty="0">
                <a:effectLst/>
              </a:rPr>
              <a:t>of words related to Positive sentiment; a similar amount of Trust; a </a:t>
            </a:r>
            <a:r>
              <a:rPr lang="en-GB" dirty="0" smtClean="0">
                <a:effectLst/>
              </a:rPr>
              <a:t>lower </a:t>
            </a:r>
            <a:r>
              <a:rPr lang="en-GB" dirty="0">
                <a:effectLst/>
              </a:rPr>
              <a:t>amount of Negative</a:t>
            </a:r>
            <a:r>
              <a:rPr lang="en-GB" dirty="0" smtClean="0">
                <a:effectLst/>
              </a:rPr>
              <a:t>, Anticipation, Disgust</a:t>
            </a:r>
            <a:r>
              <a:rPr lang="en-GB" dirty="0">
                <a:effectLst/>
              </a:rPr>
              <a:t>, Fear; and </a:t>
            </a:r>
            <a:r>
              <a:rPr lang="en-GB" dirty="0" smtClean="0">
                <a:effectLst/>
              </a:rPr>
              <a:t>very </a:t>
            </a:r>
            <a:r>
              <a:rPr lang="en-GB" dirty="0">
                <a:effectLst/>
              </a:rPr>
              <a:t>low levels of </a:t>
            </a:r>
            <a:r>
              <a:rPr lang="en-GB" dirty="0" smtClean="0">
                <a:effectLst/>
              </a:rPr>
              <a:t>words related to Anger, </a:t>
            </a:r>
            <a:r>
              <a:rPr lang="en-GB" dirty="0">
                <a:effectLst/>
              </a:rPr>
              <a:t>Joy, Sadness and Surprise.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There is no significant difference between the emotive content of PILs with high recruitment rates and those with lower recruitment rates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3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760752"/>
          </a:xfrm>
        </p:spPr>
        <p:txBody>
          <a:bodyPr>
            <a:normAutofit/>
          </a:bodyPr>
          <a:lstStyle/>
          <a:p>
            <a:r>
              <a:rPr lang="en-GB" dirty="0" smtClean="0"/>
              <a:t>This is the first </a:t>
            </a:r>
            <a:r>
              <a:rPr lang="en-GB" dirty="0"/>
              <a:t>time Sentiment Analysis </a:t>
            </a:r>
            <a:r>
              <a:rPr lang="en-GB" dirty="0" smtClean="0"/>
              <a:t>has been </a:t>
            </a:r>
            <a:r>
              <a:rPr lang="en-GB" dirty="0"/>
              <a:t>employed in clinical text</a:t>
            </a:r>
            <a:r>
              <a:rPr lang="en-GB"/>
              <a:t>, </a:t>
            </a:r>
            <a:r>
              <a:rPr lang="en-GB" smtClean="0"/>
              <a:t>but the </a:t>
            </a:r>
            <a:r>
              <a:rPr lang="en-GB" dirty="0"/>
              <a:t>lexicons may not be appropriate to the study</a:t>
            </a:r>
          </a:p>
          <a:p>
            <a:r>
              <a:rPr lang="en-GB" dirty="0" smtClean="0"/>
              <a:t>Other studies have shown differences </a:t>
            </a:r>
            <a:r>
              <a:rPr lang="en-GB" dirty="0"/>
              <a:t>in </a:t>
            </a:r>
            <a:r>
              <a:rPr lang="en-GB" dirty="0" smtClean="0"/>
              <a:t>our </a:t>
            </a:r>
            <a:r>
              <a:rPr lang="en-GB" dirty="0"/>
              <a:t>ability to recognize emotions depending on the individual sense of power</a:t>
            </a:r>
          </a:p>
          <a:p>
            <a:r>
              <a:rPr lang="en-GB" dirty="0"/>
              <a:t>Other aspects of leaflet design may have important influences:</a:t>
            </a:r>
          </a:p>
          <a:p>
            <a:pPr lvl="1"/>
            <a:r>
              <a:rPr lang="en-GB" dirty="0"/>
              <a:t>Structure</a:t>
            </a:r>
          </a:p>
          <a:p>
            <a:pPr lvl="1"/>
            <a:r>
              <a:rPr lang="en-GB" dirty="0"/>
              <a:t>Images</a:t>
            </a:r>
          </a:p>
          <a:p>
            <a:pPr lvl="1"/>
            <a:r>
              <a:rPr lang="en-GB" dirty="0"/>
              <a:t>Length</a:t>
            </a:r>
          </a:p>
          <a:p>
            <a:pPr lvl="1"/>
            <a:r>
              <a:rPr lang="en-GB" dirty="0"/>
              <a:t>Tone of Voice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01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Leaflets appear to have a low emotive </a:t>
            </a:r>
            <a:r>
              <a:rPr lang="en-US" dirty="0" smtClean="0"/>
              <a:t>content. </a:t>
            </a:r>
            <a:r>
              <a:rPr lang="en-US" dirty="0"/>
              <a:t>This may be </a:t>
            </a:r>
            <a:r>
              <a:rPr lang="en-US" dirty="0" smtClean="0"/>
              <a:t>because </a:t>
            </a:r>
            <a:r>
              <a:rPr lang="en-US" dirty="0"/>
              <a:t>the researchers </a:t>
            </a:r>
            <a:r>
              <a:rPr lang="en-US" dirty="0" smtClean="0"/>
              <a:t>attempt </a:t>
            </a:r>
            <a:r>
              <a:rPr lang="en-US" dirty="0"/>
              <a:t>to employ objective &amp; specific language. </a:t>
            </a:r>
          </a:p>
          <a:p>
            <a:pPr lvl="1"/>
            <a:r>
              <a:rPr lang="en-US" dirty="0"/>
              <a:t>There is evidence patients find the leaflets boring and hard to understand. This could be an effect of a lower than expected emotive level.</a:t>
            </a:r>
          </a:p>
          <a:p>
            <a:r>
              <a:rPr lang="en-US" dirty="0"/>
              <a:t>The </a:t>
            </a:r>
            <a:r>
              <a:rPr lang="en-US" dirty="0" smtClean="0"/>
              <a:t>features examined so far in the Leaflets </a:t>
            </a:r>
            <a:r>
              <a:rPr lang="en-US" dirty="0"/>
              <a:t>appear to have no significant correlation with </a:t>
            </a:r>
            <a:r>
              <a:rPr lang="en-US" dirty="0" smtClean="0"/>
              <a:t>recruitment </a:t>
            </a:r>
            <a:r>
              <a:rPr lang="en-US" dirty="0"/>
              <a:t>rates </a:t>
            </a:r>
            <a:r>
              <a:rPr lang="en-US" dirty="0" smtClean="0"/>
              <a:t>to </a:t>
            </a:r>
            <a:r>
              <a:rPr lang="en-US" dirty="0"/>
              <a:t>trials</a:t>
            </a:r>
          </a:p>
          <a:p>
            <a:pPr lvl="1"/>
            <a:r>
              <a:rPr lang="en-US" dirty="0"/>
              <a:t>This could imply that the leaflets do not have a significant influence in the patient </a:t>
            </a:r>
            <a:r>
              <a:rPr lang="en-US" dirty="0" smtClean="0"/>
              <a:t>decision, </a:t>
            </a:r>
            <a:r>
              <a:rPr lang="en-US" dirty="0"/>
              <a:t>which brings into question </a:t>
            </a:r>
            <a:r>
              <a:rPr lang="en-US" dirty="0" smtClean="0"/>
              <a:t>whether they really contribute to  informed </a:t>
            </a:r>
            <a:r>
              <a:rPr lang="en-US" dirty="0"/>
              <a:t>consent.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04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Background: 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410784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Randomised trials (RCTs) are one of the core methods used in health technology assessment</a:t>
            </a:r>
          </a:p>
          <a:p>
            <a:r>
              <a:rPr lang="en-GB" dirty="0"/>
              <a:t>RCTs are expensive and take time &amp; expertise to design and execute</a:t>
            </a:r>
          </a:p>
          <a:p>
            <a:r>
              <a:rPr lang="en-GB" dirty="0"/>
              <a:t>Poor recruitment </a:t>
            </a:r>
            <a:r>
              <a:rPr lang="en-GB" dirty="0" smtClean="0"/>
              <a:t>delays </a:t>
            </a:r>
            <a:r>
              <a:rPr lang="en-GB" dirty="0"/>
              <a:t>and undermines the validity </a:t>
            </a:r>
            <a:r>
              <a:rPr lang="en-GB" dirty="0" smtClean="0"/>
              <a:t>of </a:t>
            </a:r>
            <a:r>
              <a:rPr lang="en-GB" dirty="0"/>
              <a:t>the results</a:t>
            </a:r>
          </a:p>
          <a:p>
            <a:r>
              <a:rPr lang="en-GB" dirty="0"/>
              <a:t>However, poor recruitment is common, despite careful attention by PIs and the NETSCC Monitoring team</a:t>
            </a:r>
          </a:p>
          <a:p>
            <a:r>
              <a:rPr lang="en-GB" dirty="0" smtClean="0"/>
              <a:t>One of the most common issues in RCT is difficulty to recruit.</a:t>
            </a:r>
          </a:p>
          <a:p>
            <a:pPr lvl="1"/>
            <a:r>
              <a:rPr lang="en-GB" dirty="0" smtClean="0"/>
              <a:t> Several studies have outlined that only around 1/3 of the trials recruit the planned sample in the intended timeframe </a:t>
            </a:r>
            <a:r>
              <a:rPr lang="en-GB" dirty="0"/>
              <a:t>(Lovato et al, 1997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Around 60% fail to recruit 80% of </a:t>
            </a:r>
            <a:r>
              <a:rPr lang="en-GB" dirty="0" err="1" smtClean="0"/>
              <a:t>particpants</a:t>
            </a:r>
            <a:r>
              <a:rPr lang="en-GB" dirty="0" smtClean="0"/>
              <a:t> (</a:t>
            </a:r>
            <a:r>
              <a:rPr lang="en-GB" dirty="0" err="1" smtClean="0"/>
              <a:t>Raftery</a:t>
            </a:r>
            <a:r>
              <a:rPr lang="en-GB" dirty="0" smtClean="0"/>
              <a:t> et al, 2015)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6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1"/>
            <a:ext cx="7772870" cy="42930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err="1"/>
              <a:t>Béla</a:t>
            </a:r>
            <a:r>
              <a:rPr lang="en-US" dirty="0"/>
              <a:t> </a:t>
            </a:r>
            <a:r>
              <a:rPr lang="en-US" dirty="0" err="1"/>
              <a:t>Bollobás</a:t>
            </a:r>
            <a:r>
              <a:rPr lang="en-US" dirty="0"/>
              <a:t>. Modern graph theory, volume 184 of </a:t>
            </a:r>
            <a:r>
              <a:rPr lang="en-US" dirty="0" err="1"/>
              <a:t>graduatetexts</a:t>
            </a:r>
            <a:r>
              <a:rPr lang="en-US" dirty="0"/>
              <a:t> in mathematics, 1998.</a:t>
            </a:r>
          </a:p>
          <a:p>
            <a:pPr marL="0" indent="0">
              <a:buNone/>
            </a:pPr>
            <a:r>
              <a:rPr lang="en-US" dirty="0"/>
              <a:t>[2] John Adrian </a:t>
            </a:r>
            <a:r>
              <a:rPr lang="en-US" dirty="0" err="1"/>
              <a:t>Bondy</a:t>
            </a:r>
            <a:r>
              <a:rPr lang="en-US" dirty="0"/>
              <a:t> and </a:t>
            </a:r>
            <a:r>
              <a:rPr lang="en-US" dirty="0" err="1"/>
              <a:t>Uppaluri</a:t>
            </a:r>
            <a:r>
              <a:rPr lang="en-US" dirty="0"/>
              <a:t> Siva Ramachandra </a:t>
            </a:r>
            <a:r>
              <a:rPr lang="en-US" dirty="0" err="1"/>
              <a:t>Murty</a:t>
            </a:r>
            <a:r>
              <a:rPr lang="en-US" dirty="0"/>
              <a:t>. Graph theory with applications, volume 290. </a:t>
            </a:r>
            <a:r>
              <a:rPr lang="en-US" dirty="0" err="1"/>
              <a:t>Citeseer</a:t>
            </a:r>
            <a:r>
              <a:rPr lang="en-US" dirty="0"/>
              <a:t>, 1976.</a:t>
            </a:r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en-US" dirty="0" err="1"/>
              <a:t>Bonka</a:t>
            </a:r>
            <a:r>
              <a:rPr lang="en-US" dirty="0"/>
              <a:t> </a:t>
            </a:r>
            <a:r>
              <a:rPr lang="en-US" dirty="0" err="1"/>
              <a:t>Boneva</a:t>
            </a:r>
            <a:r>
              <a:rPr lang="en-US" dirty="0"/>
              <a:t>, Robert Kraut, and David </a:t>
            </a:r>
            <a:r>
              <a:rPr lang="en-US" dirty="0" err="1"/>
              <a:t>Frohlich</a:t>
            </a:r>
            <a:r>
              <a:rPr lang="en-US" dirty="0"/>
              <a:t>. Using e-mail for personal relationships the difference gender makes. American behavioral scientist, 45(3):530–549, 2001. </a:t>
            </a:r>
          </a:p>
          <a:p>
            <a:pPr marL="0" indent="0">
              <a:buNone/>
            </a:pPr>
            <a:r>
              <a:rPr lang="en-US" dirty="0"/>
              <a:t>[4] Samuel B Green. How many subjects does it take to do a regression analysis. Multivariate behavioral research, 26(3):499–510, 1991.</a:t>
            </a:r>
          </a:p>
          <a:p>
            <a:pPr marL="0" indent="0">
              <a:buNone/>
            </a:pPr>
            <a:r>
              <a:rPr lang="en-US" dirty="0"/>
              <a:t>[5] </a:t>
            </a:r>
            <a:r>
              <a:rPr lang="en-US" dirty="0" err="1"/>
              <a:t>Saif</a:t>
            </a:r>
            <a:r>
              <a:rPr lang="en-US" dirty="0"/>
              <a:t> M Mohammad and Peter D </a:t>
            </a:r>
            <a:r>
              <a:rPr lang="en-US" dirty="0" err="1"/>
              <a:t>Turney</a:t>
            </a:r>
            <a:r>
              <a:rPr lang="en-US" dirty="0"/>
              <a:t>. Emotions evoked by common words and phrases: Using mechanical </a:t>
            </a:r>
            <a:r>
              <a:rPr lang="en-US" dirty="0" err="1"/>
              <a:t>turk</a:t>
            </a:r>
            <a:r>
              <a:rPr lang="en-US" dirty="0"/>
              <a:t> to create an emotion lexicon. In Proceedings of the NAACL HLT 2010 workshop on computational approaches to analysis and generation of emotion in text, pages 26–34. Association for Computational Linguistics, 2010.</a:t>
            </a:r>
          </a:p>
          <a:p>
            <a:pPr marL="0" indent="0">
              <a:buNone/>
            </a:pPr>
            <a:r>
              <a:rPr lang="en-US" dirty="0"/>
              <a:t>[6] </a:t>
            </a:r>
            <a:r>
              <a:rPr lang="en-US" dirty="0" err="1"/>
              <a:t>Saif</a:t>
            </a:r>
            <a:r>
              <a:rPr lang="en-US" dirty="0"/>
              <a:t> M Mohammad and Peter D </a:t>
            </a:r>
            <a:r>
              <a:rPr lang="en-US" dirty="0" err="1"/>
              <a:t>Turney</a:t>
            </a:r>
            <a:r>
              <a:rPr lang="en-US" dirty="0"/>
              <a:t>. </a:t>
            </a:r>
            <a:r>
              <a:rPr lang="en-US" dirty="0" err="1"/>
              <a:t>Nrc</a:t>
            </a:r>
            <a:r>
              <a:rPr lang="en-US" dirty="0"/>
              <a:t> emotion lexicon. Technical report, NRC Technical Report, 2013.</a:t>
            </a:r>
          </a:p>
          <a:p>
            <a:pPr marL="0" indent="0">
              <a:buNone/>
            </a:pPr>
            <a:r>
              <a:rPr lang="en-US" dirty="0"/>
              <a:t>[7] </a:t>
            </a:r>
            <a:r>
              <a:rPr lang="en-US" dirty="0" err="1"/>
              <a:t>Saif</a:t>
            </a:r>
            <a:r>
              <a:rPr lang="en-US" dirty="0"/>
              <a:t> M Mohammad and Tony </a:t>
            </a:r>
            <a:r>
              <a:rPr lang="en-US" dirty="0" err="1"/>
              <a:t>Wenda</a:t>
            </a:r>
            <a:r>
              <a:rPr lang="en-US" dirty="0"/>
              <a:t> Yang. Tracking sentiment in mail: how genders differ on emotional axes. In Proceedings of the 2nd workshop on computational approaches to subjectivity and sentiment analysis (</a:t>
            </a:r>
            <a:r>
              <a:rPr lang="en-US" dirty="0" err="1"/>
              <a:t>acl-hlt</a:t>
            </a:r>
            <a:r>
              <a:rPr lang="en-US" dirty="0"/>
              <a:t> 2011, pages 70–79, 2011.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29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66247" y="2967335"/>
            <a:ext cx="3411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3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Problem: Why PILs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According to the HRA guidelines, PILS mention that:</a:t>
            </a:r>
          </a:p>
          <a:p>
            <a:pPr lvl="1"/>
            <a:r>
              <a:rPr lang="en-GB" dirty="0" smtClean="0"/>
              <a:t>Their objective is “To ensure that those who are invited to take part in a research study have been adequately informed”</a:t>
            </a:r>
          </a:p>
          <a:p>
            <a:pPr lvl="1"/>
            <a:r>
              <a:rPr lang="en-GB" dirty="0" smtClean="0"/>
              <a:t>“Potential participants must be able to understand the information given to them and consider this information in light of their own circumstances.”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4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Background: What has been done?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814512"/>
            <a:ext cx="7772870" cy="5043487"/>
          </a:xfrm>
        </p:spPr>
        <p:txBody>
          <a:bodyPr>
            <a:normAutofit/>
          </a:bodyPr>
          <a:lstStyle/>
          <a:p>
            <a:r>
              <a:rPr lang="en-GB" dirty="0" smtClean="0"/>
              <a:t>Several studies have tried to find the principal factors in RCT recruitment:</a:t>
            </a:r>
          </a:p>
          <a:p>
            <a:pPr lvl="1"/>
            <a:r>
              <a:rPr lang="en-GB" dirty="0" smtClean="0"/>
              <a:t>Organizational difficulties</a:t>
            </a:r>
          </a:p>
          <a:p>
            <a:pPr lvl="1"/>
            <a:r>
              <a:rPr lang="en-GB" dirty="0" smtClean="0"/>
              <a:t>Strong preference for treatments</a:t>
            </a:r>
          </a:p>
          <a:p>
            <a:pPr lvl="1"/>
            <a:r>
              <a:rPr lang="en-GB" dirty="0" smtClean="0"/>
              <a:t>Bias against randomization</a:t>
            </a:r>
          </a:p>
          <a:p>
            <a:pPr lvl="1"/>
            <a:r>
              <a:rPr lang="en-GB" dirty="0" smtClean="0"/>
              <a:t>Conflict between clinical and researcher roles</a:t>
            </a:r>
          </a:p>
          <a:p>
            <a:r>
              <a:rPr lang="en-GB" dirty="0" smtClean="0"/>
              <a:t>And recommendations to improve it:</a:t>
            </a:r>
          </a:p>
          <a:p>
            <a:pPr lvl="1"/>
            <a:r>
              <a:rPr lang="en-GB" dirty="0" smtClean="0"/>
              <a:t>Dedicated trial manager</a:t>
            </a:r>
          </a:p>
          <a:p>
            <a:pPr lvl="1"/>
            <a:r>
              <a:rPr lang="en-GB" dirty="0" smtClean="0"/>
              <a:t>Training in recruiting/RCT/Interventions</a:t>
            </a:r>
          </a:p>
          <a:p>
            <a:pPr lvl="1"/>
            <a:r>
              <a:rPr lang="en-GB" dirty="0" smtClean="0"/>
              <a:t>Telephone reminders</a:t>
            </a:r>
          </a:p>
          <a:p>
            <a:pPr lvl="1"/>
            <a:r>
              <a:rPr lang="en-GB" dirty="0" smtClean="0"/>
              <a:t>Opt-out approach</a:t>
            </a:r>
          </a:p>
          <a:p>
            <a:pPr lvl="1"/>
            <a:r>
              <a:rPr lang="en-GB" dirty="0" smtClean="0"/>
              <a:t>Incentives</a:t>
            </a:r>
          </a:p>
          <a:p>
            <a:pPr lvl="1"/>
            <a:r>
              <a:rPr lang="en-GB" dirty="0" smtClean="0"/>
              <a:t>Account for patient feelings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9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Background: Why do we need to do more?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-78221" y="2024195"/>
            <a:ext cx="74253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“The effects of many recruitment strategies remain unclear”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Treweek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2010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0283" y="3172692"/>
            <a:ext cx="53837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GB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trial was found to display particularly </a:t>
            </a:r>
            <a:endParaRPr lang="en-GB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GB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marked 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changes in </a:t>
            </a:r>
            <a:r>
              <a:rPr lang="en-GB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recruitment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Raftery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2015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847" y="4690521"/>
            <a:ext cx="668170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Despite the recent focus on improving </a:t>
            </a:r>
            <a:r>
              <a:rPr lang="en-GB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quality </a:t>
            </a:r>
            <a:r>
              <a:rPr lang="en-GB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</a:t>
            </a:r>
          </a:p>
          <a:p>
            <a:pPr algn="ctr"/>
            <a:r>
              <a:rPr lang="en-GB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patient 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information, </a:t>
            </a:r>
            <a:r>
              <a:rPr lang="en-GB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no rigorous method of </a:t>
            </a:r>
            <a:endParaRPr lang="en-GB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GB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assessing 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quality of written patient information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Moult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2004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519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Focus: PILs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There is little research in evaluating the </a:t>
            </a:r>
            <a:r>
              <a:rPr lang="en-GB" dirty="0" smtClean="0"/>
              <a:t>quality </a:t>
            </a:r>
            <a:r>
              <a:rPr lang="en-GB" dirty="0"/>
              <a:t>of Patient Information </a:t>
            </a:r>
            <a:r>
              <a:rPr lang="en-GB" dirty="0" smtClean="0"/>
              <a:t>Leaflets </a:t>
            </a:r>
            <a:r>
              <a:rPr lang="en-GB" dirty="0"/>
              <a:t>(</a:t>
            </a:r>
            <a:r>
              <a:rPr lang="en-GB" dirty="0" smtClean="0"/>
              <a:t>PIL).</a:t>
            </a:r>
            <a:endParaRPr lang="en-GB" dirty="0"/>
          </a:p>
          <a:p>
            <a:r>
              <a:rPr lang="en-GB" dirty="0"/>
              <a:t>There is general doubt on the true impact </a:t>
            </a:r>
            <a:r>
              <a:rPr lang="en-GB" dirty="0" smtClean="0"/>
              <a:t>of </a:t>
            </a:r>
            <a:r>
              <a:rPr lang="en-GB" dirty="0"/>
              <a:t>p</a:t>
            </a:r>
            <a:r>
              <a:rPr lang="en-GB" dirty="0" smtClean="0"/>
              <a:t>atient </a:t>
            </a:r>
            <a:r>
              <a:rPr lang="en-GB" dirty="0"/>
              <a:t>Information Leaflets (PIL) </a:t>
            </a:r>
            <a:r>
              <a:rPr lang="en-GB" dirty="0" smtClean="0"/>
              <a:t>on patients </a:t>
            </a:r>
            <a:r>
              <a:rPr lang="en-GB" dirty="0"/>
              <a:t>informed </a:t>
            </a:r>
            <a:r>
              <a:rPr lang="en-GB" dirty="0" smtClean="0"/>
              <a:t>decision to participate in RCTs.</a:t>
            </a:r>
            <a:endParaRPr lang="en-GB" dirty="0"/>
          </a:p>
          <a:p>
            <a:r>
              <a:rPr lang="en-GB" dirty="0"/>
              <a:t>There is evidence </a:t>
            </a:r>
            <a:r>
              <a:rPr lang="en-GB" dirty="0" smtClean="0"/>
              <a:t>that badly </a:t>
            </a:r>
            <a:r>
              <a:rPr lang="en-GB" dirty="0"/>
              <a:t>designed </a:t>
            </a:r>
            <a:r>
              <a:rPr lang="en-GB" dirty="0" smtClean="0"/>
              <a:t>PILs </a:t>
            </a:r>
            <a:r>
              <a:rPr lang="en-GB" dirty="0"/>
              <a:t>can hinder understanding, interest and recruitment rates to Randomized Controlled Trials (RCT).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16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b="1" dirty="0"/>
              <a:t>Clustering techniques </a:t>
            </a:r>
            <a:r>
              <a:rPr lang="en-GB" dirty="0"/>
              <a:t>to explore PIRs datasets and find patterns of interest that correlate PIRs with the recruitment rates of RCTs.</a:t>
            </a:r>
          </a:p>
          <a:p>
            <a:pPr lvl="1"/>
            <a:r>
              <a:rPr lang="en-GB" dirty="0"/>
              <a:t>Selected recruitment rates as a strong predictor of influence in patient decision.</a:t>
            </a:r>
          </a:p>
          <a:p>
            <a:r>
              <a:rPr lang="en-GB" dirty="0" smtClean="0"/>
              <a:t>Use </a:t>
            </a:r>
            <a:r>
              <a:rPr lang="en-GB" b="1" dirty="0"/>
              <a:t>Content Analysis </a:t>
            </a:r>
            <a:r>
              <a:rPr lang="en-GB" dirty="0"/>
              <a:t>on the PIRs to obtain significant predictors.</a:t>
            </a:r>
          </a:p>
          <a:p>
            <a:r>
              <a:rPr lang="en-GB" dirty="0" smtClean="0"/>
              <a:t>Use </a:t>
            </a:r>
            <a:r>
              <a:rPr lang="en-GB" b="1" dirty="0"/>
              <a:t>Sentiment Analysis </a:t>
            </a:r>
            <a:r>
              <a:rPr lang="en-GB" dirty="0"/>
              <a:t>to quantify the effect of emotive content on recruitment rates.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72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Emotion</a:t>
            </a:r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206094" y="2214695"/>
            <a:ext cx="766729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“How we communicate is as 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important as what we tell” –Jacob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Nielssen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094" y="3616344"/>
            <a:ext cx="901804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“People store material in memory 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on the basis of its affective tone” – Richard Lazarus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3498" y="5017993"/>
            <a:ext cx="682295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Mood affects perception and prosocial 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behavior – (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Fergas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&amp; bower 19987)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317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Emotion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670317"/>
            <a:ext cx="3122395" cy="50716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Definitions of Basic Emotions:</a:t>
            </a:r>
          </a:p>
          <a:p>
            <a:pPr lvl="1"/>
            <a:r>
              <a:rPr lang="en-US" dirty="0"/>
              <a:t>Biological: Information coded in genes</a:t>
            </a:r>
          </a:p>
          <a:p>
            <a:pPr lvl="1"/>
            <a:r>
              <a:rPr lang="en-US" dirty="0"/>
              <a:t>Social: rules and cultural artefacts</a:t>
            </a:r>
          </a:p>
          <a:p>
            <a:pPr lvl="1"/>
            <a:r>
              <a:rPr lang="en-US" dirty="0"/>
              <a:t>Psychological: schemas and knowledge structures</a:t>
            </a:r>
          </a:p>
          <a:p>
            <a:r>
              <a:rPr lang="en-US" dirty="0"/>
              <a:t>Functions of Basic Emotions: something is basic, fundamental or primary if it fulfils an important function</a:t>
            </a:r>
          </a:p>
          <a:p>
            <a:pPr lvl="1"/>
            <a:r>
              <a:rPr lang="en-US" dirty="0"/>
              <a:t>Survival of the species</a:t>
            </a:r>
          </a:p>
          <a:p>
            <a:pPr lvl="1"/>
            <a:r>
              <a:rPr lang="en-US" dirty="0"/>
              <a:t>Benefit of the society</a:t>
            </a:r>
          </a:p>
          <a:p>
            <a:pPr lvl="1"/>
            <a:r>
              <a:rPr lang="en-US" dirty="0"/>
              <a:t>Help the self</a:t>
            </a:r>
          </a:p>
          <a:p>
            <a:r>
              <a:rPr lang="en-US" dirty="0"/>
              <a:t>Criteria of Basic Emotions:</a:t>
            </a:r>
          </a:p>
          <a:p>
            <a:pPr lvl="1"/>
            <a:r>
              <a:rPr lang="en-US" dirty="0"/>
              <a:t>Be universal</a:t>
            </a:r>
          </a:p>
          <a:p>
            <a:pPr lvl="1"/>
            <a:r>
              <a:rPr lang="en-US" dirty="0"/>
              <a:t>Be observable in other primates</a:t>
            </a:r>
          </a:p>
          <a:p>
            <a:pPr lvl="1"/>
            <a:r>
              <a:rPr lang="en-US" dirty="0"/>
              <a:t>Be heritable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558" y="1205344"/>
            <a:ext cx="5936530" cy="60016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30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70746" y="2367093"/>
            <a:ext cx="5387454" cy="3424107"/>
          </a:xfrm>
        </p:spPr>
        <p:txBody>
          <a:bodyPr/>
          <a:lstStyle/>
          <a:p>
            <a:r>
              <a:rPr lang="en-GB" dirty="0"/>
              <a:t>Employ the K-means clustering technique to visualize and find patterns in the appearance of words and the recruited proportion of the planed sample.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28" y="1364785"/>
            <a:ext cx="2551321" cy="51830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521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18768</TotalTime>
  <Words>1437</Words>
  <Application>Microsoft Office PowerPoint</Application>
  <PresentationFormat>On-screen Show (4:3)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Droplet</vt:lpstr>
      <vt:lpstr>Employing sentiment analysis &amp; clustering techniques in PILs</vt:lpstr>
      <vt:lpstr>Background: The Problem</vt:lpstr>
      <vt:lpstr>Background: What has been done?</vt:lpstr>
      <vt:lpstr>Background: Why do we need to do more?</vt:lpstr>
      <vt:lpstr>Our Focus: PILs</vt:lpstr>
      <vt:lpstr>Methods</vt:lpstr>
      <vt:lpstr>Why Emotion</vt:lpstr>
      <vt:lpstr>What is Emotion</vt:lpstr>
      <vt:lpstr>Clustering</vt:lpstr>
      <vt:lpstr>What content analysis  tell us?</vt:lpstr>
      <vt:lpstr>What Sentiment Analysis Does?</vt:lpstr>
      <vt:lpstr>Clustering &amp; content results for 58 PILs</vt:lpstr>
      <vt:lpstr>Clustering &amp; content results for 60 BBC News stories</vt:lpstr>
      <vt:lpstr>Clustering &amp; content results for 60 Hello Magazine! stories</vt:lpstr>
      <vt:lpstr>Clustering &amp; content results for 60 Daily Mail stories</vt:lpstr>
      <vt:lpstr>Content analysis for all data sources</vt:lpstr>
      <vt:lpstr>Summary of my results</vt:lpstr>
      <vt:lpstr>Comments</vt:lpstr>
      <vt:lpstr>Conclusions</vt:lpstr>
      <vt:lpstr>References</vt:lpstr>
      <vt:lpstr>PowerPoint Presentation</vt:lpstr>
      <vt:lpstr>Our Problem: Why PILs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</dc:title>
  <dc:creator>Santos Sanchez F.</dc:creator>
  <cp:lastModifiedBy>Santos Sanchez F.</cp:lastModifiedBy>
  <cp:revision>47</cp:revision>
  <dcterms:created xsi:type="dcterms:W3CDTF">2017-03-08T22:18:12Z</dcterms:created>
  <dcterms:modified xsi:type="dcterms:W3CDTF">2019-10-21T10:32:13Z</dcterms:modified>
</cp:coreProperties>
</file>