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1B4-ECC9-4954-9DE5-68A7E625B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68848-A595-495A-9979-D389EBD4C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58F8-14B5-45E1-B3A0-CA6D670B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41E4-1D47-4CD7-939B-D96E062B76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69D6-D1FC-487A-B95B-6D3716A9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0FE1-FAA6-4837-8EB9-F126272F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270D-1C84-4522-91B3-F19FCA57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7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2D2-403B-47BF-BFBE-475AA301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E66B5-96F0-4881-BA70-5015117A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3430-58BB-4B6E-9C93-D4337A9B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41E4-1D47-4CD7-939B-D96E062B76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1EEDA-5EEC-457E-AC84-EA83C9FB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3AC2-48EE-456F-A7F6-A2FAADC2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270D-1C84-4522-91B3-F19FCA57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3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615A8-F842-4D57-882D-46BC29E3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7A8E2-490E-4F73-B0A4-436098CC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FFE2-4F36-41D0-9D5E-64406294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41E4-1D47-4CD7-939B-D96E062B76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9829-0112-41FE-9897-2A0D868A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2D6C-A67D-43B1-B4CE-2F0222A4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270D-1C84-4522-91B3-F19FCA57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26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55F4-1FBE-4716-8264-3B7A7553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407A-0F58-408D-A4C8-C24C9336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E49A-28F3-4492-9996-B52B78E2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41E4-1D47-4CD7-939B-D96E062B76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CE2E-7916-48CA-AA31-9DDE4833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C1F7-96C5-4464-8210-84F25DA9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270D-1C84-4522-91B3-F19FCA57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72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DDC4-7B56-4BC3-8805-B01D6A8C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400DB-2581-4F8C-9D77-25270D972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C5D2-CC66-4855-B988-6E70AA46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41E4-1D47-4CD7-939B-D96E062B76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4CF9-15F2-4AB6-8C36-25736195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52D41-3A61-4EC4-A615-0AC31CC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270D-1C84-4522-91B3-F19FCA57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420F-D0DA-4ED1-9B4F-AAB00D67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6DD6-88A4-4534-919B-B22F02421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D176E-452C-4D3E-A5E7-78CE18576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399B-25D3-42ED-BA99-1B088529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41E4-1D47-4CD7-939B-D96E062B76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2DA95-B4B7-4331-BD7F-8AD7FF2C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02BC-D59F-4B82-8AEE-783B7C5C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270D-1C84-4522-91B3-F19FCA57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9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7AB8-9D22-4D2B-ABC5-10583A89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12359-131A-4929-BECE-E2B20409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0A0DF-9031-48DB-A66D-FB597E8C8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E5560-B691-4000-AD01-717B26B5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D5430-8EF0-4D45-9A34-A9C780972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10E5E-64E0-4346-B322-2A747152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41E4-1D47-4CD7-939B-D96E062B76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13E32-A31C-4767-AE6A-86A8A139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31ECB-08AE-4AE7-B504-F1719A91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270D-1C84-4522-91B3-F19FCA57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BA2D-3207-43FB-9F68-44F0FE4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0AD25-C065-4370-9F0A-B6B74ACA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41E4-1D47-4CD7-939B-D96E062B76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6DB79-0FB4-48F4-9E86-9FCC6A21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ECFCB-CA9F-49FF-8824-F21BC2DF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270D-1C84-4522-91B3-F19FCA57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8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478B8-FA46-4D65-ADE0-94BFBE3C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41E4-1D47-4CD7-939B-D96E062B76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8BB77-A0B7-4FB4-86AE-03771758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52605-057B-4E81-8632-0136579F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270D-1C84-4522-91B3-F19FCA57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16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A257-8DA1-41C0-8BCA-F5C4746F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0B87-949D-4712-8E99-758520D8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EA4B3-9874-488F-BD23-8B1ABA2C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FA0C3-AC9B-4C60-8ECB-1C8D07E6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41E4-1D47-4CD7-939B-D96E062B76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25C32-1926-4389-A99D-E8B86321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9771C-53EC-4E87-A70E-BB28EA93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270D-1C84-4522-91B3-F19FCA57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7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E526-A6B8-49E1-BF3E-EFCD015B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77ABF-3C6A-413C-BC8F-61AEF67CF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5A3DC-3928-4078-9330-7FCC6551E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3B95A-FBE5-4F55-962C-1A0F3213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41E4-1D47-4CD7-939B-D96E062B76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5563-1C22-4DBD-B5BD-F05B08F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67881-653D-4427-8C0F-713ECDDF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270D-1C84-4522-91B3-F19FCA57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04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D20B2-D405-4565-89DC-323180B9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58A3-99B7-486E-8B22-E1CE1D3D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3217-243B-4E28-8DE6-3883A4D27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41E4-1D47-4CD7-939B-D96E062B7614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FE7A-4FA6-4483-B29D-31BE9ED81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8323F-CE37-48AA-BC8D-F31274AE1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270D-1C84-4522-91B3-F19FCA57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50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91840C41-59C4-4432-835D-36D8E002F3A8}"/>
              </a:ext>
            </a:extLst>
          </p:cNvPr>
          <p:cNvGrpSpPr/>
          <p:nvPr/>
        </p:nvGrpSpPr>
        <p:grpSpPr>
          <a:xfrm>
            <a:off x="1059366" y="0"/>
            <a:ext cx="7906213" cy="6858000"/>
            <a:chOff x="1059366" y="0"/>
            <a:chExt cx="7906213" cy="6858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F233076-FFAC-4FD4-8FD5-EC069786D0B9}"/>
                </a:ext>
              </a:extLst>
            </p:cNvPr>
            <p:cNvSpPr/>
            <p:nvPr/>
          </p:nvSpPr>
          <p:spPr>
            <a:xfrm>
              <a:off x="4572000" y="0"/>
              <a:ext cx="9144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  <a:r>
                <a:rPr lang="en-GB" baseline="30000" dirty="0"/>
                <a:t>nd</a:t>
              </a:r>
              <a:r>
                <a:rPr lang="en-GB" dirty="0"/>
                <a:t>  Study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D55DD9-E483-4E38-84A0-C96531A3E593}"/>
                </a:ext>
              </a:extLst>
            </p:cNvPr>
            <p:cNvSpPr/>
            <p:nvPr/>
          </p:nvSpPr>
          <p:spPr>
            <a:xfrm>
              <a:off x="5612780" y="403302"/>
              <a:ext cx="1929161" cy="825191"/>
            </a:xfrm>
            <a:prstGeom prst="round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Purpose: Can Web analysis techniques help improve PILs information quality?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26130AB-5FFC-4B5E-B49F-A7ED7710301D}"/>
                </a:ext>
              </a:extLst>
            </p:cNvPr>
            <p:cNvSpPr/>
            <p:nvPr/>
          </p:nvSpPr>
          <p:spPr>
            <a:xfrm>
              <a:off x="1059366" y="1880838"/>
              <a:ext cx="1416199" cy="1304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Sentiment - Emotion Analysis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34DC50B-D9CB-47DE-AE44-B729236855D9}"/>
                </a:ext>
              </a:extLst>
            </p:cNvPr>
            <p:cNvSpPr/>
            <p:nvPr/>
          </p:nvSpPr>
          <p:spPr>
            <a:xfrm>
              <a:off x="3207834" y="1884558"/>
              <a:ext cx="1460809" cy="1304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Content Analysis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7FF820-F3FC-45D7-A29E-5E4445DF9622}"/>
                </a:ext>
              </a:extLst>
            </p:cNvPr>
            <p:cNvSpPr/>
            <p:nvPr/>
          </p:nvSpPr>
          <p:spPr>
            <a:xfrm>
              <a:off x="5356302" y="1880840"/>
              <a:ext cx="1460809" cy="1304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Knowledge Database Model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F7277E-C602-4276-8736-F2CD5A696CFD}"/>
                </a:ext>
              </a:extLst>
            </p:cNvPr>
            <p:cNvSpPr/>
            <p:nvPr/>
          </p:nvSpPr>
          <p:spPr>
            <a:xfrm>
              <a:off x="7571678" y="1880840"/>
              <a:ext cx="1393901" cy="1304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Cluster Analysis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F65DE15-E27F-4876-ADA8-3993954A31B8}"/>
                </a:ext>
              </a:extLst>
            </p:cNvPr>
            <p:cNvSpPr/>
            <p:nvPr/>
          </p:nvSpPr>
          <p:spPr>
            <a:xfrm>
              <a:off x="1059366" y="3739374"/>
              <a:ext cx="1416198" cy="1304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Do analysing the emotion of the comments give an useful insights?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C438B57-4E2C-4228-9EBA-E00673C4F38F}"/>
                </a:ext>
              </a:extLst>
            </p:cNvPr>
            <p:cNvSpPr/>
            <p:nvPr/>
          </p:nvSpPr>
          <p:spPr>
            <a:xfrm>
              <a:off x="3207833" y="3743093"/>
              <a:ext cx="1460809" cy="1304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Do quantitative metrics (sentence structure) provide useful knowledge? 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2F8A37-BBFE-4087-AB37-11507A012168}"/>
                </a:ext>
              </a:extLst>
            </p:cNvPr>
            <p:cNvSpPr/>
            <p:nvPr/>
          </p:nvSpPr>
          <p:spPr>
            <a:xfrm>
              <a:off x="5356301" y="3739375"/>
              <a:ext cx="1460809" cy="1304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Can we employ previous knowledge to improve the PIL quality? 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A4C4344-3DB4-4CE6-89D8-D67266AAE393}"/>
                </a:ext>
              </a:extLst>
            </p:cNvPr>
            <p:cNvSpPr/>
            <p:nvPr/>
          </p:nvSpPr>
          <p:spPr>
            <a:xfrm>
              <a:off x="7571678" y="3739374"/>
              <a:ext cx="1393901" cy="1304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Can the classification and visualization of similar elements facilitate the PI revision process? 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6AD1C3-0D19-4EB3-A407-32C32239AC7A}"/>
                </a:ext>
              </a:extLst>
            </p:cNvPr>
            <p:cNvCxnSpPr/>
            <p:nvPr/>
          </p:nvCxnSpPr>
          <p:spPr>
            <a:xfrm>
              <a:off x="1781299" y="1315844"/>
              <a:ext cx="648392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10F6EC-BEED-45C7-AA8A-D927AEB2929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029200" y="914400"/>
              <a:ext cx="0" cy="4014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B60710-AD5A-483F-B16A-4020F5308A2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1767466" y="1315844"/>
              <a:ext cx="13834" cy="5649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3E41DD8-AA50-482B-BD67-E1AAAA41D531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3930732" y="1315844"/>
              <a:ext cx="7507" cy="56871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A677FD4-84BF-4E96-A01F-E7A47DCB988D}"/>
                </a:ext>
              </a:extLst>
            </p:cNvPr>
            <p:cNvCxnSpPr>
              <a:endCxn id="8" idx="0"/>
            </p:cNvCxnSpPr>
            <p:nvPr/>
          </p:nvCxnSpPr>
          <p:spPr>
            <a:xfrm flipH="1">
              <a:off x="6086707" y="1315844"/>
              <a:ext cx="5335" cy="5649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7F9C87-E0F0-42D5-B5A5-FD8F7007854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8265226" y="1315844"/>
              <a:ext cx="3403" cy="5649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FAE608-FDC6-4B20-ACD1-DD4BE639235D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flipH="1">
              <a:off x="1767465" y="3185531"/>
              <a:ext cx="1" cy="5538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9F8E10D-A033-40E3-BC2E-B2644F094AC1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flipH="1">
              <a:off x="3938238" y="3189251"/>
              <a:ext cx="1" cy="5538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2511EF-B5E6-4203-BC7D-2D0E7530D85A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flipH="1">
              <a:off x="6086706" y="3185533"/>
              <a:ext cx="1" cy="5538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BBD3E17-77F7-43CE-917E-F1881D5B0A5A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>
              <a:off x="8268629" y="3185533"/>
              <a:ext cx="0" cy="5538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CF6414B-9479-4247-BB7A-A97C1A3520C6}"/>
                </a:ext>
              </a:extLst>
            </p:cNvPr>
            <p:cNvSpPr/>
            <p:nvPr/>
          </p:nvSpPr>
          <p:spPr>
            <a:xfrm>
              <a:off x="1059366" y="5553307"/>
              <a:ext cx="1416198" cy="1304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Analyse the emotion/sentiment of the comments given to the PIL 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36BCFBC-09D4-45FD-91DB-E7F01765FBE6}"/>
                </a:ext>
              </a:extLst>
            </p:cNvPr>
            <p:cNvSpPr/>
            <p:nvPr/>
          </p:nvSpPr>
          <p:spPr>
            <a:xfrm>
              <a:off x="3230138" y="5553306"/>
              <a:ext cx="1416198" cy="1304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Provide a report of the sentence structure.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604DB09-6C68-409B-91F8-E08C54294443}"/>
                </a:ext>
              </a:extLst>
            </p:cNvPr>
            <p:cNvSpPr/>
            <p:nvPr/>
          </p:nvSpPr>
          <p:spPr>
            <a:xfrm>
              <a:off x="5400906" y="5553307"/>
              <a:ext cx="1416201" cy="1304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Employ previous comments and literature insights on good writing to complement the PPI feedback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5C1A0C-4640-4FD4-A089-63DD6C4F667C}"/>
                </a:ext>
              </a:extLst>
            </p:cNvPr>
            <p:cNvSpPr/>
            <p:nvPr/>
          </p:nvSpPr>
          <p:spPr>
            <a:xfrm>
              <a:off x="7571678" y="5553305"/>
              <a:ext cx="1393900" cy="1304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Classify the PPI comments based on their similarity and visualize it in a graph model.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9C60D9-AA28-42A8-8EF9-3100EB06B11D}"/>
                </a:ext>
              </a:extLst>
            </p:cNvPr>
            <p:cNvCxnSpPr>
              <a:cxnSpLocks/>
              <a:stCxn id="13" idx="2"/>
              <a:endCxn id="43" idx="0"/>
            </p:cNvCxnSpPr>
            <p:nvPr/>
          </p:nvCxnSpPr>
          <p:spPr>
            <a:xfrm flipH="1">
              <a:off x="8268628" y="5044067"/>
              <a:ext cx="1" cy="5092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E082D37-D12C-4596-B242-C99CE02F26D1}"/>
                </a:ext>
              </a:extLst>
            </p:cNvPr>
            <p:cNvCxnSpPr>
              <a:cxnSpLocks/>
              <a:stCxn id="12" idx="2"/>
              <a:endCxn id="42" idx="0"/>
            </p:cNvCxnSpPr>
            <p:nvPr/>
          </p:nvCxnSpPr>
          <p:spPr>
            <a:xfrm>
              <a:off x="6086706" y="5044068"/>
              <a:ext cx="22301" cy="5092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859FC62-A647-444E-A8B6-96F85A0EC472}"/>
                </a:ext>
              </a:extLst>
            </p:cNvPr>
            <p:cNvCxnSpPr>
              <a:stCxn id="11" idx="2"/>
              <a:endCxn id="41" idx="0"/>
            </p:cNvCxnSpPr>
            <p:nvPr/>
          </p:nvCxnSpPr>
          <p:spPr>
            <a:xfrm flipH="1">
              <a:off x="3938237" y="5047786"/>
              <a:ext cx="1" cy="5055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F762A4F-762E-4499-84FF-4D72B80CCE29}"/>
                </a:ext>
              </a:extLst>
            </p:cNvPr>
            <p:cNvCxnSpPr>
              <a:stCxn id="10" idx="2"/>
              <a:endCxn id="40" idx="0"/>
            </p:cNvCxnSpPr>
            <p:nvPr/>
          </p:nvCxnSpPr>
          <p:spPr>
            <a:xfrm>
              <a:off x="1767465" y="5044067"/>
              <a:ext cx="0" cy="5092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93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F8BABEF9-6DB1-41A0-B8D5-1137802BB024}"/>
              </a:ext>
            </a:extLst>
          </p:cNvPr>
          <p:cNvGrpSpPr/>
          <p:nvPr/>
        </p:nvGrpSpPr>
        <p:grpSpPr>
          <a:xfrm>
            <a:off x="332509" y="342823"/>
            <a:ext cx="11507190" cy="6285562"/>
            <a:chOff x="332509" y="556573"/>
            <a:chExt cx="11507190" cy="62855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6816D0D-D47E-45A5-8BE4-8EA7EB2D5AB0}"/>
                </a:ext>
              </a:extLst>
            </p:cNvPr>
            <p:cNvSpPr/>
            <p:nvPr/>
          </p:nvSpPr>
          <p:spPr>
            <a:xfrm>
              <a:off x="4051468" y="2080401"/>
              <a:ext cx="2624447" cy="65314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Intervention Schema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89AB195-5A48-4D68-B22B-F82FE96246D7}"/>
                </a:ext>
              </a:extLst>
            </p:cNvPr>
            <p:cNvSpPr/>
            <p:nvPr/>
          </p:nvSpPr>
          <p:spPr>
            <a:xfrm>
              <a:off x="332509" y="564076"/>
              <a:ext cx="2149434" cy="10036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Recruit PI from low-risk RCTs with similar sample populations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10506F5-0145-4A49-BB18-131FCCF54929}"/>
                </a:ext>
              </a:extLst>
            </p:cNvPr>
            <p:cNvSpPr/>
            <p:nvPr/>
          </p:nvSpPr>
          <p:spPr>
            <a:xfrm>
              <a:off x="3247901" y="559685"/>
              <a:ext cx="2131621" cy="100369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Ask PI to pool resources to recruit a PPI group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4C29C2-3773-4DA4-A12F-B1182D5E30AD}"/>
                </a:ext>
              </a:extLst>
            </p:cNvPr>
            <p:cNvSpPr/>
            <p:nvPr/>
          </p:nvSpPr>
          <p:spPr>
            <a:xfrm>
              <a:off x="6050478" y="559684"/>
              <a:ext cx="2996537" cy="100369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Ask PI for 2 leaflets each: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A leaflet previously used in a similar RCT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A leaflet they are currently developing</a:t>
              </a:r>
              <a:endParaRPr lang="en-GB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D7128F5-5BFE-43F0-83F2-1F42F2DCACEC}"/>
                </a:ext>
              </a:extLst>
            </p:cNvPr>
            <p:cNvSpPr/>
            <p:nvPr/>
          </p:nvSpPr>
          <p:spPr>
            <a:xfrm>
              <a:off x="9717971" y="556573"/>
              <a:ext cx="2121728" cy="100369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Divide PIs in two groups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96F5F4-D9CF-4F62-A06D-F125F0575117}"/>
                </a:ext>
              </a:extLst>
            </p:cNvPr>
            <p:cNvSpPr/>
            <p:nvPr/>
          </p:nvSpPr>
          <p:spPr>
            <a:xfrm>
              <a:off x="9692245" y="1854067"/>
              <a:ext cx="2147454" cy="100369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PPI group reviews each leaflet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1E1C0BA-8B30-40FD-8004-A025B20019E6}"/>
                </a:ext>
              </a:extLst>
            </p:cNvPr>
            <p:cNvSpPr/>
            <p:nvPr/>
          </p:nvSpPr>
          <p:spPr>
            <a:xfrm>
              <a:off x="9047015" y="3148449"/>
              <a:ext cx="2792684" cy="100369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Assess the reviewers perception of quality and understanding of the trial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5AA38FA-0F03-44E5-8ED5-D5BB8A5C6F64}"/>
                </a:ext>
              </a:extLst>
            </p:cNvPr>
            <p:cNvSpPr/>
            <p:nvPr/>
          </p:nvSpPr>
          <p:spPr>
            <a:xfrm>
              <a:off x="6050478" y="3144417"/>
              <a:ext cx="2202873" cy="100369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Provide feedback to researchers via the platform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79950EA-6996-4554-BF9F-08BDA43703E8}"/>
                </a:ext>
              </a:extLst>
            </p:cNvPr>
            <p:cNvSpPr/>
            <p:nvPr/>
          </p:nvSpPr>
          <p:spPr>
            <a:xfrm>
              <a:off x="3232071" y="3144417"/>
              <a:ext cx="2131621" cy="100369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Give PIs in group 1 access to the extra tool being tested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BA963E0-94B1-4994-891F-46484FC7E176}"/>
                </a:ext>
              </a:extLst>
            </p:cNvPr>
            <p:cNvSpPr/>
            <p:nvPr/>
          </p:nvSpPr>
          <p:spPr>
            <a:xfrm>
              <a:off x="332509" y="3144416"/>
              <a:ext cx="2149434" cy="100369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Acquire revised versions of PILs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27552F1-3A93-419E-A746-F223772D2945}"/>
                </a:ext>
              </a:extLst>
            </p:cNvPr>
            <p:cNvSpPr/>
            <p:nvPr/>
          </p:nvSpPr>
          <p:spPr>
            <a:xfrm>
              <a:off x="332509" y="4591260"/>
              <a:ext cx="2149434" cy="100369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Have PPI group review the revised PILs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6315208-5737-4150-8EF4-A38E3ACFD933}"/>
                </a:ext>
              </a:extLst>
            </p:cNvPr>
            <p:cNvSpPr/>
            <p:nvPr/>
          </p:nvSpPr>
          <p:spPr>
            <a:xfrm>
              <a:off x="3247901" y="4591260"/>
              <a:ext cx="2873828" cy="10036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Compare the final PILs vs the PILs from previous studies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41BF26E-E595-46BD-BA20-20008AD4FB49}"/>
                </a:ext>
              </a:extLst>
            </p:cNvPr>
            <p:cNvSpPr/>
            <p:nvPr/>
          </p:nvSpPr>
          <p:spPr>
            <a:xfrm>
              <a:off x="6816437" y="4591259"/>
              <a:ext cx="2873828" cy="10036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Compare the results from PILs that had access to extra tools  with the base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96E59A-AE90-4446-A4D5-4DB2CA70ACDB}"/>
                </a:ext>
              </a:extLst>
            </p:cNvPr>
            <p:cNvSpPr/>
            <p:nvPr/>
          </p:nvSpPr>
          <p:spPr>
            <a:xfrm>
              <a:off x="3247901" y="5830553"/>
              <a:ext cx="2873828" cy="100369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Do using a Web platform had an effect in the PILs quality?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7273D97-F9B6-45F3-BAB8-2DE2856EE12F}"/>
                </a:ext>
              </a:extLst>
            </p:cNvPr>
            <p:cNvSpPr/>
            <p:nvPr/>
          </p:nvSpPr>
          <p:spPr>
            <a:xfrm>
              <a:off x="6816437" y="5838438"/>
              <a:ext cx="2873828" cy="100369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GB" dirty="0"/>
                <a:t>Do the technique had significant effect on PIL quality?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FE2900-51D3-419B-9ADB-DEA67E13769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2481943" y="1061534"/>
              <a:ext cx="765958" cy="43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A8538A-9050-4383-ADE6-1AF87A69E173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5379522" y="1061533"/>
              <a:ext cx="67095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BAE5334-B635-4449-B884-0B7DAA8F86B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9047015" y="1058422"/>
              <a:ext cx="670956" cy="311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5DA105-0341-4C6F-A660-A0789738923B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10765972" y="1560270"/>
              <a:ext cx="12863" cy="2937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BD2B14-DAEB-48E6-BA1A-822ECC5FE0F6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10443357" y="2857764"/>
              <a:ext cx="322615" cy="2906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7A69E33-167D-4257-A968-22B40D2B0F85}"/>
                </a:ext>
              </a:extLst>
            </p:cNvPr>
            <p:cNvCxnSpPr>
              <a:stCxn id="11" idx="1"/>
              <a:endCxn id="12" idx="3"/>
            </p:cNvCxnSpPr>
            <p:nvPr/>
          </p:nvCxnSpPr>
          <p:spPr>
            <a:xfrm flipH="1" flipV="1">
              <a:off x="8253351" y="3646266"/>
              <a:ext cx="793664" cy="40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BDDC627-9A4C-414F-804C-0F3BD99EEB4F}"/>
                </a:ext>
              </a:extLst>
            </p:cNvPr>
            <p:cNvCxnSpPr>
              <a:cxnSpLocks/>
              <a:stCxn id="12" idx="1"/>
              <a:endCxn id="13" idx="3"/>
            </p:cNvCxnSpPr>
            <p:nvPr/>
          </p:nvCxnSpPr>
          <p:spPr>
            <a:xfrm flipH="1">
              <a:off x="5363692" y="3646266"/>
              <a:ext cx="68678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7FD6DBF-D1F8-4945-B868-BA69D67F7C5C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 flipV="1">
              <a:off x="2481943" y="3646265"/>
              <a:ext cx="750128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D67B2A5-4374-45DB-8572-9313E215AC91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1407226" y="4148113"/>
              <a:ext cx="0" cy="4431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27EECF7-AFC3-4741-8F06-5FD59E0EFB05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2481943" y="5093109"/>
              <a:ext cx="76595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E903C6-5667-4D27-AD16-E9DB42D289EA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 flipV="1">
              <a:off x="6121729" y="5093108"/>
              <a:ext cx="694708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B2B9254-9ED6-4117-B344-148368461F96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>
            <a:xfrm>
              <a:off x="4684815" y="5594957"/>
              <a:ext cx="0" cy="2355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A2350F-4C7A-4270-B635-29C0C350EA3E}"/>
                </a:ext>
              </a:extLst>
            </p:cNvPr>
            <p:cNvCxnSpPr>
              <a:stCxn id="17" idx="2"/>
              <a:endCxn id="19" idx="0"/>
            </p:cNvCxnSpPr>
            <p:nvPr/>
          </p:nvCxnSpPr>
          <p:spPr>
            <a:xfrm>
              <a:off x="8253351" y="5594956"/>
              <a:ext cx="0" cy="2434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525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 Sanchez F.</dc:creator>
  <cp:lastModifiedBy>Santos Sanchez F.</cp:lastModifiedBy>
  <cp:revision>7</cp:revision>
  <dcterms:created xsi:type="dcterms:W3CDTF">2018-03-01T14:21:41Z</dcterms:created>
  <dcterms:modified xsi:type="dcterms:W3CDTF">2018-03-01T15:12:12Z</dcterms:modified>
</cp:coreProperties>
</file>