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3" r:id="rId11"/>
    <p:sldId id="264" r:id="rId12"/>
    <p:sldId id="265" r:id="rId13"/>
    <p:sldId id="269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364" autoAdjust="0"/>
  </p:normalViewPr>
  <p:slideViewPr>
    <p:cSldViewPr snapToGrid="0">
      <p:cViewPr varScale="1">
        <p:scale>
          <a:sx n="76" d="100"/>
          <a:sy n="76" d="100"/>
        </p:scale>
        <p:origin x="126" y="6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3067" y="1964267"/>
            <a:ext cx="7367058" cy="2421464"/>
          </a:xfrm>
        </p:spPr>
        <p:txBody>
          <a:bodyPr/>
          <a:lstStyle/>
          <a:p>
            <a:r>
              <a:rPr lang="en-GB" dirty="0" smtClean="0"/>
              <a:t>The effect of emotive text in trial recruitment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Fernando Santos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Analysis: Similarity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first metric measures how similar are the word appearance rates in successful and unsuccessful leaflets: In how many successful leaflets it appears vs in how many unsuccessful ones.</a:t>
                </a:r>
              </a:p>
              <a:p>
                <a:r>
                  <a:rPr lang="en-GB" dirty="0" smtClean="0"/>
                  <a:t>The second measures how many total appearances the word has in successful vs unsuccessful leaflets.</a:t>
                </a:r>
              </a:p>
              <a:p>
                <a:r>
                  <a:rPr lang="en-GB" dirty="0" smtClean="0"/>
                  <a:t>This two measures are obtained by  a derivative of the </a:t>
                </a:r>
                <a:r>
                  <a:rPr lang="en-GB" dirty="0" err="1" smtClean="0"/>
                  <a:t>Jaccard</a:t>
                </a:r>
                <a:r>
                  <a:rPr lang="en-GB" dirty="0" smtClean="0"/>
                  <a:t> similarity formula: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t="-835" r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92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Analysis: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is a clustering heuristic which follows a simple algorithm: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Select a set of k observations as starting points for the clusters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Assign the observations to the cluster with the closest Euclidean distance.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the new means for the cluster centroids and repeat step 2 until the algorithm converges.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Applying this technique a set of 353 words were identified as potentially significant predictors on the recruited sample proportion.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8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the Words’ Significance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linear regression model was employed to evaluate the statistical significance of the words identified as predictors of the recruited sample proportion.</a:t>
                </a:r>
              </a:p>
              <a:p>
                <a:r>
                  <a:rPr lang="en-US" dirty="0" smtClean="0"/>
                  <a:t>A set of 23 influential words was obtained capable of predicting 94% of the dependent variable. Relevant literature suggest 23 predictors would require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&gt;50+8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case observations.  With only two predictors the best model accounted for 27% of the recruited proportion.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33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0628" y="656157"/>
            <a:ext cx="2043113" cy="5683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90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Emotive Associations within the Influential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brief analysis of the 23 words was made and the following associations were found:</a:t>
            </a:r>
          </a:p>
          <a:p>
            <a:pPr lvl="1"/>
            <a:r>
              <a:rPr lang="en-US" dirty="0" smtClean="0"/>
              <a:t>Only 9 words were found accounted in the lexicon in the original written form</a:t>
            </a:r>
          </a:p>
          <a:p>
            <a:pPr lvl="1"/>
            <a:r>
              <a:rPr lang="en-US" dirty="0" smtClean="0"/>
              <a:t>Another 4 words were present as derivatives (singular form)</a:t>
            </a:r>
          </a:p>
          <a:p>
            <a:pPr lvl="1"/>
            <a:r>
              <a:rPr lang="en-US" dirty="0" smtClean="0"/>
              <a:t>From the 13 words 6 had at least one emotive association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8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Leaflets appear to have a low emotive content level. This may be due because the researchers procure to employ objective &amp; specific language. </a:t>
            </a:r>
          </a:p>
          <a:p>
            <a:pPr lvl="1"/>
            <a:r>
              <a:rPr lang="en-GB" dirty="0" smtClean="0"/>
              <a:t>There is evidence patients find the leaflets boring and hard to understand. This could be an effect of a lower than expected emotive level.</a:t>
            </a:r>
            <a:endParaRPr lang="en-US" dirty="0"/>
          </a:p>
          <a:p>
            <a:r>
              <a:rPr lang="en-GB" dirty="0" smtClean="0"/>
              <a:t>The Leaflets appear to have no significant correlation with the recruitment rates in trials</a:t>
            </a:r>
          </a:p>
          <a:p>
            <a:pPr lvl="1"/>
            <a:r>
              <a:rPr lang="en-GB" dirty="0" smtClean="0"/>
              <a:t>This could imply that the leaflets do not have a significant influence in the patient decision which brings into question the patient informed consent.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Question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2748971"/>
            <a:ext cx="1163882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200" dirty="0"/>
              <a:t>Does exists a correlation between </a:t>
            </a:r>
            <a:r>
              <a:rPr lang="en-GB" sz="3200" dirty="0" smtClean="0"/>
              <a:t>the </a:t>
            </a:r>
            <a:r>
              <a:rPr lang="en-GB" sz="3200" dirty="0"/>
              <a:t>emotive text in </a:t>
            </a:r>
            <a:endParaRPr lang="en-GB" sz="3200" dirty="0" smtClean="0"/>
          </a:p>
          <a:p>
            <a:r>
              <a:rPr lang="en-GB" sz="3200" dirty="0" smtClean="0"/>
              <a:t>Patient </a:t>
            </a:r>
            <a:r>
              <a:rPr lang="en-GB" sz="3200" dirty="0"/>
              <a:t>Information </a:t>
            </a:r>
            <a:r>
              <a:rPr lang="en-GB" sz="3200" dirty="0" smtClean="0"/>
              <a:t>Leaflets </a:t>
            </a:r>
            <a:r>
              <a:rPr lang="en-GB" sz="3200" dirty="0"/>
              <a:t>and the clinical trials’ recruitment rates?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478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483267"/>
            <a:ext cx="11119512" cy="3649133"/>
          </a:xfrm>
        </p:spPr>
        <p:txBody>
          <a:bodyPr>
            <a:noAutofit/>
          </a:bodyPr>
          <a:lstStyle/>
          <a:p>
            <a:r>
              <a:rPr lang="en-GB" sz="2400" dirty="0" smtClean="0"/>
              <a:t>Gather a selection of trials</a:t>
            </a:r>
            <a:r>
              <a:rPr lang="en-US" sz="2400" dirty="0" smtClean="0"/>
              <a:t> in which the PIL should have an influence in the patient decision</a:t>
            </a:r>
          </a:p>
          <a:p>
            <a:r>
              <a:rPr lang="en-GB" sz="2400" dirty="0" smtClean="0"/>
              <a:t>Evaluate the Emotive Content Level present on the PIL</a:t>
            </a:r>
          </a:p>
          <a:p>
            <a:r>
              <a:rPr lang="en-GB" sz="2400" dirty="0" smtClean="0"/>
              <a:t>Employ a Regression Model to identify significant associations between the ECL and the Trial’s Recruited Sample Proportion</a:t>
            </a:r>
          </a:p>
          <a:p>
            <a:r>
              <a:rPr lang="en-GB" sz="2400" dirty="0" smtClean="0"/>
              <a:t>Employ Cluster Analysis to visualize the emotive associations between words and the PILs</a:t>
            </a:r>
          </a:p>
          <a:p>
            <a:r>
              <a:rPr lang="en-GB" sz="2400" dirty="0" smtClean="0"/>
              <a:t>Employ Cluster Analysis to  identify potential influential words in the PILs</a:t>
            </a:r>
          </a:p>
          <a:p>
            <a:r>
              <a:rPr lang="en-GB" sz="2400" dirty="0" smtClean="0"/>
              <a:t>Employ a Regression model to evaluate the influence level of the words</a:t>
            </a:r>
          </a:p>
          <a:p>
            <a:r>
              <a:rPr lang="en-GB" sz="2400" dirty="0" smtClean="0"/>
              <a:t>Employ the NRC emotive Lexicon to identify emotive associations present in the influential words</a:t>
            </a:r>
          </a:p>
        </p:txBody>
      </p:sp>
    </p:spTree>
    <p:extLst>
      <p:ext uri="{BB962C8B-B14F-4D97-AF65-F5344CB8AC3E}">
        <p14:creationId xmlns:p14="http://schemas.microsoft.com/office/powerpoint/2010/main" val="177120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Gathering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NETSCC department of the Wessex Institute provided the following information for this research:</a:t>
            </a:r>
          </a:p>
          <a:p>
            <a:pPr lvl="1"/>
            <a:r>
              <a:rPr lang="en-GB" dirty="0" smtClean="0"/>
              <a:t>A dataset with general information on 181 clinical trials sponsored by the HTA between 1995 and 2012.</a:t>
            </a:r>
          </a:p>
          <a:p>
            <a:pPr lvl="1"/>
            <a:r>
              <a:rPr lang="en-GB" dirty="0" smtClean="0"/>
              <a:t>A set of 66 PIL Protocol and Monograph PDFs for clinical trials oriented in patient randomization.</a:t>
            </a:r>
          </a:p>
          <a:p>
            <a:r>
              <a:rPr lang="en-GB" dirty="0" smtClean="0"/>
              <a:t>Additionally,  the public domain NRC Emotion Lexicon was employed.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26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Evaluating the emotive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objectively measure the emotive text present in the leaflets the following steps were required:</a:t>
            </a:r>
          </a:p>
          <a:p>
            <a:pPr lvl="1"/>
            <a:r>
              <a:rPr lang="en-GB" dirty="0" smtClean="0"/>
              <a:t>Obtain the leaflet text from the provided PDFs</a:t>
            </a:r>
          </a:p>
          <a:p>
            <a:pPr lvl="1"/>
            <a:r>
              <a:rPr lang="en-GB" dirty="0" smtClean="0"/>
              <a:t>Identify the emotive words present in the text</a:t>
            </a:r>
          </a:p>
          <a:p>
            <a:pPr lvl="1"/>
            <a:r>
              <a:rPr lang="en-GB" dirty="0" smtClean="0"/>
              <a:t>Quantify the emotive associations of those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8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40215" y="368490"/>
            <a:ext cx="5111570" cy="4352454"/>
            <a:chOff x="2160000" y="1078173"/>
            <a:chExt cx="5111570" cy="4352454"/>
          </a:xfrm>
        </p:grpSpPr>
        <p:sp>
          <p:nvSpPr>
            <p:cNvPr id="2" name="Oval 1"/>
            <p:cNvSpPr/>
            <p:nvPr/>
          </p:nvSpPr>
          <p:spPr>
            <a:xfrm>
              <a:off x="4320000" y="1078173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Pos</a:t>
              </a:r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4320000" y="468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Neg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400000" y="1439999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Ang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240000" y="396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Fear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80000" y="216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160000" y="324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480000" y="324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Joy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160000" y="216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Sad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00000" y="3990627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40000" y="144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Tru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242251" y="2708821"/>
              <a:ext cx="934388" cy="8038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6644" y="2946916"/>
              <a:ext cx="102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Difficulty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2" idx="7"/>
              <a:endCxn id="4" idx="3"/>
            </p:cNvCxnSpPr>
            <p:nvPr/>
          </p:nvCxnSpPr>
          <p:spPr>
            <a:xfrm flipV="1">
              <a:off x="5039801" y="2080699"/>
              <a:ext cx="476122" cy="745847"/>
            </a:xfrm>
            <a:prstGeom prst="line">
              <a:avLst/>
            </a:prstGeom>
            <a:ln w="349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4"/>
              <a:endCxn id="3" idx="0"/>
            </p:cNvCxnSpPr>
            <p:nvPr/>
          </p:nvCxnSpPr>
          <p:spPr>
            <a:xfrm>
              <a:off x="4709445" y="3512695"/>
              <a:ext cx="6340" cy="1167305"/>
            </a:xfrm>
            <a:prstGeom prst="line">
              <a:avLst/>
            </a:prstGeom>
            <a:ln w="349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3"/>
              <a:endCxn id="5" idx="7"/>
            </p:cNvCxnSpPr>
            <p:nvPr/>
          </p:nvCxnSpPr>
          <p:spPr>
            <a:xfrm flipH="1">
              <a:off x="3915647" y="3394970"/>
              <a:ext cx="463442" cy="674957"/>
            </a:xfrm>
            <a:prstGeom prst="line">
              <a:avLst/>
            </a:prstGeom>
            <a:ln w="349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1"/>
              <a:endCxn id="9" idx="6"/>
            </p:cNvCxnSpPr>
            <p:nvPr/>
          </p:nvCxnSpPr>
          <p:spPr>
            <a:xfrm flipH="1" flipV="1">
              <a:off x="2951570" y="2535314"/>
              <a:ext cx="1245074" cy="596268"/>
            </a:xfrm>
            <a:prstGeom prst="line">
              <a:avLst/>
            </a:prstGeom>
            <a:ln w="349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06359"/>
              </p:ext>
            </p:extLst>
          </p:nvPr>
        </p:nvGraphicFramePr>
        <p:xfrm>
          <a:off x="2438400" y="5353906"/>
          <a:ext cx="7742832" cy="8694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91403">
                  <a:extLst>
                    <a:ext uri="{9D8B030D-6E8A-4147-A177-3AD203B41FA5}">
                      <a16:colId xmlns:a16="http://schemas.microsoft.com/office/drawing/2014/main" val="916914798"/>
                    </a:ext>
                  </a:extLst>
                </a:gridCol>
                <a:gridCol w="699069">
                  <a:extLst>
                    <a:ext uri="{9D8B030D-6E8A-4147-A177-3AD203B41FA5}">
                      <a16:colId xmlns:a16="http://schemas.microsoft.com/office/drawing/2014/main" val="3631393899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727846919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488459093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2366584074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1355671506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473096626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164826288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2389194871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932996926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179593079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470365487"/>
                    </a:ext>
                  </a:extLst>
                </a:gridCol>
              </a:tblGrid>
              <a:tr h="43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ProjRef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Joy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Sad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3545030"/>
                  </a:ext>
                </a:extLst>
              </a:tr>
              <a:tr h="43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01/13/03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91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31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Quantifying the emotive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step, we employ a linear regression model to measure the statistical significance between the recruited proportion of the sample trial and the following variables:</a:t>
            </a:r>
          </a:p>
          <a:p>
            <a:pPr lvl="1"/>
            <a:r>
              <a:rPr lang="en-GB" dirty="0" smtClean="0"/>
              <a:t>Original independent variables present in the dataset</a:t>
            </a:r>
          </a:p>
          <a:p>
            <a:pPr lvl="1"/>
            <a:r>
              <a:rPr lang="en-GB" dirty="0" smtClean="0"/>
              <a:t>A subset of independent variables obtained from the previous set</a:t>
            </a:r>
          </a:p>
          <a:p>
            <a:pPr lvl="1"/>
            <a:r>
              <a:rPr lang="en-GB" dirty="0" smtClean="0"/>
              <a:t>The level emotive text present in the leaflets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3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bipartite graph was created in which:</a:t>
            </a:r>
          </a:p>
          <a:p>
            <a:pPr lvl="1"/>
            <a:r>
              <a:rPr lang="en-GB" dirty="0" smtClean="0"/>
              <a:t>Leaflets were represented as circles coloured red when the trial failed to recruit at least 80% of the planned sample and blue otherwise.</a:t>
            </a:r>
          </a:p>
          <a:p>
            <a:pPr lvl="1"/>
            <a:r>
              <a:rPr lang="en-GB" dirty="0" smtClean="0"/>
              <a:t>Words were represented by dots which position and colour varied by:</a:t>
            </a:r>
          </a:p>
          <a:p>
            <a:pPr lvl="2"/>
            <a:r>
              <a:rPr lang="en-GB" dirty="0" smtClean="0"/>
              <a:t>Its rate of appearance in successful leaflets vs unsuccessful ones</a:t>
            </a:r>
          </a:p>
          <a:p>
            <a:pPr lvl="2"/>
            <a:r>
              <a:rPr lang="en-GB" dirty="0" smtClean="0"/>
              <a:t>Its ratio of </a:t>
            </a:r>
            <a:r>
              <a:rPr lang="en-GB" dirty="0"/>
              <a:t>appearance in successful leaflets vs unsuccessful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3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6" y="517454"/>
            <a:ext cx="2961905" cy="6076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9603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1001</TotalTime>
  <Words>767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Celestial</vt:lpstr>
      <vt:lpstr>The effect of emotive text in trial recruitment</vt:lpstr>
      <vt:lpstr>The Question</vt:lpstr>
      <vt:lpstr>Our research approach</vt:lpstr>
      <vt:lpstr>Gathering the data</vt:lpstr>
      <vt:lpstr>Evaluating the emotive content</vt:lpstr>
      <vt:lpstr>PowerPoint Presentation</vt:lpstr>
      <vt:lpstr>Quantifying the emotive associations</vt:lpstr>
      <vt:lpstr>Cluster Visualization</vt:lpstr>
      <vt:lpstr>PowerPoint Presentation</vt:lpstr>
      <vt:lpstr>Cluster Analysis: Similarity metric</vt:lpstr>
      <vt:lpstr>Cluster Analysis: K-Means</vt:lpstr>
      <vt:lpstr>Quantifying the Words’ Significance</vt:lpstr>
      <vt:lpstr>PowerPoint Presentation</vt:lpstr>
      <vt:lpstr>Identifying Emotive Associations within the Influential Words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emotive text in trial recruitment</dc:title>
  <dc:creator>Fernando Santos</dc:creator>
  <cp:lastModifiedBy>Fernando Santos</cp:lastModifiedBy>
  <cp:revision>22</cp:revision>
  <dcterms:created xsi:type="dcterms:W3CDTF">2016-09-11T19:21:51Z</dcterms:created>
  <dcterms:modified xsi:type="dcterms:W3CDTF">2016-10-29T17:06:48Z</dcterms:modified>
</cp:coreProperties>
</file>