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595"/>
  </p:normalViewPr>
  <p:slideViewPr>
    <p:cSldViewPr snapToGrid="0">
      <p:cViewPr>
        <p:scale>
          <a:sx n="108" d="100"/>
          <a:sy n="108" d="100"/>
        </p:scale>
        <p:origin x="65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FCA50-66D8-6147-94DA-8F0B02AFFE39}"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CA0F3-0675-9649-8F9D-B793A11CD72E}" type="slidenum">
              <a:rPr lang="en-US" smtClean="0"/>
              <a:t>‹#›</a:t>
            </a:fld>
            <a:endParaRPr lang="en-US"/>
          </a:p>
        </p:txBody>
      </p:sp>
    </p:spTree>
    <p:extLst>
      <p:ext uri="{BB962C8B-B14F-4D97-AF65-F5344CB8AC3E}">
        <p14:creationId xmlns:p14="http://schemas.microsoft.com/office/powerpoint/2010/main" val="77213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CA0F3-0675-9649-8F9D-B793A11CD72E}" type="slidenum">
              <a:rPr lang="en-US" smtClean="0"/>
              <a:t>2</a:t>
            </a:fld>
            <a:endParaRPr lang="en-US"/>
          </a:p>
        </p:txBody>
      </p:sp>
    </p:spTree>
    <p:extLst>
      <p:ext uri="{BB962C8B-B14F-4D97-AF65-F5344CB8AC3E}">
        <p14:creationId xmlns:p14="http://schemas.microsoft.com/office/powerpoint/2010/main" val="11439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59D2-5443-5C8B-6878-8DF9E3CCD5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844A43-923A-B3CD-DD13-4A8BA3DFA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48EEF5-6962-A129-F15F-5EF5535A1C10}"/>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5" name="Footer Placeholder 4">
            <a:extLst>
              <a:ext uri="{FF2B5EF4-FFF2-40B4-BE49-F238E27FC236}">
                <a16:creationId xmlns:a16="http://schemas.microsoft.com/office/drawing/2014/main" id="{1EC9E88F-7BA7-EC35-C46A-591A9A00D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12B7E-52ED-DD6D-A50B-90034C0939E6}"/>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415561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CD27-0874-A4CE-0D85-D0EE7B4DC62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0E78FD-6207-DC8F-A998-F51677A8B2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249742-596E-668C-AAF4-B5856206AB0A}"/>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5" name="Footer Placeholder 4">
            <a:extLst>
              <a:ext uri="{FF2B5EF4-FFF2-40B4-BE49-F238E27FC236}">
                <a16:creationId xmlns:a16="http://schemas.microsoft.com/office/drawing/2014/main" id="{173D65AA-F4CF-5BDE-9BC1-7821AAF18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28830-494E-7CEB-2721-A57468F04EA8}"/>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258790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D1FB-0741-C270-AF0A-4FFC55D7C4F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5F08AB-CB69-F282-5AC2-F19D15892F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36EC69-7F33-15D7-E8F3-5C0A619EE2F7}"/>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5" name="Footer Placeholder 4">
            <a:extLst>
              <a:ext uri="{FF2B5EF4-FFF2-40B4-BE49-F238E27FC236}">
                <a16:creationId xmlns:a16="http://schemas.microsoft.com/office/drawing/2014/main" id="{E001084D-A314-76FC-A0F0-BFF982526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8568C-532B-1FA6-7503-817BA0264D5C}"/>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370566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FCB9-7064-627B-A992-0A394361A5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928F27-2558-5770-3220-5CACBD975A1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AD427-295D-AC7E-85C6-89C482B44089}"/>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5" name="Footer Placeholder 4">
            <a:extLst>
              <a:ext uri="{FF2B5EF4-FFF2-40B4-BE49-F238E27FC236}">
                <a16:creationId xmlns:a16="http://schemas.microsoft.com/office/drawing/2014/main" id="{E9ED49C1-76E9-E80D-5F88-964183FB5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AD62D-B4D3-B1B1-DC92-B2CB95DAA300}"/>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114651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44DE-2991-A47D-4D37-CFACBC78855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ADCB843-B919-8FEE-4872-1653C3DC3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7CA122-11CB-3F6F-A346-C4C45C49E91B}"/>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5" name="Footer Placeholder 4">
            <a:extLst>
              <a:ext uri="{FF2B5EF4-FFF2-40B4-BE49-F238E27FC236}">
                <a16:creationId xmlns:a16="http://schemas.microsoft.com/office/drawing/2014/main" id="{8CEC5A3F-561C-83E2-5A7D-B02E1492B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FB94C-C800-166F-ED4E-61F899D66BFF}"/>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113318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AD2-AAAF-D1A6-D3F6-41E7276191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BFF8CD-3120-8E58-25D6-A3DDB46D54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B563E43-6F9E-0EAF-8822-D321658889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FF11C5-EB54-21F1-1F3C-AEFBE5DC8F28}"/>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6" name="Footer Placeholder 5">
            <a:extLst>
              <a:ext uri="{FF2B5EF4-FFF2-40B4-BE49-F238E27FC236}">
                <a16:creationId xmlns:a16="http://schemas.microsoft.com/office/drawing/2014/main" id="{F9D16754-7270-33B5-DAD7-73830BD3B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0ED6E-212E-ADF3-ECD0-D39538DABE53}"/>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257109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F42-6B79-71C5-98AC-195CBEDAA0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DDFE21-3E11-EF63-36A9-AF4C24469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FD9971-8AF6-C7FC-667C-73E942F0D98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057F04-A413-8905-08E1-9DADF8B93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004B4C-8A52-FBC7-781A-7FBEB0575C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548606-516F-4704-F232-315605A13E91}"/>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8" name="Footer Placeholder 7">
            <a:extLst>
              <a:ext uri="{FF2B5EF4-FFF2-40B4-BE49-F238E27FC236}">
                <a16:creationId xmlns:a16="http://schemas.microsoft.com/office/drawing/2014/main" id="{96042211-79E1-347A-9F58-94F9E436F6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E3C83-DFCF-13D6-0806-A99C19E1B47D}"/>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41638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9ED7-B5A4-DACB-9E76-146A9B1D07E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4C97C9A-0219-DEBD-2CBF-B61B5E2F23B4}"/>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4" name="Footer Placeholder 3">
            <a:extLst>
              <a:ext uri="{FF2B5EF4-FFF2-40B4-BE49-F238E27FC236}">
                <a16:creationId xmlns:a16="http://schemas.microsoft.com/office/drawing/2014/main" id="{5B36C570-E4EF-A64C-4D4D-A80BF4DD4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F8CD8-B0D9-14E9-2A92-B899DF7F8359}"/>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84706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83272-1D31-FC3B-BEBC-927A2462DD47}"/>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3" name="Footer Placeholder 2">
            <a:extLst>
              <a:ext uri="{FF2B5EF4-FFF2-40B4-BE49-F238E27FC236}">
                <a16:creationId xmlns:a16="http://schemas.microsoft.com/office/drawing/2014/main" id="{EC001AE3-9FC0-B98D-0399-24950A8C08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DAB6A3-8BE8-A691-123F-4A6DC1447608}"/>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203788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28D2-C95D-771C-790E-427F2B42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D73B43-1CBF-8136-3FF4-18ECC3FC8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C3E94D2-E880-D676-E9F7-F3C5F2C6A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946A2A-FFD5-FBE9-2B50-DCA7408CA3C5}"/>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6" name="Footer Placeholder 5">
            <a:extLst>
              <a:ext uri="{FF2B5EF4-FFF2-40B4-BE49-F238E27FC236}">
                <a16:creationId xmlns:a16="http://schemas.microsoft.com/office/drawing/2014/main" id="{28D67657-4B6A-095B-FB8F-31A1A4A71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185D5-6CF6-7BEA-7B95-45180B1B82A0}"/>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394682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EC53-3B65-C287-C1B1-E9D355DCD6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838BEE3-8A2D-1CC9-02F4-130FBFF8D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0831F3-FF7B-1F73-FA44-991D5203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6EAF11-D158-3278-F8CC-2BE746398AE6}"/>
              </a:ext>
            </a:extLst>
          </p:cNvPr>
          <p:cNvSpPr>
            <a:spLocks noGrp="1"/>
          </p:cNvSpPr>
          <p:nvPr>
            <p:ph type="dt" sz="half" idx="10"/>
          </p:nvPr>
        </p:nvSpPr>
        <p:spPr/>
        <p:txBody>
          <a:bodyPr/>
          <a:lstStyle/>
          <a:p>
            <a:fld id="{4AA50B5C-98B5-D74E-B495-53B55E053CFE}" type="datetimeFigureOut">
              <a:rPr lang="en-US" smtClean="0"/>
              <a:t>4/30/24</a:t>
            </a:fld>
            <a:endParaRPr lang="en-US"/>
          </a:p>
        </p:txBody>
      </p:sp>
      <p:sp>
        <p:nvSpPr>
          <p:cNvPr id="6" name="Footer Placeholder 5">
            <a:extLst>
              <a:ext uri="{FF2B5EF4-FFF2-40B4-BE49-F238E27FC236}">
                <a16:creationId xmlns:a16="http://schemas.microsoft.com/office/drawing/2014/main" id="{1392F6BD-1424-7538-DFE1-A3C2A5F74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14391-CAC8-0864-609C-4363C14F1ADB}"/>
              </a:ext>
            </a:extLst>
          </p:cNvPr>
          <p:cNvSpPr>
            <a:spLocks noGrp="1"/>
          </p:cNvSpPr>
          <p:nvPr>
            <p:ph type="sldNum" sz="quarter" idx="12"/>
          </p:nvPr>
        </p:nvSpPr>
        <p:spPr/>
        <p:txBody>
          <a:bodyPr/>
          <a:lstStyle/>
          <a:p>
            <a:fld id="{4A5EF558-8373-9B45-8382-0B6980B4E56F}" type="slidenum">
              <a:rPr lang="en-US" smtClean="0"/>
              <a:t>‹#›</a:t>
            </a:fld>
            <a:endParaRPr lang="en-US"/>
          </a:p>
        </p:txBody>
      </p:sp>
    </p:spTree>
    <p:extLst>
      <p:ext uri="{BB962C8B-B14F-4D97-AF65-F5344CB8AC3E}">
        <p14:creationId xmlns:p14="http://schemas.microsoft.com/office/powerpoint/2010/main" val="317843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B3BF0-1D4B-D78A-5AE0-D23F164B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3CB904-F0F4-54FA-67DF-CFD01B730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493CF4-63CC-F6F4-C8ED-B225EAAEAA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50B5C-98B5-D74E-B495-53B55E053CFE}" type="datetimeFigureOut">
              <a:rPr lang="en-US" smtClean="0"/>
              <a:t>4/30/24</a:t>
            </a:fld>
            <a:endParaRPr lang="en-US"/>
          </a:p>
        </p:txBody>
      </p:sp>
      <p:sp>
        <p:nvSpPr>
          <p:cNvPr id="5" name="Footer Placeholder 4">
            <a:extLst>
              <a:ext uri="{FF2B5EF4-FFF2-40B4-BE49-F238E27FC236}">
                <a16:creationId xmlns:a16="http://schemas.microsoft.com/office/drawing/2014/main" id="{8D80A74E-699B-3BF5-855A-2BEE5C08E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C497FD-2A7B-2358-1983-52C0C6772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EF558-8373-9B45-8382-0B6980B4E56F}" type="slidenum">
              <a:rPr lang="en-US" smtClean="0"/>
              <a:t>‹#›</a:t>
            </a:fld>
            <a:endParaRPr lang="en-US"/>
          </a:p>
        </p:txBody>
      </p:sp>
    </p:spTree>
    <p:extLst>
      <p:ext uri="{BB962C8B-B14F-4D97-AF65-F5344CB8AC3E}">
        <p14:creationId xmlns:p14="http://schemas.microsoft.com/office/powerpoint/2010/main" val="375981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D243B3-138F-7F6C-8F23-F2E54BD5D868}"/>
              </a:ext>
            </a:extLst>
          </p:cNvPr>
          <p:cNvSpPr txBox="1"/>
          <p:nvPr/>
        </p:nvSpPr>
        <p:spPr>
          <a:xfrm>
            <a:off x="99753" y="0"/>
            <a:ext cx="2429576" cy="307777"/>
          </a:xfrm>
          <a:prstGeom prst="rect">
            <a:avLst/>
          </a:prstGeom>
          <a:noFill/>
        </p:spPr>
        <p:txBody>
          <a:bodyPr wrap="none" rtlCol="0">
            <a:spAutoFit/>
          </a:bodyPr>
          <a:lstStyle/>
          <a:p>
            <a:r>
              <a:rPr lang="en-US" sz="1400" dirty="0"/>
              <a:t>Report: Classification with EDA</a:t>
            </a:r>
          </a:p>
        </p:txBody>
      </p:sp>
      <p:pic>
        <p:nvPicPr>
          <p:cNvPr id="8" name="Picture 7">
            <a:extLst>
              <a:ext uri="{FF2B5EF4-FFF2-40B4-BE49-F238E27FC236}">
                <a16:creationId xmlns:a16="http://schemas.microsoft.com/office/drawing/2014/main" id="{991F333D-195E-0BF3-F385-D537C780EA83}"/>
              </a:ext>
            </a:extLst>
          </p:cNvPr>
          <p:cNvPicPr>
            <a:picLocks noChangeAspect="1"/>
          </p:cNvPicPr>
          <p:nvPr/>
        </p:nvPicPr>
        <p:blipFill>
          <a:blip r:embed="rId2"/>
          <a:stretch>
            <a:fillRect/>
          </a:stretch>
        </p:blipFill>
        <p:spPr>
          <a:xfrm>
            <a:off x="39670" y="335513"/>
            <a:ext cx="5178829" cy="2996705"/>
          </a:xfrm>
          <a:prstGeom prst="rect">
            <a:avLst/>
          </a:prstGeom>
        </p:spPr>
      </p:pic>
      <p:sp>
        <p:nvSpPr>
          <p:cNvPr id="9" name="TextBox 8">
            <a:extLst>
              <a:ext uri="{FF2B5EF4-FFF2-40B4-BE49-F238E27FC236}">
                <a16:creationId xmlns:a16="http://schemas.microsoft.com/office/drawing/2014/main" id="{CCAC0ACD-A00B-4198-FC82-39210E3D3BCD}"/>
              </a:ext>
            </a:extLst>
          </p:cNvPr>
          <p:cNvSpPr txBox="1"/>
          <p:nvPr/>
        </p:nvSpPr>
        <p:spPr>
          <a:xfrm>
            <a:off x="99753" y="200398"/>
            <a:ext cx="950901" cy="215444"/>
          </a:xfrm>
          <a:prstGeom prst="rect">
            <a:avLst/>
          </a:prstGeom>
          <a:noFill/>
        </p:spPr>
        <p:txBody>
          <a:bodyPr wrap="none" rtlCol="0">
            <a:spAutoFit/>
          </a:bodyPr>
          <a:lstStyle/>
          <a:p>
            <a:r>
              <a:rPr lang="en-US" sz="800" dirty="0"/>
              <a:t>Missing Value Plot</a:t>
            </a:r>
          </a:p>
        </p:txBody>
      </p:sp>
      <p:pic>
        <p:nvPicPr>
          <p:cNvPr id="11" name="Picture 10">
            <a:extLst>
              <a:ext uri="{FF2B5EF4-FFF2-40B4-BE49-F238E27FC236}">
                <a16:creationId xmlns:a16="http://schemas.microsoft.com/office/drawing/2014/main" id="{FCD8AFD8-A88D-23A9-FE35-9634DD7BA229}"/>
              </a:ext>
            </a:extLst>
          </p:cNvPr>
          <p:cNvPicPr>
            <a:picLocks noChangeAspect="1"/>
          </p:cNvPicPr>
          <p:nvPr/>
        </p:nvPicPr>
        <p:blipFill>
          <a:blip r:embed="rId3"/>
          <a:stretch>
            <a:fillRect/>
          </a:stretch>
        </p:blipFill>
        <p:spPr>
          <a:xfrm>
            <a:off x="6403515" y="4232581"/>
            <a:ext cx="2881254" cy="2469646"/>
          </a:xfrm>
          <a:prstGeom prst="rect">
            <a:avLst/>
          </a:prstGeom>
        </p:spPr>
      </p:pic>
      <p:sp>
        <p:nvSpPr>
          <p:cNvPr id="12" name="TextBox 11">
            <a:extLst>
              <a:ext uri="{FF2B5EF4-FFF2-40B4-BE49-F238E27FC236}">
                <a16:creationId xmlns:a16="http://schemas.microsoft.com/office/drawing/2014/main" id="{8AF6ED5D-BC60-8184-6339-68ADBFC2C2D5}"/>
              </a:ext>
            </a:extLst>
          </p:cNvPr>
          <p:cNvSpPr txBox="1"/>
          <p:nvPr/>
        </p:nvSpPr>
        <p:spPr>
          <a:xfrm>
            <a:off x="6482941" y="3996437"/>
            <a:ext cx="1965603" cy="195858"/>
          </a:xfrm>
          <a:prstGeom prst="rect">
            <a:avLst/>
          </a:prstGeom>
          <a:noFill/>
        </p:spPr>
        <p:txBody>
          <a:bodyPr wrap="none" rtlCol="0">
            <a:spAutoFit/>
          </a:bodyPr>
          <a:lstStyle/>
          <a:p>
            <a:r>
              <a:rPr lang="en-US" sz="800" dirty="0"/>
              <a:t>Distribution Plot Product id On Status OTP</a:t>
            </a:r>
          </a:p>
        </p:txBody>
      </p:sp>
      <p:pic>
        <p:nvPicPr>
          <p:cNvPr id="14" name="Picture 13">
            <a:extLst>
              <a:ext uri="{FF2B5EF4-FFF2-40B4-BE49-F238E27FC236}">
                <a16:creationId xmlns:a16="http://schemas.microsoft.com/office/drawing/2014/main" id="{4C126BC4-C129-551F-2F27-6EEC5FA10E2F}"/>
              </a:ext>
            </a:extLst>
          </p:cNvPr>
          <p:cNvPicPr>
            <a:picLocks noChangeAspect="1"/>
          </p:cNvPicPr>
          <p:nvPr/>
        </p:nvPicPr>
        <p:blipFill>
          <a:blip r:embed="rId4"/>
          <a:stretch>
            <a:fillRect/>
          </a:stretch>
        </p:blipFill>
        <p:spPr>
          <a:xfrm>
            <a:off x="99753" y="4220532"/>
            <a:ext cx="2851540" cy="2457109"/>
          </a:xfrm>
          <a:prstGeom prst="rect">
            <a:avLst/>
          </a:prstGeom>
        </p:spPr>
      </p:pic>
      <p:sp>
        <p:nvSpPr>
          <p:cNvPr id="16" name="TextBox 15">
            <a:extLst>
              <a:ext uri="{FF2B5EF4-FFF2-40B4-BE49-F238E27FC236}">
                <a16:creationId xmlns:a16="http://schemas.microsoft.com/office/drawing/2014/main" id="{95B52733-FCDD-8E67-4D74-3A7F193FAA43}"/>
              </a:ext>
            </a:extLst>
          </p:cNvPr>
          <p:cNvSpPr txBox="1"/>
          <p:nvPr/>
        </p:nvSpPr>
        <p:spPr>
          <a:xfrm>
            <a:off x="272291" y="3999747"/>
            <a:ext cx="1962397" cy="195858"/>
          </a:xfrm>
          <a:prstGeom prst="rect">
            <a:avLst/>
          </a:prstGeom>
          <a:noFill/>
        </p:spPr>
        <p:txBody>
          <a:bodyPr wrap="square" rtlCol="0">
            <a:spAutoFit/>
          </a:bodyPr>
          <a:lstStyle/>
          <a:p>
            <a:r>
              <a:rPr lang="en-US" sz="800" dirty="0"/>
              <a:t>Distribution Plot Provider id On Status OTP</a:t>
            </a:r>
          </a:p>
        </p:txBody>
      </p:sp>
      <p:pic>
        <p:nvPicPr>
          <p:cNvPr id="18" name="Picture 17">
            <a:extLst>
              <a:ext uri="{FF2B5EF4-FFF2-40B4-BE49-F238E27FC236}">
                <a16:creationId xmlns:a16="http://schemas.microsoft.com/office/drawing/2014/main" id="{06EA7A1A-DCDE-42A2-A62E-127808D99142}"/>
              </a:ext>
            </a:extLst>
          </p:cNvPr>
          <p:cNvPicPr>
            <a:picLocks noChangeAspect="1"/>
          </p:cNvPicPr>
          <p:nvPr/>
        </p:nvPicPr>
        <p:blipFill>
          <a:blip r:embed="rId5"/>
          <a:stretch>
            <a:fillRect/>
          </a:stretch>
        </p:blipFill>
        <p:spPr>
          <a:xfrm>
            <a:off x="3198010" y="4234467"/>
            <a:ext cx="2970073" cy="2469645"/>
          </a:xfrm>
          <a:prstGeom prst="rect">
            <a:avLst/>
          </a:prstGeom>
        </p:spPr>
      </p:pic>
      <p:sp>
        <p:nvSpPr>
          <p:cNvPr id="19" name="TextBox 18">
            <a:extLst>
              <a:ext uri="{FF2B5EF4-FFF2-40B4-BE49-F238E27FC236}">
                <a16:creationId xmlns:a16="http://schemas.microsoft.com/office/drawing/2014/main" id="{2D7A7DBA-02CA-0A28-3CC4-19F6054ABE7D}"/>
              </a:ext>
            </a:extLst>
          </p:cNvPr>
          <p:cNvSpPr txBox="1"/>
          <p:nvPr/>
        </p:nvSpPr>
        <p:spPr>
          <a:xfrm>
            <a:off x="3627426" y="3999747"/>
            <a:ext cx="1814920" cy="195858"/>
          </a:xfrm>
          <a:prstGeom prst="rect">
            <a:avLst/>
          </a:prstGeom>
          <a:noFill/>
        </p:spPr>
        <p:txBody>
          <a:bodyPr wrap="none" rtlCol="0">
            <a:spAutoFit/>
          </a:bodyPr>
          <a:lstStyle/>
          <a:p>
            <a:r>
              <a:rPr lang="en-US" sz="800" dirty="0"/>
              <a:t>Distribution Plot Price id On Status OTP</a:t>
            </a:r>
          </a:p>
        </p:txBody>
      </p:sp>
      <p:pic>
        <p:nvPicPr>
          <p:cNvPr id="25" name="Picture 24">
            <a:extLst>
              <a:ext uri="{FF2B5EF4-FFF2-40B4-BE49-F238E27FC236}">
                <a16:creationId xmlns:a16="http://schemas.microsoft.com/office/drawing/2014/main" id="{6C8130E9-45DE-768B-F48B-F5CCF5C6FEB1}"/>
              </a:ext>
            </a:extLst>
          </p:cNvPr>
          <p:cNvPicPr>
            <a:picLocks noChangeAspect="1"/>
          </p:cNvPicPr>
          <p:nvPr/>
        </p:nvPicPr>
        <p:blipFill>
          <a:blip r:embed="rId6"/>
          <a:stretch>
            <a:fillRect/>
          </a:stretch>
        </p:blipFill>
        <p:spPr>
          <a:xfrm>
            <a:off x="5243436" y="3004062"/>
            <a:ext cx="1477783" cy="952089"/>
          </a:xfrm>
          <a:prstGeom prst="rect">
            <a:avLst/>
          </a:prstGeom>
        </p:spPr>
      </p:pic>
      <p:sp>
        <p:nvSpPr>
          <p:cNvPr id="26" name="Rectangle 25">
            <a:extLst>
              <a:ext uri="{FF2B5EF4-FFF2-40B4-BE49-F238E27FC236}">
                <a16:creationId xmlns:a16="http://schemas.microsoft.com/office/drawing/2014/main" id="{99D1A184-F090-DB93-2141-700149F13D61}"/>
              </a:ext>
            </a:extLst>
          </p:cNvPr>
          <p:cNvSpPr/>
          <p:nvPr/>
        </p:nvSpPr>
        <p:spPr>
          <a:xfrm>
            <a:off x="9501447" y="3390753"/>
            <a:ext cx="2630184" cy="33593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Ø"/>
            </a:pPr>
            <a:r>
              <a:rPr lang="en-US" sz="800" dirty="0">
                <a:solidFill>
                  <a:schemeClr val="tx1"/>
                </a:solidFill>
              </a:rPr>
              <a:t>Missing value plot: to find out the contribution of values to the data frame. several columns are dropped, such as id, phone and </a:t>
            </a:r>
            <a:r>
              <a:rPr lang="en-US" sz="800" dirty="0" err="1">
                <a:solidFill>
                  <a:schemeClr val="tx1"/>
                </a:solidFill>
              </a:rPr>
              <a:t>trx_id</a:t>
            </a:r>
            <a:r>
              <a:rPr lang="en-US" sz="800" dirty="0">
                <a:solidFill>
                  <a:schemeClr val="tx1"/>
                </a:solidFill>
              </a:rPr>
              <a:t>. with consideration of using the missing value plot above, I had to take the initiative to drop due to the lack of maximization of the data set. then the data set with the new data frame as above can be processed.</a:t>
            </a:r>
          </a:p>
          <a:p>
            <a:pPr marL="171450" indent="-171450" algn="just">
              <a:buFont typeface="Wingdings" pitchFamily="2" charset="2"/>
              <a:buChar char="Ø"/>
            </a:pPr>
            <a:r>
              <a:rPr lang="en-US" sz="800" dirty="0">
                <a:solidFill>
                  <a:schemeClr val="tx1"/>
                </a:solidFill>
              </a:rPr>
              <a:t>Distribution Plot Product id On Status OTP: The above plot contains information about delivered, sent, rejected, and errors. and </a:t>
            </a:r>
            <a:r>
              <a:rPr lang="en-US" sz="800" dirty="0" err="1">
                <a:solidFill>
                  <a:schemeClr val="tx1"/>
                </a:solidFill>
              </a:rPr>
              <a:t>Product_id</a:t>
            </a:r>
            <a:r>
              <a:rPr lang="en-US" sz="800" dirty="0">
                <a:solidFill>
                  <a:schemeClr val="tx1"/>
                </a:solidFill>
              </a:rPr>
              <a:t> has a very high reference to the status in numbers 1, 2, 3 And 12, seen from the crossover table shows that </a:t>
            </a:r>
            <a:r>
              <a:rPr lang="en-US" sz="800" dirty="0" err="1">
                <a:solidFill>
                  <a:schemeClr val="tx1"/>
                </a:solidFill>
              </a:rPr>
              <a:t>product_id</a:t>
            </a:r>
            <a:r>
              <a:rPr lang="en-US" sz="800" dirty="0">
                <a:solidFill>
                  <a:schemeClr val="tx1"/>
                </a:solidFill>
              </a:rPr>
              <a:t> has a very high DELIVERED value. but has the highest ERROR value also compared to other components.</a:t>
            </a:r>
          </a:p>
          <a:p>
            <a:pPr marL="171450" indent="-171450" algn="just">
              <a:buFont typeface="Wingdings" pitchFamily="2" charset="2"/>
              <a:buChar char="Ø"/>
            </a:pPr>
            <a:r>
              <a:rPr lang="en-US" sz="800" dirty="0" err="1">
                <a:solidFill>
                  <a:schemeClr val="tx1"/>
                </a:solidFill>
              </a:rPr>
              <a:t>Product_id</a:t>
            </a:r>
            <a:r>
              <a:rPr lang="en-US" sz="800" dirty="0">
                <a:solidFill>
                  <a:schemeClr val="tx1"/>
                </a:solidFill>
              </a:rPr>
              <a:t> is indicated to have a very high value on the status in numbers 1, 4, 9 and 31, it can be seen from the crossover table that </a:t>
            </a:r>
            <a:r>
              <a:rPr lang="en-US" sz="800" dirty="0" err="1">
                <a:solidFill>
                  <a:schemeClr val="tx1"/>
                </a:solidFill>
              </a:rPr>
              <a:t>product_id</a:t>
            </a:r>
            <a:r>
              <a:rPr lang="en-US" sz="800" dirty="0">
                <a:solidFill>
                  <a:schemeClr val="tx1"/>
                </a:solidFill>
              </a:rPr>
              <a:t> has a very high DELIVERED value. but number 31 also has the highest error value compared to other components. then the important thing is also in number 8 which has a fairly high REJECTED number and number 26 which has a fairly high SENT value as well.</a:t>
            </a:r>
          </a:p>
          <a:p>
            <a:pPr marL="171450" indent="-171450" algn="just">
              <a:buFont typeface="Wingdings" pitchFamily="2" charset="2"/>
              <a:buChar char="Ø"/>
            </a:pPr>
            <a:r>
              <a:rPr lang="en-US" sz="800" dirty="0">
                <a:solidFill>
                  <a:schemeClr val="tx1"/>
                </a:solidFill>
              </a:rPr>
              <a:t>Price has quite a lot of data variants, therefore I took the initiative to binning the data into categorical data with parameters 0-500 is cheap, 500-1000 is expensive and 1000 onwards is </a:t>
            </a:r>
            <a:r>
              <a:rPr lang="en-US" sz="800" dirty="0" err="1">
                <a:solidFill>
                  <a:schemeClr val="tx1"/>
                </a:solidFill>
              </a:rPr>
              <a:t>vvip</a:t>
            </a:r>
            <a:r>
              <a:rPr lang="en-US" sz="800" dirty="0">
                <a:solidFill>
                  <a:schemeClr val="tx1"/>
                </a:solidFill>
              </a:rPr>
              <a:t>.</a:t>
            </a:r>
          </a:p>
          <a:p>
            <a:pPr marL="171450" indent="-171450" algn="just">
              <a:buFont typeface="Wingdings" pitchFamily="2" charset="2"/>
              <a:buChar char="Ø"/>
            </a:pPr>
            <a:r>
              <a:rPr lang="en-US" sz="800" dirty="0">
                <a:solidFill>
                  <a:schemeClr val="tx1"/>
                </a:solidFill>
              </a:rPr>
              <a:t>price with cheap values tends to have a very high value and the value of delivered content is very high too. with data like this, it can be concluded that the segmentation of customers is with a low price value.</a:t>
            </a:r>
          </a:p>
          <a:p>
            <a:pPr marL="171450" indent="-171450" algn="just">
              <a:buFont typeface="Wingdings" pitchFamily="2" charset="2"/>
              <a:buChar char="Ø"/>
            </a:pPr>
            <a:endParaRPr lang="en-US" sz="800" dirty="0">
              <a:solidFill>
                <a:schemeClr val="tx1"/>
              </a:solidFill>
            </a:endParaRPr>
          </a:p>
          <a:p>
            <a:pPr marL="171450" indent="-171450" algn="just">
              <a:buFont typeface="Wingdings" pitchFamily="2" charset="2"/>
              <a:buChar char="Ø"/>
            </a:pPr>
            <a:endParaRPr lang="en-US" sz="800" dirty="0">
              <a:solidFill>
                <a:schemeClr val="tx1"/>
              </a:solidFill>
            </a:endParaRPr>
          </a:p>
          <a:p>
            <a:pPr marL="171450" indent="-171450" algn="just">
              <a:buFont typeface="Wingdings" pitchFamily="2" charset="2"/>
              <a:buChar char="Ø"/>
            </a:pPr>
            <a:endParaRPr lang="en-US" sz="800" dirty="0">
              <a:solidFill>
                <a:schemeClr val="tx1"/>
              </a:solidFill>
            </a:endParaRPr>
          </a:p>
        </p:txBody>
      </p:sp>
      <p:pic>
        <p:nvPicPr>
          <p:cNvPr id="3" name="Picture 2">
            <a:extLst>
              <a:ext uri="{FF2B5EF4-FFF2-40B4-BE49-F238E27FC236}">
                <a16:creationId xmlns:a16="http://schemas.microsoft.com/office/drawing/2014/main" id="{9A65B5E1-B1AD-ED92-9799-E0E79465385D}"/>
              </a:ext>
            </a:extLst>
          </p:cNvPr>
          <p:cNvPicPr>
            <a:picLocks noChangeAspect="1"/>
          </p:cNvPicPr>
          <p:nvPr/>
        </p:nvPicPr>
        <p:blipFill>
          <a:blip r:embed="rId7"/>
          <a:stretch>
            <a:fillRect/>
          </a:stretch>
        </p:blipFill>
        <p:spPr>
          <a:xfrm>
            <a:off x="5243436" y="384088"/>
            <a:ext cx="6888195" cy="1249694"/>
          </a:xfrm>
          <a:prstGeom prst="rect">
            <a:avLst/>
          </a:prstGeom>
        </p:spPr>
      </p:pic>
      <p:pic>
        <p:nvPicPr>
          <p:cNvPr id="10" name="Picture 9">
            <a:extLst>
              <a:ext uri="{FF2B5EF4-FFF2-40B4-BE49-F238E27FC236}">
                <a16:creationId xmlns:a16="http://schemas.microsoft.com/office/drawing/2014/main" id="{3100981F-92DF-2735-6560-44022A3FB1F6}"/>
              </a:ext>
            </a:extLst>
          </p:cNvPr>
          <p:cNvPicPr>
            <a:picLocks noChangeAspect="1"/>
          </p:cNvPicPr>
          <p:nvPr/>
        </p:nvPicPr>
        <p:blipFill>
          <a:blip r:embed="rId8"/>
          <a:stretch>
            <a:fillRect/>
          </a:stretch>
        </p:blipFill>
        <p:spPr>
          <a:xfrm>
            <a:off x="5243436" y="1687778"/>
            <a:ext cx="6888195" cy="1262587"/>
          </a:xfrm>
          <a:prstGeom prst="rect">
            <a:avLst/>
          </a:prstGeom>
        </p:spPr>
      </p:pic>
    </p:spTree>
    <p:extLst>
      <p:ext uri="{BB962C8B-B14F-4D97-AF65-F5344CB8AC3E}">
        <p14:creationId xmlns:p14="http://schemas.microsoft.com/office/powerpoint/2010/main" val="129475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29FE9-3B59-8AA7-95FE-9C0935C08EB5}"/>
              </a:ext>
            </a:extLst>
          </p:cNvPr>
          <p:cNvPicPr>
            <a:picLocks noChangeAspect="1"/>
          </p:cNvPicPr>
          <p:nvPr/>
        </p:nvPicPr>
        <p:blipFill>
          <a:blip r:embed="rId3"/>
          <a:stretch>
            <a:fillRect/>
          </a:stretch>
        </p:blipFill>
        <p:spPr>
          <a:xfrm>
            <a:off x="149859" y="213476"/>
            <a:ext cx="4637542" cy="2870546"/>
          </a:xfrm>
          <a:prstGeom prst="rect">
            <a:avLst/>
          </a:prstGeom>
        </p:spPr>
      </p:pic>
      <p:sp>
        <p:nvSpPr>
          <p:cNvPr id="7" name="TextBox 6">
            <a:extLst>
              <a:ext uri="{FF2B5EF4-FFF2-40B4-BE49-F238E27FC236}">
                <a16:creationId xmlns:a16="http://schemas.microsoft.com/office/drawing/2014/main" id="{E8198309-BA3F-9414-3029-B646A198344D}"/>
              </a:ext>
            </a:extLst>
          </p:cNvPr>
          <p:cNvSpPr txBox="1"/>
          <p:nvPr/>
        </p:nvSpPr>
        <p:spPr>
          <a:xfrm>
            <a:off x="297181" y="105754"/>
            <a:ext cx="1988820" cy="215444"/>
          </a:xfrm>
          <a:prstGeom prst="rect">
            <a:avLst/>
          </a:prstGeom>
          <a:noFill/>
        </p:spPr>
        <p:txBody>
          <a:bodyPr wrap="square">
            <a:spAutoFit/>
          </a:bodyPr>
          <a:lstStyle/>
          <a:p>
            <a:r>
              <a:rPr lang="en-US" sz="800" dirty="0"/>
              <a:t>Distribution Plot Operator On Status OTP</a:t>
            </a:r>
          </a:p>
        </p:txBody>
      </p:sp>
      <p:pic>
        <p:nvPicPr>
          <p:cNvPr id="9" name="Picture 8">
            <a:extLst>
              <a:ext uri="{FF2B5EF4-FFF2-40B4-BE49-F238E27FC236}">
                <a16:creationId xmlns:a16="http://schemas.microsoft.com/office/drawing/2014/main" id="{81EF2168-DBE2-B869-B2F8-44040EE641BC}"/>
              </a:ext>
            </a:extLst>
          </p:cNvPr>
          <p:cNvPicPr>
            <a:picLocks noChangeAspect="1"/>
          </p:cNvPicPr>
          <p:nvPr/>
        </p:nvPicPr>
        <p:blipFill>
          <a:blip r:embed="rId4"/>
          <a:stretch>
            <a:fillRect/>
          </a:stretch>
        </p:blipFill>
        <p:spPr>
          <a:xfrm>
            <a:off x="149859" y="3391249"/>
            <a:ext cx="3224720" cy="3292183"/>
          </a:xfrm>
          <a:prstGeom prst="rect">
            <a:avLst/>
          </a:prstGeom>
        </p:spPr>
      </p:pic>
      <p:pic>
        <p:nvPicPr>
          <p:cNvPr id="11" name="Picture 10">
            <a:extLst>
              <a:ext uri="{FF2B5EF4-FFF2-40B4-BE49-F238E27FC236}">
                <a16:creationId xmlns:a16="http://schemas.microsoft.com/office/drawing/2014/main" id="{19D7F427-4D99-75BF-AFBB-0CF758808CE4}"/>
              </a:ext>
            </a:extLst>
          </p:cNvPr>
          <p:cNvPicPr>
            <a:picLocks noChangeAspect="1"/>
          </p:cNvPicPr>
          <p:nvPr/>
        </p:nvPicPr>
        <p:blipFill>
          <a:blip r:embed="rId5"/>
          <a:stretch>
            <a:fillRect/>
          </a:stretch>
        </p:blipFill>
        <p:spPr>
          <a:xfrm>
            <a:off x="4871259" y="257556"/>
            <a:ext cx="3419489" cy="2203011"/>
          </a:xfrm>
          <a:prstGeom prst="rect">
            <a:avLst/>
          </a:prstGeom>
        </p:spPr>
      </p:pic>
      <p:pic>
        <p:nvPicPr>
          <p:cNvPr id="13" name="Picture 12">
            <a:extLst>
              <a:ext uri="{FF2B5EF4-FFF2-40B4-BE49-F238E27FC236}">
                <a16:creationId xmlns:a16="http://schemas.microsoft.com/office/drawing/2014/main" id="{7A1AEE39-8F7D-7319-6027-2CFA0C883AFB}"/>
              </a:ext>
            </a:extLst>
          </p:cNvPr>
          <p:cNvPicPr>
            <a:picLocks noChangeAspect="1"/>
          </p:cNvPicPr>
          <p:nvPr/>
        </p:nvPicPr>
        <p:blipFill>
          <a:blip r:embed="rId6"/>
          <a:stretch>
            <a:fillRect/>
          </a:stretch>
        </p:blipFill>
        <p:spPr>
          <a:xfrm>
            <a:off x="8571759" y="257556"/>
            <a:ext cx="3323060" cy="2203011"/>
          </a:xfrm>
          <a:prstGeom prst="rect">
            <a:avLst/>
          </a:prstGeom>
        </p:spPr>
      </p:pic>
      <p:pic>
        <p:nvPicPr>
          <p:cNvPr id="15" name="Picture 14">
            <a:extLst>
              <a:ext uri="{FF2B5EF4-FFF2-40B4-BE49-F238E27FC236}">
                <a16:creationId xmlns:a16="http://schemas.microsoft.com/office/drawing/2014/main" id="{CD4BA50C-60D3-90DE-0C2A-0345B484A2C0}"/>
              </a:ext>
            </a:extLst>
          </p:cNvPr>
          <p:cNvPicPr>
            <a:picLocks noChangeAspect="1"/>
          </p:cNvPicPr>
          <p:nvPr/>
        </p:nvPicPr>
        <p:blipFill>
          <a:blip r:embed="rId7"/>
          <a:stretch>
            <a:fillRect/>
          </a:stretch>
        </p:blipFill>
        <p:spPr>
          <a:xfrm>
            <a:off x="3449393" y="3985953"/>
            <a:ext cx="4637542" cy="2416458"/>
          </a:xfrm>
          <a:prstGeom prst="rect">
            <a:avLst/>
          </a:prstGeom>
        </p:spPr>
      </p:pic>
      <p:sp>
        <p:nvSpPr>
          <p:cNvPr id="17" name="TextBox 16">
            <a:extLst>
              <a:ext uri="{FF2B5EF4-FFF2-40B4-BE49-F238E27FC236}">
                <a16:creationId xmlns:a16="http://schemas.microsoft.com/office/drawing/2014/main" id="{21C39CCB-5A1B-C684-6C9A-F826D982BF94}"/>
              </a:ext>
            </a:extLst>
          </p:cNvPr>
          <p:cNvSpPr txBox="1"/>
          <p:nvPr/>
        </p:nvSpPr>
        <p:spPr>
          <a:xfrm>
            <a:off x="5506213" y="105754"/>
            <a:ext cx="1988820" cy="215444"/>
          </a:xfrm>
          <a:prstGeom prst="rect">
            <a:avLst/>
          </a:prstGeom>
          <a:noFill/>
        </p:spPr>
        <p:txBody>
          <a:bodyPr wrap="square">
            <a:spAutoFit/>
          </a:bodyPr>
          <a:lstStyle/>
          <a:p>
            <a:r>
              <a:rPr lang="en-US" sz="800" dirty="0"/>
              <a:t>Operator </a:t>
            </a:r>
            <a:r>
              <a:rPr lang="en-US" sz="800" dirty="0" err="1"/>
              <a:t>Barplot</a:t>
            </a:r>
            <a:endParaRPr lang="en-US" sz="800" dirty="0"/>
          </a:p>
        </p:txBody>
      </p:sp>
      <p:sp>
        <p:nvSpPr>
          <p:cNvPr id="18" name="TextBox 17">
            <a:extLst>
              <a:ext uri="{FF2B5EF4-FFF2-40B4-BE49-F238E27FC236}">
                <a16:creationId xmlns:a16="http://schemas.microsoft.com/office/drawing/2014/main" id="{839C3D81-77A9-1CCD-18C0-7AADB9DE381B}"/>
              </a:ext>
            </a:extLst>
          </p:cNvPr>
          <p:cNvSpPr txBox="1"/>
          <p:nvPr/>
        </p:nvSpPr>
        <p:spPr>
          <a:xfrm>
            <a:off x="9125020" y="105754"/>
            <a:ext cx="1988820" cy="215444"/>
          </a:xfrm>
          <a:prstGeom prst="rect">
            <a:avLst/>
          </a:prstGeom>
          <a:noFill/>
        </p:spPr>
        <p:txBody>
          <a:bodyPr wrap="square">
            <a:spAutoFit/>
          </a:bodyPr>
          <a:lstStyle/>
          <a:p>
            <a:r>
              <a:rPr lang="en-US" sz="800" dirty="0"/>
              <a:t>Status </a:t>
            </a:r>
            <a:r>
              <a:rPr lang="en-US" sz="800" dirty="0" err="1"/>
              <a:t>Barplot</a:t>
            </a:r>
            <a:endParaRPr lang="en-US" sz="800" dirty="0"/>
          </a:p>
        </p:txBody>
      </p:sp>
      <p:sp>
        <p:nvSpPr>
          <p:cNvPr id="19" name="TextBox 18">
            <a:extLst>
              <a:ext uri="{FF2B5EF4-FFF2-40B4-BE49-F238E27FC236}">
                <a16:creationId xmlns:a16="http://schemas.microsoft.com/office/drawing/2014/main" id="{B3907DF2-E990-F757-CD89-C817080D4E37}"/>
              </a:ext>
            </a:extLst>
          </p:cNvPr>
          <p:cNvSpPr txBox="1"/>
          <p:nvPr/>
        </p:nvSpPr>
        <p:spPr>
          <a:xfrm>
            <a:off x="345697" y="3221216"/>
            <a:ext cx="1988820" cy="215444"/>
          </a:xfrm>
          <a:prstGeom prst="rect">
            <a:avLst/>
          </a:prstGeom>
          <a:noFill/>
        </p:spPr>
        <p:txBody>
          <a:bodyPr wrap="square">
            <a:spAutoFit/>
          </a:bodyPr>
          <a:lstStyle/>
          <a:p>
            <a:r>
              <a:rPr lang="en-US" sz="800" dirty="0"/>
              <a:t>Operator vs Status </a:t>
            </a:r>
            <a:r>
              <a:rPr lang="en-US" sz="800" dirty="0" err="1"/>
              <a:t>Heatplot</a:t>
            </a:r>
            <a:endParaRPr lang="en-US" sz="800" dirty="0"/>
          </a:p>
        </p:txBody>
      </p:sp>
      <p:sp>
        <p:nvSpPr>
          <p:cNvPr id="20" name="TextBox 19">
            <a:extLst>
              <a:ext uri="{FF2B5EF4-FFF2-40B4-BE49-F238E27FC236}">
                <a16:creationId xmlns:a16="http://schemas.microsoft.com/office/drawing/2014/main" id="{A3C13F08-EBA6-1C43-DE55-E7D069E586B2}"/>
              </a:ext>
            </a:extLst>
          </p:cNvPr>
          <p:cNvSpPr txBox="1"/>
          <p:nvPr/>
        </p:nvSpPr>
        <p:spPr>
          <a:xfrm>
            <a:off x="3374579" y="3790124"/>
            <a:ext cx="1988820" cy="215444"/>
          </a:xfrm>
          <a:prstGeom prst="rect">
            <a:avLst/>
          </a:prstGeom>
          <a:noFill/>
        </p:spPr>
        <p:txBody>
          <a:bodyPr wrap="square">
            <a:spAutoFit/>
          </a:bodyPr>
          <a:lstStyle/>
          <a:p>
            <a:r>
              <a:rPr lang="en-US" sz="800" dirty="0" err="1"/>
              <a:t>Preprosesor</a:t>
            </a:r>
            <a:r>
              <a:rPr lang="en-US" sz="800" dirty="0"/>
              <a:t> </a:t>
            </a:r>
            <a:r>
              <a:rPr lang="en-US" sz="800" dirty="0" err="1"/>
              <a:t>Scor</a:t>
            </a:r>
            <a:r>
              <a:rPr lang="en-US" sz="800" dirty="0"/>
              <a:t> Result</a:t>
            </a:r>
          </a:p>
        </p:txBody>
      </p:sp>
      <p:sp>
        <p:nvSpPr>
          <p:cNvPr id="21" name="Rectangle 20">
            <a:extLst>
              <a:ext uri="{FF2B5EF4-FFF2-40B4-BE49-F238E27FC236}">
                <a16:creationId xmlns:a16="http://schemas.microsoft.com/office/drawing/2014/main" id="{6E7DB46D-D257-C567-035C-B87D590F8879}"/>
              </a:ext>
            </a:extLst>
          </p:cNvPr>
          <p:cNvSpPr/>
          <p:nvPr/>
        </p:nvSpPr>
        <p:spPr>
          <a:xfrm>
            <a:off x="8229600" y="2543695"/>
            <a:ext cx="3890356" cy="42062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Ø"/>
            </a:pPr>
            <a:r>
              <a:rPr lang="en-US" sz="800" dirty="0">
                <a:solidFill>
                  <a:schemeClr val="tx1"/>
                </a:solidFill>
              </a:rPr>
              <a:t>Distribution of Carrier plots by Status: The majority of messages across all providers are in the DELIVERED status (blue). A small percentage of messages are in the REJECTED (green) and SENT (red) status. The REJECTED (yellow) status is almost non-existent or very minimal for all providers. Consistency All providers show similar patterns of message status distribution. This chart can be used to assess the performance of service providers in terms of message delivery success rates.</a:t>
            </a:r>
          </a:p>
          <a:p>
            <a:pPr marL="171450" indent="-171450" algn="just">
              <a:buFont typeface="Wingdings" pitchFamily="2" charset="2"/>
              <a:buChar char="Ø"/>
            </a:pPr>
            <a:r>
              <a:rPr lang="en-US" sz="800" dirty="0">
                <a:solidFill>
                  <a:schemeClr val="tx1"/>
                </a:solidFill>
              </a:rPr>
              <a:t>the operators plotted above: </a:t>
            </a:r>
            <a:r>
              <a:rPr lang="en-US" sz="800" dirty="0" err="1">
                <a:solidFill>
                  <a:schemeClr val="tx1"/>
                </a:solidFill>
              </a:rPr>
              <a:t>Telkomsel</a:t>
            </a:r>
            <a:r>
              <a:rPr lang="en-US" sz="800" dirty="0">
                <a:solidFill>
                  <a:schemeClr val="tx1"/>
                </a:solidFill>
              </a:rPr>
              <a:t> is the leading operator in this graph, with the highest value. axis appears to be the smallest among operators based on the values </a:t>
            </a:r>
            <a:r>
              <a:rPr lang="en-US" sz="800" dirty="0" err="1">
                <a:solidFill>
                  <a:schemeClr val="tx1"/>
                </a:solidFill>
              </a:rPr>
              <a:t>represented.Smartfren</a:t>
            </a:r>
            <a:r>
              <a:rPr lang="en-US" sz="800" dirty="0">
                <a:solidFill>
                  <a:schemeClr val="tx1"/>
                </a:solidFill>
              </a:rPr>
              <a:t> and </a:t>
            </a:r>
            <a:r>
              <a:rPr lang="en-US" sz="800" dirty="0" err="1">
                <a:solidFill>
                  <a:schemeClr val="tx1"/>
                </a:solidFill>
              </a:rPr>
              <a:t>Indosat</a:t>
            </a:r>
            <a:r>
              <a:rPr lang="en-US" sz="800" dirty="0">
                <a:solidFill>
                  <a:schemeClr val="tx1"/>
                </a:solidFill>
              </a:rPr>
              <a:t> have similar values, indicating comparable performance or metrics in this context.</a:t>
            </a:r>
          </a:p>
          <a:p>
            <a:pPr marL="171450" indent="-171450" algn="just">
              <a:buFont typeface="Wingdings" pitchFamily="2" charset="2"/>
              <a:buChar char="Ø"/>
            </a:pPr>
            <a:r>
              <a:rPr lang="en-US" sz="800" dirty="0">
                <a:solidFill>
                  <a:schemeClr val="tx1"/>
                </a:solidFill>
              </a:rPr>
              <a:t>the operators plotted above: DELIVERED being the highest status in this graph, with the highest </a:t>
            </a:r>
            <a:r>
              <a:rPr lang="en-US" sz="800" dirty="0" err="1">
                <a:solidFill>
                  <a:schemeClr val="tx1"/>
                </a:solidFill>
              </a:rPr>
              <a:t>value.REJECTED</a:t>
            </a:r>
            <a:r>
              <a:rPr lang="en-US" sz="800" dirty="0">
                <a:solidFill>
                  <a:schemeClr val="tx1"/>
                </a:solidFill>
              </a:rPr>
              <a:t> seems to be the smallest among the other states. based on the values represented. Therefore, through this data, it can be concluded that the performance of the provider is quite good. </a:t>
            </a:r>
          </a:p>
          <a:p>
            <a:pPr marL="171450" indent="-171450" algn="just">
              <a:buFont typeface="Wingdings" pitchFamily="2" charset="2"/>
              <a:buChar char="Ø"/>
            </a:pPr>
            <a:r>
              <a:rPr lang="en-US" sz="800" dirty="0">
                <a:solidFill>
                  <a:schemeClr val="tx1"/>
                </a:solidFill>
              </a:rPr>
              <a:t>Preprocessing is a technique used to transform raw data in a useful and efficient format. This initiative is necessary because raw data is often incomplete and has an inconsistent format. Data quality itself has a direct correlation with the success of any project that involves data analysis. there is an option to use data imputation techniques and here I used minmax scaling imputation and for training data I used a combination of algorithms from </a:t>
            </a:r>
            <a:r>
              <a:rPr lang="en-US" sz="800" dirty="0" err="1">
                <a:solidFill>
                  <a:schemeClr val="tx1"/>
                </a:solidFill>
              </a:rPr>
              <a:t>jcopml</a:t>
            </a:r>
            <a:r>
              <a:rPr lang="en-US" sz="800" dirty="0">
                <a:solidFill>
                  <a:schemeClr val="tx1"/>
                </a:solidFill>
              </a:rPr>
              <a:t> and scikit learn with parameters using </a:t>
            </a:r>
            <a:r>
              <a:rPr lang="en-US" sz="800" dirty="0" err="1">
                <a:solidFill>
                  <a:schemeClr val="tx1"/>
                </a:solidFill>
              </a:rPr>
              <a:t>gsp</a:t>
            </a:r>
            <a:r>
              <a:rPr lang="en-US" sz="800" dirty="0">
                <a:solidFill>
                  <a:schemeClr val="tx1"/>
                </a:solidFill>
              </a:rPr>
              <a:t> parameters. which resulted in a score of 99%.</a:t>
            </a:r>
          </a:p>
          <a:p>
            <a:pPr algn="just"/>
            <a:r>
              <a:rPr lang="en-US" sz="800" dirty="0">
                <a:solidFill>
                  <a:schemeClr val="tx1"/>
                </a:solidFill>
              </a:rPr>
              <a:t>Feature </a:t>
            </a:r>
            <a:r>
              <a:rPr lang="en-US" sz="800" dirty="0" err="1">
                <a:solidFill>
                  <a:schemeClr val="tx1"/>
                </a:solidFill>
              </a:rPr>
              <a:t>Engenering</a:t>
            </a:r>
            <a:r>
              <a:rPr lang="en-US" sz="800" dirty="0">
                <a:solidFill>
                  <a:schemeClr val="tx1"/>
                </a:solidFill>
              </a:rPr>
              <a:t> </a:t>
            </a:r>
          </a:p>
          <a:p>
            <a:pPr marL="171450" indent="-171450" algn="just">
              <a:buFont typeface="Wingdings" pitchFamily="2" charset="2"/>
              <a:buChar char="Ø"/>
            </a:pPr>
            <a:endParaRPr lang="en-US" sz="800" dirty="0">
              <a:solidFill>
                <a:schemeClr val="tx1"/>
              </a:solidFill>
            </a:endParaRPr>
          </a:p>
          <a:p>
            <a:pPr marL="171450" indent="-171450" algn="just">
              <a:buFont typeface="Wingdings" pitchFamily="2" charset="2"/>
              <a:buChar char="Ø"/>
            </a:pPr>
            <a:r>
              <a:rPr lang="en-US" sz="800" dirty="0">
                <a:solidFill>
                  <a:schemeClr val="tx1"/>
                </a:solidFill>
              </a:rPr>
              <a:t>This preprocessor is used as an initial benchmark because a score of 99% raises deeper questions as to whether this data is unbalanced or overhit. </a:t>
            </a:r>
          </a:p>
          <a:p>
            <a:pPr marL="171450" indent="-171450" algn="just">
              <a:buFont typeface="Wingdings" pitchFamily="2" charset="2"/>
              <a:buChar char="Ø"/>
            </a:pPr>
            <a:r>
              <a:rPr lang="en-US" sz="800" dirty="0">
                <a:solidFill>
                  <a:schemeClr val="tx1"/>
                </a:solidFill>
              </a:rPr>
              <a:t>The next homework is to try scaling using </a:t>
            </a:r>
            <a:r>
              <a:rPr lang="en-US" sz="800" dirty="0" err="1">
                <a:solidFill>
                  <a:schemeClr val="tx1"/>
                </a:solidFill>
              </a:rPr>
              <a:t>RobustScaler</a:t>
            </a:r>
            <a:r>
              <a:rPr lang="en-US" sz="800" dirty="0">
                <a:solidFill>
                  <a:schemeClr val="tx1"/>
                </a:solidFill>
              </a:rPr>
              <a:t> and Normalizer and try with other parameters. Clustering using K-modes, K-means and K-prototype. and using prediction models.</a:t>
            </a:r>
          </a:p>
          <a:p>
            <a:pPr marL="171450" indent="-171450" algn="just">
              <a:buFont typeface="Wingdings" pitchFamily="2" charset="2"/>
              <a:buChar char="Ø"/>
            </a:pPr>
            <a:endParaRPr lang="en-US" sz="800" dirty="0">
              <a:solidFill>
                <a:schemeClr val="tx1"/>
              </a:solidFill>
            </a:endParaRPr>
          </a:p>
        </p:txBody>
      </p:sp>
      <p:sp>
        <p:nvSpPr>
          <p:cNvPr id="22" name="TextBox 21">
            <a:extLst>
              <a:ext uri="{FF2B5EF4-FFF2-40B4-BE49-F238E27FC236}">
                <a16:creationId xmlns:a16="http://schemas.microsoft.com/office/drawing/2014/main" id="{118F3299-7BE8-AA94-86F4-647CB423B930}"/>
              </a:ext>
            </a:extLst>
          </p:cNvPr>
          <p:cNvSpPr txBox="1"/>
          <p:nvPr/>
        </p:nvSpPr>
        <p:spPr>
          <a:xfrm>
            <a:off x="8503920" y="2685011"/>
            <a:ext cx="184731" cy="215444"/>
          </a:xfrm>
          <a:prstGeom prst="rect">
            <a:avLst/>
          </a:prstGeom>
          <a:noFill/>
        </p:spPr>
        <p:txBody>
          <a:bodyPr wrap="none" rtlCol="0" anchor="ctr">
            <a:spAutoFit/>
          </a:bodyPr>
          <a:lstStyle/>
          <a:p>
            <a:endParaRPr lang="en-US" sz="800" dirty="0"/>
          </a:p>
        </p:txBody>
      </p:sp>
      <p:pic>
        <p:nvPicPr>
          <p:cNvPr id="4" name="Picture 3">
            <a:extLst>
              <a:ext uri="{FF2B5EF4-FFF2-40B4-BE49-F238E27FC236}">
                <a16:creationId xmlns:a16="http://schemas.microsoft.com/office/drawing/2014/main" id="{F9C4CA37-88A7-60AB-DFE8-C613774CCF75}"/>
              </a:ext>
            </a:extLst>
          </p:cNvPr>
          <p:cNvPicPr>
            <a:picLocks noChangeAspect="1"/>
          </p:cNvPicPr>
          <p:nvPr/>
        </p:nvPicPr>
        <p:blipFill>
          <a:blip r:embed="rId8"/>
          <a:stretch>
            <a:fillRect/>
          </a:stretch>
        </p:blipFill>
        <p:spPr>
          <a:xfrm>
            <a:off x="4996787" y="2723837"/>
            <a:ext cx="3085302" cy="1041370"/>
          </a:xfrm>
          <a:prstGeom prst="rect">
            <a:avLst/>
          </a:prstGeom>
        </p:spPr>
      </p:pic>
    </p:spTree>
    <p:extLst>
      <p:ext uri="{BB962C8B-B14F-4D97-AF65-F5344CB8AC3E}">
        <p14:creationId xmlns:p14="http://schemas.microsoft.com/office/powerpoint/2010/main" val="349194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708</Words>
  <Application>Microsoft Macintosh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 meitapri</dc:creator>
  <cp:lastModifiedBy>ferdi meitapri</cp:lastModifiedBy>
  <cp:revision>3</cp:revision>
  <dcterms:created xsi:type="dcterms:W3CDTF">2024-04-24T18:11:24Z</dcterms:created>
  <dcterms:modified xsi:type="dcterms:W3CDTF">2024-04-29T21:35:26Z</dcterms:modified>
</cp:coreProperties>
</file>