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Source Sans Pro Bold" charset="1" panose="020B0703030403020204"/>
      <p:regular r:id="rId12"/>
    </p:embeddedFont>
    <p:embeddedFont>
      <p:font typeface="Source Sans Pro" charset="1" panose="020B0503030403020204"/>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6114" y="-253118"/>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204061" y="-1028700"/>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611426" y="4114127"/>
            <a:ext cx="7065148" cy="1953972"/>
          </a:xfrm>
          <a:prstGeom prst="rect">
            <a:avLst/>
          </a:prstGeom>
        </p:spPr>
        <p:txBody>
          <a:bodyPr anchor="t" rtlCol="false" tIns="0" lIns="0" bIns="0" rIns="0">
            <a:spAutoFit/>
          </a:bodyPr>
          <a:lstStyle/>
          <a:p>
            <a:pPr algn="ctr">
              <a:lnSpc>
                <a:spcPts val="7843"/>
              </a:lnSpc>
            </a:pPr>
            <a:r>
              <a:rPr lang="en-US" b="true" sz="5602">
                <a:solidFill>
                  <a:srgbClr val="000000"/>
                </a:solidFill>
                <a:latin typeface="Source Sans Pro Bold"/>
                <a:ea typeface="Source Sans Pro Bold"/>
                <a:cs typeface="Source Sans Pro Bold"/>
                <a:sym typeface="Source Sans Pro Bold"/>
              </a:rPr>
              <a:t>INTEL CORE ULTRA (2025)</a:t>
            </a:r>
          </a:p>
        </p:txBody>
      </p:sp>
      <p:sp>
        <p:nvSpPr>
          <p:cNvPr name="Freeform 8" id="8"/>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6246031" y="-2057400"/>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2170691" y="3509611"/>
            <a:ext cx="13100443" cy="5033645"/>
          </a:xfrm>
          <a:prstGeom prst="rect">
            <a:avLst/>
          </a:prstGeom>
        </p:spPr>
        <p:txBody>
          <a:bodyPr anchor="t" rtlCol="false" tIns="0" lIns="0" bIns="0" rIns="0">
            <a:spAutoFit/>
          </a:bodyPr>
          <a:lstStyle/>
          <a:p>
            <a:pPr algn="ctr">
              <a:lnSpc>
                <a:spcPts val="4480"/>
              </a:lnSpc>
            </a:pPr>
            <a:r>
              <a:rPr lang="en-US" sz="3200">
                <a:solidFill>
                  <a:srgbClr val="000000"/>
                </a:solidFill>
                <a:latin typeface="Source Sans Pro"/>
                <a:ea typeface="Source Sans Pro"/>
                <a:cs typeface="Source Sans Pro"/>
                <a:sym typeface="Source Sans Pro"/>
              </a:rPr>
              <a:t>Intel Core Ultra adalah generasi terbaru prosesor Inte</a:t>
            </a:r>
            <a:r>
              <a:rPr lang="en-US" sz="3200">
                <a:solidFill>
                  <a:srgbClr val="000000"/>
                </a:solidFill>
                <a:latin typeface="Source Sans Pro"/>
                <a:ea typeface="Source Sans Pro"/>
                <a:cs typeface="Source Sans Pro"/>
                <a:sym typeface="Source Sans Pro"/>
              </a:rPr>
              <a:t>l yang menggantikan seri Core i, Prosesor Core Ultra hadir dengan tiga varian utama (Ultra 5, 7, dan 9) serta dua kelas daya: V Series untuk efisiensi baterai dan H Series untuk performa tinggi. Perbedaan utama generasi ini terletak pada tiga inovasi kunci: arsitektur hybrid (gabungan core performa dan efisiensi), NPU (Neural Processing Unit) untuk akselerasi AI, dan peningkatan signifikan dalam durasi baterai—bahkan bisa mencapai dua kali lipat dibandingkan generasi sebelumnya.</a:t>
            </a:r>
          </a:p>
          <a:p>
            <a:pPr algn="ctr">
              <a:lnSpc>
                <a:spcPts val="4480"/>
              </a:lnSpc>
            </a:pPr>
          </a:p>
        </p:txBody>
      </p:sp>
      <p:sp>
        <p:nvSpPr>
          <p:cNvPr name="TextBox 3" id="3"/>
          <p:cNvSpPr txBox="true"/>
          <p:nvPr/>
        </p:nvSpPr>
        <p:spPr>
          <a:xfrm rot="0">
            <a:off x="3308619" y="1641946"/>
            <a:ext cx="10824589" cy="2422525"/>
          </a:xfrm>
          <a:prstGeom prst="rect">
            <a:avLst/>
          </a:prstGeom>
        </p:spPr>
        <p:txBody>
          <a:bodyPr anchor="t" rtlCol="false" tIns="0" lIns="0" bIns="0" rIns="0">
            <a:spAutoFit/>
          </a:bodyPr>
          <a:lstStyle/>
          <a:p>
            <a:pPr algn="ctr">
              <a:lnSpc>
                <a:spcPts val="9799"/>
              </a:lnSpc>
            </a:pPr>
            <a:r>
              <a:rPr lang="en-US" b="true" sz="6999">
                <a:solidFill>
                  <a:srgbClr val="000000"/>
                </a:solidFill>
                <a:latin typeface="Source Sans Pro Bold"/>
                <a:ea typeface="Source Sans Pro Bold"/>
                <a:cs typeface="Source Sans Pro Bold"/>
                <a:sym typeface="Source Sans Pro Bold"/>
              </a:rPr>
              <a:t>INTE</a:t>
            </a:r>
            <a:r>
              <a:rPr lang="en-US" b="true" sz="6999">
                <a:solidFill>
                  <a:srgbClr val="000000"/>
                </a:solidFill>
                <a:latin typeface="Source Sans Pro Bold"/>
                <a:ea typeface="Source Sans Pro Bold"/>
                <a:cs typeface="Source Sans Pro Bold"/>
                <a:sym typeface="Source Sans Pro Bold"/>
              </a:rPr>
              <a:t>L CORE ULTRA</a:t>
            </a:r>
          </a:p>
          <a:p>
            <a:pPr algn="ctr">
              <a:lnSpc>
                <a:spcPts val="9799"/>
              </a:lnSpc>
            </a:pPr>
          </a:p>
        </p:txBody>
      </p:sp>
      <p:sp>
        <p:nvSpPr>
          <p:cNvPr name="Freeform 4" id="4"/>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96114" y="-253118"/>
            <a:ext cx="3056244" cy="3079339"/>
          </a:xfrm>
          <a:custGeom>
            <a:avLst/>
            <a:gdLst/>
            <a:ahLst/>
            <a:cxnLst/>
            <a:rect r="r" b="b" t="t" l="l"/>
            <a:pathLst>
              <a:path h="3079339" w="3056244">
                <a:moveTo>
                  <a:pt x="0" y="0"/>
                </a:moveTo>
                <a:lnTo>
                  <a:pt x="3056244" y="0"/>
                </a:lnTo>
                <a:lnTo>
                  <a:pt x="3056244" y="3079339"/>
                </a:lnTo>
                <a:lnTo>
                  <a:pt x="0" y="30793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967899" y="8422375"/>
            <a:ext cx="3320101" cy="3345190"/>
          </a:xfrm>
          <a:custGeom>
            <a:avLst/>
            <a:gdLst/>
            <a:ahLst/>
            <a:cxnLst/>
            <a:rect r="r" b="b" t="t" l="l"/>
            <a:pathLst>
              <a:path h="3345190" w="3320101">
                <a:moveTo>
                  <a:pt x="0" y="0"/>
                </a:moveTo>
                <a:lnTo>
                  <a:pt x="3320101" y="0"/>
                </a:lnTo>
                <a:lnTo>
                  <a:pt x="3320101" y="3345190"/>
                </a:lnTo>
                <a:lnTo>
                  <a:pt x="0" y="3345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10161" y="-1470446"/>
            <a:ext cx="4546740" cy="4114800"/>
          </a:xfrm>
          <a:custGeom>
            <a:avLst/>
            <a:gdLst/>
            <a:ahLst/>
            <a:cxnLst/>
            <a:rect r="r" b="b" t="t" l="l"/>
            <a:pathLst>
              <a:path h="4114800" w="4546740">
                <a:moveTo>
                  <a:pt x="0" y="0"/>
                </a:moveTo>
                <a:lnTo>
                  <a:pt x="4546741" y="0"/>
                </a:lnTo>
                <a:lnTo>
                  <a:pt x="4546741"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grpSp>
        <p:nvGrpSpPr>
          <p:cNvPr name="Group 2" id="2"/>
          <p:cNvGrpSpPr/>
          <p:nvPr/>
        </p:nvGrpSpPr>
        <p:grpSpPr>
          <a:xfrm rot="0">
            <a:off x="1475631" y="7965241"/>
            <a:ext cx="443337" cy="764151"/>
            <a:chOff x="0" y="0"/>
            <a:chExt cx="257778" cy="444315"/>
          </a:xfrm>
        </p:grpSpPr>
        <p:sp>
          <p:nvSpPr>
            <p:cNvPr name="Freeform 3" id="3"/>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4" id="4"/>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grpSp>
        <p:nvGrpSpPr>
          <p:cNvPr name="Group 5" id="5"/>
          <p:cNvGrpSpPr/>
          <p:nvPr/>
        </p:nvGrpSpPr>
        <p:grpSpPr>
          <a:xfrm rot="0">
            <a:off x="1475631" y="5069253"/>
            <a:ext cx="443337" cy="764151"/>
            <a:chOff x="0" y="0"/>
            <a:chExt cx="257778" cy="444315"/>
          </a:xfrm>
        </p:grpSpPr>
        <p:sp>
          <p:nvSpPr>
            <p:cNvPr name="Freeform 6" id="6"/>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7" id="7"/>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grpSp>
        <p:nvGrpSpPr>
          <p:cNvPr name="Group 8" id="8"/>
          <p:cNvGrpSpPr/>
          <p:nvPr/>
        </p:nvGrpSpPr>
        <p:grpSpPr>
          <a:xfrm rot="0">
            <a:off x="1475631" y="3621259"/>
            <a:ext cx="443337" cy="764151"/>
            <a:chOff x="0" y="0"/>
            <a:chExt cx="257778" cy="444315"/>
          </a:xfrm>
        </p:grpSpPr>
        <p:sp>
          <p:nvSpPr>
            <p:cNvPr name="Freeform 9" id="9"/>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10" id="10"/>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grpSp>
        <p:nvGrpSpPr>
          <p:cNvPr name="Group 11" id="11"/>
          <p:cNvGrpSpPr/>
          <p:nvPr/>
        </p:nvGrpSpPr>
        <p:grpSpPr>
          <a:xfrm rot="0">
            <a:off x="1475631" y="2173265"/>
            <a:ext cx="443337" cy="764151"/>
            <a:chOff x="0" y="0"/>
            <a:chExt cx="257778" cy="444315"/>
          </a:xfrm>
        </p:grpSpPr>
        <p:sp>
          <p:nvSpPr>
            <p:cNvPr name="Freeform 12" id="12"/>
            <p:cNvSpPr/>
            <p:nvPr/>
          </p:nvSpPr>
          <p:spPr>
            <a:xfrm flipH="false" flipV="false" rot="0">
              <a:off x="0" y="0"/>
              <a:ext cx="257778" cy="444315"/>
            </a:xfrm>
            <a:custGeom>
              <a:avLst/>
              <a:gdLst/>
              <a:ahLst/>
              <a:cxnLst/>
              <a:rect r="r" b="b" t="t" l="l"/>
              <a:pathLst>
                <a:path h="444315" w="257778">
                  <a:moveTo>
                    <a:pt x="128889" y="0"/>
                  </a:moveTo>
                  <a:cubicBezTo>
                    <a:pt x="57705" y="0"/>
                    <a:pt x="0" y="99463"/>
                    <a:pt x="0" y="222157"/>
                  </a:cubicBezTo>
                  <a:cubicBezTo>
                    <a:pt x="0" y="344852"/>
                    <a:pt x="57705" y="444315"/>
                    <a:pt x="128889" y="444315"/>
                  </a:cubicBezTo>
                  <a:cubicBezTo>
                    <a:pt x="200072" y="444315"/>
                    <a:pt x="257778" y="344852"/>
                    <a:pt x="257778" y="222157"/>
                  </a:cubicBezTo>
                  <a:cubicBezTo>
                    <a:pt x="257778" y="99463"/>
                    <a:pt x="200072" y="0"/>
                    <a:pt x="128889" y="0"/>
                  </a:cubicBezTo>
                  <a:close/>
                </a:path>
              </a:pathLst>
            </a:custGeom>
            <a:solidFill>
              <a:srgbClr val="E6D1C1"/>
            </a:solidFill>
          </p:spPr>
        </p:sp>
        <p:sp>
          <p:nvSpPr>
            <p:cNvPr name="TextBox 13" id="13"/>
            <p:cNvSpPr txBox="true"/>
            <p:nvPr/>
          </p:nvSpPr>
          <p:spPr>
            <a:xfrm>
              <a:off x="24167" y="-5970"/>
              <a:ext cx="209444" cy="408631"/>
            </a:xfrm>
            <a:prstGeom prst="rect">
              <a:avLst/>
            </a:prstGeom>
          </p:spPr>
          <p:txBody>
            <a:bodyPr anchor="ctr" rtlCol="false" tIns="57937" lIns="57937" bIns="57937" rIns="57937"/>
            <a:lstStyle/>
            <a:p>
              <a:pPr algn="ctr">
                <a:lnSpc>
                  <a:spcPts val="3367"/>
                </a:lnSpc>
              </a:pPr>
            </a:p>
          </p:txBody>
        </p:sp>
      </p:grpSp>
      <p:sp>
        <p:nvSpPr>
          <p:cNvPr name="TextBox 14" id="14"/>
          <p:cNvSpPr txBox="true"/>
          <p:nvPr/>
        </p:nvSpPr>
        <p:spPr>
          <a:xfrm rot="0">
            <a:off x="242237" y="3027115"/>
            <a:ext cx="2690359" cy="613727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a:ea typeface="Source Sans Pro"/>
                <a:cs typeface="Source Sans Pro"/>
                <a:sym typeface="Source Sans Pro"/>
              </a:rPr>
              <a:t>SERI INTEL CORE ULTRA</a:t>
            </a:r>
          </a:p>
          <a:p>
            <a:pPr algn="ctr">
              <a:lnSpc>
                <a:spcPts val="9799"/>
              </a:lnSpc>
            </a:pPr>
          </a:p>
        </p:txBody>
      </p:sp>
      <p:sp>
        <p:nvSpPr>
          <p:cNvPr name="TextBox 15" id="15"/>
          <p:cNvSpPr txBox="true"/>
          <p:nvPr/>
        </p:nvSpPr>
        <p:spPr>
          <a:xfrm rot="0">
            <a:off x="3132807" y="4198536"/>
            <a:ext cx="11223278" cy="6157595"/>
          </a:xfrm>
          <a:prstGeom prst="rect">
            <a:avLst/>
          </a:prstGeom>
        </p:spPr>
        <p:txBody>
          <a:bodyPr anchor="t" rtlCol="false" tIns="0" lIns="0" bIns="0" rIns="0">
            <a:spAutoFit/>
          </a:bodyPr>
          <a:lstStyle/>
          <a:p>
            <a:pPr algn="l">
              <a:lnSpc>
                <a:spcPts val="4480"/>
              </a:lnSpc>
            </a:pPr>
            <a:r>
              <a:rPr lang="en-US" sz="3200">
                <a:solidFill>
                  <a:srgbClr val="000000"/>
                </a:solidFill>
                <a:latin typeface="Source Sans Pro"/>
                <a:ea typeface="Source Sans Pro"/>
                <a:cs typeface="Source Sans Pro"/>
                <a:sym typeface="Source Sans Pro"/>
              </a:rPr>
              <a:t>Intel C</a:t>
            </a:r>
            <a:r>
              <a:rPr lang="en-US" sz="3200">
                <a:solidFill>
                  <a:srgbClr val="000000"/>
                </a:solidFill>
                <a:latin typeface="Source Sans Pro"/>
                <a:ea typeface="Source Sans Pro"/>
                <a:cs typeface="Source Sans Pro"/>
                <a:sym typeface="Source Sans Pro"/>
              </a:rPr>
              <a:t>ore Ultra hadir dalam tiga varian utama dan dua kelas daya untuk memenuhi kebutuhan berbeda. Terdiri dari Core Ultra 5 untuk kebutuhan dasar seperti pekerjaan kantor dan browsing, Core Ultra 7 yang cocok untuk editing konten ringan dan gaming casual, serta Core Ultra 9 yang dirancang untuk tugas berat seperti rendering 4K dan komputasi AI.</a:t>
            </a:r>
          </a:p>
          <a:p>
            <a:pPr algn="l">
              <a:lnSpc>
                <a:spcPts val="4480"/>
              </a:lnSpc>
            </a:pPr>
            <a:r>
              <a:rPr lang="en-US" sz="3200">
                <a:solidFill>
                  <a:srgbClr val="000000"/>
                </a:solidFill>
                <a:latin typeface="Source Sans Pro"/>
                <a:ea typeface="Source Sans Pro"/>
                <a:cs typeface="Source Sans Pro"/>
                <a:sym typeface="Source Sans Pro"/>
              </a:rPr>
              <a:t>Prosesor ini dibagi dalam dua kelas daya: V Series yang mengutamakan efisiensi baterai (hingga 15+ jam) dan cocok untuk laptop tipis, serta H Series yang berfokus pada performa tinggi untuk gaming dan creative work.</a:t>
            </a:r>
          </a:p>
          <a:p>
            <a:pPr algn="l">
              <a:lnSpc>
                <a:spcPts val="4480"/>
              </a:lnSpc>
            </a:pPr>
          </a:p>
        </p:txBody>
      </p:sp>
      <p:sp>
        <p:nvSpPr>
          <p:cNvPr name="Freeform 16" id="16"/>
          <p:cNvSpPr/>
          <p:nvPr/>
        </p:nvSpPr>
        <p:spPr>
          <a:xfrm flipH="false" flipV="false" rot="0">
            <a:off x="-496472" y="8628577"/>
            <a:ext cx="2976743" cy="1071627"/>
          </a:xfrm>
          <a:custGeom>
            <a:avLst/>
            <a:gdLst/>
            <a:ahLst/>
            <a:cxnLst/>
            <a:rect r="r" b="b" t="t" l="l"/>
            <a:pathLst>
              <a:path h="1071627" w="2976743">
                <a:moveTo>
                  <a:pt x="0" y="0"/>
                </a:moveTo>
                <a:lnTo>
                  <a:pt x="2976743" y="0"/>
                </a:lnTo>
                <a:lnTo>
                  <a:pt x="2976743" y="1071627"/>
                </a:lnTo>
                <a:lnTo>
                  <a:pt x="0" y="10716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386475" y="-699798"/>
            <a:ext cx="3319071" cy="3344152"/>
          </a:xfrm>
          <a:custGeom>
            <a:avLst/>
            <a:gdLst/>
            <a:ahLst/>
            <a:cxnLst/>
            <a:rect r="r" b="b" t="t" l="l"/>
            <a:pathLst>
              <a:path h="3344152" w="3319071">
                <a:moveTo>
                  <a:pt x="0" y="0"/>
                </a:moveTo>
                <a:lnTo>
                  <a:pt x="3319071" y="0"/>
                </a:lnTo>
                <a:lnTo>
                  <a:pt x="3319071" y="3344152"/>
                </a:lnTo>
                <a:lnTo>
                  <a:pt x="0" y="33441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4556296" y="8007662"/>
            <a:ext cx="3731704" cy="3759903"/>
          </a:xfrm>
          <a:custGeom>
            <a:avLst/>
            <a:gdLst/>
            <a:ahLst/>
            <a:cxnLst/>
            <a:rect r="r" b="b" t="t" l="l"/>
            <a:pathLst>
              <a:path h="3759903" w="3731704">
                <a:moveTo>
                  <a:pt x="0" y="0"/>
                </a:moveTo>
                <a:lnTo>
                  <a:pt x="3731704" y="0"/>
                </a:lnTo>
                <a:lnTo>
                  <a:pt x="3731704" y="3759903"/>
                </a:lnTo>
                <a:lnTo>
                  <a:pt x="0" y="37599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6269801" y="576936"/>
            <a:ext cx="5748398" cy="3192659"/>
          </a:xfrm>
          <a:custGeom>
            <a:avLst/>
            <a:gdLst/>
            <a:ahLst/>
            <a:cxnLst/>
            <a:rect r="r" b="b" t="t" l="l"/>
            <a:pathLst>
              <a:path h="3192659" w="5748398">
                <a:moveTo>
                  <a:pt x="0" y="0"/>
                </a:moveTo>
                <a:lnTo>
                  <a:pt x="5748398" y="0"/>
                </a:lnTo>
                <a:lnTo>
                  <a:pt x="5748398" y="3192658"/>
                </a:lnTo>
                <a:lnTo>
                  <a:pt x="0" y="3192658"/>
                </a:lnTo>
                <a:lnTo>
                  <a:pt x="0" y="0"/>
                </a:lnTo>
                <a:close/>
              </a:path>
            </a:pathLst>
          </a:custGeom>
          <a:blipFill>
            <a:blip r:embed="rId10"/>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4492989" y="221829"/>
            <a:ext cx="9302021" cy="242252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a:ea typeface="Source Sans Pro"/>
                <a:cs typeface="Source Sans Pro"/>
                <a:sym typeface="Source Sans Pro"/>
              </a:rPr>
              <a:t>FITUR</a:t>
            </a:r>
            <a:r>
              <a:rPr lang="en-US" sz="6999">
                <a:solidFill>
                  <a:srgbClr val="000000"/>
                </a:solidFill>
                <a:latin typeface="Source Sans Pro"/>
                <a:ea typeface="Source Sans Pro"/>
                <a:cs typeface="Source Sans Pro"/>
                <a:sym typeface="Source Sans Pro"/>
              </a:rPr>
              <a:t> UNGGULAN</a:t>
            </a:r>
          </a:p>
          <a:p>
            <a:pPr algn="ctr">
              <a:lnSpc>
                <a:spcPts val="9799"/>
              </a:lnSpc>
            </a:pPr>
          </a:p>
        </p:txBody>
      </p:sp>
      <p:sp>
        <p:nvSpPr>
          <p:cNvPr name="TextBox 3" id="3"/>
          <p:cNvSpPr txBox="true"/>
          <p:nvPr/>
        </p:nvSpPr>
        <p:spPr>
          <a:xfrm rot="0">
            <a:off x="2789033" y="1769589"/>
            <a:ext cx="12709935" cy="3373911"/>
          </a:xfrm>
          <a:prstGeom prst="rect">
            <a:avLst/>
          </a:prstGeom>
        </p:spPr>
        <p:txBody>
          <a:bodyPr anchor="t" rtlCol="false" tIns="0" lIns="0" bIns="0" rIns="0">
            <a:spAutoFit/>
          </a:bodyPr>
          <a:lstStyle/>
          <a:p>
            <a:pPr algn="l">
              <a:lnSpc>
                <a:spcPts val="3366"/>
              </a:lnSpc>
            </a:pPr>
            <a:r>
              <a:rPr lang="en-US" sz="2404">
                <a:solidFill>
                  <a:srgbClr val="000000"/>
                </a:solidFill>
                <a:latin typeface="Source Sans Pro"/>
                <a:ea typeface="Source Sans Pro"/>
                <a:cs typeface="Source Sans Pro"/>
                <a:sym typeface="Source Sans Pro"/>
              </a:rPr>
              <a:t>Pr</a:t>
            </a:r>
            <a:r>
              <a:rPr lang="en-US" sz="2404">
                <a:solidFill>
                  <a:srgbClr val="000000"/>
                </a:solidFill>
                <a:latin typeface="Source Sans Pro"/>
                <a:ea typeface="Source Sans Pro"/>
                <a:cs typeface="Source Sans Pro"/>
                <a:sym typeface="Source Sans Pro"/>
              </a:rPr>
              <a:t>osesor Intel Core Ultra menghadirkan tiga inovasi utama yang membedakannya dari generasi sebelumnya. Pertama, efisiensi daya yang jauh lebih baik berkat arsitektur hybrid Intel 4, memungkinkan laptop bekerja hingga 2x lebih lama dibandingkan prosesor generasi lama dengan beban kerja yang sama. Kedua, integrasi NPU (Neural Processing Unit) khusus yang memper</a:t>
            </a:r>
            <a:r>
              <a:rPr lang="en-US" sz="2404">
                <a:solidFill>
                  <a:srgbClr val="000000"/>
                </a:solidFill>
                <a:latin typeface="Source Sans Pro"/>
                <a:ea typeface="Source Sans Pro"/>
                <a:cs typeface="Source Sans Pro"/>
                <a:sym typeface="Source Sans Pro"/>
              </a:rPr>
              <a:t>cepat tugas-tugas berbasis AI seperti pengolahan gambar, voice recognition, dan machine learning lokal. Ketiga, desain thermal yang lebih cerdas menghasilkan kinerja lebih stabil dan suhu yang lebih dingin, bahkan saat multitasking berat.</a:t>
            </a:r>
          </a:p>
          <a:p>
            <a:pPr algn="l">
              <a:lnSpc>
                <a:spcPts val="3366"/>
              </a:lnSpc>
            </a:pPr>
          </a:p>
        </p:txBody>
      </p:sp>
      <p:sp>
        <p:nvSpPr>
          <p:cNvPr name="Freeform 4" id="4"/>
          <p:cNvSpPr/>
          <p:nvPr/>
        </p:nvSpPr>
        <p:spPr>
          <a:xfrm flipH="false" flipV="false" rot="0">
            <a:off x="-496472" y="8426141"/>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96114" y="-253118"/>
            <a:ext cx="3154412" cy="3178249"/>
          </a:xfrm>
          <a:custGeom>
            <a:avLst/>
            <a:gdLst/>
            <a:ahLst/>
            <a:cxnLst/>
            <a:rect r="r" b="b" t="t" l="l"/>
            <a:pathLst>
              <a:path h="3178249" w="3154412">
                <a:moveTo>
                  <a:pt x="0" y="0"/>
                </a:moveTo>
                <a:lnTo>
                  <a:pt x="3154412" y="0"/>
                </a:lnTo>
                <a:lnTo>
                  <a:pt x="3154412" y="3178248"/>
                </a:lnTo>
                <a:lnTo>
                  <a:pt x="0" y="31782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844996" y="8298544"/>
            <a:ext cx="3443004" cy="3469021"/>
          </a:xfrm>
          <a:custGeom>
            <a:avLst/>
            <a:gdLst/>
            <a:ahLst/>
            <a:cxnLst/>
            <a:rect r="r" b="b" t="t" l="l"/>
            <a:pathLst>
              <a:path h="3469021" w="3443004">
                <a:moveTo>
                  <a:pt x="0" y="0"/>
                </a:moveTo>
                <a:lnTo>
                  <a:pt x="3443004" y="0"/>
                </a:lnTo>
                <a:lnTo>
                  <a:pt x="3443004" y="3469021"/>
                </a:lnTo>
                <a:lnTo>
                  <a:pt x="0" y="3469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293128" y="-118983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2287565" y="5086350"/>
            <a:ext cx="13712870" cy="2515888"/>
          </a:xfrm>
          <a:prstGeom prst="rect">
            <a:avLst/>
          </a:prstGeom>
        </p:spPr>
        <p:txBody>
          <a:bodyPr anchor="t" rtlCol="false" tIns="0" lIns="0" bIns="0" rIns="0">
            <a:spAutoFit/>
          </a:bodyPr>
          <a:lstStyle/>
          <a:p>
            <a:pPr algn="ctr">
              <a:lnSpc>
                <a:spcPts val="4006"/>
              </a:lnSpc>
              <a:spcBef>
                <a:spcPct val="0"/>
              </a:spcBef>
            </a:pPr>
            <a:r>
              <a:rPr lang="en-US" sz="2862">
                <a:solidFill>
                  <a:srgbClr val="000000"/>
                </a:solidFill>
                <a:latin typeface="Source Sans Pro"/>
                <a:ea typeface="Source Sans Pro"/>
                <a:cs typeface="Source Sans Pro"/>
                <a:sym typeface="Source Sans Pro"/>
              </a:rPr>
              <a:t>FITUR-FITUR INI DIDUKUNG OLEH TEKNOLOGI CANGGIH SEPERTI:</a:t>
            </a:r>
          </a:p>
          <a:p>
            <a:pPr algn="ctr">
              <a:lnSpc>
                <a:spcPts val="4006"/>
              </a:lnSpc>
              <a:spcBef>
                <a:spcPct val="0"/>
              </a:spcBef>
            </a:pPr>
            <a:r>
              <a:rPr lang="en-US" sz="2862">
                <a:solidFill>
                  <a:srgbClr val="000000"/>
                </a:solidFill>
                <a:latin typeface="Source Sans Pro"/>
                <a:ea typeface="Source Sans Pro"/>
                <a:cs typeface="Source Sans Pro"/>
                <a:sym typeface="Source Sans Pro"/>
              </a:rPr>
              <a:t>INTEL THREAD DIRECTOR YANG MENGOPTIMALKAN ALOKASI CORE PERFORMANCE DAN EFFICIENCY</a:t>
            </a:r>
          </a:p>
          <a:p>
            <a:pPr algn="ctr">
              <a:lnSpc>
                <a:spcPts val="4006"/>
              </a:lnSpc>
              <a:spcBef>
                <a:spcPct val="0"/>
              </a:spcBef>
            </a:pPr>
            <a:r>
              <a:rPr lang="en-US" sz="2862">
                <a:solidFill>
                  <a:srgbClr val="000000"/>
                </a:solidFill>
                <a:latin typeface="Source Sans Pro"/>
                <a:ea typeface="Source Sans Pro"/>
                <a:cs typeface="Source Sans Pro"/>
                <a:sym typeface="Source Sans Pro"/>
              </a:rPr>
              <a:t>INTEL ARC GRAPHICS TERINTEGRASI DENGAN DUKUNGAN XESS UNTUK GAMING</a:t>
            </a:r>
          </a:p>
          <a:p>
            <a:pPr algn="ctr">
              <a:lnSpc>
                <a:spcPts val="4006"/>
              </a:lnSpc>
              <a:spcBef>
                <a:spcPct val="0"/>
              </a:spcBef>
            </a:pPr>
            <a:r>
              <a:rPr lang="en-US" sz="2862">
                <a:solidFill>
                  <a:srgbClr val="000000"/>
                </a:solidFill>
                <a:latin typeface="Source Sans Pro"/>
                <a:ea typeface="Source Sans Pro"/>
                <a:cs typeface="Source Sans Pro"/>
                <a:sym typeface="Source Sans Pro"/>
              </a:rPr>
              <a:t>AI BOOST UNTUK AKSELERASI APLIKASI BERBASIS KECERDASAN BUATAN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TextBox 2" id="2"/>
          <p:cNvSpPr txBox="true"/>
          <p:nvPr/>
        </p:nvSpPr>
        <p:spPr>
          <a:xfrm rot="0">
            <a:off x="4465238" y="360585"/>
            <a:ext cx="9302021" cy="3660775"/>
          </a:xfrm>
          <a:prstGeom prst="rect">
            <a:avLst/>
          </a:prstGeom>
        </p:spPr>
        <p:txBody>
          <a:bodyPr anchor="t" rtlCol="false" tIns="0" lIns="0" bIns="0" rIns="0">
            <a:spAutoFit/>
          </a:bodyPr>
          <a:lstStyle/>
          <a:p>
            <a:pPr algn="ctr">
              <a:lnSpc>
                <a:spcPts val="9799"/>
              </a:lnSpc>
            </a:pPr>
            <a:r>
              <a:rPr lang="en-US" sz="6999">
                <a:solidFill>
                  <a:srgbClr val="000000"/>
                </a:solidFill>
                <a:latin typeface="Source Sans Pro"/>
                <a:ea typeface="Source Sans Pro"/>
                <a:cs typeface="Source Sans Pro"/>
                <a:sym typeface="Source Sans Pro"/>
              </a:rPr>
              <a:t>PEMILIHAN PROSESSOR</a:t>
            </a:r>
            <a:r>
              <a:rPr lang="en-US" sz="6999">
                <a:solidFill>
                  <a:srgbClr val="000000"/>
                </a:solidFill>
                <a:latin typeface="Source Sans Pro"/>
                <a:ea typeface="Source Sans Pro"/>
                <a:cs typeface="Source Sans Pro"/>
                <a:sym typeface="Source Sans Pro"/>
              </a:rPr>
              <a:t> INTEL CORE ULTRA</a:t>
            </a:r>
          </a:p>
          <a:p>
            <a:pPr algn="ctr">
              <a:lnSpc>
                <a:spcPts val="9799"/>
              </a:lnSpc>
            </a:pPr>
          </a:p>
        </p:txBody>
      </p:sp>
      <p:sp>
        <p:nvSpPr>
          <p:cNvPr name="Freeform 3" id="3"/>
          <p:cNvSpPr/>
          <p:nvPr/>
        </p:nvSpPr>
        <p:spPr>
          <a:xfrm flipH="false" flipV="false" rot="0">
            <a:off x="-524223" y="8564897"/>
            <a:ext cx="3539063" cy="1274063"/>
          </a:xfrm>
          <a:custGeom>
            <a:avLst/>
            <a:gdLst/>
            <a:ahLst/>
            <a:cxnLst/>
            <a:rect r="r" b="b" t="t" l="l"/>
            <a:pathLst>
              <a:path h="1274063" w="3539063">
                <a:moveTo>
                  <a:pt x="0" y="0"/>
                </a:moveTo>
                <a:lnTo>
                  <a:pt x="3539064" y="0"/>
                </a:lnTo>
                <a:lnTo>
                  <a:pt x="3539064" y="1274063"/>
                </a:lnTo>
                <a:lnTo>
                  <a:pt x="0" y="1274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23865" y="-114363"/>
            <a:ext cx="3154412" cy="3178249"/>
          </a:xfrm>
          <a:custGeom>
            <a:avLst/>
            <a:gdLst/>
            <a:ahLst/>
            <a:cxnLst/>
            <a:rect r="r" b="b" t="t" l="l"/>
            <a:pathLst>
              <a:path h="3178249" w="3154412">
                <a:moveTo>
                  <a:pt x="0" y="0"/>
                </a:moveTo>
                <a:lnTo>
                  <a:pt x="3154412" y="0"/>
                </a:lnTo>
                <a:lnTo>
                  <a:pt x="3154412" y="3178249"/>
                </a:lnTo>
                <a:lnTo>
                  <a:pt x="0" y="3178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0694" y="-1331690"/>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4817245" y="8437300"/>
            <a:ext cx="3443004" cy="3469021"/>
          </a:xfrm>
          <a:custGeom>
            <a:avLst/>
            <a:gdLst/>
            <a:ahLst/>
            <a:cxnLst/>
            <a:rect r="r" b="b" t="t" l="l"/>
            <a:pathLst>
              <a:path h="3469021" w="3443004">
                <a:moveTo>
                  <a:pt x="0" y="0"/>
                </a:moveTo>
                <a:lnTo>
                  <a:pt x="3443004" y="0"/>
                </a:lnTo>
                <a:lnTo>
                  <a:pt x="3443004" y="3469021"/>
                </a:lnTo>
                <a:lnTo>
                  <a:pt x="0" y="34690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265377" y="-1051079"/>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10230255">
            <a:off x="15266447" y="7791521"/>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259814" y="3011285"/>
            <a:ext cx="13712870" cy="5553612"/>
          </a:xfrm>
          <a:prstGeom prst="rect">
            <a:avLst/>
          </a:prstGeom>
        </p:spPr>
        <p:txBody>
          <a:bodyPr anchor="t" rtlCol="false" tIns="0" lIns="0" bIns="0" rIns="0">
            <a:spAutoFit/>
          </a:bodyPr>
          <a:lstStyle/>
          <a:p>
            <a:pPr algn="ctr">
              <a:lnSpc>
                <a:spcPts val="4006"/>
              </a:lnSpc>
              <a:spcBef>
                <a:spcPct val="0"/>
              </a:spcBef>
            </a:pPr>
            <a:r>
              <a:rPr lang="en-US" sz="2862">
                <a:solidFill>
                  <a:srgbClr val="000000"/>
                </a:solidFill>
                <a:latin typeface="Source Sans Pro"/>
                <a:ea typeface="Source Sans Pro"/>
                <a:cs typeface="Source Sans Pro"/>
                <a:sym typeface="Source Sans Pro"/>
              </a:rPr>
              <a:t>MEMIL</a:t>
            </a:r>
            <a:r>
              <a:rPr lang="en-US" sz="2862">
                <a:solidFill>
                  <a:srgbClr val="000000"/>
                </a:solidFill>
                <a:latin typeface="Source Sans Pro"/>
                <a:ea typeface="Source Sans Pro"/>
                <a:cs typeface="Source Sans Pro"/>
                <a:sym typeface="Source Sans Pro"/>
              </a:rPr>
              <a:t>IH PROSESOR INTEL CORE ULTRA YANG TEPAT BERGANTUNG PADA KEBUTUHAN SPESIFIK DAN POLA PENGGUNAAN ANDA SEHARI-HARI. UNTUK PENGGUNA UMUM YANG MENGUTAMAKAN MOBILITAS DAN BATERAI TAHAN LAMA, CORE ULTRA 5 V SERIES (SEPERTI 125U) SUDAH LEBIH DARI CUKUP UNTUK MENANGANI TUGAS-TUGAS DASAR SEPERTI PEKERJAAN KANTOR, STREAMING, DAN VIDEO CALL. PARA KREATOR KONTEN ATAU GAMER CASUAL BISA MEMILIH CORE ULTRA 7 V SERIES YANG MENAWARKAN PERFORMA LEBIH MUMPUNI UNTUK EDITING FOTO DAN GAME RINGAN, SAMBIL TETAP MENJAGA EFISIENSI DAYA. JIKA BEKERJA DENGAN APLIKASI BERAT SEPERTI PREMIERE PRO, BLENDER, ATAU GAME AAA, CORE ULTRA 7/9 H SERIES (CONTOH: 155H) DENGAN TDP TINGGI AKAN MENJADI PILIHAN IDEAL, MESKI DENGAN KOMPROMI PADA DAYA TAHAN BATERAI.</a:t>
            </a:r>
          </a:p>
          <a:p>
            <a:pPr algn="ctr">
              <a:lnSpc>
                <a:spcPts val="4006"/>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6D1C1"/>
        </a:solidFill>
      </p:bgPr>
    </p:bg>
    <p:spTree>
      <p:nvGrpSpPr>
        <p:cNvPr id="1" name=""/>
        <p:cNvGrpSpPr/>
        <p:nvPr/>
      </p:nvGrpSpPr>
      <p:grpSpPr>
        <a:xfrm>
          <a:off x="0" y="0"/>
          <a:ext cx="0" cy="0"/>
          <a:chOff x="0" y="0"/>
          <a:chExt cx="0" cy="0"/>
        </a:xfrm>
      </p:grpSpPr>
      <p:sp>
        <p:nvSpPr>
          <p:cNvPr name="Freeform 2" id="2"/>
          <p:cNvSpPr/>
          <p:nvPr/>
        </p:nvSpPr>
        <p:spPr>
          <a:xfrm flipH="false" flipV="false" rot="0">
            <a:off x="-496114" y="-253118"/>
            <a:ext cx="3314174" cy="3339218"/>
          </a:xfrm>
          <a:custGeom>
            <a:avLst/>
            <a:gdLst/>
            <a:ahLst/>
            <a:cxnLst/>
            <a:rect r="r" b="b" t="t" l="l"/>
            <a:pathLst>
              <a:path h="3339218" w="3314174">
                <a:moveTo>
                  <a:pt x="0" y="0"/>
                </a:moveTo>
                <a:lnTo>
                  <a:pt x="3314175" y="0"/>
                </a:lnTo>
                <a:lnTo>
                  <a:pt x="3314175" y="3339218"/>
                </a:lnTo>
                <a:lnTo>
                  <a:pt x="0" y="33392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92943" y="-1470446"/>
            <a:ext cx="4532006" cy="4114800"/>
          </a:xfrm>
          <a:custGeom>
            <a:avLst/>
            <a:gdLst/>
            <a:ahLst/>
            <a:cxnLst/>
            <a:rect r="r" b="b" t="t" l="l"/>
            <a:pathLst>
              <a:path h="4114800" w="4532006">
                <a:moveTo>
                  <a:pt x="0" y="0"/>
                </a:moveTo>
                <a:lnTo>
                  <a:pt x="4532006" y="0"/>
                </a:lnTo>
                <a:lnTo>
                  <a:pt x="453200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04061" y="7652765"/>
            <a:ext cx="4083939" cy="4114800"/>
          </a:xfrm>
          <a:custGeom>
            <a:avLst/>
            <a:gdLst/>
            <a:ahLst/>
            <a:cxnLst/>
            <a:rect r="r" b="b" t="t" l="l"/>
            <a:pathLst>
              <a:path h="4114800" w="4083939">
                <a:moveTo>
                  <a:pt x="0" y="0"/>
                </a:moveTo>
                <a:lnTo>
                  <a:pt x="4083939" y="0"/>
                </a:lnTo>
                <a:lnTo>
                  <a:pt x="408393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204061" y="-1470446"/>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10230255">
            <a:off x="15294198" y="7652765"/>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142554">
            <a:off x="-1000310" y="7605010"/>
            <a:ext cx="4546740" cy="4114800"/>
          </a:xfrm>
          <a:custGeom>
            <a:avLst/>
            <a:gdLst/>
            <a:ahLst/>
            <a:cxnLst/>
            <a:rect r="r" b="b" t="t" l="l"/>
            <a:pathLst>
              <a:path h="4114800" w="4546740">
                <a:moveTo>
                  <a:pt x="0" y="0"/>
                </a:moveTo>
                <a:lnTo>
                  <a:pt x="4546740" y="0"/>
                </a:lnTo>
                <a:lnTo>
                  <a:pt x="454674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748261" y="3086100"/>
            <a:ext cx="8791478" cy="3932188"/>
          </a:xfrm>
          <a:custGeom>
            <a:avLst/>
            <a:gdLst/>
            <a:ahLst/>
            <a:cxnLst/>
            <a:rect r="r" b="b" t="t" l="l"/>
            <a:pathLst>
              <a:path h="3932188" w="8791478">
                <a:moveTo>
                  <a:pt x="0" y="0"/>
                </a:moveTo>
                <a:lnTo>
                  <a:pt x="8791478" y="0"/>
                </a:lnTo>
                <a:lnTo>
                  <a:pt x="8791478" y="3932188"/>
                </a:lnTo>
                <a:lnTo>
                  <a:pt x="0" y="393218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963072" y="5057775"/>
            <a:ext cx="8361855" cy="713912"/>
          </a:xfrm>
          <a:prstGeom prst="rect">
            <a:avLst/>
          </a:prstGeom>
        </p:spPr>
        <p:txBody>
          <a:bodyPr anchor="t" rtlCol="false" tIns="0" lIns="0" bIns="0" rIns="0">
            <a:spAutoFit/>
          </a:bodyPr>
          <a:lstStyle/>
          <a:p>
            <a:pPr algn="ctr">
              <a:lnSpc>
                <a:spcPts val="5800"/>
              </a:lnSpc>
            </a:pPr>
            <a:r>
              <a:rPr lang="en-US" sz="4143">
                <a:solidFill>
                  <a:srgbClr val="0F2C33"/>
                </a:solidFill>
                <a:latin typeface="Source Sans Pro"/>
                <a:ea typeface="Source Sans Pro"/>
                <a:cs typeface="Source Sans Pro"/>
                <a:sym typeface="Source Sans Pro"/>
              </a:rPr>
              <a:t>Atas perhatian  </a:t>
            </a:r>
          </a:p>
        </p:txBody>
      </p:sp>
      <p:sp>
        <p:nvSpPr>
          <p:cNvPr name="TextBox 10" id="10"/>
          <p:cNvSpPr txBox="true"/>
          <p:nvPr/>
        </p:nvSpPr>
        <p:spPr>
          <a:xfrm rot="0">
            <a:off x="3717372" y="3484917"/>
            <a:ext cx="10853256" cy="1658583"/>
          </a:xfrm>
          <a:prstGeom prst="rect">
            <a:avLst/>
          </a:prstGeom>
        </p:spPr>
        <p:txBody>
          <a:bodyPr anchor="t" rtlCol="false" tIns="0" lIns="0" bIns="0" rIns="0">
            <a:spAutoFit/>
          </a:bodyPr>
          <a:lstStyle/>
          <a:p>
            <a:pPr algn="ctr">
              <a:lnSpc>
                <a:spcPts val="13579"/>
              </a:lnSpc>
            </a:pPr>
            <a:r>
              <a:rPr lang="en-US" sz="9699">
                <a:solidFill>
                  <a:srgbClr val="0F2C33"/>
                </a:solidFill>
                <a:latin typeface="Source Sans Pro"/>
                <a:ea typeface="Source Sans Pro"/>
                <a:cs typeface="Source Sans Pro"/>
                <a:sym typeface="Source Sans Pro"/>
              </a:rPr>
              <a:t>TERIMA KASIH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DAGk38_bO7c</dc:identifier>
  <dcterms:modified xsi:type="dcterms:W3CDTF">2011-08-01T06:04:30Z</dcterms:modified>
  <cp:revision>1</cp:revision>
  <dc:title>Hitam Krem Modern Memphis  Tugas Kelompok Presentasi </dc:title>
</cp:coreProperties>
</file>