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334" r:id="rId2"/>
    <p:sldId id="302" r:id="rId3"/>
    <p:sldId id="303" r:id="rId4"/>
    <p:sldId id="304" r:id="rId5"/>
    <p:sldId id="305" r:id="rId6"/>
    <p:sldId id="311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9"/>
    <p:restoredTop sz="73362"/>
  </p:normalViewPr>
  <p:slideViewPr>
    <p:cSldViewPr snapToGrid="0" snapToObjects="1">
      <p:cViewPr varScale="1">
        <p:scale>
          <a:sx n="86" d="100"/>
          <a:sy n="86" d="100"/>
        </p:scale>
        <p:origin x="2676" y="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2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84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we have done that, we can jump into 32 bit code. </a:t>
            </a:r>
          </a:p>
          <a:p>
            <a:endParaRPr lang="en-US" dirty="0" smtClean="0"/>
          </a:p>
          <a:p>
            <a:r>
              <a:rPr lang="en-US" dirty="0" smtClean="0"/>
              <a:t>From 1979 to 1984 Protected</a:t>
            </a:r>
            <a:r>
              <a:rPr lang="en-US" baseline="0" dirty="0" smtClean="0"/>
              <a:t> mode.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5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a segment descriptor looks like</a:t>
            </a:r>
          </a:p>
          <a:p>
            <a:endParaRPr lang="en-US" dirty="0" smtClean="0"/>
          </a:p>
          <a:p>
            <a:r>
              <a:rPr lang="en-US" dirty="0" smtClean="0"/>
              <a:t>Base address is stored</a:t>
            </a:r>
            <a:r>
              <a:rPr lang="en-US" baseline="0" dirty="0" smtClean="0"/>
              <a:t> in all 3 yellow places</a:t>
            </a:r>
          </a:p>
          <a:p>
            <a:r>
              <a:rPr lang="en-US" baseline="0" dirty="0" smtClean="0"/>
              <a:t>Various permission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these </a:t>
            </a:r>
            <a:r>
              <a:rPr lang="en-US" baseline="0" dirty="0" err="1" smtClean="0"/>
              <a:t>tellss</a:t>
            </a:r>
            <a:r>
              <a:rPr lang="en-US" baseline="0" dirty="0" smtClean="0"/>
              <a:t> which </a:t>
            </a:r>
            <a:r>
              <a:rPr lang="en-US" baseline="0" dirty="0" err="1" smtClean="0"/>
              <a:t>rign</a:t>
            </a:r>
            <a:r>
              <a:rPr lang="en-US" baseline="0" dirty="0" smtClean="0"/>
              <a:t> you need to be to run on it.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Transitioning into protected</a:t>
            </a:r>
            <a:r>
              <a:rPr lang="en-US" baseline="0" dirty="0" smtClean="0"/>
              <a:t> mode by using a special CPU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9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some segment</a:t>
            </a:r>
            <a:r>
              <a:rPr lang="en-US" baseline="0" dirty="0" smtClean="0"/>
              <a:t> registers for 32 bit protected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6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bootloader</a:t>
            </a:r>
            <a:r>
              <a:rPr lang="en-US" dirty="0" smtClean="0"/>
              <a:t> is running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2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OS code doesn’t fit on 512 bytes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Kernel is just a big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Kernel is in ELF. Format because that’s what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 spits out by default.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the code/data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reads the address of main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3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up an address and we</a:t>
            </a:r>
            <a:r>
              <a:rPr lang="en-US" baseline="0" dirty="0" smtClean="0"/>
              <a:t> are just picking it in 0x10,000</a:t>
            </a:r>
          </a:p>
          <a:p>
            <a:r>
              <a:rPr lang="en-US" baseline="0" dirty="0" smtClean="0"/>
              <a:t> because we know all the code that’s running which is ours.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 the first 4096 from the </a:t>
            </a:r>
            <a:r>
              <a:rPr lang="en-US" baseline="0" dirty="0" err="1" smtClean="0"/>
              <a:t>harddrive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Read each section and putting over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define a simple mapping between physical and virtual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1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x86 in/out instructions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Later we will talk about Direct Memory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59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Outb</a:t>
            </a:r>
            <a:r>
              <a:rPr lang="en-US" dirty="0" smtClean="0"/>
              <a:t> functions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one </a:t>
            </a:r>
            <a:r>
              <a:rPr lang="en-US" baseline="0" dirty="0" err="1" smtClean="0"/>
              <a:t>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Inline assembly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Void </a:t>
            </a:r>
            <a:r>
              <a:rPr lang="en-US" baseline="0" dirty="0" err="1" smtClean="0"/>
              <a:t>outb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port,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value)</a:t>
            </a:r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(“ </a:t>
            </a:r>
            <a:r>
              <a:rPr lang="en-US" baseline="0" dirty="0" err="1" smtClean="0"/>
              <a:t>outb</a:t>
            </a:r>
            <a:r>
              <a:rPr lang="en-US" baseline="0" dirty="0" smtClean="0"/>
              <a:t> a1, a2”)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how we get the kernel from the hard drive into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true until today,</a:t>
            </a:r>
            <a:r>
              <a:rPr lang="en-US" baseline="0" dirty="0" smtClean="0"/>
              <a:t> this is because of backwards </a:t>
            </a:r>
            <a:r>
              <a:rPr lang="en-US" baseline="0" dirty="0" err="1" smtClean="0"/>
              <a:t>compatibiilty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BIOS – piece of code that figures out where the OS is after initializing at )x7c00.  Lower </a:t>
            </a:r>
            <a:r>
              <a:rPr lang="en-US" baseline="0" dirty="0" err="1" smtClean="0"/>
              <a:t>addreses</a:t>
            </a:r>
            <a:r>
              <a:rPr lang="en-US" baseline="0" dirty="0" smtClean="0"/>
              <a:t> taken by devices. 512 is one sector size in 1979</a:t>
            </a:r>
          </a:p>
        </p:txBody>
      </p:sp>
    </p:spTree>
    <p:extLst>
      <p:ext uri="{BB962C8B-B14F-4D97-AF65-F5344CB8AC3E}">
        <p14:creationId xmlns:p14="http://schemas.microsoft.com/office/powerpoint/2010/main" val="146938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37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vs physical memory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8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 flag turns on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kernel is just a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sets up the first user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44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unix</a:t>
            </a:r>
            <a:r>
              <a:rPr lang="en-US" baseline="0" dirty="0" smtClean="0"/>
              <a:t> like systems are created by copies of an existing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process is this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virtual memory each process can have it’s own private view of memory which is what we call </a:t>
            </a:r>
            <a:r>
              <a:rPr lang="en-US" baseline="0" dirty="0" err="1" smtClean="0"/>
              <a:t>addresspace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54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call </a:t>
            </a:r>
            <a:r>
              <a:rPr lang="en-US" dirty="0" err="1" smtClean="0"/>
              <a:t>tha</a:t>
            </a:r>
            <a:r>
              <a:rPr lang="en-US" baseline="0" dirty="0" smtClean="0"/>
              <a:t> it makes is the exec system call</a:t>
            </a:r>
          </a:p>
          <a:p>
            <a:endParaRPr lang="en-US" dirty="0" smtClean="0"/>
          </a:p>
          <a:p>
            <a:r>
              <a:rPr lang="en-US" dirty="0" smtClean="0"/>
              <a:t>That first process is </a:t>
            </a:r>
            <a:r>
              <a:rPr lang="en-US" dirty="0" err="1" smtClean="0"/>
              <a:t>gonna</a:t>
            </a:r>
            <a:r>
              <a:rPr lang="en-US" dirty="0" smtClean="0"/>
              <a:t> start the shell. </a:t>
            </a:r>
          </a:p>
          <a:p>
            <a:r>
              <a:rPr lang="en-US" dirty="0" smtClean="0"/>
              <a:t>Once that happens the boot process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do Is disable hardware interrupts</a:t>
            </a:r>
          </a:p>
          <a:p>
            <a:endParaRPr lang="en-US" dirty="0" smtClean="0"/>
          </a:p>
          <a:p>
            <a:r>
              <a:rPr lang="en-US" dirty="0" smtClean="0"/>
              <a:t>Set the segment registers to a known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2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Relics of 1980s computing 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could form an address</a:t>
            </a:r>
            <a:r>
              <a:rPr lang="en-US" baseline="0" dirty="0" smtClean="0"/>
              <a:t> that couldn’t be interpreted by the machine. 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Wraped</a:t>
            </a:r>
            <a:r>
              <a:rPr lang="en-US" baseline="0" dirty="0" smtClean="0"/>
              <a:t> around to the bottom of memory. 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Some programs relied on this. BAD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Talking to the keyboard controller to toggle this address. You can tell the </a:t>
            </a:r>
            <a:r>
              <a:rPr lang="en-US" baseline="0" dirty="0" err="1" smtClean="0"/>
              <a:t>keyb</a:t>
            </a:r>
            <a:r>
              <a:rPr lang="en-US" baseline="0" dirty="0" smtClean="0"/>
              <a:t> controller to force the address.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want people pirating games</a:t>
            </a:r>
          </a:p>
          <a:p>
            <a:endParaRPr lang="en-US" dirty="0" smtClean="0"/>
          </a:p>
          <a:p>
            <a:r>
              <a:rPr lang="en-US" dirty="0" smtClean="0"/>
              <a:t>Cryptographically</a:t>
            </a:r>
            <a:r>
              <a:rPr lang="en-US" baseline="0" dirty="0" smtClean="0"/>
              <a:t> signed so that only MS code could run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up the </a:t>
            </a:r>
            <a:r>
              <a:rPr lang="en-US" baseline="0" dirty="0" err="1" smtClean="0"/>
              <a:t>xbox</a:t>
            </a:r>
            <a:r>
              <a:rPr lang="en-US" baseline="0" dirty="0" smtClean="0"/>
              <a:t> and found the a20 pin. Physically connected it to ground. </a:t>
            </a:r>
            <a:r>
              <a:rPr lang="en-US" baseline="0" dirty="0" err="1" smtClean="0"/>
              <a:t>Insterad</a:t>
            </a:r>
            <a:r>
              <a:rPr lang="en-US" baseline="0" dirty="0" smtClean="0"/>
              <a:t> of running code at EF, ran it at FF. </a:t>
            </a:r>
          </a:p>
          <a:p>
            <a:r>
              <a:rPr lang="en-US" baseline="0" dirty="0" smtClean="0"/>
              <a:t>This was in Flash memory. Then you had complete control over the </a:t>
            </a:r>
            <a:r>
              <a:rPr lang="en-US" baseline="0" dirty="0" err="1" smtClean="0"/>
              <a:t>xbox</a:t>
            </a:r>
            <a:r>
              <a:rPr lang="en-US" baseline="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it might not be able to respond. </a:t>
            </a:r>
          </a:p>
          <a:p>
            <a:r>
              <a:rPr lang="en-US" dirty="0" smtClean="0"/>
              <a:t>Reading from port 64. testing </a:t>
            </a:r>
            <a:r>
              <a:rPr lang="en-US" dirty="0" err="1" smtClean="0"/>
              <a:t>wheter</a:t>
            </a:r>
            <a:r>
              <a:rPr lang="en-US" dirty="0" smtClean="0"/>
              <a:t> its</a:t>
            </a:r>
            <a:r>
              <a:rPr lang="en-US" baseline="0" dirty="0" smtClean="0"/>
              <a:t> ready if it’s not,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in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2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to talk to </a:t>
            </a:r>
            <a:r>
              <a:rPr lang="en-US" dirty="0" err="1" smtClean="0"/>
              <a:t>harware</a:t>
            </a:r>
            <a:r>
              <a:rPr lang="en-US" baseline="0" dirty="0" smtClean="0"/>
              <a:t> on the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0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4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4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204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72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144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03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4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3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85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2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20_l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8533" dirty="0" smtClean="0"/>
              <a:t>UNIT </a:t>
            </a:r>
            <a:r>
              <a:rPr lang="tr-TR" sz="8533" dirty="0" smtClean="0"/>
              <a:t>3</a:t>
            </a:r>
            <a:r>
              <a:rPr lang="en-US" sz="8533" dirty="0" smtClean="0"/>
              <a:t>.1</a:t>
            </a:r>
            <a:r>
              <a:rPr lang="tr-TR" sz="8533" dirty="0" smtClean="0"/>
              <a:t>: </a:t>
            </a:r>
            <a:r>
              <a:rPr lang="tr-TR" sz="8533"/>
              <a:t/>
            </a:r>
            <a:br>
              <a:rPr lang="tr-TR" sz="8533"/>
            </a:br>
            <a:r>
              <a:rPr lang="tr-TR" sz="8533" smtClean="0">
                <a:solidFill>
                  <a:srgbClr val="FF0000"/>
                </a:solidFill>
              </a:rPr>
              <a:t>XV6 </a:t>
            </a:r>
            <a:r>
              <a:rPr lang="tr-TR" sz="8533" dirty="0" smtClean="0">
                <a:solidFill>
                  <a:srgbClr val="FF0000"/>
                </a:solidFill>
              </a:rPr>
              <a:t>BOOT PROCESS </a:t>
            </a:r>
            <a:endParaRPr lang="tr-TR" sz="8533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989" y="7846730"/>
            <a:ext cx="12800752" cy="1536171"/>
          </a:xfrm>
        </p:spPr>
        <p:txBody>
          <a:bodyPr>
            <a:normAutofit/>
          </a:bodyPr>
          <a:lstStyle/>
          <a:p>
            <a:pPr algn="r"/>
            <a:r>
              <a:rPr lang="tr-TR" sz="1991" dirty="0" err="1" smtClean="0"/>
              <a:t>Slides</a:t>
            </a:r>
            <a:r>
              <a:rPr lang="tr-TR" sz="1991" dirty="0" smtClean="0"/>
              <a:t> </a:t>
            </a:r>
            <a:r>
              <a:rPr lang="tr-TR" sz="1991" dirty="0" err="1" smtClean="0"/>
              <a:t>by</a:t>
            </a:r>
            <a:r>
              <a:rPr lang="tr-TR" sz="1991" dirty="0" smtClean="0"/>
              <a:t> Prof. </a:t>
            </a:r>
            <a:r>
              <a:rPr lang="tr-TR" sz="1991" dirty="0" err="1" smtClean="0"/>
              <a:t>Sandoval</a:t>
            </a:r>
            <a:endParaRPr lang="tr-TR" sz="1991" dirty="0" smtClean="0"/>
          </a:p>
          <a:p>
            <a:pPr algn="r"/>
            <a:r>
              <a:rPr lang="tr-TR" sz="1991" dirty="0" err="1" smtClean="0"/>
              <a:t>Some</a:t>
            </a:r>
            <a:r>
              <a:rPr lang="tr-TR" sz="1991" dirty="0" smtClean="0"/>
              <a:t> </a:t>
            </a:r>
            <a:r>
              <a:rPr lang="tr-TR" sz="1991" dirty="0" err="1"/>
              <a:t>slides</a:t>
            </a:r>
            <a:r>
              <a:rPr lang="tr-TR" sz="1991" dirty="0"/>
              <a:t> </a:t>
            </a:r>
            <a:r>
              <a:rPr lang="tr-TR" sz="1991" dirty="0" err="1"/>
              <a:t>derived</a:t>
            </a:r>
            <a:r>
              <a:rPr lang="tr-TR" sz="1991" dirty="0"/>
              <a:t> </a:t>
            </a:r>
            <a:r>
              <a:rPr lang="tr-TR" sz="1991" dirty="0" err="1"/>
              <a:t>from</a:t>
            </a:r>
            <a:r>
              <a:rPr lang="tr-TR" sz="1991" dirty="0"/>
              <a:t> : </a:t>
            </a:r>
            <a:r>
              <a:rPr lang="en-US" sz="1991" dirty="0" smtClean="0"/>
              <a:t>Prof Dolan-</a:t>
            </a:r>
            <a:r>
              <a:rPr lang="en-US" sz="1991" dirty="0" err="1" smtClean="0"/>
              <a:t>Gavitt</a:t>
            </a:r>
            <a:endParaRPr lang="tr-TR" sz="1991" dirty="0"/>
          </a:p>
          <a:p>
            <a:pPr algn="r"/>
            <a:r>
              <a:rPr lang="tr-TR" sz="1991" dirty="0" err="1" smtClean="0"/>
              <a:t>Thanks</a:t>
            </a:r>
            <a:r>
              <a:rPr lang="tr-TR" sz="1991" dirty="0" smtClean="0"/>
              <a:t>!!!</a:t>
            </a:r>
            <a:endParaRPr lang="tr-TR" sz="1991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54596" y="1189850"/>
            <a:ext cx="6962987" cy="12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tr-TR" sz="3982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692" y="6618701"/>
            <a:ext cx="3300904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20" dirty="0"/>
              <a:t>Prof </a:t>
            </a:r>
            <a:r>
              <a:rPr lang="en-US" sz="5120" dirty="0" err="1" smtClean="0"/>
              <a:t>Yotov</a:t>
            </a:r>
            <a:endParaRPr lang="en-US" sz="5120" dirty="0"/>
          </a:p>
          <a:p>
            <a:r>
              <a:rPr lang="en-US" sz="5120" smtClean="0"/>
              <a:t>CS6233</a:t>
            </a:r>
            <a:endParaRPr lang="en-US" sz="5120" dirty="0" smtClean="0"/>
          </a:p>
        </p:txBody>
      </p:sp>
    </p:spTree>
    <p:extLst>
      <p:ext uri="{BB962C8B-B14F-4D97-AF65-F5344CB8AC3E}">
        <p14:creationId xmlns:p14="http://schemas.microsoft.com/office/powerpoint/2010/main" val="13270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905690" y="2082799"/>
            <a:ext cx="1119342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Physical address line A20 is tied to zero so that the first PCs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with 2 MB would run software that assumed 1 MB.  Undo that.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0xd1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0xd1 -&gt; port 0x64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3372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0xdf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0xdf -&gt; port 0x60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0x60</a:t>
            </a:r>
          </a:p>
        </p:txBody>
      </p:sp>
      <p:sp>
        <p:nvSpPr>
          <p:cNvPr id="159" name="Shape 159"/>
          <p:cNvSpPr/>
          <p:nvPr/>
        </p:nvSpPr>
        <p:spPr>
          <a:xfrm>
            <a:off x="4628641" y="1212850"/>
            <a:ext cx="3264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PS/2 Data Port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3905101" y="1842690"/>
            <a:ext cx="2160786" cy="5161262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31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270849" y="1308100"/>
            <a:ext cx="277615" cy="482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905690" y="2082799"/>
            <a:ext cx="1119342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Physical address line A20 is tied to zero so that the first PCs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with 2 MB would run software that assumed 1 MB.  Undo that.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0xd1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0xd1 -&gt; port 0x64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3372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0xdf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0xdf -&gt; port 0x60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0x60</a:t>
            </a:r>
          </a:p>
        </p:txBody>
      </p:sp>
      <p:sp>
        <p:nvSpPr>
          <p:cNvPr id="164" name="Shape 164"/>
          <p:cNvSpPr/>
          <p:nvPr/>
        </p:nvSpPr>
        <p:spPr>
          <a:xfrm>
            <a:off x="4353706" y="1225550"/>
            <a:ext cx="348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0xdf = 11011111</a:t>
            </a:r>
          </a:p>
        </p:txBody>
      </p:sp>
      <p:sp>
        <p:nvSpPr>
          <p:cNvPr id="165" name="Shape 165"/>
          <p:cNvSpPr/>
          <p:nvPr/>
        </p:nvSpPr>
        <p:spPr>
          <a:xfrm flipH="1">
            <a:off x="3190130" y="1842690"/>
            <a:ext cx="2875757" cy="4816526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120097" y="368300"/>
            <a:ext cx="25791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A20 Enable</a:t>
            </a:r>
          </a:p>
        </p:txBody>
      </p:sp>
      <p:sp>
        <p:nvSpPr>
          <p:cNvPr id="167" name="Shape 167"/>
          <p:cNvSpPr/>
          <p:nvPr/>
        </p:nvSpPr>
        <p:spPr>
          <a:xfrm>
            <a:off x="7408674" y="940990"/>
            <a:ext cx="1" cy="369757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808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Transitioning into</a:t>
            </a:r>
          </a:p>
          <a:p>
            <a:pPr defTabSz="490727">
              <a:defRPr sz="6719"/>
            </a:pPr>
            <a:r>
              <a:t>Protected Mode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To run 32-bit code, we need to transition into </a:t>
            </a:r>
            <a:r>
              <a:rPr i="1"/>
              <a:t>protected mode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A key feature here is that the meaning of the segment registers (%cs, %ds, etc.) changes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Instead of just holding extra bits for memory addresses, they </a:t>
            </a:r>
            <a:r>
              <a:rPr i="1"/>
              <a:t>select</a:t>
            </a:r>
            <a:r>
              <a:t> a particular </a:t>
            </a:r>
            <a:r>
              <a:rPr i="1"/>
              <a:t>segment descriptor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i="1"/>
              <a:t>Segment descriptor</a:t>
            </a:r>
            <a:r>
              <a:t> gives the base address, size, and permissions of that memory segment</a:t>
            </a:r>
          </a:p>
        </p:txBody>
      </p:sp>
    </p:spTree>
    <p:extLst>
      <p:ext uri="{BB962C8B-B14F-4D97-AF65-F5344CB8AC3E}">
        <p14:creationId xmlns:p14="http://schemas.microsoft.com/office/powerpoint/2010/main" val="18727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Segments in xv6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with most modern OSes, xv6 makes very little use of segmentation</a:t>
            </a:r>
          </a:p>
          <a:p>
            <a:r>
              <a:t>The segments it defines just give a 1-1 mapping between logical and physical addresses</a:t>
            </a:r>
          </a:p>
          <a:p>
            <a:r>
              <a:t>Later, it will set up the </a:t>
            </a:r>
            <a:r>
              <a:rPr i="1"/>
              <a:t>paging hardware</a:t>
            </a:r>
            <a:r>
              <a:t> and use </a:t>
            </a:r>
            <a:r>
              <a:rPr i="1"/>
              <a:t>virtual addresses</a:t>
            </a: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87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t>The Global Descriptor Table</a:t>
            </a:r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4828" y="3461146"/>
            <a:ext cx="10160001" cy="1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463471" y="2708473"/>
            <a:ext cx="43315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Segment Descriptor:</a:t>
            </a:r>
          </a:p>
        </p:txBody>
      </p:sp>
      <p:sp>
        <p:nvSpPr>
          <p:cNvPr id="181" name="Shape 181"/>
          <p:cNvSpPr/>
          <p:nvPr/>
        </p:nvSpPr>
        <p:spPr>
          <a:xfrm>
            <a:off x="1784985" y="6248400"/>
            <a:ext cx="9434830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gdt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SEG_NULLASM</a:t>
            </a:r>
            <a:r>
              <a:t>                             </a:t>
            </a:r>
            <a:r>
              <a:rPr>
                <a:solidFill>
                  <a:srgbClr val="5330E1"/>
                </a:solidFill>
              </a:rPr>
              <a:t># null seg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SEG_ASM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4BBC7"/>
                </a:solidFill>
              </a:rPr>
              <a:t>STA_X</a:t>
            </a:r>
            <a:r>
              <a:t>|STA_R, 0x0, 0xffffffff)   # code seg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SEG_ASM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4BBC7"/>
                </a:solidFill>
              </a:rPr>
              <a:t>STA_W</a:t>
            </a:r>
            <a:r>
              <a:rPr>
                <a:solidFill>
                  <a:srgbClr val="000000"/>
                </a:solidFill>
              </a:rPr>
              <a:t>, </a:t>
            </a:r>
            <a:r>
              <a:t>0x0</a:t>
            </a:r>
            <a:r>
              <a:rPr>
                <a:solidFill>
                  <a:srgbClr val="000000"/>
                </a:solidFill>
              </a:rPr>
              <a:t>, </a:t>
            </a:r>
            <a:r>
              <a:t>0xffffffff</a:t>
            </a:r>
            <a:r>
              <a:rPr>
                <a:solidFill>
                  <a:srgbClr val="000000"/>
                </a:solidFill>
              </a:rPr>
              <a:t>)         </a:t>
            </a:r>
            <a:r>
              <a:rPr>
                <a:solidFill>
                  <a:srgbClr val="5330E1"/>
                </a:solidFill>
              </a:rPr>
              <a:t># data seg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4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316385" y="2927349"/>
            <a:ext cx="8372030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from real to protected mode.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Use a bootstrap GDT that makes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virtual addresses map directly to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physical addresses so that the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effective memory map doesn't change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during the transition.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lgdt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gdtdesc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cr0</a:t>
            </a:r>
            <a:r>
              <a:t>, %</a:t>
            </a:r>
            <a:r>
              <a:rPr>
                <a:solidFill>
                  <a:srgbClr val="34BBC7"/>
                </a:solidFill>
              </a:rPr>
              <a:t>eax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orl</a:t>
            </a:r>
            <a:r>
              <a:t>     $</a:t>
            </a:r>
            <a:r>
              <a:rPr>
                <a:solidFill>
                  <a:srgbClr val="34BBC7"/>
                </a:solidFill>
              </a:rPr>
              <a:t>CR0_PE</a:t>
            </a:r>
            <a:r>
              <a:t>, %</a:t>
            </a:r>
            <a:r>
              <a:rPr>
                <a:solidFill>
                  <a:srgbClr val="34BBC7"/>
                </a:solidFill>
              </a:rPr>
              <a:t>eax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eax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cr0</a:t>
            </a:r>
          </a:p>
        </p:txBody>
      </p:sp>
    </p:spTree>
    <p:extLst>
      <p:ext uri="{BB962C8B-B14F-4D97-AF65-F5344CB8AC3E}">
        <p14:creationId xmlns:p14="http://schemas.microsoft.com/office/powerpoint/2010/main" val="1374450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Protected Mode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Finally we can jump into </a:t>
            </a:r>
            <a:r>
              <a:rPr i="1"/>
              <a:t>protected mode. </a:t>
            </a:r>
            <a:r>
              <a:t>The change happens only once a segment register is modified, so we execute a </a:t>
            </a:r>
            <a:r>
              <a:rPr i="1"/>
              <a:t>long jump</a:t>
            </a:r>
            <a:r>
              <a:t> to set %cs</a:t>
            </a:r>
            <a:br/>
            <a:endParaRPr/>
          </a:p>
          <a:p>
            <a:r>
              <a:t>From here on out, we're executing 32-bit x86 code</a:t>
            </a:r>
          </a:p>
        </p:txBody>
      </p:sp>
      <p:sp>
        <p:nvSpPr>
          <p:cNvPr id="187" name="Shape 187"/>
          <p:cNvSpPr/>
          <p:nvPr/>
        </p:nvSpPr>
        <p:spPr>
          <a:xfrm>
            <a:off x="2961992" y="6057900"/>
            <a:ext cx="667460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ljmp</a:t>
            </a:r>
            <a:r>
              <a:rPr>
                <a:solidFill>
                  <a:srgbClr val="000000"/>
                </a:solidFill>
              </a:rPr>
              <a:t>    $(</a:t>
            </a:r>
            <a:r>
              <a:t>SEG_KCODE</a:t>
            </a:r>
            <a:r>
              <a:rPr>
                <a:solidFill>
                  <a:srgbClr val="000000"/>
                </a:solidFill>
              </a:rPr>
              <a:t>&lt;&lt;</a:t>
            </a:r>
            <a:r>
              <a:rPr>
                <a:solidFill>
                  <a:srgbClr val="C3372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), $</a:t>
            </a:r>
            <a:r>
              <a:t>start32</a:t>
            </a:r>
          </a:p>
        </p:txBody>
      </p:sp>
    </p:spTree>
    <p:extLst>
      <p:ext uri="{BB962C8B-B14F-4D97-AF65-F5344CB8AC3E}">
        <p14:creationId xmlns:p14="http://schemas.microsoft.com/office/powerpoint/2010/main" val="2048639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475308" y="3079750"/>
            <a:ext cx="11552784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.code</a:t>
            </a:r>
            <a:r>
              <a:rPr>
                <a:solidFill>
                  <a:srgbClr val="C33720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  </a:t>
            </a:r>
            <a:r>
              <a:t># Tell assembler to generate 32-bit code now.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start32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Set up the protected-mode data segment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rPr>
                <a:solidFill>
                  <a:srgbClr val="000000"/>
                </a:solidFill>
              </a:rPr>
              <a:t>    $(</a:t>
            </a:r>
            <a:r>
              <a:rPr>
                <a:solidFill>
                  <a:srgbClr val="34BBC7"/>
                </a:solidFill>
              </a:rPr>
              <a:t>SEG_KDATA</a:t>
            </a:r>
            <a:r>
              <a:rPr>
                <a:solidFill>
                  <a:srgbClr val="000000"/>
                </a:solidFill>
              </a:rPr>
              <a:t>&lt;&lt;</a:t>
            </a:r>
            <a:r>
              <a:rPr>
                <a:solidFill>
                  <a:srgbClr val="C3372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), %</a:t>
            </a:r>
            <a:r>
              <a:rPr>
                <a:solidFill>
                  <a:srgbClr val="34BBC7"/>
                </a:solidFill>
              </a:rPr>
              <a:t>ax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# Our data segment selector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rPr>
                <a:solidFill>
                  <a:srgbClr val="000000"/>
                </a:solidFill>
              </a:rPr>
              <a:t>    %</a:t>
            </a:r>
            <a:r>
              <a:rPr>
                <a:solidFill>
                  <a:srgbClr val="34BBC7"/>
                </a:solidFill>
              </a:rPr>
              <a:t>ax</a:t>
            </a:r>
            <a:r>
              <a:rPr>
                <a:solidFill>
                  <a:srgbClr val="000000"/>
                </a:solidFill>
              </a:rPr>
              <a:t>, %</a:t>
            </a:r>
            <a:r>
              <a:rPr>
                <a:solidFill>
                  <a:srgbClr val="34BBC7"/>
                </a:solidFill>
              </a:rPr>
              <a:t>ds</a:t>
            </a:r>
            <a:r>
              <a:rPr>
                <a:solidFill>
                  <a:srgbClr val="000000"/>
                </a:solidFill>
              </a:rPr>
              <a:t>                </a:t>
            </a:r>
            <a:r>
              <a:t># -&gt; DS: Data Segment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rPr>
                <a:solidFill>
                  <a:srgbClr val="000000"/>
                </a:solidFill>
              </a:rPr>
              <a:t>    %</a:t>
            </a:r>
            <a:r>
              <a:rPr>
                <a:solidFill>
                  <a:srgbClr val="34BBC7"/>
                </a:solidFill>
              </a:rPr>
              <a:t>ax</a:t>
            </a:r>
            <a:r>
              <a:rPr>
                <a:solidFill>
                  <a:srgbClr val="000000"/>
                </a:solidFill>
              </a:rPr>
              <a:t>, %</a:t>
            </a:r>
            <a:r>
              <a:rPr>
                <a:solidFill>
                  <a:srgbClr val="34BBC7"/>
                </a:solidFill>
              </a:rPr>
              <a:t>es</a:t>
            </a:r>
            <a:r>
              <a:rPr>
                <a:solidFill>
                  <a:srgbClr val="000000"/>
                </a:solidFill>
              </a:rPr>
              <a:t>                </a:t>
            </a:r>
            <a:r>
              <a:t># -&gt; ES: Extra Segment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rPr>
                <a:solidFill>
                  <a:srgbClr val="000000"/>
                </a:solidFill>
              </a:rPr>
              <a:t>    %</a:t>
            </a:r>
            <a:r>
              <a:rPr>
                <a:solidFill>
                  <a:srgbClr val="34BBC7"/>
                </a:solidFill>
              </a:rPr>
              <a:t>ax</a:t>
            </a:r>
            <a:r>
              <a:rPr>
                <a:solidFill>
                  <a:srgbClr val="000000"/>
                </a:solidFill>
              </a:rPr>
              <a:t>, %</a:t>
            </a:r>
            <a:r>
              <a:rPr>
                <a:solidFill>
                  <a:srgbClr val="34BBC7"/>
                </a:solidFill>
              </a:rPr>
              <a:t>ss</a:t>
            </a:r>
            <a:r>
              <a:rPr>
                <a:solidFill>
                  <a:srgbClr val="000000"/>
                </a:solidFill>
              </a:rPr>
              <a:t>                </a:t>
            </a:r>
            <a:r>
              <a:t># -&gt; SS: Stack Segment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0,</a:t>
            </a:r>
            <a:r>
              <a:rPr>
                <a:solidFill>
                  <a:srgbClr val="000000"/>
                </a:solidFill>
              </a:rPr>
              <a:t> %</a:t>
            </a:r>
            <a:r>
              <a:rPr>
                <a:solidFill>
                  <a:srgbClr val="34BBC7"/>
                </a:solidFill>
              </a:rPr>
              <a:t>ax</a:t>
            </a:r>
            <a:r>
              <a:rPr>
                <a:solidFill>
                  <a:srgbClr val="000000"/>
                </a:solidFill>
              </a:rPr>
              <a:t>                 </a:t>
            </a:r>
            <a:r>
              <a:t># Zero segments not ready for use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fs</a:t>
            </a:r>
            <a:r>
              <a:t>                </a:t>
            </a:r>
            <a:r>
              <a:rPr>
                <a:solidFill>
                  <a:srgbClr val="5330E1"/>
                </a:solidFill>
              </a:rPr>
              <a:t># -&gt; FS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movw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gs</a:t>
            </a:r>
            <a:r>
              <a:t>                </a:t>
            </a:r>
            <a:r>
              <a:rPr>
                <a:solidFill>
                  <a:srgbClr val="5330E1"/>
                </a:solidFill>
              </a:rPr>
              <a:t># -&gt; GS</a:t>
            </a:r>
          </a:p>
        </p:txBody>
      </p:sp>
    </p:spTree>
    <p:extLst>
      <p:ext uri="{BB962C8B-B14F-4D97-AF65-F5344CB8AC3E}">
        <p14:creationId xmlns:p14="http://schemas.microsoft.com/office/powerpoint/2010/main" val="879318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Onward to C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410397"/>
          </a:xfrm>
          <a:prstGeom prst="rect">
            <a:avLst/>
          </a:prstGeom>
        </p:spPr>
        <p:txBody>
          <a:bodyPr/>
          <a:lstStyle/>
          <a:p>
            <a:r>
              <a:t>Finally, we can set up the stack and jump into C code</a:t>
            </a:r>
          </a:p>
          <a:p>
            <a:r>
              <a:t>The stack pointer is set to </a:t>
            </a:r>
            <a:r>
              <a:rPr>
                <a:latin typeface="Menlo"/>
                <a:ea typeface="Menlo"/>
                <a:cs typeface="Menlo"/>
                <a:sym typeface="Menlo"/>
              </a:rPr>
              <a:t>0x7c00</a:t>
            </a:r>
            <a:r>
              <a:t> – the address of the start of the bootloader</a:t>
            </a:r>
          </a:p>
        </p:txBody>
      </p:sp>
      <p:sp>
        <p:nvSpPr>
          <p:cNvPr id="193" name="Shape 193"/>
          <p:cNvSpPr/>
          <p:nvPr/>
        </p:nvSpPr>
        <p:spPr>
          <a:xfrm>
            <a:off x="1872915" y="6540500"/>
            <a:ext cx="925897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Set up the stack pointer and call into C.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$</a:t>
            </a:r>
            <a:r>
              <a:rPr>
                <a:solidFill>
                  <a:srgbClr val="34BBC7"/>
                </a:solidFill>
              </a:rPr>
              <a:t>start</a:t>
            </a:r>
            <a:r>
              <a:t>, %</a:t>
            </a:r>
            <a:r>
              <a:rPr>
                <a:solidFill>
                  <a:srgbClr val="34BBC7"/>
                </a:solidFill>
              </a:rPr>
              <a:t>esp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call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bootmain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60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bootmain.c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Reads in the kernel header from the hard disk</a:t>
            </a:r>
          </a:p>
          <a:p>
            <a:r>
              <a:t>Parses the kernel headers – it's a standard ELF (Executable and Linkable Format) file that gcc emits</a:t>
            </a:r>
          </a:p>
          <a:p>
            <a:r>
              <a:t>Reads each section (kernel code, data) into memory at the address specified in the ELF headers</a:t>
            </a:r>
          </a:p>
          <a:p>
            <a:r>
              <a:t>Finally, calls the </a:t>
            </a:r>
            <a:r>
              <a:rPr i="1"/>
              <a:t>entry point</a:t>
            </a:r>
            <a:r>
              <a:t> defined in the ELF file</a:t>
            </a:r>
          </a:p>
        </p:txBody>
      </p:sp>
    </p:spTree>
    <p:extLst>
      <p:ext uri="{BB962C8B-B14F-4D97-AF65-F5344CB8AC3E}">
        <p14:creationId xmlns:p14="http://schemas.microsoft.com/office/powerpoint/2010/main" val="8459956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Bootloader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Recall: x86 processors start out in 16-bit </a:t>
            </a:r>
            <a:r>
              <a:rPr i="1" dirty="0"/>
              <a:t>real mode</a:t>
            </a:r>
            <a:r>
              <a:rPr dirty="0"/>
              <a:t> (pretends to be an 8088 processor from 1979)</a:t>
            </a:r>
          </a:p>
          <a:p>
            <a:r>
              <a:rPr dirty="0"/>
              <a:t>BIOS loads the bootloader (512 bytes) at 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0x7c00</a:t>
            </a:r>
          </a:p>
          <a:p>
            <a:r>
              <a:rPr dirty="0"/>
              <a:t>The very first piece of xv6 code that runs is its bootloader (bootasm.S) – 16-bit assembly, mostly</a:t>
            </a:r>
          </a:p>
          <a:p>
            <a:r>
              <a:rPr dirty="0"/>
              <a:t>Once it has set up some essential things, it transitions into </a:t>
            </a:r>
            <a:r>
              <a:rPr i="1" dirty="0"/>
              <a:t>protected mode</a:t>
            </a:r>
            <a:r>
              <a:rPr dirty="0"/>
              <a:t> and calls into C code (</a:t>
            </a:r>
            <a:r>
              <a:rPr b="1" dirty="0"/>
              <a:t>bootmain.c</a:t>
            </a:r>
            <a:r>
              <a:rPr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452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433267" y="863599"/>
            <a:ext cx="1013826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elf = 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rPr>
                <a:solidFill>
                  <a:srgbClr val="000000"/>
                </a:solidFill>
              </a:rPr>
              <a:t> elfhdr*)</a:t>
            </a:r>
            <a:r>
              <a:rPr>
                <a:solidFill>
                  <a:srgbClr val="C33720"/>
                </a:solidFill>
              </a:rPr>
              <a:t>0x10000</a:t>
            </a:r>
            <a:r>
              <a:rPr>
                <a:solidFill>
                  <a:srgbClr val="000000"/>
                </a:solidFill>
              </a:rPr>
              <a:t>;  </a:t>
            </a:r>
            <a:r>
              <a:t>// scratch space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Read 1st page off disk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readseg((uchar*)elf, </a:t>
            </a:r>
            <a:r>
              <a:rPr>
                <a:solidFill>
                  <a:srgbClr val="C33720"/>
                </a:solidFill>
              </a:rPr>
              <a:t>4096</a:t>
            </a:r>
            <a:r>
              <a:t>, </a:t>
            </a:r>
            <a:r>
              <a:rPr>
                <a:solidFill>
                  <a:srgbClr val="C33720"/>
                </a:solidFill>
              </a:rPr>
              <a:t>0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Is this an ELF executable?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(elf-&gt;magic != ELF_MAGIC)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E7924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;  </a:t>
            </a:r>
            <a:r>
              <a:t>// let bootasm.S handle error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Load each program segment (ignores ph flags).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ph = 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proghdr*)((uchar*)elf + elf-&gt;phoff);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eph = ph + elf-&gt;phnum;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for</a:t>
            </a:r>
            <a:r>
              <a:t>(; ph &lt; eph; ph++){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pa = (uchar*)ph-&gt;paddr;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readseg(pa, ph-&gt;filesz, ph-&gt;off);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(ph-&gt;memsz &gt; ph-&gt;filesz)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  stosb(pa + ph-&gt;filesz, </a:t>
            </a:r>
            <a:r>
              <a:rPr>
                <a:solidFill>
                  <a:srgbClr val="C33720"/>
                </a:solidFill>
              </a:rPr>
              <a:t>0</a:t>
            </a:r>
            <a:r>
              <a:t>, ph-&gt;memsz - ph-&gt;filesz);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Call the entry point from the ELF header.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Does not return!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entry = 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(*)(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))(elf-&gt;entry);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entry();</a:t>
            </a:r>
          </a:p>
        </p:txBody>
      </p:sp>
    </p:spTree>
    <p:extLst>
      <p:ext uri="{BB962C8B-B14F-4D97-AF65-F5344CB8AC3E}">
        <p14:creationId xmlns:p14="http://schemas.microsoft.com/office/powerpoint/2010/main" val="159007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kernel.ld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kernel will eventually be loaded at 0x80100000 (virtual)</a:t>
            </a:r>
          </a:p>
          <a:p>
            <a:r>
              <a:t>For now though, we have only physical memory, not virtual memory</a:t>
            </a:r>
          </a:p>
          <a:p>
            <a:r>
              <a:t>Luckily, we can use a </a:t>
            </a:r>
            <a:r>
              <a:rPr i="1"/>
              <a:t>linker script</a:t>
            </a:r>
            <a:r>
              <a:t> to specify the physical load address, along with the entry point</a:t>
            </a:r>
          </a:p>
        </p:txBody>
      </p:sp>
    </p:spTree>
    <p:extLst>
      <p:ext uri="{BB962C8B-B14F-4D97-AF65-F5344CB8AC3E}">
        <p14:creationId xmlns:p14="http://schemas.microsoft.com/office/powerpoint/2010/main" val="96586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63637" y="1422400"/>
            <a:ext cx="11277527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Simple linker script for the JOS kernel.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See the GNU ld 'info' manual ("info ld") to learn the syntax.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OUTPUT_FORMAT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33720"/>
                </a:solidFill>
              </a:rPr>
              <a:t>"elf32-i386"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33720"/>
                </a:solidFill>
              </a:rPr>
              <a:t>"elf32-i386"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33720"/>
                </a:solidFill>
              </a:rPr>
              <a:t>"elf32-i386"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OUTPUT_ARCH</a:t>
            </a:r>
            <a:r>
              <a:rPr>
                <a:solidFill>
                  <a:srgbClr val="000000"/>
                </a:solidFill>
              </a:rPr>
              <a:t>(i386)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ENTRY</a:t>
            </a:r>
            <a:r>
              <a:t>(_start)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SECTIONS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 Link the kernel at this address: "." means the current address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/* Must be equal to KERNLINK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53BD3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 = </a:t>
            </a:r>
            <a:r>
              <a:t>0x80100000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53BD3"/>
                </a:solidFill>
              </a:rPr>
              <a:t>.text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CE7924"/>
                </a:solidFill>
              </a:rPr>
              <a:t>AT</a:t>
            </a:r>
            <a:r>
              <a:rPr>
                <a:solidFill>
                  <a:srgbClr val="000000"/>
                </a:solidFill>
              </a:rPr>
              <a:t>(</a:t>
            </a:r>
            <a:r>
              <a:t>0x100000</a:t>
            </a:r>
            <a:r>
              <a:rPr>
                <a:solidFill>
                  <a:srgbClr val="000000"/>
                </a:solidFill>
              </a:rP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*(</a:t>
            </a:r>
            <a:r>
              <a:rPr>
                <a:solidFill>
                  <a:srgbClr val="D53BD3"/>
                </a:solidFill>
              </a:rPr>
              <a:t>.text</a:t>
            </a:r>
            <a:r>
              <a:rPr>
                <a:solidFill>
                  <a:srgbClr val="000000"/>
                </a:solidFill>
              </a:rPr>
              <a:t> </a:t>
            </a:r>
            <a:r>
              <a:t>.stub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.text</a:t>
            </a:r>
            <a:r>
              <a:t>.*</a:t>
            </a:r>
            <a:r>
              <a:rPr>
                <a:solidFill>
                  <a:srgbClr val="000000"/>
                </a:solidFill>
              </a:rPr>
              <a:t> </a:t>
            </a:r>
            <a:r>
              <a:t>.gnu.linkonce.t.*)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204" name="Shape 204"/>
          <p:cNvSpPr/>
          <p:nvPr/>
        </p:nvSpPr>
        <p:spPr>
          <a:xfrm>
            <a:off x="1276421" y="6769100"/>
            <a:ext cx="1045195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Note that 0x80100000 = 0x100000 + 0x80000000</a:t>
            </a:r>
            <a:br/>
            <a:r>
              <a:t>So during early boot we can translate between "virtual" and physical addresses by simple addition &amp; subtraction</a:t>
            </a:r>
          </a:p>
        </p:txBody>
      </p:sp>
    </p:spTree>
    <p:extLst>
      <p:ext uri="{BB962C8B-B14F-4D97-AF65-F5344CB8AC3E}">
        <p14:creationId xmlns:p14="http://schemas.microsoft.com/office/powerpoint/2010/main" val="483697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Reading from the Hard Drive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talk to an IDE hard drive using port I/O (PIO)</a:t>
            </a:r>
          </a:p>
          <a:p>
            <a:pPr lvl="1"/>
            <a:r>
              <a:t>This mode is not very fast, but it's simple to implement</a:t>
            </a:r>
          </a:p>
          <a:p>
            <a:pPr lvl="1"/>
            <a:r>
              <a:t>An alternative is DMA (Direct Memory Access), which allows data transfer to bypass the CPU</a:t>
            </a:r>
          </a:p>
          <a:p>
            <a:pPr lvl="1"/>
            <a:r>
              <a:t>xv6 only implements PIO mode</a:t>
            </a:r>
          </a:p>
        </p:txBody>
      </p:sp>
    </p:spTree>
    <p:extLst>
      <p:ext uri="{BB962C8B-B14F-4D97-AF65-F5344CB8AC3E}">
        <p14:creationId xmlns:p14="http://schemas.microsoft.com/office/powerpoint/2010/main" val="12709003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136703" y="1854199"/>
            <a:ext cx="8731394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Read a single sector at offset into dst.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readsect(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 *dst, uint offset)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Issue command.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waitdisk();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outb(</a:t>
            </a:r>
            <a:r>
              <a:rPr>
                <a:solidFill>
                  <a:srgbClr val="C33720"/>
                </a:solidFill>
              </a:rPr>
              <a:t>0x1F2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);   </a:t>
            </a:r>
            <a:r>
              <a:t>// count = 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outb(</a:t>
            </a:r>
            <a:r>
              <a:rPr>
                <a:solidFill>
                  <a:srgbClr val="C33720"/>
                </a:solidFill>
              </a:rPr>
              <a:t>0x1F3</a:t>
            </a:r>
            <a:r>
              <a:t>, offset);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outb(</a:t>
            </a:r>
            <a:r>
              <a:rPr>
                <a:solidFill>
                  <a:srgbClr val="C33720"/>
                </a:solidFill>
              </a:rPr>
              <a:t>0x1F4</a:t>
            </a:r>
            <a:r>
              <a:t>, offset &gt;&gt; </a:t>
            </a:r>
            <a:r>
              <a:rPr>
                <a:solidFill>
                  <a:srgbClr val="C33720"/>
                </a:solidFill>
              </a:rPr>
              <a:t>8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outb(</a:t>
            </a:r>
            <a:r>
              <a:rPr>
                <a:solidFill>
                  <a:srgbClr val="C33720"/>
                </a:solidFill>
              </a:rPr>
              <a:t>0x1F5</a:t>
            </a:r>
            <a:r>
              <a:t>, offset &gt;&gt; </a:t>
            </a:r>
            <a:r>
              <a:rPr>
                <a:solidFill>
                  <a:srgbClr val="C33720"/>
                </a:solidFill>
              </a:rPr>
              <a:t>16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outb(</a:t>
            </a:r>
            <a:r>
              <a:rPr>
                <a:solidFill>
                  <a:srgbClr val="C33720"/>
                </a:solidFill>
              </a:rPr>
              <a:t>0x1F6</a:t>
            </a:r>
            <a:r>
              <a:t>, (offset &gt;&gt; </a:t>
            </a:r>
            <a:r>
              <a:rPr>
                <a:solidFill>
                  <a:srgbClr val="C33720"/>
                </a:solidFill>
              </a:rPr>
              <a:t>24</a:t>
            </a:r>
            <a:r>
              <a:t>) | </a:t>
            </a:r>
            <a:r>
              <a:rPr>
                <a:solidFill>
                  <a:srgbClr val="C33720"/>
                </a:solidFill>
              </a:rPr>
              <a:t>0xE0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outb(</a:t>
            </a:r>
            <a:r>
              <a:rPr>
                <a:solidFill>
                  <a:srgbClr val="C33720"/>
                </a:solidFill>
              </a:rPr>
              <a:t>0x1F7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C33720"/>
                </a:solidFill>
              </a:rPr>
              <a:t>0x20</a:t>
            </a:r>
            <a:r>
              <a:rPr>
                <a:solidFill>
                  <a:srgbClr val="000000"/>
                </a:solidFill>
              </a:rPr>
              <a:t>);  </a:t>
            </a:r>
            <a:r>
              <a:t>// cmd 0x20 - read sectors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Read data.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waitdisk();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insl(</a:t>
            </a:r>
            <a:r>
              <a:rPr>
                <a:solidFill>
                  <a:srgbClr val="C33720"/>
                </a:solidFill>
              </a:rPr>
              <a:t>0x1F0</a:t>
            </a:r>
            <a:r>
              <a:t>, dst, SECTSIZE/</a:t>
            </a:r>
            <a:r>
              <a:rPr>
                <a:solidFill>
                  <a:srgbClr val="C33720"/>
                </a:solidFill>
              </a:rPr>
              <a:t>4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526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 Entry Point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Defined in 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entry.S </a:t>
            </a:r>
          </a:p>
          <a:p>
            <a:r>
              <a:rPr dirty="0"/>
              <a:t>This is where we finally turn on paging, but for now we just use a very simple mapping: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0x80000000 =&gt; 0x00000000</a:t>
            </a:r>
          </a:p>
        </p:txBody>
      </p:sp>
    </p:spTree>
    <p:extLst>
      <p:ext uri="{BB962C8B-B14F-4D97-AF65-F5344CB8AC3E}">
        <p14:creationId xmlns:p14="http://schemas.microsoft.com/office/powerpoint/2010/main" val="1335081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756" y="1789112"/>
            <a:ext cx="11877288" cy="61753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0954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570896" y="2063750"/>
            <a:ext cx="9863008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Entering xv6 on boot processor, with paging off.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entry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entry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Turn on page size extension for 4Mbyte pages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cr4</a:t>
            </a:r>
            <a:r>
              <a:t>, %</a:t>
            </a:r>
            <a:r>
              <a:rPr>
                <a:solidFill>
                  <a:srgbClr val="34BBC7"/>
                </a:solidFill>
              </a:rPr>
              <a:t>eax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orl</a:t>
            </a:r>
            <a:r>
              <a:t>     $(</a:t>
            </a:r>
            <a:r>
              <a:rPr>
                <a:solidFill>
                  <a:srgbClr val="34BBC7"/>
                </a:solidFill>
              </a:rPr>
              <a:t>CR4_PSE</a:t>
            </a:r>
            <a:r>
              <a:t>), %</a:t>
            </a:r>
            <a:r>
              <a:rPr>
                <a:solidFill>
                  <a:srgbClr val="34BBC7"/>
                </a:solidFill>
              </a:rPr>
              <a:t>eax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eax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cr4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Set page directory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   $(</a:t>
            </a:r>
            <a:r>
              <a:t>V2P_WO</a:t>
            </a:r>
            <a:r>
              <a:rPr>
                <a:solidFill>
                  <a:srgbClr val="000000"/>
                </a:solidFill>
              </a:rPr>
              <a:t>(</a:t>
            </a:r>
            <a:r>
              <a:t>entrypgdir</a:t>
            </a:r>
            <a:r>
              <a:rPr>
                <a:solidFill>
                  <a:srgbClr val="000000"/>
                </a:solidFill>
              </a:rPr>
              <a:t>)),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eax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cr3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Turn on paging.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cr0</a:t>
            </a:r>
            <a:r>
              <a:t>, %</a:t>
            </a:r>
            <a:r>
              <a:rPr>
                <a:solidFill>
                  <a:srgbClr val="34BBC7"/>
                </a:solidFill>
              </a:rPr>
              <a:t>eax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orl</a:t>
            </a:r>
            <a:r>
              <a:rPr>
                <a:solidFill>
                  <a:srgbClr val="000000"/>
                </a:solidFill>
              </a:rPr>
              <a:t>     $(</a:t>
            </a:r>
            <a:r>
              <a:rPr>
                <a:solidFill>
                  <a:srgbClr val="34BBC7"/>
                </a:solidFill>
              </a:rPr>
              <a:t>CR0_PG</a:t>
            </a:r>
            <a:r>
              <a:t>|CR0_WP), %eax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eax</a:t>
            </a:r>
            <a:r>
              <a:t>, %</a:t>
            </a:r>
            <a:r>
              <a:rPr>
                <a:solidFill>
                  <a:srgbClr val="34BBC7"/>
                </a:solidFill>
              </a:rPr>
              <a:t>cr0</a:t>
            </a:r>
          </a:p>
        </p:txBody>
      </p:sp>
    </p:spTree>
    <p:extLst>
      <p:ext uri="{BB962C8B-B14F-4D97-AF65-F5344CB8AC3E}">
        <p14:creationId xmlns:p14="http://schemas.microsoft.com/office/powerpoint/2010/main" val="2004365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 Main</a:t>
            </a:r>
          </a:p>
        </p:txBody>
      </p:sp>
      <p:sp>
        <p:nvSpPr>
          <p:cNvPr id="219" name="Shape 219"/>
          <p:cNvSpPr/>
          <p:nvPr/>
        </p:nvSpPr>
        <p:spPr>
          <a:xfrm>
            <a:off x="1570896" y="1892300"/>
            <a:ext cx="9863008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Bootstrap processor starts running C code here.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Allocate a real stack and switch to it, first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doing some setup required for memory allocator to work.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main(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kinit1(end, P2V(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*</a:t>
            </a:r>
            <a:r>
              <a:rPr>
                <a:solidFill>
                  <a:srgbClr val="C33720"/>
                </a:solidFill>
              </a:rPr>
              <a:t>1024</a:t>
            </a:r>
            <a:r>
              <a:rPr>
                <a:solidFill>
                  <a:srgbClr val="000000"/>
                </a:solidFill>
              </a:rPr>
              <a:t>*</a:t>
            </a:r>
            <a:r>
              <a:rPr>
                <a:solidFill>
                  <a:srgbClr val="C33720"/>
                </a:solidFill>
              </a:rPr>
              <a:t>1024</a:t>
            </a:r>
            <a:r>
              <a:rPr>
                <a:solidFill>
                  <a:srgbClr val="000000"/>
                </a:solidFill>
              </a:rPr>
              <a:t>)); </a:t>
            </a:r>
            <a:r>
              <a:t>// phys page allocator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kvmalloc();      </a:t>
            </a:r>
            <a:r>
              <a:t>// kernel page table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mpinit();        </a:t>
            </a:r>
            <a:r>
              <a:t>// collect info about this machine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lapicinit();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seginit();       </a:t>
            </a:r>
            <a:r>
              <a:rPr>
                <a:solidFill>
                  <a:srgbClr val="5330E1"/>
                </a:solidFill>
              </a:rPr>
              <a:t>// set up segments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cprintf(</a:t>
            </a:r>
            <a:r>
              <a:t>"</a:t>
            </a:r>
            <a:r>
              <a:rPr>
                <a:solidFill>
                  <a:srgbClr val="D53BD3"/>
                </a:solidFill>
              </a:rPr>
              <a:t>\n</a:t>
            </a:r>
            <a:r>
              <a:t>cpu</a:t>
            </a:r>
            <a:r>
              <a:rPr>
                <a:solidFill>
                  <a:srgbClr val="D53BD3"/>
                </a:solidFill>
              </a:rPr>
              <a:t>%d</a:t>
            </a:r>
            <a:r>
              <a:t>: starting xv6</a:t>
            </a:r>
            <a:r>
              <a:rPr>
                <a:solidFill>
                  <a:srgbClr val="D53BD3"/>
                </a:solidFill>
              </a:rPr>
              <a:t>\n\n</a:t>
            </a:r>
            <a:r>
              <a:t>"</a:t>
            </a:r>
            <a:r>
              <a:rPr>
                <a:solidFill>
                  <a:srgbClr val="000000"/>
                </a:solidFill>
              </a:rPr>
              <a:t>, cpu-&gt;id);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picinit();       </a:t>
            </a:r>
            <a:r>
              <a:t>// interrupt controller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ioapicinit();    </a:t>
            </a:r>
            <a:r>
              <a:t>// another interrupt controller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consoleinit();   </a:t>
            </a:r>
            <a:r>
              <a:t>// I/O devices &amp; their interrupts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uartinit();      </a:t>
            </a:r>
            <a:r>
              <a:rPr>
                <a:solidFill>
                  <a:srgbClr val="5330E1"/>
                </a:solidFill>
              </a:rPr>
              <a:t>// serial port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pinit();         </a:t>
            </a:r>
            <a:r>
              <a:rPr>
                <a:solidFill>
                  <a:srgbClr val="5330E1"/>
                </a:solidFill>
              </a:rPr>
              <a:t>// process table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tvinit();        </a:t>
            </a:r>
            <a:r>
              <a:rPr>
                <a:solidFill>
                  <a:srgbClr val="5330E1"/>
                </a:solidFill>
              </a:rPr>
              <a:t>// trap vectors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binit();         </a:t>
            </a:r>
            <a:r>
              <a:rPr>
                <a:solidFill>
                  <a:srgbClr val="5330E1"/>
                </a:solidFill>
              </a:rPr>
              <a:t>// buffer cache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fileinit();      </a:t>
            </a:r>
            <a:r>
              <a:rPr>
                <a:solidFill>
                  <a:srgbClr val="5330E1"/>
                </a:solidFill>
              </a:rPr>
              <a:t>// file table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ideinit();       </a:t>
            </a:r>
            <a:r>
              <a:rPr>
                <a:solidFill>
                  <a:srgbClr val="5330E1"/>
                </a:solidFill>
              </a:rPr>
              <a:t>// disk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(!ismp)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timerinit();   </a:t>
            </a:r>
            <a:r>
              <a:t>// uniprocessor timer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startothers();   </a:t>
            </a:r>
            <a:r>
              <a:t>// start other processors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kinit2(P2V(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*</a:t>
            </a:r>
            <a:r>
              <a:rPr>
                <a:solidFill>
                  <a:srgbClr val="C33720"/>
                </a:solidFill>
              </a:rPr>
              <a:t>1024</a:t>
            </a:r>
            <a:r>
              <a:rPr>
                <a:solidFill>
                  <a:srgbClr val="000000"/>
                </a:solidFill>
              </a:rPr>
              <a:t>*</a:t>
            </a:r>
            <a:r>
              <a:rPr>
                <a:solidFill>
                  <a:srgbClr val="C33720"/>
                </a:solidFill>
              </a:rPr>
              <a:t>1024</a:t>
            </a:r>
            <a:r>
              <a:rPr>
                <a:solidFill>
                  <a:srgbClr val="000000"/>
                </a:solidFill>
              </a:rPr>
              <a:t>), P2V(PHYSTOP)); </a:t>
            </a:r>
            <a:r>
              <a:t>// must come after startothers()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userinit();      </a:t>
            </a:r>
            <a:r>
              <a:t>// first user process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Finish setting up this processor in mpmain.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mpmain();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45295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Creating the First Process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happens in userinit() – after we've initialized lots of other hardware [proc.c:79]</a:t>
            </a:r>
          </a:p>
          <a:p>
            <a:r>
              <a:t>The first process will run the code in initcode.S</a:t>
            </a:r>
          </a:p>
          <a:p>
            <a:r>
              <a:t>To do that it needs:</a:t>
            </a:r>
          </a:p>
          <a:p>
            <a:pPr lvl="1"/>
            <a:r>
              <a:t>A process structure filled out and assigned a slot in the process table (allocproc())</a:t>
            </a:r>
          </a:p>
          <a:p>
            <a:pPr lvl="1"/>
            <a:r>
              <a:t>An address space (setupkvm())</a:t>
            </a:r>
          </a:p>
        </p:txBody>
      </p:sp>
    </p:spTree>
    <p:extLst>
      <p:ext uri="{BB962C8B-B14F-4D97-AF65-F5344CB8AC3E}">
        <p14:creationId xmlns:p14="http://schemas.microsoft.com/office/powerpoint/2010/main" val="1285955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Preliminaries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During the BIOS's hardware initialization, it enabled hardware interrupts</a:t>
            </a:r>
          </a:p>
          <a:p>
            <a:pPr lvl="1"/>
            <a:r>
              <a:rPr dirty="0"/>
              <a:t>We don't know what its interrupt handlers look like, and we don't want to deal with interrupts yet</a:t>
            </a:r>
          </a:p>
          <a:p>
            <a:pPr lvl="1"/>
            <a:r>
              <a:rPr dirty="0"/>
              <a:t>So xv6 uses the x86 </a:t>
            </a:r>
            <a:r>
              <a:rPr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cli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instruction to disable interrupts.</a:t>
            </a:r>
          </a:p>
          <a:p>
            <a:r>
              <a:rPr dirty="0"/>
              <a:t>We also don't know the state of segment registers, so we clear them</a:t>
            </a:r>
          </a:p>
        </p:txBody>
      </p:sp>
    </p:spTree>
    <p:extLst>
      <p:ext uri="{BB962C8B-B14F-4D97-AF65-F5344CB8AC3E}">
        <p14:creationId xmlns:p14="http://schemas.microsoft.com/office/powerpoint/2010/main" val="12118992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initcode.S</a:t>
            </a:r>
          </a:p>
        </p:txBody>
      </p:sp>
      <p:sp>
        <p:nvSpPr>
          <p:cNvPr id="225" name="Shape 225"/>
          <p:cNvSpPr/>
          <p:nvPr/>
        </p:nvSpPr>
        <p:spPr>
          <a:xfrm>
            <a:off x="2469306" y="3416299"/>
            <a:ext cx="806618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exec(init, argv)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start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start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argv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init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0 </a:t>
            </a:r>
            <a:r>
              <a:rPr>
                <a:solidFill>
                  <a:srgbClr val="000000"/>
                </a:solidFill>
              </a:rPr>
              <a:t> // </a:t>
            </a:r>
            <a:r>
              <a:t>where</a:t>
            </a:r>
            <a:r>
              <a:rPr>
                <a:solidFill>
                  <a:srgbClr val="000000"/>
                </a:solidFill>
              </a:rPr>
              <a:t> </a:t>
            </a:r>
            <a:r>
              <a:t>caller</a:t>
            </a:r>
            <a:r>
              <a:rPr>
                <a:solidFill>
                  <a:srgbClr val="000000"/>
                </a:solidFill>
              </a:rPr>
              <a:t> </a:t>
            </a:r>
            <a:r>
              <a:t>pc</a:t>
            </a:r>
            <a:r>
              <a:rPr>
                <a:solidFill>
                  <a:srgbClr val="000000"/>
                </a:solidFill>
              </a:rPr>
              <a:t> </a:t>
            </a:r>
            <a:r>
              <a:t>would</a:t>
            </a:r>
            <a:r>
              <a:rPr>
                <a:solidFill>
                  <a:srgbClr val="000000"/>
                </a:solidFill>
              </a:rPr>
              <a:t> </a:t>
            </a:r>
            <a:r>
              <a:t>be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$</a:t>
            </a:r>
            <a:r>
              <a:t>SYS_exec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$</a:t>
            </a:r>
            <a:r>
              <a:t>T_SYSCALL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[...]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char init[] = "/init\0";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init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.string</a:t>
            </a:r>
            <a:r>
              <a:rPr>
                <a:solidFill>
                  <a:srgbClr val="000000"/>
                </a:solidFill>
              </a:rPr>
              <a:t> "/</a:t>
            </a:r>
            <a:r>
              <a:rPr>
                <a:solidFill>
                  <a:srgbClr val="34BBC7"/>
                </a:solidFill>
              </a:rPr>
              <a:t>init</a:t>
            </a:r>
            <a:r>
              <a:rPr>
                <a:solidFill>
                  <a:srgbClr val="000000"/>
                </a:solidFill>
              </a:rPr>
              <a:t>\0"</a:t>
            </a:r>
          </a:p>
        </p:txBody>
      </p:sp>
    </p:spTree>
    <p:extLst>
      <p:ext uri="{BB962C8B-B14F-4D97-AF65-F5344CB8AC3E}">
        <p14:creationId xmlns:p14="http://schemas.microsoft.com/office/powerpoint/2010/main" val="785555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1784564"/>
            <a:ext cx="13186302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CE7924"/>
                </a:solidFill>
              </a:rPr>
              <a:t>.code</a:t>
            </a:r>
            <a:r>
              <a:rPr sz="3200" dirty="0">
                <a:solidFill>
                  <a:srgbClr val="C33720"/>
                </a:solidFill>
              </a:rPr>
              <a:t>16</a:t>
            </a:r>
            <a:r>
              <a:rPr sz="3200" dirty="0">
                <a:solidFill>
                  <a:srgbClr val="000000"/>
                </a:solidFill>
              </a:rPr>
              <a:t>                    </a:t>
            </a:r>
            <a:r>
              <a:rPr sz="3200" dirty="0" smtClean="0"/>
              <a:t># </a:t>
            </a:r>
            <a:r>
              <a:rPr sz="3200" dirty="0"/>
              <a:t>Assemble for 16-bit mode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/>
              <a:t>.globl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34BBC7"/>
                </a:solidFill>
              </a:rPr>
              <a:t>start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/>
              <a:t>start</a:t>
            </a:r>
            <a:r>
              <a:rPr sz="32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34BBC7"/>
                </a:solidFill>
              </a:rPr>
              <a:t>cli</a:t>
            </a:r>
            <a:r>
              <a:rPr sz="3200" dirty="0">
                <a:solidFill>
                  <a:srgbClr val="000000"/>
                </a:solidFill>
              </a:rPr>
              <a:t>                      </a:t>
            </a:r>
            <a:r>
              <a:rPr sz="3200" dirty="0" smtClean="0"/>
              <a:t># </a:t>
            </a:r>
            <a:r>
              <a:rPr sz="3200" dirty="0"/>
              <a:t>BIOS enabled interrupts</a:t>
            </a:r>
            <a:r>
              <a:rPr sz="3200" dirty="0" smtClean="0"/>
              <a:t>;</a:t>
            </a:r>
            <a:endParaRPr lang="en-US" sz="3200" dirty="0" smtClean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200" dirty="0"/>
              <a:t>	</a:t>
            </a:r>
            <a:r>
              <a:rPr lang="en-US" sz="3200" dirty="0" smtClean="0"/>
              <a:t>															  # </a:t>
            </a:r>
            <a:r>
              <a:rPr sz="3200" dirty="0" smtClean="0"/>
              <a:t>disable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/>
              <a:t># Zero data segment registers DS, ES, and SS.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34BBC7"/>
                </a:solidFill>
              </a:rPr>
              <a:t>xorw</a:t>
            </a:r>
            <a:r>
              <a:rPr sz="3200" dirty="0">
                <a:solidFill>
                  <a:srgbClr val="000000"/>
                </a:solidFill>
              </a:rPr>
              <a:t>    %</a:t>
            </a:r>
            <a:r>
              <a:rPr sz="3200" dirty="0">
                <a:solidFill>
                  <a:srgbClr val="34BBC7"/>
                </a:solidFill>
              </a:rPr>
              <a:t>ax</a:t>
            </a:r>
            <a:r>
              <a:rPr sz="3200" dirty="0">
                <a:solidFill>
                  <a:srgbClr val="000000"/>
                </a:solidFill>
              </a:rPr>
              <a:t>,%</a:t>
            </a:r>
            <a:r>
              <a:rPr sz="3200" dirty="0">
                <a:solidFill>
                  <a:srgbClr val="34BBC7"/>
                </a:solidFill>
              </a:rPr>
              <a:t>ax</a:t>
            </a:r>
            <a:r>
              <a:rPr sz="3200" dirty="0">
                <a:solidFill>
                  <a:srgbClr val="000000"/>
                </a:solidFill>
              </a:rPr>
              <a:t>             </a:t>
            </a:r>
            <a:r>
              <a:rPr sz="3200" dirty="0"/>
              <a:t># Set %ax to zero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34BBC7"/>
                </a:solidFill>
              </a:rPr>
              <a:t>movw</a:t>
            </a:r>
            <a:r>
              <a:rPr sz="3200" dirty="0">
                <a:solidFill>
                  <a:srgbClr val="000000"/>
                </a:solidFill>
              </a:rPr>
              <a:t>    %</a:t>
            </a:r>
            <a:r>
              <a:rPr sz="3200" dirty="0">
                <a:solidFill>
                  <a:srgbClr val="34BBC7"/>
                </a:solidFill>
              </a:rPr>
              <a:t>ax</a:t>
            </a:r>
            <a:r>
              <a:rPr sz="3200" dirty="0">
                <a:solidFill>
                  <a:srgbClr val="000000"/>
                </a:solidFill>
              </a:rPr>
              <a:t>,%</a:t>
            </a:r>
            <a:r>
              <a:rPr sz="3200" dirty="0">
                <a:solidFill>
                  <a:srgbClr val="34BBC7"/>
                </a:solidFill>
              </a:rPr>
              <a:t>ds</a:t>
            </a:r>
            <a:r>
              <a:rPr sz="3200" dirty="0">
                <a:solidFill>
                  <a:srgbClr val="000000"/>
                </a:solidFill>
              </a:rPr>
              <a:t>             </a:t>
            </a:r>
            <a:r>
              <a:rPr sz="3200" dirty="0"/>
              <a:t># -&gt; Data Segment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34BBC7"/>
                </a:solidFill>
              </a:rPr>
              <a:t>movw</a:t>
            </a:r>
            <a:r>
              <a:rPr sz="3200" dirty="0">
                <a:solidFill>
                  <a:srgbClr val="000000"/>
                </a:solidFill>
              </a:rPr>
              <a:t>    %</a:t>
            </a:r>
            <a:r>
              <a:rPr sz="3200" dirty="0">
                <a:solidFill>
                  <a:srgbClr val="34BBC7"/>
                </a:solidFill>
              </a:rPr>
              <a:t>ax</a:t>
            </a:r>
            <a:r>
              <a:rPr sz="3200" dirty="0">
                <a:solidFill>
                  <a:srgbClr val="000000"/>
                </a:solidFill>
              </a:rPr>
              <a:t>,%</a:t>
            </a:r>
            <a:r>
              <a:rPr sz="3200" dirty="0">
                <a:solidFill>
                  <a:srgbClr val="34BBC7"/>
                </a:solidFill>
              </a:rPr>
              <a:t>es</a:t>
            </a:r>
            <a:r>
              <a:rPr sz="3200" dirty="0">
                <a:solidFill>
                  <a:srgbClr val="000000"/>
                </a:solidFill>
              </a:rPr>
              <a:t>             </a:t>
            </a:r>
            <a:r>
              <a:rPr sz="3200" dirty="0"/>
              <a:t># -&gt; Extra Segment</a:t>
            </a:r>
            <a:endParaRPr sz="3200"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34BBC7"/>
                </a:solidFill>
              </a:rPr>
              <a:t>movw</a:t>
            </a:r>
            <a:r>
              <a:rPr sz="3200" dirty="0">
                <a:solidFill>
                  <a:srgbClr val="000000"/>
                </a:solidFill>
              </a:rPr>
              <a:t>    %</a:t>
            </a:r>
            <a:r>
              <a:rPr sz="3200" dirty="0">
                <a:solidFill>
                  <a:srgbClr val="34BBC7"/>
                </a:solidFill>
              </a:rPr>
              <a:t>ax</a:t>
            </a:r>
            <a:r>
              <a:rPr sz="3200" dirty="0">
                <a:solidFill>
                  <a:srgbClr val="000000"/>
                </a:solidFill>
              </a:rPr>
              <a:t>,%</a:t>
            </a:r>
            <a:r>
              <a:rPr sz="3200" dirty="0">
                <a:solidFill>
                  <a:srgbClr val="34BBC7"/>
                </a:solidFill>
              </a:rPr>
              <a:t>ss</a:t>
            </a:r>
            <a:r>
              <a:rPr sz="3200" dirty="0">
                <a:solidFill>
                  <a:srgbClr val="000000"/>
                </a:solidFill>
              </a:rPr>
              <a:t>             </a:t>
            </a:r>
            <a:r>
              <a:rPr sz="3200" dirty="0"/>
              <a:t># -&gt; Stack Segment</a:t>
            </a:r>
            <a:endParaRPr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59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Ugly A20 Hack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975360" y="3037896"/>
            <a:ext cx="11054080" cy="5761126"/>
          </a:xfrm>
          <a:prstGeom prst="rect">
            <a:avLst/>
          </a:prstGeom>
        </p:spPr>
        <p:txBody>
          <a:bodyPr/>
          <a:lstStyle/>
          <a:p>
            <a:r>
              <a:rPr dirty="0"/>
              <a:t>At boot, one of the memory address lines (A20) is forced to 0</a:t>
            </a:r>
          </a:p>
          <a:p>
            <a:r>
              <a:rPr dirty="0"/>
              <a:t>This is for backward compatibility with the original 8088/8086, where addresses over 1MB wrapped </a:t>
            </a:r>
            <a:r>
              <a:rPr dirty="0" smtClean="0"/>
              <a:t>around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en.wikipedia.org/wiki/A20_line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81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Aside: the XBOX A20 Hack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The original XBOX was basically just a PC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But very locked down to prevent people from running their own programs (or pirated games)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XBOX hackers realized that by physically connecting the A20 pin on the processor to ground, they could force the XBOX to run code starting at 0xFF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t>FFFF0 instead of 0xFF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FFFF0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0xFF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t>FFFF0 was </a:t>
            </a:r>
            <a:r>
              <a:rPr i="1"/>
              <a:t>writeable</a:t>
            </a:r>
            <a:r>
              <a:t> flash memory, 0xFF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FFFF0 was </a:t>
            </a:r>
            <a:r>
              <a:rPr i="1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970566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905690" y="2082799"/>
            <a:ext cx="1119342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Physical address line A20 is tied to zero so that the first PCs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with 2 MB would run software that assumed 1 MB.  Undo that.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0xd1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0xd1 -&gt; port 0x64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3372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0xdf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0xdf -&gt; port 0x60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0x60</a:t>
            </a:r>
          </a:p>
        </p:txBody>
      </p:sp>
    </p:spTree>
    <p:extLst>
      <p:ext uri="{BB962C8B-B14F-4D97-AF65-F5344CB8AC3E}">
        <p14:creationId xmlns:p14="http://schemas.microsoft.com/office/powerpoint/2010/main" val="47274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905690" y="2082799"/>
            <a:ext cx="1119342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Physical address line A20 is tied to zero so that the first PCs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with 2 MB would run software that assumed 1 MB.  Undo that.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0xd1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0xd1 -&gt; port 0x64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3372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0xdf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0xdf -&gt; port 0x60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0x60</a:t>
            </a:r>
          </a:p>
        </p:txBody>
      </p:sp>
      <p:sp>
        <p:nvSpPr>
          <p:cNvPr id="151" name="Shape 151"/>
          <p:cNvSpPr/>
          <p:nvPr/>
        </p:nvSpPr>
        <p:spPr>
          <a:xfrm>
            <a:off x="5009728" y="908050"/>
            <a:ext cx="62619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I/O Port for Keyboard Status</a:t>
            </a:r>
          </a:p>
        </p:txBody>
      </p:sp>
      <p:sp>
        <p:nvSpPr>
          <p:cNvPr id="152" name="Shape 152"/>
          <p:cNvSpPr/>
          <p:nvPr/>
        </p:nvSpPr>
        <p:spPr>
          <a:xfrm flipH="1">
            <a:off x="3396505" y="1530399"/>
            <a:ext cx="2936975" cy="1484413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33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905690" y="2082799"/>
            <a:ext cx="1119342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Physical address line A20 is tied to zero so that the first PCs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with 2 MB would run software that assumed 1 MB.  Undo that.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0xd1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0xd1 -&gt; port 0x64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0x64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3372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inb</a:t>
            </a:r>
            <a:r>
              <a:rPr>
                <a:solidFill>
                  <a:srgbClr val="000000"/>
                </a:solidFill>
              </a:rPr>
              <a:t>     $</a:t>
            </a:r>
            <a:r>
              <a:rPr>
                <a:solidFill>
                  <a:srgbClr val="C33720"/>
                </a:solidFill>
              </a:rPr>
              <a:t>0x64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Wait for not busy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testb</a:t>
            </a:r>
            <a:r>
              <a:rPr>
                <a:solidFill>
                  <a:srgbClr val="000000"/>
                </a:solidFill>
              </a:rPr>
              <a:t>   $</a:t>
            </a:r>
            <a:r>
              <a:rPr>
                <a:solidFill>
                  <a:srgbClr val="C33720"/>
                </a:solidFill>
              </a:rPr>
              <a:t>0x2</a:t>
            </a:r>
            <a:r>
              <a:rPr>
                <a:solidFill>
                  <a:srgbClr val="000000"/>
                </a:solidFill>
              </a:rPr>
              <a:t>,%</a:t>
            </a:r>
            <a:r>
              <a:t>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jnz</a:t>
            </a:r>
            <a:r>
              <a:rPr>
                <a:solidFill>
                  <a:srgbClr val="000000"/>
                </a:solidFill>
              </a:rPr>
              <a:t>     </a:t>
            </a:r>
            <a:r>
              <a:t>seta20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movb</a:t>
            </a:r>
            <a:r>
              <a:rPr>
                <a:solidFill>
                  <a:srgbClr val="000000"/>
                </a:solidFill>
              </a:rPr>
              <a:t>    $</a:t>
            </a:r>
            <a:r>
              <a:rPr>
                <a:solidFill>
                  <a:srgbClr val="C33720"/>
                </a:solidFill>
              </a:rPr>
              <a:t>0xdf</a:t>
            </a:r>
            <a:r>
              <a:rPr>
                <a:solidFill>
                  <a:srgbClr val="000000"/>
                </a:solidFill>
              </a:rPr>
              <a:t>,%</a:t>
            </a:r>
            <a:r>
              <a:rPr>
                <a:solidFill>
                  <a:srgbClr val="34BBC7"/>
                </a:solidFill>
              </a:rPr>
              <a:t>al</a:t>
            </a:r>
            <a:r>
              <a:rPr>
                <a:solidFill>
                  <a:srgbClr val="000000"/>
                </a:solidFill>
              </a:rPr>
              <a:t>               </a:t>
            </a:r>
            <a:r>
              <a:t># 0xdf -&gt; port 0x60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outb</a:t>
            </a:r>
            <a:r>
              <a:t>    %</a:t>
            </a:r>
            <a:r>
              <a:rPr>
                <a:solidFill>
                  <a:srgbClr val="34BBC7"/>
                </a:solidFill>
              </a:rPr>
              <a:t>al</a:t>
            </a:r>
            <a:r>
              <a:t>,$</a:t>
            </a:r>
            <a:r>
              <a:rPr>
                <a:solidFill>
                  <a:srgbClr val="C33720"/>
                </a:solidFill>
              </a:rPr>
              <a:t>0x60</a:t>
            </a:r>
          </a:p>
        </p:txBody>
      </p:sp>
      <p:sp>
        <p:nvSpPr>
          <p:cNvPr id="155" name="Shape 155"/>
          <p:cNvSpPr/>
          <p:nvPr/>
        </p:nvSpPr>
        <p:spPr>
          <a:xfrm>
            <a:off x="2880667" y="1212850"/>
            <a:ext cx="8919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Write next byte to Controller Output Port</a:t>
            </a:r>
          </a:p>
        </p:txBody>
      </p:sp>
      <p:sp>
        <p:nvSpPr>
          <p:cNvPr id="156" name="Shape 156"/>
          <p:cNvSpPr/>
          <p:nvPr/>
        </p:nvSpPr>
        <p:spPr>
          <a:xfrm flipH="1">
            <a:off x="3256260" y="1842690"/>
            <a:ext cx="2809627" cy="2373165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01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2561</TotalTime>
  <Words>2623</Words>
  <Application>Microsoft Office PowerPoint</Application>
  <PresentationFormat>Custom</PresentationFormat>
  <Paragraphs>390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Calibri</vt:lpstr>
      <vt:lpstr>Cambria</vt:lpstr>
      <vt:lpstr>Helvetica</vt:lpstr>
      <vt:lpstr>Helvetica Light</vt:lpstr>
      <vt:lpstr>Helvetica Neue</vt:lpstr>
      <vt:lpstr>Menlo</vt:lpstr>
      <vt:lpstr>Rockwell</vt:lpstr>
      <vt:lpstr>Rockwell Condensed</vt:lpstr>
      <vt:lpstr>Rockwell Extra Bold</vt:lpstr>
      <vt:lpstr>Wingdings</vt:lpstr>
      <vt:lpstr>Wood Type</vt:lpstr>
      <vt:lpstr>UNIT 3.1:  XV6 BOOT PROCESS </vt:lpstr>
      <vt:lpstr>xv6 Bootloader</vt:lpstr>
      <vt:lpstr>Preliminaries</vt:lpstr>
      <vt:lpstr>PowerPoint Presentation</vt:lpstr>
      <vt:lpstr>The Ugly A20 Hack</vt:lpstr>
      <vt:lpstr>Aside: the XBOX A20 Hack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into Protected Mode</vt:lpstr>
      <vt:lpstr>Segments in xv6</vt:lpstr>
      <vt:lpstr>The Global Descriptor Table</vt:lpstr>
      <vt:lpstr>PowerPoint Presentation</vt:lpstr>
      <vt:lpstr>Protected Mode</vt:lpstr>
      <vt:lpstr>PowerPoint Presentation</vt:lpstr>
      <vt:lpstr>Onward to C</vt:lpstr>
      <vt:lpstr>bootmain.c</vt:lpstr>
      <vt:lpstr>PowerPoint Presentation</vt:lpstr>
      <vt:lpstr>kernel.ld</vt:lpstr>
      <vt:lpstr>PowerPoint Presentation</vt:lpstr>
      <vt:lpstr>Reading from the Hard Drive</vt:lpstr>
      <vt:lpstr>PowerPoint Presentation</vt:lpstr>
      <vt:lpstr>Kernel Entry Point</vt:lpstr>
      <vt:lpstr>PowerPoint Presentation</vt:lpstr>
      <vt:lpstr>PowerPoint Presentation</vt:lpstr>
      <vt:lpstr>Kernel Main</vt:lpstr>
      <vt:lpstr>Creating the First Process</vt:lpstr>
      <vt:lpstr>initcode.S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3224 Operating Systems  Lecture 4</dc:title>
  <dc:creator>Kamen Yotov</dc:creator>
  <cp:lastModifiedBy>Kamen Yotov</cp:lastModifiedBy>
  <cp:revision>88</cp:revision>
  <dcterms:modified xsi:type="dcterms:W3CDTF">2019-02-21T22:17:29Z</dcterms:modified>
</cp:coreProperties>
</file>