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259" r:id="rId2"/>
    <p:sldId id="353" r:id="rId3"/>
    <p:sldId id="333" r:id="rId4"/>
    <p:sldId id="334" r:id="rId5"/>
    <p:sldId id="338" r:id="rId6"/>
    <p:sldId id="339" r:id="rId7"/>
    <p:sldId id="354" r:id="rId8"/>
    <p:sldId id="340" r:id="rId9"/>
    <p:sldId id="342" r:id="rId10"/>
    <p:sldId id="355" r:id="rId11"/>
    <p:sldId id="384" r:id="rId12"/>
    <p:sldId id="356" r:id="rId13"/>
    <p:sldId id="357" r:id="rId14"/>
    <p:sldId id="358" r:id="rId15"/>
    <p:sldId id="360" r:id="rId16"/>
    <p:sldId id="383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409" r:id="rId25"/>
    <p:sldId id="387" r:id="rId26"/>
    <p:sldId id="377" r:id="rId27"/>
    <p:sldId id="378" r:id="rId28"/>
    <p:sldId id="379" r:id="rId29"/>
    <p:sldId id="388" r:id="rId30"/>
    <p:sldId id="381" r:id="rId31"/>
    <p:sldId id="390" r:id="rId32"/>
    <p:sldId id="393" r:id="rId33"/>
    <p:sldId id="394" r:id="rId34"/>
    <p:sldId id="410" r:id="rId35"/>
    <p:sldId id="385" r:id="rId36"/>
    <p:sldId id="395" r:id="rId37"/>
    <p:sldId id="396" r:id="rId38"/>
    <p:sldId id="397" r:id="rId39"/>
    <p:sldId id="412" r:id="rId40"/>
    <p:sldId id="398" r:id="rId41"/>
    <p:sldId id="399" r:id="rId42"/>
    <p:sldId id="427" r:id="rId43"/>
    <p:sldId id="461" r:id="rId44"/>
    <p:sldId id="361" r:id="rId45"/>
    <p:sldId id="417" r:id="rId46"/>
    <p:sldId id="428" r:id="rId47"/>
    <p:sldId id="401" r:id="rId48"/>
    <p:sldId id="402" r:id="rId49"/>
    <p:sldId id="403" r:id="rId50"/>
    <p:sldId id="418" r:id="rId51"/>
    <p:sldId id="420" r:id="rId52"/>
    <p:sldId id="404" r:id="rId53"/>
    <p:sldId id="405" r:id="rId54"/>
    <p:sldId id="406" r:id="rId55"/>
    <p:sldId id="421" r:id="rId56"/>
    <p:sldId id="419" r:id="rId57"/>
    <p:sldId id="408" r:id="rId58"/>
    <p:sldId id="429" r:id="rId59"/>
    <p:sldId id="362" r:id="rId60"/>
    <p:sldId id="431" r:id="rId61"/>
    <p:sldId id="422" r:id="rId62"/>
    <p:sldId id="423" r:id="rId63"/>
    <p:sldId id="440" r:id="rId64"/>
    <p:sldId id="441" r:id="rId65"/>
    <p:sldId id="442" r:id="rId66"/>
    <p:sldId id="430" r:id="rId67"/>
    <p:sldId id="425" r:id="rId68"/>
    <p:sldId id="426" r:id="rId69"/>
    <p:sldId id="432" r:id="rId70"/>
    <p:sldId id="462" r:id="rId71"/>
    <p:sldId id="363" r:id="rId72"/>
    <p:sldId id="364" r:id="rId73"/>
    <p:sldId id="433" r:id="rId74"/>
    <p:sldId id="434" r:id="rId75"/>
    <p:sldId id="435" r:id="rId76"/>
    <p:sldId id="436" r:id="rId77"/>
    <p:sldId id="438" r:id="rId78"/>
    <p:sldId id="437" r:id="rId79"/>
    <p:sldId id="439" r:id="rId80"/>
    <p:sldId id="443" r:id="rId81"/>
    <p:sldId id="444" r:id="rId82"/>
    <p:sldId id="445" r:id="rId83"/>
    <p:sldId id="446" r:id="rId84"/>
    <p:sldId id="447" r:id="rId85"/>
    <p:sldId id="448" r:id="rId86"/>
    <p:sldId id="449" r:id="rId87"/>
    <p:sldId id="450" r:id="rId88"/>
    <p:sldId id="452" r:id="rId89"/>
    <p:sldId id="453" r:id="rId90"/>
    <p:sldId id="455" r:id="rId91"/>
    <p:sldId id="456" r:id="rId92"/>
    <p:sldId id="457" r:id="rId93"/>
    <p:sldId id="458" r:id="rId94"/>
    <p:sldId id="459" r:id="rId95"/>
    <p:sldId id="460" r:id="rId96"/>
    <p:sldId id="45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4" autoAdjust="0"/>
    <p:restoredTop sz="62195" autoAdjust="0"/>
  </p:normalViewPr>
  <p:slideViewPr>
    <p:cSldViewPr snapToGrid="0" snapToObjects="1">
      <p:cViewPr>
        <p:scale>
          <a:sx n="78" d="100"/>
          <a:sy n="78" d="100"/>
        </p:scale>
        <p:origin x="1336" y="-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0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976C-F751-FC48-82B2-F978B8BA58B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89C6D-0493-B041-A2EE-3F8E8A3338E8}">
      <dgm:prSet phldrT="[Text]" custT="1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Block Devices</a:t>
          </a:r>
          <a:endParaRPr lang="en-US" sz="2400" dirty="0">
            <a:solidFill>
              <a:schemeClr val="tx1"/>
            </a:solidFill>
          </a:endParaRPr>
        </a:p>
      </dgm:t>
    </dgm:pt>
    <dgm:pt modelId="{C14749A3-2BF9-A244-BA9A-E18CDCE78CA8}" type="parTrans" cxnId="{A8E9FD0C-E14B-E64E-B0AF-E93A10D8CF35}">
      <dgm:prSet/>
      <dgm:spPr/>
      <dgm:t>
        <a:bodyPr/>
        <a:lstStyle/>
        <a:p>
          <a:endParaRPr lang="en-US"/>
        </a:p>
      </dgm:t>
    </dgm:pt>
    <dgm:pt modelId="{13AEBB9C-E04E-2844-9487-E19B1AA537B3}" type="sibTrans" cxnId="{A8E9FD0C-E14B-E64E-B0AF-E93A10D8CF35}">
      <dgm:prSet/>
      <dgm:spPr/>
      <dgm:t>
        <a:bodyPr/>
        <a:lstStyle/>
        <a:p>
          <a:endParaRPr lang="en-US"/>
        </a:p>
      </dgm:t>
    </dgm:pt>
    <dgm:pt modelId="{6D0E48FC-8858-6B4C-8521-BB8B60EC9D98}">
      <dgm:prSet phldrT="[Text]" custT="1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NZ" sz="2400" b="1" dirty="0">
              <a:solidFill>
                <a:schemeClr val="tx1"/>
              </a:solidFill>
            </a:rPr>
            <a:t>Character Devices</a:t>
          </a:r>
          <a:endParaRPr lang="en-US" sz="2400" dirty="0">
            <a:solidFill>
              <a:schemeClr val="tx1"/>
            </a:solidFill>
          </a:endParaRPr>
        </a:p>
      </dgm:t>
    </dgm:pt>
    <dgm:pt modelId="{3E8C3210-F260-2841-A91B-722B01A7D83B}" type="parTrans" cxnId="{26E06D3E-16A6-D540-9E3F-A26CACDFE1AC}">
      <dgm:prSet/>
      <dgm:spPr/>
      <dgm:t>
        <a:bodyPr/>
        <a:lstStyle/>
        <a:p>
          <a:endParaRPr lang="en-US"/>
        </a:p>
      </dgm:t>
    </dgm:pt>
    <dgm:pt modelId="{B6015B51-2745-3B40-B29C-9320C7803080}" type="sibTrans" cxnId="{26E06D3E-16A6-D540-9E3F-A26CACDFE1AC}">
      <dgm:prSet/>
      <dgm:spPr/>
      <dgm:t>
        <a:bodyPr/>
        <a:lstStyle/>
        <a:p>
          <a:endParaRPr lang="en-US"/>
        </a:p>
      </dgm:t>
    </dgm:pt>
    <dgm:pt modelId="{8949F803-F94A-1842-B39D-99A859DAE223}">
      <dgm:prSet/>
      <dgm:spPr/>
      <dgm:t>
        <a:bodyPr/>
        <a:lstStyle/>
        <a:p>
          <a:r>
            <a:rPr lang="en-US" dirty="0"/>
            <a:t>Random access</a:t>
          </a:r>
        </a:p>
      </dgm:t>
    </dgm:pt>
    <dgm:pt modelId="{E1AAAC86-EF19-2240-BA86-A2C9B10432BF}" type="parTrans" cxnId="{EDD8E308-0207-E04F-AD30-603D151F3D1F}">
      <dgm:prSet/>
      <dgm:spPr/>
      <dgm:t>
        <a:bodyPr/>
        <a:lstStyle/>
        <a:p>
          <a:endParaRPr lang="en-US"/>
        </a:p>
      </dgm:t>
    </dgm:pt>
    <dgm:pt modelId="{D3726F36-8623-FC41-8F51-BE0C9D806DCE}" type="sibTrans" cxnId="{EDD8E308-0207-E04F-AD30-603D151F3D1F}">
      <dgm:prSet/>
      <dgm:spPr/>
      <dgm:t>
        <a:bodyPr/>
        <a:lstStyle/>
        <a:p>
          <a:endParaRPr lang="en-US"/>
        </a:p>
      </dgm:t>
    </dgm:pt>
    <dgm:pt modelId="{EDC75140-C643-1E42-9DC8-F65DED235457}">
      <dgm:prSet/>
      <dgm:spPr/>
      <dgm:t>
        <a:bodyPr/>
        <a:lstStyle/>
        <a:p>
          <a:r>
            <a:rPr lang="en-NZ" dirty="0"/>
            <a:t>Only support reading/writing streams</a:t>
          </a:r>
        </a:p>
      </dgm:t>
    </dgm:pt>
    <dgm:pt modelId="{90C4588F-9726-C245-B92E-81869AE38735}" type="parTrans" cxnId="{7A0330AA-0872-9641-A6B6-9AC7BCB333C5}">
      <dgm:prSet/>
      <dgm:spPr/>
      <dgm:t>
        <a:bodyPr/>
        <a:lstStyle/>
        <a:p>
          <a:endParaRPr lang="en-US"/>
        </a:p>
      </dgm:t>
    </dgm:pt>
    <dgm:pt modelId="{B66CAB93-EAEA-E446-817B-4671B39A027B}" type="sibTrans" cxnId="{7A0330AA-0872-9641-A6B6-9AC7BCB333C5}">
      <dgm:prSet/>
      <dgm:spPr/>
      <dgm:t>
        <a:bodyPr/>
        <a:lstStyle/>
        <a:p>
          <a:endParaRPr lang="en-US"/>
        </a:p>
      </dgm:t>
    </dgm:pt>
    <dgm:pt modelId="{79BFB73D-43E8-493F-A074-D204D5586898}">
      <dgm:prSet/>
      <dgm:spPr/>
      <dgm:t>
        <a:bodyPr/>
        <a:lstStyle/>
        <a:p>
          <a:r>
            <a:rPr lang="en-US" dirty="0"/>
            <a:t>You can ask for any block of data with equal ease</a:t>
          </a:r>
        </a:p>
      </dgm:t>
    </dgm:pt>
    <dgm:pt modelId="{5D94CDCC-2521-46EB-8515-BB94BA43F228}" type="parTrans" cxnId="{7352DF48-F19C-4945-9661-138C571BB41F}">
      <dgm:prSet/>
      <dgm:spPr/>
      <dgm:t>
        <a:bodyPr/>
        <a:lstStyle/>
        <a:p>
          <a:endParaRPr lang="en-US"/>
        </a:p>
      </dgm:t>
    </dgm:pt>
    <dgm:pt modelId="{C0208A0C-E077-4BC0-89C2-EFE5751F4A38}" type="sibTrans" cxnId="{7352DF48-F19C-4945-9661-138C571BB41F}">
      <dgm:prSet/>
      <dgm:spPr/>
      <dgm:t>
        <a:bodyPr/>
        <a:lstStyle/>
        <a:p>
          <a:endParaRPr lang="en-US"/>
        </a:p>
      </dgm:t>
    </dgm:pt>
    <dgm:pt modelId="{E0473AB9-4237-4DF1-AC17-06029628490A}">
      <dgm:prSet/>
      <dgm:spPr/>
      <dgm:t>
        <a:bodyPr/>
        <a:lstStyle/>
        <a:p>
          <a:r>
            <a:rPr lang="en-US" dirty="0" err="1"/>
            <a:t>Eg</a:t>
          </a:r>
          <a:r>
            <a:rPr lang="en-US" dirty="0"/>
            <a:t>: Disk Drives, SSD, floppy, CD</a:t>
          </a:r>
        </a:p>
      </dgm:t>
    </dgm:pt>
    <dgm:pt modelId="{ACBE1026-1F2D-4328-9731-A04723290013}" type="parTrans" cxnId="{6C46BACE-C2F1-42F9-8685-00EFE6F24063}">
      <dgm:prSet/>
      <dgm:spPr/>
      <dgm:t>
        <a:bodyPr/>
        <a:lstStyle/>
        <a:p>
          <a:endParaRPr lang="en-US"/>
        </a:p>
      </dgm:t>
    </dgm:pt>
    <dgm:pt modelId="{DAD55452-7032-4EDC-BCD2-121C8807178D}" type="sibTrans" cxnId="{6C46BACE-C2F1-42F9-8685-00EFE6F24063}">
      <dgm:prSet/>
      <dgm:spPr/>
      <dgm:t>
        <a:bodyPr/>
        <a:lstStyle/>
        <a:p>
          <a:endParaRPr lang="en-US"/>
        </a:p>
      </dgm:t>
    </dgm:pt>
    <dgm:pt modelId="{AD40A27F-19C9-4237-8110-16D3FDFA675D}">
      <dgm:prSet/>
      <dgm:spPr/>
      <dgm:t>
        <a:bodyPr/>
        <a:lstStyle/>
        <a:p>
          <a:r>
            <a:rPr lang="en-NZ" dirty="0"/>
            <a:t>Not structured into blocks</a:t>
          </a:r>
        </a:p>
      </dgm:t>
    </dgm:pt>
    <dgm:pt modelId="{74A0B2A3-F295-4DE3-A33C-94323A7822C8}" type="parTrans" cxnId="{F8E1D1C9-93A8-44ED-B2ED-7C30A3D323DA}">
      <dgm:prSet/>
      <dgm:spPr/>
      <dgm:t>
        <a:bodyPr/>
        <a:lstStyle/>
        <a:p>
          <a:endParaRPr lang="en-US"/>
        </a:p>
      </dgm:t>
    </dgm:pt>
    <dgm:pt modelId="{E65FDA96-00B0-4C34-AC51-118108EC561C}" type="sibTrans" cxnId="{F8E1D1C9-93A8-44ED-B2ED-7C30A3D323DA}">
      <dgm:prSet/>
      <dgm:spPr/>
      <dgm:t>
        <a:bodyPr/>
        <a:lstStyle/>
        <a:p>
          <a:endParaRPr lang="en-US"/>
        </a:p>
      </dgm:t>
    </dgm:pt>
    <dgm:pt modelId="{69C2302D-1457-4703-8EF9-006621DFD1EB}">
      <dgm:prSet/>
      <dgm:spPr/>
      <dgm:t>
        <a:bodyPr/>
        <a:lstStyle/>
        <a:p>
          <a:r>
            <a:rPr lang="en-NZ" dirty="0"/>
            <a:t>Example: Serial Port</a:t>
          </a:r>
        </a:p>
      </dgm:t>
    </dgm:pt>
    <dgm:pt modelId="{081CA475-67D0-4E13-83E0-E92EAC43E71F}" type="parTrans" cxnId="{80F6D558-AFA1-4CF8-B0E2-C8B003CA81C7}">
      <dgm:prSet/>
      <dgm:spPr/>
      <dgm:t>
        <a:bodyPr/>
        <a:lstStyle/>
        <a:p>
          <a:endParaRPr lang="en-US"/>
        </a:p>
      </dgm:t>
    </dgm:pt>
    <dgm:pt modelId="{3FBCFDFD-3DF9-4522-86A4-C8BAC62C4AF6}" type="sibTrans" cxnId="{80F6D558-AFA1-4CF8-B0E2-C8B003CA81C7}">
      <dgm:prSet/>
      <dgm:spPr/>
      <dgm:t>
        <a:bodyPr/>
        <a:lstStyle/>
        <a:p>
          <a:endParaRPr lang="en-US"/>
        </a:p>
      </dgm:t>
    </dgm:pt>
    <dgm:pt modelId="{49D68194-88F4-E442-95D4-F35DAF013834}" type="pres">
      <dgm:prSet presAssocID="{AFAC976C-F751-FC48-82B2-F978B8BA58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9D3AF-2805-4F4A-9FBF-B5C2B2D3068A}" type="pres">
      <dgm:prSet presAssocID="{0DE89C6D-0493-B041-A2EE-3F8E8A3338E8}" presName="parentLin" presStyleCnt="0"/>
      <dgm:spPr/>
    </dgm:pt>
    <dgm:pt modelId="{4606453E-3D64-AA4D-9155-B05018665D6B}" type="pres">
      <dgm:prSet presAssocID="{0DE89C6D-0493-B041-A2EE-3F8E8A3338E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BB9E506-97C9-A249-8FED-E01C7E14EF65}" type="pres">
      <dgm:prSet presAssocID="{0DE89C6D-0493-B041-A2EE-3F8E8A3338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F488-BB4D-AB40-9343-5F7B8C9FFB20}" type="pres">
      <dgm:prSet presAssocID="{0DE89C6D-0493-B041-A2EE-3F8E8A3338E8}" presName="negativeSpace" presStyleCnt="0"/>
      <dgm:spPr/>
    </dgm:pt>
    <dgm:pt modelId="{B2C9979D-1879-0C4F-8A37-54B31EF240CF}" type="pres">
      <dgm:prSet presAssocID="{0DE89C6D-0493-B041-A2EE-3F8E8A3338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1722-BA73-6D47-993C-DCD8DAE6D9FB}" type="pres">
      <dgm:prSet presAssocID="{13AEBB9C-E04E-2844-9487-E19B1AA537B3}" presName="spaceBetweenRectangles" presStyleCnt="0"/>
      <dgm:spPr/>
    </dgm:pt>
    <dgm:pt modelId="{4D0EE74C-83B9-2344-98DF-06E6DE7E83E2}" type="pres">
      <dgm:prSet presAssocID="{6D0E48FC-8858-6B4C-8521-BB8B60EC9D98}" presName="parentLin" presStyleCnt="0"/>
      <dgm:spPr/>
    </dgm:pt>
    <dgm:pt modelId="{56334DC3-8F3B-3647-A453-B070F48679EF}" type="pres">
      <dgm:prSet presAssocID="{6D0E48FC-8858-6B4C-8521-BB8B60EC9D9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3123124-83CF-B944-9DE9-775C9C34CCC6}" type="pres">
      <dgm:prSet presAssocID="{6D0E48FC-8858-6B4C-8521-BB8B60EC9D9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8FC05-1054-594C-8ADD-0E08F4267900}" type="pres">
      <dgm:prSet presAssocID="{6D0E48FC-8858-6B4C-8521-BB8B60EC9D98}" presName="negativeSpace" presStyleCnt="0"/>
      <dgm:spPr/>
    </dgm:pt>
    <dgm:pt modelId="{6D7049AE-0945-ED43-A96C-FF52F6539C8F}" type="pres">
      <dgm:prSet presAssocID="{6D0E48FC-8858-6B4C-8521-BB8B60EC9D9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6F272D-EB5A-384D-BC17-A8C04CB14C53}" type="presOf" srcId="{E0473AB9-4237-4DF1-AC17-06029628490A}" destId="{B2C9979D-1879-0C4F-8A37-54B31EF240CF}" srcOrd="0" destOrd="2" presId="urn:microsoft.com/office/officeart/2005/8/layout/list1"/>
    <dgm:cxn modelId="{F8E1D1C9-93A8-44ED-B2ED-7C30A3D323DA}" srcId="{6D0E48FC-8858-6B4C-8521-BB8B60EC9D98}" destId="{AD40A27F-19C9-4237-8110-16D3FDFA675D}" srcOrd="1" destOrd="0" parTransId="{74A0B2A3-F295-4DE3-A33C-94323A7822C8}" sibTransId="{E65FDA96-00B0-4C34-AC51-118108EC561C}"/>
    <dgm:cxn modelId="{7352DF48-F19C-4945-9661-138C571BB41F}" srcId="{0DE89C6D-0493-B041-A2EE-3F8E8A3338E8}" destId="{79BFB73D-43E8-493F-A074-D204D5586898}" srcOrd="1" destOrd="0" parTransId="{5D94CDCC-2521-46EB-8515-BB94BA43F228}" sibTransId="{C0208A0C-E077-4BC0-89C2-EFE5751F4A38}"/>
    <dgm:cxn modelId="{EADBE6D9-DF89-854A-A24B-B441D3E86B2B}" type="presOf" srcId="{8949F803-F94A-1842-B39D-99A859DAE223}" destId="{B2C9979D-1879-0C4F-8A37-54B31EF240CF}" srcOrd="0" destOrd="0" presId="urn:microsoft.com/office/officeart/2005/8/layout/list1"/>
    <dgm:cxn modelId="{EC0CA56E-26E0-7A48-9169-A0387066941A}" type="presOf" srcId="{0DE89C6D-0493-B041-A2EE-3F8E8A3338E8}" destId="{4606453E-3D64-AA4D-9155-B05018665D6B}" srcOrd="0" destOrd="0" presId="urn:microsoft.com/office/officeart/2005/8/layout/list1"/>
    <dgm:cxn modelId="{26E06D3E-16A6-D540-9E3F-A26CACDFE1AC}" srcId="{AFAC976C-F751-FC48-82B2-F978B8BA58B4}" destId="{6D0E48FC-8858-6B4C-8521-BB8B60EC9D98}" srcOrd="1" destOrd="0" parTransId="{3E8C3210-F260-2841-A91B-722B01A7D83B}" sibTransId="{B6015B51-2745-3B40-B29C-9320C7803080}"/>
    <dgm:cxn modelId="{CD438CEE-7B11-B040-B344-13B539B265C5}" type="presOf" srcId="{69C2302D-1457-4703-8EF9-006621DFD1EB}" destId="{6D7049AE-0945-ED43-A96C-FF52F6539C8F}" srcOrd="0" destOrd="2" presId="urn:microsoft.com/office/officeart/2005/8/layout/list1"/>
    <dgm:cxn modelId="{7A0330AA-0872-9641-A6B6-9AC7BCB333C5}" srcId="{6D0E48FC-8858-6B4C-8521-BB8B60EC9D98}" destId="{EDC75140-C643-1E42-9DC8-F65DED235457}" srcOrd="0" destOrd="0" parTransId="{90C4588F-9726-C245-B92E-81869AE38735}" sibTransId="{B66CAB93-EAEA-E446-817B-4671B39A027B}"/>
    <dgm:cxn modelId="{A8E9FD0C-E14B-E64E-B0AF-E93A10D8CF35}" srcId="{AFAC976C-F751-FC48-82B2-F978B8BA58B4}" destId="{0DE89C6D-0493-B041-A2EE-3F8E8A3338E8}" srcOrd="0" destOrd="0" parTransId="{C14749A3-2BF9-A244-BA9A-E18CDCE78CA8}" sibTransId="{13AEBB9C-E04E-2844-9487-E19B1AA537B3}"/>
    <dgm:cxn modelId="{01346009-CC54-5B46-BEAC-DB931EAF4429}" type="presOf" srcId="{6D0E48FC-8858-6B4C-8521-BB8B60EC9D98}" destId="{56334DC3-8F3B-3647-A453-B070F48679EF}" srcOrd="0" destOrd="0" presId="urn:microsoft.com/office/officeart/2005/8/layout/list1"/>
    <dgm:cxn modelId="{08B3AC7C-FBB1-7B41-8C2E-9CBBCB06F66C}" type="presOf" srcId="{EDC75140-C643-1E42-9DC8-F65DED235457}" destId="{6D7049AE-0945-ED43-A96C-FF52F6539C8F}" srcOrd="0" destOrd="0" presId="urn:microsoft.com/office/officeart/2005/8/layout/list1"/>
    <dgm:cxn modelId="{85F49413-253D-AE41-8A05-0613D2D2BB95}" type="presOf" srcId="{6D0E48FC-8858-6B4C-8521-BB8B60EC9D98}" destId="{B3123124-83CF-B944-9DE9-775C9C34CCC6}" srcOrd="1" destOrd="0" presId="urn:microsoft.com/office/officeart/2005/8/layout/list1"/>
    <dgm:cxn modelId="{EB5B671D-788D-774C-8311-163EDEB39F42}" type="presOf" srcId="{79BFB73D-43E8-493F-A074-D204D5586898}" destId="{B2C9979D-1879-0C4F-8A37-54B31EF240CF}" srcOrd="0" destOrd="1" presId="urn:microsoft.com/office/officeart/2005/8/layout/list1"/>
    <dgm:cxn modelId="{6C46BACE-C2F1-42F9-8685-00EFE6F24063}" srcId="{0DE89C6D-0493-B041-A2EE-3F8E8A3338E8}" destId="{E0473AB9-4237-4DF1-AC17-06029628490A}" srcOrd="2" destOrd="0" parTransId="{ACBE1026-1F2D-4328-9731-A04723290013}" sibTransId="{DAD55452-7032-4EDC-BCD2-121C8807178D}"/>
    <dgm:cxn modelId="{80F6D558-AFA1-4CF8-B0E2-C8B003CA81C7}" srcId="{6D0E48FC-8858-6B4C-8521-BB8B60EC9D98}" destId="{69C2302D-1457-4703-8EF9-006621DFD1EB}" srcOrd="2" destOrd="0" parTransId="{081CA475-67D0-4E13-83E0-E92EAC43E71F}" sibTransId="{3FBCFDFD-3DF9-4522-86A4-C8BAC62C4AF6}"/>
    <dgm:cxn modelId="{EDD8E308-0207-E04F-AD30-603D151F3D1F}" srcId="{0DE89C6D-0493-B041-A2EE-3F8E8A3338E8}" destId="{8949F803-F94A-1842-B39D-99A859DAE223}" srcOrd="0" destOrd="0" parTransId="{E1AAAC86-EF19-2240-BA86-A2C9B10432BF}" sibTransId="{D3726F36-8623-FC41-8F51-BE0C9D806DCE}"/>
    <dgm:cxn modelId="{64773C5B-8C1B-A847-A1FF-80C775B9B6ED}" type="presOf" srcId="{AD40A27F-19C9-4237-8110-16D3FDFA675D}" destId="{6D7049AE-0945-ED43-A96C-FF52F6539C8F}" srcOrd="0" destOrd="1" presId="urn:microsoft.com/office/officeart/2005/8/layout/list1"/>
    <dgm:cxn modelId="{5CBAA49C-6370-F84F-A1B8-7836FA2B2465}" type="presOf" srcId="{0DE89C6D-0493-B041-A2EE-3F8E8A3338E8}" destId="{FBB9E506-97C9-A249-8FED-E01C7E14EF65}" srcOrd="1" destOrd="0" presId="urn:microsoft.com/office/officeart/2005/8/layout/list1"/>
    <dgm:cxn modelId="{EF424540-3A9B-D541-8471-858FDE898C0D}" type="presOf" srcId="{AFAC976C-F751-FC48-82B2-F978B8BA58B4}" destId="{49D68194-88F4-E442-95D4-F35DAF013834}" srcOrd="0" destOrd="0" presId="urn:microsoft.com/office/officeart/2005/8/layout/list1"/>
    <dgm:cxn modelId="{6A0F406E-B29E-5443-BB4B-397EC7BDE6F7}" type="presParOf" srcId="{49D68194-88F4-E442-95D4-F35DAF013834}" destId="{FED9D3AF-2805-4F4A-9FBF-B5C2B2D3068A}" srcOrd="0" destOrd="0" presId="urn:microsoft.com/office/officeart/2005/8/layout/list1"/>
    <dgm:cxn modelId="{745D1E30-929A-0146-9C99-533A52ED38D3}" type="presParOf" srcId="{FED9D3AF-2805-4F4A-9FBF-B5C2B2D3068A}" destId="{4606453E-3D64-AA4D-9155-B05018665D6B}" srcOrd="0" destOrd="0" presId="urn:microsoft.com/office/officeart/2005/8/layout/list1"/>
    <dgm:cxn modelId="{384A0CF8-F0D6-E54B-8840-A312E1AB9589}" type="presParOf" srcId="{FED9D3AF-2805-4F4A-9FBF-B5C2B2D3068A}" destId="{FBB9E506-97C9-A249-8FED-E01C7E14EF65}" srcOrd="1" destOrd="0" presId="urn:microsoft.com/office/officeart/2005/8/layout/list1"/>
    <dgm:cxn modelId="{C36FD056-45C0-6444-A595-9E8FC413D3F9}" type="presParOf" srcId="{49D68194-88F4-E442-95D4-F35DAF013834}" destId="{489AF488-BB4D-AB40-9343-5F7B8C9FFB20}" srcOrd="1" destOrd="0" presId="urn:microsoft.com/office/officeart/2005/8/layout/list1"/>
    <dgm:cxn modelId="{2B1AEF2C-0C2C-744B-980C-B7C6A2B527DC}" type="presParOf" srcId="{49D68194-88F4-E442-95D4-F35DAF013834}" destId="{B2C9979D-1879-0C4F-8A37-54B31EF240CF}" srcOrd="2" destOrd="0" presId="urn:microsoft.com/office/officeart/2005/8/layout/list1"/>
    <dgm:cxn modelId="{1E517E67-FF99-F341-AB96-00A8EC0D5A5E}" type="presParOf" srcId="{49D68194-88F4-E442-95D4-F35DAF013834}" destId="{02C41722-BA73-6D47-993C-DCD8DAE6D9FB}" srcOrd="3" destOrd="0" presId="urn:microsoft.com/office/officeart/2005/8/layout/list1"/>
    <dgm:cxn modelId="{8430CB48-80F6-E54B-AA7E-E4824E8B6BA3}" type="presParOf" srcId="{49D68194-88F4-E442-95D4-F35DAF013834}" destId="{4D0EE74C-83B9-2344-98DF-06E6DE7E83E2}" srcOrd="4" destOrd="0" presId="urn:microsoft.com/office/officeart/2005/8/layout/list1"/>
    <dgm:cxn modelId="{2B87D97F-5CC6-D445-B8F8-15F192DB5293}" type="presParOf" srcId="{4D0EE74C-83B9-2344-98DF-06E6DE7E83E2}" destId="{56334DC3-8F3B-3647-A453-B070F48679EF}" srcOrd="0" destOrd="0" presId="urn:microsoft.com/office/officeart/2005/8/layout/list1"/>
    <dgm:cxn modelId="{16FD9859-458F-5646-96F6-3F707E74CF0F}" type="presParOf" srcId="{4D0EE74C-83B9-2344-98DF-06E6DE7E83E2}" destId="{B3123124-83CF-B944-9DE9-775C9C34CCC6}" srcOrd="1" destOrd="0" presId="urn:microsoft.com/office/officeart/2005/8/layout/list1"/>
    <dgm:cxn modelId="{EDE08C32-F92A-9F41-BA9B-E0FD72CA6931}" type="presParOf" srcId="{49D68194-88F4-E442-95D4-F35DAF013834}" destId="{DE88FC05-1054-594C-8ADD-0E08F4267900}" srcOrd="5" destOrd="0" presId="urn:microsoft.com/office/officeart/2005/8/layout/list1"/>
    <dgm:cxn modelId="{C4B30FA0-6BD6-B943-B5AB-8C7CBAE386D5}" type="presParOf" srcId="{49D68194-88F4-E442-95D4-F35DAF013834}" destId="{6D7049AE-0945-ED43-A96C-FF52F6539C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BA960-BEFB-C746-A5D5-5F249C882C2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96F84-566A-D845-B0DD-1BCBE90FF02A}">
      <dgm:prSet phldrT="[Text]"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Data Rate</a:t>
          </a:r>
          <a:endParaRPr lang="en-US" dirty="0"/>
        </a:p>
      </dgm:t>
    </dgm:pt>
    <dgm:pt modelId="{3E021B1E-D991-724A-8330-99B807D8033E}" type="parTrans" cxnId="{4FF86F33-FD69-2648-B14B-002EEB130CAE}">
      <dgm:prSet/>
      <dgm:spPr/>
      <dgm:t>
        <a:bodyPr/>
        <a:lstStyle/>
        <a:p>
          <a:endParaRPr lang="en-US"/>
        </a:p>
      </dgm:t>
    </dgm:pt>
    <dgm:pt modelId="{BA763D3F-6D97-7944-92E1-B05AD874774C}" type="sibTrans" cxnId="{4FF86F33-FD69-2648-B14B-002EEB130CAE}">
      <dgm:prSet/>
      <dgm:spPr/>
      <dgm:t>
        <a:bodyPr/>
        <a:lstStyle/>
        <a:p>
          <a:endParaRPr lang="en-US"/>
        </a:p>
      </dgm:t>
    </dgm:pt>
    <dgm:pt modelId="{7D75AE8C-554D-F445-ACDE-E84D4ED8E9BD}">
      <dgm:prSet/>
      <dgm:spPr/>
      <dgm:t>
        <a:bodyPr/>
        <a:lstStyle/>
        <a:p>
          <a:r>
            <a:rPr lang="en-NZ" dirty="0"/>
            <a:t>there may be differences of magnitude between the data transfer rates</a:t>
          </a:r>
        </a:p>
      </dgm:t>
    </dgm:pt>
    <dgm:pt modelId="{1248E283-DF9E-BD44-86AA-7BA28211F8E3}" type="parTrans" cxnId="{E4788B57-1053-8442-8F8C-99693B46F486}">
      <dgm:prSet/>
      <dgm:spPr/>
      <dgm:t>
        <a:bodyPr/>
        <a:lstStyle/>
        <a:p>
          <a:endParaRPr lang="en-US"/>
        </a:p>
      </dgm:t>
    </dgm:pt>
    <dgm:pt modelId="{2D877A58-3376-4A46-9C1B-D64C3FFA36DD}" type="sibTrans" cxnId="{E4788B57-1053-8442-8F8C-99693B46F486}">
      <dgm:prSet/>
      <dgm:spPr/>
      <dgm:t>
        <a:bodyPr/>
        <a:lstStyle/>
        <a:p>
          <a:endParaRPr lang="en-US"/>
        </a:p>
      </dgm:t>
    </dgm:pt>
    <dgm:pt modelId="{66052A6D-8A96-7842-AD6D-3449E8E81A31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Application</a:t>
          </a:r>
        </a:p>
      </dgm:t>
    </dgm:pt>
    <dgm:pt modelId="{29D5FBE9-83BF-C14C-8238-9D74130A62F3}" type="parTrans" cxnId="{2B500D41-3A00-134E-9CA9-A75BED337B39}">
      <dgm:prSet/>
      <dgm:spPr/>
      <dgm:t>
        <a:bodyPr/>
        <a:lstStyle/>
        <a:p>
          <a:endParaRPr lang="en-US"/>
        </a:p>
      </dgm:t>
    </dgm:pt>
    <dgm:pt modelId="{AAA56561-F6FA-F343-AE53-43BE969F5BDA}" type="sibTrans" cxnId="{2B500D41-3A00-134E-9CA9-A75BED337B39}">
      <dgm:prSet/>
      <dgm:spPr/>
      <dgm:t>
        <a:bodyPr/>
        <a:lstStyle/>
        <a:p>
          <a:endParaRPr lang="en-US"/>
        </a:p>
      </dgm:t>
    </dgm:pt>
    <dgm:pt modelId="{638D3B16-1FBC-6A48-90BF-28B0491A0AD3}">
      <dgm:prSet/>
      <dgm:spPr/>
      <dgm:t>
        <a:bodyPr/>
        <a:lstStyle/>
        <a:p>
          <a:pPr marL="0" indent="398463"/>
          <a:r>
            <a:rPr lang="en-NZ" dirty="0"/>
            <a:t>	the use to which a device is put has an influence on the software</a:t>
          </a:r>
        </a:p>
      </dgm:t>
    </dgm:pt>
    <dgm:pt modelId="{913F298B-06FE-DA4B-B785-721EA24F8978}" type="parTrans" cxnId="{5786DFD0-EEB4-1546-9BD5-DBAAC5569B2D}">
      <dgm:prSet/>
      <dgm:spPr/>
      <dgm:t>
        <a:bodyPr/>
        <a:lstStyle/>
        <a:p>
          <a:endParaRPr lang="en-US"/>
        </a:p>
      </dgm:t>
    </dgm:pt>
    <dgm:pt modelId="{A058525F-E1EF-7645-9498-03B002CA86EB}" type="sibTrans" cxnId="{5786DFD0-EEB4-1546-9BD5-DBAAC5569B2D}">
      <dgm:prSet/>
      <dgm:spPr/>
      <dgm:t>
        <a:bodyPr/>
        <a:lstStyle/>
        <a:p>
          <a:endParaRPr lang="en-US"/>
        </a:p>
      </dgm:t>
    </dgm:pt>
    <dgm:pt modelId="{82594DB4-688B-FB4A-8C60-0CAEBA8B2ADC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Complexity of Control</a:t>
          </a:r>
        </a:p>
      </dgm:t>
    </dgm:pt>
    <dgm:pt modelId="{E779F855-1F36-3440-B227-E5E2E3680554}" type="parTrans" cxnId="{D4886F37-270E-8B43-9C92-D433B16D05CA}">
      <dgm:prSet/>
      <dgm:spPr/>
      <dgm:t>
        <a:bodyPr/>
        <a:lstStyle/>
        <a:p>
          <a:endParaRPr lang="en-US"/>
        </a:p>
      </dgm:t>
    </dgm:pt>
    <dgm:pt modelId="{EBD97AB5-20E0-C543-853F-2C5984CE54AA}" type="sibTrans" cxnId="{D4886F37-270E-8B43-9C92-D433B16D05CA}">
      <dgm:prSet/>
      <dgm:spPr/>
      <dgm:t>
        <a:bodyPr/>
        <a:lstStyle/>
        <a:p>
          <a:endParaRPr lang="en-US"/>
        </a:p>
      </dgm:t>
    </dgm:pt>
    <dgm:pt modelId="{D4E7D757-3F16-2D48-B7D3-6685B95EAD51}">
      <dgm:prSet/>
      <dgm:spPr/>
      <dgm:t>
        <a:bodyPr/>
        <a:lstStyle/>
        <a:p>
          <a:pPr marL="858838" indent="52388"/>
          <a:r>
            <a:rPr lang="en-NZ" dirty="0"/>
            <a:t> the effect on the operating system is filtered by the complexity of the I/O module that controls the device</a:t>
          </a:r>
        </a:p>
      </dgm:t>
    </dgm:pt>
    <dgm:pt modelId="{A951A92D-1DFE-9640-A5E7-9394723DE6A1}" type="parTrans" cxnId="{F8A09EAB-1BE7-2148-BCD8-5DA3A7AE05BE}">
      <dgm:prSet/>
      <dgm:spPr/>
      <dgm:t>
        <a:bodyPr/>
        <a:lstStyle/>
        <a:p>
          <a:endParaRPr lang="en-US"/>
        </a:p>
      </dgm:t>
    </dgm:pt>
    <dgm:pt modelId="{25F77210-B08A-514B-9F0B-34F74BCA0D60}" type="sibTrans" cxnId="{F8A09EAB-1BE7-2148-BCD8-5DA3A7AE05BE}">
      <dgm:prSet/>
      <dgm:spPr/>
      <dgm:t>
        <a:bodyPr/>
        <a:lstStyle/>
        <a:p>
          <a:endParaRPr lang="en-US"/>
        </a:p>
      </dgm:t>
    </dgm:pt>
    <dgm:pt modelId="{49B81AD8-1E1F-7D49-B975-E49BE4C0D952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Unit of Transfer</a:t>
          </a:r>
        </a:p>
      </dgm:t>
    </dgm:pt>
    <dgm:pt modelId="{A253DD59-B0FB-A843-8640-92378E35B6B5}" type="parTrans" cxnId="{690C92C5-6668-5E45-AF32-FECE2827CB2A}">
      <dgm:prSet/>
      <dgm:spPr/>
      <dgm:t>
        <a:bodyPr/>
        <a:lstStyle/>
        <a:p>
          <a:endParaRPr lang="en-US"/>
        </a:p>
      </dgm:t>
    </dgm:pt>
    <dgm:pt modelId="{17122C77-C1A4-3F4C-8D60-FF2C723E84F0}" type="sibTrans" cxnId="{690C92C5-6668-5E45-AF32-FECE2827CB2A}">
      <dgm:prSet/>
      <dgm:spPr/>
      <dgm:t>
        <a:bodyPr/>
        <a:lstStyle/>
        <a:p>
          <a:endParaRPr lang="en-US"/>
        </a:p>
      </dgm:t>
    </dgm:pt>
    <dgm:pt modelId="{6D79366A-E3B2-6248-ABC8-44E8B26DD02D}">
      <dgm:prSet/>
      <dgm:spPr/>
      <dgm:t>
        <a:bodyPr/>
        <a:lstStyle/>
        <a:p>
          <a:pPr marL="0" indent="1308100"/>
          <a:r>
            <a:rPr lang="en-NZ" dirty="0"/>
            <a:t>  data may be transferred as a stream of bytes or characters or in larger blocks</a:t>
          </a:r>
        </a:p>
      </dgm:t>
    </dgm:pt>
    <dgm:pt modelId="{E10DA35A-D379-344F-BD13-3D0AE69BA9E3}" type="parTrans" cxnId="{57F81773-9562-6442-A4C2-57EAD71F7A74}">
      <dgm:prSet/>
      <dgm:spPr/>
      <dgm:t>
        <a:bodyPr/>
        <a:lstStyle/>
        <a:p>
          <a:endParaRPr lang="en-US"/>
        </a:p>
      </dgm:t>
    </dgm:pt>
    <dgm:pt modelId="{B6BF6CDF-8407-CE45-A4DA-BAF99E997F22}" type="sibTrans" cxnId="{57F81773-9562-6442-A4C2-57EAD71F7A74}">
      <dgm:prSet/>
      <dgm:spPr/>
      <dgm:t>
        <a:bodyPr/>
        <a:lstStyle/>
        <a:p>
          <a:endParaRPr lang="en-US"/>
        </a:p>
      </dgm:t>
    </dgm:pt>
    <dgm:pt modelId="{02F18109-C4A5-4748-953A-CDD1B970AEEE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Data Representation</a:t>
          </a:r>
        </a:p>
      </dgm:t>
    </dgm:pt>
    <dgm:pt modelId="{C5B7C849-7308-A543-9C95-E3B8C1FD82A1}" type="parTrans" cxnId="{B332E9AC-B37A-F74F-A339-AE0E725BC7E7}">
      <dgm:prSet/>
      <dgm:spPr/>
      <dgm:t>
        <a:bodyPr/>
        <a:lstStyle/>
        <a:p>
          <a:endParaRPr lang="en-US"/>
        </a:p>
      </dgm:t>
    </dgm:pt>
    <dgm:pt modelId="{12F577A5-6F45-1042-916C-4EDAFCDB6B3D}" type="sibTrans" cxnId="{B332E9AC-B37A-F74F-A339-AE0E725BC7E7}">
      <dgm:prSet/>
      <dgm:spPr/>
      <dgm:t>
        <a:bodyPr/>
        <a:lstStyle/>
        <a:p>
          <a:endParaRPr lang="en-US"/>
        </a:p>
      </dgm:t>
    </dgm:pt>
    <dgm:pt modelId="{438271F7-0236-D043-BEF0-6191E5C5996C}">
      <dgm:prSet/>
      <dgm:spPr/>
      <dgm:t>
        <a:bodyPr/>
        <a:lstStyle/>
        <a:p>
          <a:pPr marL="0" indent="1770063"/>
          <a:r>
            <a:rPr lang="en-NZ" dirty="0"/>
            <a:t>  different data encoding schemes are used by different devices</a:t>
          </a:r>
        </a:p>
      </dgm:t>
    </dgm:pt>
    <dgm:pt modelId="{CB3EE04E-1709-824F-A842-F5608FB1E913}" type="parTrans" cxnId="{2A0059D7-9FD6-6E4C-A72A-D5E03635E9E7}">
      <dgm:prSet/>
      <dgm:spPr/>
      <dgm:t>
        <a:bodyPr/>
        <a:lstStyle/>
        <a:p>
          <a:endParaRPr lang="en-US"/>
        </a:p>
      </dgm:t>
    </dgm:pt>
    <dgm:pt modelId="{C52A4494-E629-3B43-AA25-C0410C8736D5}" type="sibTrans" cxnId="{2A0059D7-9FD6-6E4C-A72A-D5E03635E9E7}">
      <dgm:prSet/>
      <dgm:spPr/>
      <dgm:t>
        <a:bodyPr/>
        <a:lstStyle/>
        <a:p>
          <a:endParaRPr lang="en-US"/>
        </a:p>
      </dgm:t>
    </dgm:pt>
    <dgm:pt modelId="{DCF3D23A-4E61-864A-9A13-21C6263AC075}">
      <dgm:prSet/>
      <dgm:spPr>
        <a:solidFill>
          <a:srgbClr val="660066"/>
        </a:solidFill>
      </dgm:spPr>
      <dgm:t>
        <a:bodyPr/>
        <a:lstStyle/>
        <a:p>
          <a:r>
            <a:rPr lang="en-NZ" i="1" dirty="0"/>
            <a:t>Error Conditions</a:t>
          </a:r>
        </a:p>
      </dgm:t>
    </dgm:pt>
    <dgm:pt modelId="{D248430D-B964-F24C-BFF8-173537E44D94}" type="parTrans" cxnId="{6D859051-0E01-514B-AA88-2D5E7D9C4142}">
      <dgm:prSet/>
      <dgm:spPr/>
      <dgm:t>
        <a:bodyPr/>
        <a:lstStyle/>
        <a:p>
          <a:endParaRPr lang="en-US"/>
        </a:p>
      </dgm:t>
    </dgm:pt>
    <dgm:pt modelId="{EF21B9FC-B403-BC4A-B757-17A083800AF6}" type="sibTrans" cxnId="{6D859051-0E01-514B-AA88-2D5E7D9C4142}">
      <dgm:prSet/>
      <dgm:spPr/>
      <dgm:t>
        <a:bodyPr/>
        <a:lstStyle/>
        <a:p>
          <a:endParaRPr lang="en-US"/>
        </a:p>
      </dgm:t>
    </dgm:pt>
    <dgm:pt modelId="{3428AA22-593F-B44D-A3A1-83F5557952BD}">
      <dgm:prSet/>
      <dgm:spPr/>
      <dgm:t>
        <a:bodyPr/>
        <a:lstStyle/>
        <a:p>
          <a:pPr marL="0" indent="2347913"/>
          <a:r>
            <a:rPr lang="en-NZ" dirty="0"/>
            <a:t> the nature of errors, the way in which they are reported, their consequences, and the 					available range of responses differs from one device to another</a:t>
          </a:r>
        </a:p>
      </dgm:t>
    </dgm:pt>
    <dgm:pt modelId="{0EBB960A-1086-3242-8252-44CD423FDCB4}" type="parTrans" cxnId="{4B48EE5B-8BB1-F246-A1DE-80C49ED9880F}">
      <dgm:prSet/>
      <dgm:spPr/>
      <dgm:t>
        <a:bodyPr/>
        <a:lstStyle/>
        <a:p>
          <a:endParaRPr lang="en-US"/>
        </a:p>
      </dgm:t>
    </dgm:pt>
    <dgm:pt modelId="{F45611A2-A743-5448-BC07-D9CA28F1614B}" type="sibTrans" cxnId="{4B48EE5B-8BB1-F246-A1DE-80C49ED9880F}">
      <dgm:prSet/>
      <dgm:spPr/>
      <dgm:t>
        <a:bodyPr/>
        <a:lstStyle/>
        <a:p>
          <a:endParaRPr lang="en-US"/>
        </a:p>
      </dgm:t>
    </dgm:pt>
    <dgm:pt modelId="{186FDE54-AE10-1C43-B1E3-ACCA86752D3C}" type="pres">
      <dgm:prSet presAssocID="{FF8BA960-BEFB-C746-A5D5-5F249C882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697AA-6F2E-7449-90DE-FB96F58E7434}" type="pres">
      <dgm:prSet presAssocID="{86396F84-566A-D845-B0DD-1BCBE90FF02A}" presName="parentText" presStyleLbl="node1" presStyleIdx="0" presStyleCnt="6" custScaleX="17757" custLinFactNeighborX="-39252" custLinFactNeighborY="3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DCD4E-F410-434E-81C9-BE9769CEE00B}" type="pres">
      <dgm:prSet presAssocID="{86396F84-566A-D845-B0DD-1BCBE90FF02A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04FB9-B6AD-414E-BE4E-036609EBCAEA}" type="pres">
      <dgm:prSet presAssocID="{66052A6D-8A96-7842-AD6D-3449E8E81A31}" presName="parentText" presStyleLbl="node1" presStyleIdx="1" presStyleCnt="6" custScaleX="15888" custLinFactNeighborX="-34579" custLinFactNeighborY="-10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51410-9931-0D4F-A823-A02A504030FD}" type="pres">
      <dgm:prSet presAssocID="{66052A6D-8A96-7842-AD6D-3449E8E81A31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E668-DD04-3B4D-931D-746998A4E52F}" type="pres">
      <dgm:prSet presAssocID="{82594DB4-688B-FB4A-8C60-0CAEBA8B2ADC}" presName="parentText" presStyleLbl="node1" presStyleIdx="2" presStyleCnt="6" custScaleX="25234" custLinFactNeighborX="-24299" custLinFactNeighborY="30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CA08-4097-3E40-B231-92CC74ADA7F2}" type="pres">
      <dgm:prSet presAssocID="{82594DB4-688B-FB4A-8C60-0CAEBA8B2ADC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654AB-8C77-7844-9D3C-37FD22A60A54}" type="pres">
      <dgm:prSet presAssocID="{49B81AD8-1E1F-7D49-B975-E49BE4C0D952}" presName="parentText" presStyleLbl="node1" presStyleIdx="3" presStyleCnt="6" custScaleX="19626" custLinFactNeighborX="-21495" custLinFactNeighborY="17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FD62-7445-5F49-9D41-A2A34E8F58FA}" type="pres">
      <dgm:prSet presAssocID="{49B81AD8-1E1F-7D49-B975-E49BE4C0D952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DD6D5-7C88-6847-90B3-A3694F6BC502}" type="pres">
      <dgm:prSet presAssocID="{02F18109-C4A5-4748-953A-CDD1B970AEEE}" presName="parentText" presStyleLbl="node1" presStyleIdx="4" presStyleCnt="6" custScaleX="23365" custLinFactNeighborX="-14953" custLinFactNeighborY="23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4FA65-83D6-0042-B65F-7B75D5749631}" type="pres">
      <dgm:prSet presAssocID="{02F18109-C4A5-4748-953A-CDD1B970AEEE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F4BB8-A9E3-2441-9D55-C166CA20B489}" type="pres">
      <dgm:prSet presAssocID="{DCF3D23A-4E61-864A-9A13-21C6263AC075}" presName="parentText" presStyleLbl="node1" presStyleIdx="5" presStyleCnt="6" custScaleX="19626" custLinFactNeighborX="-10280" custLinFactNeighborY="-86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AD9DF-920B-0E41-89B9-97DC3E392F3B}" type="pres">
      <dgm:prSet presAssocID="{DCF3D23A-4E61-864A-9A13-21C6263AC075}" presName="childText" presStyleLbl="revTx" presStyleIdx="5" presStyleCnt="6" custScaleY="191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D41EEC-1DA6-7D48-B338-8D924EC71762}" type="presOf" srcId="{49B81AD8-1E1F-7D49-B975-E49BE4C0D952}" destId="{BC5654AB-8C77-7844-9D3C-37FD22A60A54}" srcOrd="0" destOrd="0" presId="urn:microsoft.com/office/officeart/2005/8/layout/vList2"/>
    <dgm:cxn modelId="{2A0059D7-9FD6-6E4C-A72A-D5E03635E9E7}" srcId="{02F18109-C4A5-4748-953A-CDD1B970AEEE}" destId="{438271F7-0236-D043-BEF0-6191E5C5996C}" srcOrd="0" destOrd="0" parTransId="{CB3EE04E-1709-824F-A842-F5608FB1E913}" sibTransId="{C52A4494-E629-3B43-AA25-C0410C8736D5}"/>
    <dgm:cxn modelId="{38816664-E11C-764E-B74B-9DAD464E8930}" type="presOf" srcId="{438271F7-0236-D043-BEF0-6191E5C5996C}" destId="{E194FA65-83D6-0042-B65F-7B75D5749631}" srcOrd="0" destOrd="0" presId="urn:microsoft.com/office/officeart/2005/8/layout/vList2"/>
    <dgm:cxn modelId="{6D859051-0E01-514B-AA88-2D5E7D9C4142}" srcId="{FF8BA960-BEFB-C746-A5D5-5F249C882C2D}" destId="{DCF3D23A-4E61-864A-9A13-21C6263AC075}" srcOrd="5" destOrd="0" parTransId="{D248430D-B964-F24C-BFF8-173537E44D94}" sibTransId="{EF21B9FC-B403-BC4A-B757-17A083800AF6}"/>
    <dgm:cxn modelId="{A39D4CEE-6CBE-1B49-B6A2-99FD038C3C8D}" type="presOf" srcId="{6D79366A-E3B2-6248-ABC8-44E8B26DD02D}" destId="{2B26FD62-7445-5F49-9D41-A2A34E8F58FA}" srcOrd="0" destOrd="0" presId="urn:microsoft.com/office/officeart/2005/8/layout/vList2"/>
    <dgm:cxn modelId="{E4788B57-1053-8442-8F8C-99693B46F486}" srcId="{86396F84-566A-D845-B0DD-1BCBE90FF02A}" destId="{7D75AE8C-554D-F445-ACDE-E84D4ED8E9BD}" srcOrd="0" destOrd="0" parTransId="{1248E283-DF9E-BD44-86AA-7BA28211F8E3}" sibTransId="{2D877A58-3376-4A46-9C1B-D64C3FFA36DD}"/>
    <dgm:cxn modelId="{D4886F37-270E-8B43-9C92-D433B16D05CA}" srcId="{FF8BA960-BEFB-C746-A5D5-5F249C882C2D}" destId="{82594DB4-688B-FB4A-8C60-0CAEBA8B2ADC}" srcOrd="2" destOrd="0" parTransId="{E779F855-1F36-3440-B227-E5E2E3680554}" sibTransId="{EBD97AB5-20E0-C543-853F-2C5984CE54AA}"/>
    <dgm:cxn modelId="{C2BEC0F4-F88F-F94E-944C-F6A525845820}" type="presOf" srcId="{7D75AE8C-554D-F445-ACDE-E84D4ED8E9BD}" destId="{B00DCD4E-F410-434E-81C9-BE9769CEE00B}" srcOrd="0" destOrd="0" presId="urn:microsoft.com/office/officeart/2005/8/layout/vList2"/>
    <dgm:cxn modelId="{2B500D41-3A00-134E-9CA9-A75BED337B39}" srcId="{FF8BA960-BEFB-C746-A5D5-5F249C882C2D}" destId="{66052A6D-8A96-7842-AD6D-3449E8E81A31}" srcOrd="1" destOrd="0" parTransId="{29D5FBE9-83BF-C14C-8238-9D74130A62F3}" sibTransId="{AAA56561-F6FA-F343-AE53-43BE969F5BDA}"/>
    <dgm:cxn modelId="{690C92C5-6668-5E45-AF32-FECE2827CB2A}" srcId="{FF8BA960-BEFB-C746-A5D5-5F249C882C2D}" destId="{49B81AD8-1E1F-7D49-B975-E49BE4C0D952}" srcOrd="3" destOrd="0" parTransId="{A253DD59-B0FB-A843-8640-92378E35B6B5}" sibTransId="{17122C77-C1A4-3F4C-8D60-FF2C723E84F0}"/>
    <dgm:cxn modelId="{F8A09EAB-1BE7-2148-BCD8-5DA3A7AE05BE}" srcId="{82594DB4-688B-FB4A-8C60-0CAEBA8B2ADC}" destId="{D4E7D757-3F16-2D48-B7D3-6685B95EAD51}" srcOrd="0" destOrd="0" parTransId="{A951A92D-1DFE-9640-A5E7-9394723DE6A1}" sibTransId="{25F77210-B08A-514B-9F0B-34F74BCA0D60}"/>
    <dgm:cxn modelId="{4FF86F33-FD69-2648-B14B-002EEB130CAE}" srcId="{FF8BA960-BEFB-C746-A5D5-5F249C882C2D}" destId="{86396F84-566A-D845-B0DD-1BCBE90FF02A}" srcOrd="0" destOrd="0" parTransId="{3E021B1E-D991-724A-8330-99B807D8033E}" sibTransId="{BA763D3F-6D97-7944-92E1-B05AD874774C}"/>
    <dgm:cxn modelId="{B32530C2-F5BC-484B-9F7D-656CCE2ADE85}" type="presOf" srcId="{638D3B16-1FBC-6A48-90BF-28B0491A0AD3}" destId="{2E251410-9931-0D4F-A823-A02A504030FD}" srcOrd="0" destOrd="0" presId="urn:microsoft.com/office/officeart/2005/8/layout/vList2"/>
    <dgm:cxn modelId="{57F81773-9562-6442-A4C2-57EAD71F7A74}" srcId="{49B81AD8-1E1F-7D49-B975-E49BE4C0D952}" destId="{6D79366A-E3B2-6248-ABC8-44E8B26DD02D}" srcOrd="0" destOrd="0" parTransId="{E10DA35A-D379-344F-BD13-3D0AE69BA9E3}" sibTransId="{B6BF6CDF-8407-CE45-A4DA-BAF99E997F22}"/>
    <dgm:cxn modelId="{B332E9AC-B37A-F74F-A339-AE0E725BC7E7}" srcId="{FF8BA960-BEFB-C746-A5D5-5F249C882C2D}" destId="{02F18109-C4A5-4748-953A-CDD1B970AEEE}" srcOrd="4" destOrd="0" parTransId="{C5B7C849-7308-A543-9C95-E3B8C1FD82A1}" sibTransId="{12F577A5-6F45-1042-916C-4EDAFCDB6B3D}"/>
    <dgm:cxn modelId="{A8FDF26F-5C79-B045-9A48-D12AEAA2650A}" type="presOf" srcId="{66052A6D-8A96-7842-AD6D-3449E8E81A31}" destId="{C2A04FB9-B6AD-414E-BE4E-036609EBCAEA}" srcOrd="0" destOrd="0" presId="urn:microsoft.com/office/officeart/2005/8/layout/vList2"/>
    <dgm:cxn modelId="{7E3DEE94-4AD1-3845-A943-3F7C96398E8B}" type="presOf" srcId="{DCF3D23A-4E61-864A-9A13-21C6263AC075}" destId="{33BF4BB8-A9E3-2441-9D55-C166CA20B489}" srcOrd="0" destOrd="0" presId="urn:microsoft.com/office/officeart/2005/8/layout/vList2"/>
    <dgm:cxn modelId="{301405AC-B35D-2A4D-B179-D5FAF845FEE3}" type="presOf" srcId="{02F18109-C4A5-4748-953A-CDD1B970AEEE}" destId="{46FDD6D5-7C88-6847-90B3-A3694F6BC502}" srcOrd="0" destOrd="0" presId="urn:microsoft.com/office/officeart/2005/8/layout/vList2"/>
    <dgm:cxn modelId="{5786DFD0-EEB4-1546-9BD5-DBAAC5569B2D}" srcId="{66052A6D-8A96-7842-AD6D-3449E8E81A31}" destId="{638D3B16-1FBC-6A48-90BF-28B0491A0AD3}" srcOrd="0" destOrd="0" parTransId="{913F298B-06FE-DA4B-B785-721EA24F8978}" sibTransId="{A058525F-E1EF-7645-9498-03B002CA86EB}"/>
    <dgm:cxn modelId="{9F2AFD8B-3EBE-D544-ABA0-B635E148DA90}" type="presOf" srcId="{86396F84-566A-D845-B0DD-1BCBE90FF02A}" destId="{C91697AA-6F2E-7449-90DE-FB96F58E7434}" srcOrd="0" destOrd="0" presId="urn:microsoft.com/office/officeart/2005/8/layout/vList2"/>
    <dgm:cxn modelId="{4B48EE5B-8BB1-F246-A1DE-80C49ED9880F}" srcId="{DCF3D23A-4E61-864A-9A13-21C6263AC075}" destId="{3428AA22-593F-B44D-A3A1-83F5557952BD}" srcOrd="0" destOrd="0" parTransId="{0EBB960A-1086-3242-8252-44CD423FDCB4}" sibTransId="{F45611A2-A743-5448-BC07-D9CA28F1614B}"/>
    <dgm:cxn modelId="{A7C31F35-5E72-9E41-981C-C5290A1042F0}" type="presOf" srcId="{82594DB4-688B-FB4A-8C60-0CAEBA8B2ADC}" destId="{D093E668-DD04-3B4D-931D-746998A4E52F}" srcOrd="0" destOrd="0" presId="urn:microsoft.com/office/officeart/2005/8/layout/vList2"/>
    <dgm:cxn modelId="{02A6EEA7-0E82-104A-8B59-D5CDDCA1097E}" type="presOf" srcId="{3428AA22-593F-B44D-A3A1-83F5557952BD}" destId="{063AD9DF-920B-0E41-89B9-97DC3E392F3B}" srcOrd="0" destOrd="0" presId="urn:microsoft.com/office/officeart/2005/8/layout/vList2"/>
    <dgm:cxn modelId="{4FCFECB9-5D7A-3943-947C-CCE57127687E}" type="presOf" srcId="{D4E7D757-3F16-2D48-B7D3-6685B95EAD51}" destId="{0903CA08-4097-3E40-B231-92CC74ADA7F2}" srcOrd="0" destOrd="0" presId="urn:microsoft.com/office/officeart/2005/8/layout/vList2"/>
    <dgm:cxn modelId="{AEA4C58A-E8D0-7F42-8637-B3947E93EA46}" type="presOf" srcId="{FF8BA960-BEFB-C746-A5D5-5F249C882C2D}" destId="{186FDE54-AE10-1C43-B1E3-ACCA86752D3C}" srcOrd="0" destOrd="0" presId="urn:microsoft.com/office/officeart/2005/8/layout/vList2"/>
    <dgm:cxn modelId="{B4C6EA04-52EE-8A47-9715-14C9B1CD36D3}" type="presParOf" srcId="{186FDE54-AE10-1C43-B1E3-ACCA86752D3C}" destId="{C91697AA-6F2E-7449-90DE-FB96F58E7434}" srcOrd="0" destOrd="0" presId="urn:microsoft.com/office/officeart/2005/8/layout/vList2"/>
    <dgm:cxn modelId="{E25EE629-5861-3645-84A6-A169519D278D}" type="presParOf" srcId="{186FDE54-AE10-1C43-B1E3-ACCA86752D3C}" destId="{B00DCD4E-F410-434E-81C9-BE9769CEE00B}" srcOrd="1" destOrd="0" presId="urn:microsoft.com/office/officeart/2005/8/layout/vList2"/>
    <dgm:cxn modelId="{6D6AEAA9-CFF9-1D41-81FD-F5A03DEDC84A}" type="presParOf" srcId="{186FDE54-AE10-1C43-B1E3-ACCA86752D3C}" destId="{C2A04FB9-B6AD-414E-BE4E-036609EBCAEA}" srcOrd="2" destOrd="0" presId="urn:microsoft.com/office/officeart/2005/8/layout/vList2"/>
    <dgm:cxn modelId="{139EE18F-C93C-754C-ABD5-E901981F90E5}" type="presParOf" srcId="{186FDE54-AE10-1C43-B1E3-ACCA86752D3C}" destId="{2E251410-9931-0D4F-A823-A02A504030FD}" srcOrd="3" destOrd="0" presId="urn:microsoft.com/office/officeart/2005/8/layout/vList2"/>
    <dgm:cxn modelId="{07FAA19D-CA06-884F-8300-DC81561BBB39}" type="presParOf" srcId="{186FDE54-AE10-1C43-B1E3-ACCA86752D3C}" destId="{D093E668-DD04-3B4D-931D-746998A4E52F}" srcOrd="4" destOrd="0" presId="urn:microsoft.com/office/officeart/2005/8/layout/vList2"/>
    <dgm:cxn modelId="{081FAE75-4F49-104F-AD7E-9B1DF45176C4}" type="presParOf" srcId="{186FDE54-AE10-1C43-B1E3-ACCA86752D3C}" destId="{0903CA08-4097-3E40-B231-92CC74ADA7F2}" srcOrd="5" destOrd="0" presId="urn:microsoft.com/office/officeart/2005/8/layout/vList2"/>
    <dgm:cxn modelId="{3FCA4AEC-15FF-4A40-86D3-92F3A6333ECA}" type="presParOf" srcId="{186FDE54-AE10-1C43-B1E3-ACCA86752D3C}" destId="{BC5654AB-8C77-7844-9D3C-37FD22A60A54}" srcOrd="6" destOrd="0" presId="urn:microsoft.com/office/officeart/2005/8/layout/vList2"/>
    <dgm:cxn modelId="{1CA685E6-7B1D-0548-884A-4400A2B24912}" type="presParOf" srcId="{186FDE54-AE10-1C43-B1E3-ACCA86752D3C}" destId="{2B26FD62-7445-5F49-9D41-A2A34E8F58FA}" srcOrd="7" destOrd="0" presId="urn:microsoft.com/office/officeart/2005/8/layout/vList2"/>
    <dgm:cxn modelId="{FE29AC02-B015-CB4F-A242-49A83A619990}" type="presParOf" srcId="{186FDE54-AE10-1C43-B1E3-ACCA86752D3C}" destId="{46FDD6D5-7C88-6847-90B3-A3694F6BC502}" srcOrd="8" destOrd="0" presId="urn:microsoft.com/office/officeart/2005/8/layout/vList2"/>
    <dgm:cxn modelId="{DEFEC918-5C63-E74D-B262-BFE5D6088BA2}" type="presParOf" srcId="{186FDE54-AE10-1C43-B1E3-ACCA86752D3C}" destId="{E194FA65-83D6-0042-B65F-7B75D5749631}" srcOrd="9" destOrd="0" presId="urn:microsoft.com/office/officeart/2005/8/layout/vList2"/>
    <dgm:cxn modelId="{257DAF06-B714-6E45-A9D6-BB387B72D093}" type="presParOf" srcId="{186FDE54-AE10-1C43-B1E3-ACCA86752D3C}" destId="{33BF4BB8-A9E3-2441-9D55-C166CA20B489}" srcOrd="10" destOrd="0" presId="urn:microsoft.com/office/officeart/2005/8/layout/vList2"/>
    <dgm:cxn modelId="{AAF530E5-F8DF-B94C-BC38-6E5C760ED475}" type="presParOf" srcId="{186FDE54-AE10-1C43-B1E3-ACCA86752D3C}" destId="{063AD9DF-920B-0E41-89B9-97DC3E392F3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9979D-1879-0C4F-8A37-54B31EF240CF}">
      <dsp:nvSpPr>
        <dsp:cNvPr id="0" name=""/>
        <dsp:cNvSpPr/>
      </dsp:nvSpPr>
      <dsp:spPr>
        <a:xfrm>
          <a:off x="0" y="484850"/>
          <a:ext cx="6805863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211" tIns="395732" rIns="5282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Random access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You can ask for any block of data with equal ease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Eg</a:t>
          </a:r>
          <a:r>
            <a:rPr lang="en-US" sz="1900" kern="1200" dirty="0"/>
            <a:t>: Disk Drives, SSD, floppy, CD</a:t>
          </a:r>
        </a:p>
      </dsp:txBody>
      <dsp:txXfrm>
        <a:off x="0" y="484850"/>
        <a:ext cx="6805863" cy="1406475"/>
      </dsp:txXfrm>
    </dsp:sp>
    <dsp:sp modelId="{FBB9E506-97C9-A249-8FED-E01C7E14EF65}">
      <dsp:nvSpPr>
        <dsp:cNvPr id="0" name=""/>
        <dsp:cNvSpPr/>
      </dsp:nvSpPr>
      <dsp:spPr>
        <a:xfrm>
          <a:off x="340293" y="204410"/>
          <a:ext cx="4764104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72" tIns="0" rIns="18007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Block Devices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7673" y="231790"/>
        <a:ext cx="4709344" cy="506120"/>
      </dsp:txXfrm>
    </dsp:sp>
    <dsp:sp modelId="{6D7049AE-0945-ED43-A96C-FF52F6539C8F}">
      <dsp:nvSpPr>
        <dsp:cNvPr id="0" name=""/>
        <dsp:cNvSpPr/>
      </dsp:nvSpPr>
      <dsp:spPr>
        <a:xfrm>
          <a:off x="0" y="2274365"/>
          <a:ext cx="6805863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211" tIns="395732" rIns="5282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 dirty="0"/>
            <a:t>Only support reading/writing streams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 dirty="0"/>
            <a:t>Not structured into blocks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 dirty="0"/>
            <a:t>Example: Serial Port</a:t>
          </a:r>
        </a:p>
      </dsp:txBody>
      <dsp:txXfrm>
        <a:off x="0" y="2274365"/>
        <a:ext cx="6805863" cy="1406475"/>
      </dsp:txXfrm>
    </dsp:sp>
    <dsp:sp modelId="{B3123124-83CF-B944-9DE9-775C9C34CCC6}">
      <dsp:nvSpPr>
        <dsp:cNvPr id="0" name=""/>
        <dsp:cNvSpPr/>
      </dsp:nvSpPr>
      <dsp:spPr>
        <a:xfrm>
          <a:off x="340293" y="1993925"/>
          <a:ext cx="4764104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72" tIns="0" rIns="18007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400" b="1" kern="1200" dirty="0">
              <a:solidFill>
                <a:schemeClr val="tx1"/>
              </a:solidFill>
            </a:rPr>
            <a:t>Character Devices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7673" y="2021305"/>
        <a:ext cx="470934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697AA-6F2E-7449-90DE-FB96F58E7434}">
      <dsp:nvSpPr>
        <dsp:cNvPr id="0" name=""/>
        <dsp:cNvSpPr/>
      </dsp:nvSpPr>
      <dsp:spPr>
        <a:xfrm>
          <a:off x="162399" y="112145"/>
          <a:ext cx="1542515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Data Rate</a:t>
          </a:r>
          <a:endParaRPr lang="en-US" sz="1500" kern="1200" dirty="0"/>
        </a:p>
      </dsp:txBody>
      <dsp:txXfrm>
        <a:off x="179533" y="129279"/>
        <a:ext cx="1508247" cy="316732"/>
      </dsp:txXfrm>
    </dsp:sp>
    <dsp:sp modelId="{B00DCD4E-F410-434E-81C9-BE9769CEE00B}">
      <dsp:nvSpPr>
        <dsp:cNvPr id="0" name=""/>
        <dsp:cNvSpPr/>
      </dsp:nvSpPr>
      <dsp:spPr>
        <a:xfrm>
          <a:off x="0" y="453564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there may be differences of magnitude between the data transfer rates</a:t>
          </a:r>
        </a:p>
      </dsp:txBody>
      <dsp:txXfrm>
        <a:off x="0" y="453564"/>
        <a:ext cx="8686800" cy="248400"/>
      </dsp:txXfrm>
    </dsp:sp>
    <dsp:sp modelId="{C2A04FB9-B6AD-414E-BE4E-036609EBCAEA}">
      <dsp:nvSpPr>
        <dsp:cNvPr id="0" name=""/>
        <dsp:cNvSpPr/>
      </dsp:nvSpPr>
      <dsp:spPr>
        <a:xfrm>
          <a:off x="649512" y="674871"/>
          <a:ext cx="1380158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Application</a:t>
          </a:r>
        </a:p>
      </dsp:txBody>
      <dsp:txXfrm>
        <a:off x="666646" y="692005"/>
        <a:ext cx="1345890" cy="316732"/>
      </dsp:txXfrm>
    </dsp:sp>
    <dsp:sp modelId="{2E251410-9931-0D4F-A823-A02A504030FD}">
      <dsp:nvSpPr>
        <dsp:cNvPr id="0" name=""/>
        <dsp:cNvSpPr/>
      </dsp:nvSpPr>
      <dsp:spPr>
        <a:xfrm>
          <a:off x="0" y="1052964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3984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	the use to which a device is put has an influence on the software</a:t>
          </a:r>
        </a:p>
      </dsp:txBody>
      <dsp:txXfrm>
        <a:off x="0" y="1052964"/>
        <a:ext cx="8686800" cy="248400"/>
      </dsp:txXfrm>
    </dsp:sp>
    <dsp:sp modelId="{D093E668-DD04-3B4D-931D-746998A4E52F}">
      <dsp:nvSpPr>
        <dsp:cNvPr id="0" name=""/>
        <dsp:cNvSpPr/>
      </dsp:nvSpPr>
      <dsp:spPr>
        <a:xfrm>
          <a:off x="1136580" y="1312627"/>
          <a:ext cx="2192027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Complexity of Control</a:t>
          </a:r>
        </a:p>
      </dsp:txBody>
      <dsp:txXfrm>
        <a:off x="1153714" y="1329761"/>
        <a:ext cx="2157759" cy="316732"/>
      </dsp:txXfrm>
    </dsp:sp>
    <dsp:sp modelId="{0903CA08-4097-3E40-B231-92CC74ADA7F2}">
      <dsp:nvSpPr>
        <dsp:cNvPr id="0" name=""/>
        <dsp:cNvSpPr/>
      </dsp:nvSpPr>
      <dsp:spPr>
        <a:xfrm>
          <a:off x="0" y="1652364"/>
          <a:ext cx="8686800" cy="3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858838" lvl="1" indent="52388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 the effect on the operating system is filtered by the complexity of the I/O module that controls the device</a:t>
          </a:r>
        </a:p>
      </dsp:txBody>
      <dsp:txXfrm>
        <a:off x="0" y="1652364"/>
        <a:ext cx="8686800" cy="364837"/>
      </dsp:txXfrm>
    </dsp:sp>
    <dsp:sp modelId="{BC5654AB-8C77-7844-9D3C-37FD22A60A54}">
      <dsp:nvSpPr>
        <dsp:cNvPr id="0" name=""/>
        <dsp:cNvSpPr/>
      </dsp:nvSpPr>
      <dsp:spPr>
        <a:xfrm>
          <a:off x="1623736" y="2059633"/>
          <a:ext cx="1704871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Unit of Transfer</a:t>
          </a:r>
        </a:p>
      </dsp:txBody>
      <dsp:txXfrm>
        <a:off x="1640870" y="2076767"/>
        <a:ext cx="1670603" cy="316732"/>
      </dsp:txXfrm>
    </dsp:sp>
    <dsp:sp modelId="{2B26FD62-7445-5F49-9D41-A2A34E8F58FA}">
      <dsp:nvSpPr>
        <dsp:cNvPr id="0" name=""/>
        <dsp:cNvSpPr/>
      </dsp:nvSpPr>
      <dsp:spPr>
        <a:xfrm>
          <a:off x="0" y="2368202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13081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  data may be transferred as a stream of bytes or characters or in larger blocks</a:t>
          </a:r>
        </a:p>
      </dsp:txBody>
      <dsp:txXfrm>
        <a:off x="0" y="2368202"/>
        <a:ext cx="8686800" cy="248400"/>
      </dsp:txXfrm>
    </dsp:sp>
    <dsp:sp modelId="{46FDD6D5-7C88-6847-90B3-A3694F6BC502}">
      <dsp:nvSpPr>
        <dsp:cNvPr id="0" name=""/>
        <dsp:cNvSpPr/>
      </dsp:nvSpPr>
      <dsp:spPr>
        <a:xfrm>
          <a:off x="2029627" y="2622357"/>
          <a:ext cx="2029670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Data Representation</a:t>
          </a:r>
        </a:p>
      </dsp:txBody>
      <dsp:txXfrm>
        <a:off x="2046761" y="2639491"/>
        <a:ext cx="1995402" cy="316732"/>
      </dsp:txXfrm>
    </dsp:sp>
    <dsp:sp modelId="{E194FA65-83D6-0042-B65F-7B75D5749631}">
      <dsp:nvSpPr>
        <dsp:cNvPr id="0" name=""/>
        <dsp:cNvSpPr/>
      </dsp:nvSpPr>
      <dsp:spPr>
        <a:xfrm>
          <a:off x="0" y="2967602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17700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  different data encoding schemes are used by different devices</a:t>
          </a:r>
        </a:p>
      </dsp:txBody>
      <dsp:txXfrm>
        <a:off x="0" y="2967602"/>
        <a:ext cx="8686800" cy="248400"/>
      </dsp:txXfrm>
    </dsp:sp>
    <dsp:sp modelId="{33BF4BB8-A9E3-2441-9D55-C166CA20B489}">
      <dsp:nvSpPr>
        <dsp:cNvPr id="0" name=""/>
        <dsp:cNvSpPr/>
      </dsp:nvSpPr>
      <dsp:spPr>
        <a:xfrm>
          <a:off x="2597961" y="3184410"/>
          <a:ext cx="1704871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i="1" kern="1200" dirty="0"/>
            <a:t>Error Conditions</a:t>
          </a:r>
        </a:p>
      </dsp:txBody>
      <dsp:txXfrm>
        <a:off x="2615095" y="3201544"/>
        <a:ext cx="1670603" cy="316732"/>
      </dsp:txXfrm>
    </dsp:sp>
    <dsp:sp modelId="{063AD9DF-920B-0E41-89B9-97DC3E392F3B}">
      <dsp:nvSpPr>
        <dsp:cNvPr id="0" name=""/>
        <dsp:cNvSpPr/>
      </dsp:nvSpPr>
      <dsp:spPr>
        <a:xfrm>
          <a:off x="0" y="3567002"/>
          <a:ext cx="8686800" cy="69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234791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 the nature of errors, the way in which they are reported, their consequences, and the 					available range of responses differs from one device to another</a:t>
          </a:r>
        </a:p>
      </dsp:txBody>
      <dsp:txXfrm>
        <a:off x="0" y="3567002"/>
        <a:ext cx="8686800" cy="69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B50A-D2B3-054C-BAAB-65BFDA17ECF5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8045D-034D-2542-8FA3-F78718D2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28136-3486-BD41-A394-81211FC1D7E6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28916-F26F-F840-B0C7-F7890E9E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devices and Character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C summarizes three techniques for performing I/O: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I/O : The processor issues an I/O command, on behalf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module; that process then busy waits for the operation to be completed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Interrupt-driven I/O : The processor issues an I/O command on behalf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 There are then two possibilities. If the I/O instruction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nonblocking, then the processor continues to execute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process 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issued the I/O command. If the I/O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blocking, then the next instruction that the processor executes is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OS, which will put the current process in a blocked state and schedule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(DMA) : A DMA module controls the exchange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main memory and an I/O module. The processor sends a request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transfer of a block of data to the DMA module and is interrupted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entire block has been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3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11.2 indicates, in general terms, the DMA logic. The DMA unit is capable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mimicking the processor and, indeed, of taking over control of the system bus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processor. It needs to do this to transfer data to and from memory over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technique works as follows. When the processor wishes to read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block of data, it issues a command to the DMA module by sending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module the following information: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or write is requested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using the read or write control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the DMA module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of the I/O device involved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communicated on the data lines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starting location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memory to read from or write to, communicated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words to be read or written, again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communicated via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and stored in the data count register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DMA module. The DMA module transfers the entire block of data, one 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directly to or from memory, without going through the processor.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is complete, the DMA module sends an interrupt signal to the processor.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involved only at the beginning and end of the transfer (Figure C.4c).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0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</a:t>
            </a:r>
          </a:p>
          <a:p>
            <a:r>
              <a:rPr lang="en-US" dirty="0"/>
              <a:t>But</a:t>
            </a:r>
            <a:r>
              <a:rPr lang="en-US" baseline="0" dirty="0"/>
              <a:t> it ties the CPU until all work is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dirty="0"/>
              <a:t>User</a:t>
            </a:r>
            <a:r>
              <a:rPr lang="en-US" baseline="0" dirty="0"/>
              <a:t> space program assembles a string in a buffer. (user space)</a:t>
            </a:r>
          </a:p>
          <a:p>
            <a:pPr marL="228600" indent="-228600">
              <a:buAutoNum type="alphaLcPeriod"/>
            </a:pPr>
            <a:r>
              <a:rPr lang="en-US" baseline="0" dirty="0"/>
              <a:t>User acquires the printer by making a system call to open it.  </a:t>
            </a:r>
          </a:p>
          <a:p>
            <a:pPr marL="228600" indent="-228600">
              <a:buAutoNum type="alphaL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11.1 indicates the relationship among these three techniques. In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systems, DMA is the dominant form of transfer that must be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operating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7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3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0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4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7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a buffer, the OS directly</a:t>
            </a:r>
            <a:r>
              <a:rPr lang="en-US" baseline="0" dirty="0"/>
              <a:t> accesses the device when it needs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63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 of support that the operating system can provide is single buffering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11.5b ). When a user process issues an I/O request, the OS assigns a buffer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portion of main memory to the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emptied from the first output operation.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byte-at-a-time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37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improvement over single buffering can be had by assigning two system buffers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( Figure 11.5c ). A process now transfers data to (or from) one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operating system empties (or fills) the other. This technique is known as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or buffer swapping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transfer, we can roughly estimate the execution time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[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, T ]. It is therefore possible to keep the block-oriented device going at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if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… T . On the other hand, if C 7 T , double buffering ensures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not have to wait on I/O. In either case, an improvement over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achieved. Again, this improvement comes at the cost of increased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input, we again are faced with the two alternative modes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operation. For line-at-a-time I/O, the user process need not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or output, unless the process runs ahead of the double buffers. For byte-at-atime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operation, the double buffer offers no particular advantage over a single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twice the length. In both cases, the producer/consumer model is followed.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05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9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character at a time</a:t>
            </a:r>
          </a:p>
          <a:p>
            <a:r>
              <a:rPr lang="en-US" dirty="0"/>
              <a:t>One for the key </a:t>
            </a:r>
            <a:r>
              <a:rPr lang="en-US" dirty="0" err="1"/>
              <a:t>dow</a:t>
            </a:r>
            <a:r>
              <a:rPr lang="en-US" baseline="0" dirty="0"/>
              <a:t> and one for the key 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Most of them have an </a:t>
            </a:r>
            <a:r>
              <a:rPr lang="en-US" dirty="0" err="1"/>
              <a:t>init</a:t>
            </a:r>
            <a:r>
              <a:rPr lang="en-US" dirty="0"/>
              <a:t> function which we see here.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Process interrupt</a:t>
            </a:r>
            <a:r>
              <a:rPr lang="en-US" baseline="0" dirty="0"/>
              <a:t> controller enable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 err="1"/>
              <a:t>picenable</a:t>
            </a:r>
            <a:r>
              <a:rPr lang="en-US" b="1" dirty="0"/>
              <a:t>(IRQ_KBD);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Advanced process interrupt controller.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 err="1"/>
              <a:t>ioapicenable</a:t>
            </a:r>
            <a:r>
              <a:rPr lang="en-US" b="1" dirty="0"/>
              <a:t>(IRQ_KBD, </a:t>
            </a:r>
            <a:r>
              <a:rPr lang="en-US" b="1" dirty="0">
                <a:solidFill>
                  <a:srgbClr val="C33720"/>
                </a:solidFill>
              </a:rPr>
              <a:t>0</a:t>
            </a:r>
            <a:r>
              <a:rPr lang="en-US" b="1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2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getting scan codes</a:t>
            </a:r>
            <a:r>
              <a:rPr lang="en-US" baseline="0" dirty="0"/>
              <a:t> from the keyboard so that the keyboard controller can support </a:t>
            </a:r>
            <a:r>
              <a:rPr lang="en-US" baseline="0" dirty="0" err="1"/>
              <a:t>diferent</a:t>
            </a:r>
            <a:r>
              <a:rPr lang="en-US" baseline="0" dirty="0"/>
              <a:t> languages</a:t>
            </a:r>
          </a:p>
          <a:p>
            <a:r>
              <a:rPr lang="en-US" baseline="0" dirty="0"/>
              <a:t>Then convert those scan codes to asci values</a:t>
            </a:r>
          </a:p>
          <a:p>
            <a:endParaRPr lang="en-US" baseline="0" dirty="0"/>
          </a:p>
          <a:p>
            <a:r>
              <a:rPr lang="en-US" baseline="0" dirty="0" err="1"/>
              <a:t>Inb</a:t>
            </a:r>
            <a:r>
              <a:rPr lang="en-US" baseline="0" dirty="0"/>
              <a:t> tells us if </a:t>
            </a:r>
            <a:r>
              <a:rPr lang="en-US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en-US" baseline="0" dirty="0" smtClean="0"/>
              <a:t> </a:t>
            </a:r>
            <a:r>
              <a:rPr lang="en-US" baseline="0" dirty="0"/>
              <a:t>a key waiting for us</a:t>
            </a:r>
          </a:p>
          <a:p>
            <a:endParaRPr lang="en-US" baseline="0" dirty="0"/>
          </a:p>
          <a:p>
            <a:r>
              <a:rPr lang="en-US" baseline="0" dirty="0"/>
              <a:t>Shift we set a flag and you can see we check whether </a:t>
            </a:r>
            <a:r>
              <a:rPr lang="en-US" baseline="0" dirty="0" err="1"/>
              <a:t>ctl</a:t>
            </a:r>
            <a:r>
              <a:rPr lang="en-US" baseline="0" dirty="0"/>
              <a:t> or shift is set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8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 codes is an array that maps from it’s entry to it’s asci value</a:t>
            </a:r>
          </a:p>
          <a:p>
            <a:r>
              <a:rPr lang="en-US" dirty="0"/>
              <a:t>No there’s nothing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5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Trap is the function that gets called whenever</a:t>
            </a:r>
            <a:r>
              <a:rPr lang="en-US" baseline="0" dirty="0"/>
              <a:t> there’s a CPU exception, a hardware interrupt or a software interrupt. </a:t>
            </a:r>
          </a:p>
          <a:p>
            <a:endParaRPr lang="en-US" baseline="0" dirty="0"/>
          </a:p>
          <a:p>
            <a:r>
              <a:rPr lang="en-US" baseline="0" dirty="0" smtClean="0"/>
              <a:t>I</a:t>
            </a:r>
            <a:r>
              <a:rPr lang="en-US" altLang="zh-CN" baseline="0" dirty="0" smtClean="0"/>
              <a:t>n</a:t>
            </a:r>
            <a:r>
              <a:rPr lang="en-US" baseline="0" dirty="0" smtClean="0"/>
              <a:t> </a:t>
            </a:r>
            <a:r>
              <a:rPr lang="en-US" baseline="0" dirty="0"/>
              <a:t>this case we check </a:t>
            </a:r>
            <a:r>
              <a:rPr lang="en-US" baseline="0" dirty="0" smtClean="0"/>
              <a:t>w</a:t>
            </a:r>
            <a:r>
              <a:rPr lang="en-US" altLang="zh-CN" baseline="0" dirty="0" smtClean="0"/>
              <a:t>h</a:t>
            </a:r>
            <a:r>
              <a:rPr lang="en-US" baseline="0" dirty="0" smtClean="0"/>
              <a:t>ether </a:t>
            </a:r>
            <a:r>
              <a:rPr lang="en-US" baseline="0" dirty="0"/>
              <a:t>it’s a keyboard interrupt and if it is, </a:t>
            </a:r>
          </a:p>
          <a:p>
            <a:r>
              <a:rPr lang="en-US" baseline="0" dirty="0"/>
              <a:t>We will tell the interrupt controller we have </a:t>
            </a:r>
            <a:r>
              <a:rPr lang="en-US" baseline="0" dirty="0" err="1"/>
              <a:t>ack</a:t>
            </a:r>
            <a:r>
              <a:rPr lang="en-US" baseline="0" dirty="0"/>
              <a:t> the interrupt. </a:t>
            </a:r>
          </a:p>
          <a:p>
            <a:endParaRPr lang="en-US" baseline="0" dirty="0"/>
          </a:p>
          <a:p>
            <a:r>
              <a:rPr lang="en-US" baseline="0" dirty="0" err="1"/>
              <a:t>Kbdintr</a:t>
            </a:r>
            <a:r>
              <a:rPr lang="en-US" baseline="0" dirty="0"/>
              <a:t> calls a generic interrupt handler, </a:t>
            </a:r>
          </a:p>
          <a:p>
            <a:r>
              <a:rPr lang="en-US" baseline="0" dirty="0"/>
              <a:t>There is 2 ways of getting keyboard data, </a:t>
            </a:r>
          </a:p>
          <a:p>
            <a:r>
              <a:rPr lang="en-US" baseline="0" dirty="0"/>
              <a:t>The keyboard and also a serial port. </a:t>
            </a:r>
          </a:p>
          <a:p>
            <a:endParaRPr lang="en-US" baseline="0" dirty="0"/>
          </a:p>
          <a:p>
            <a:r>
              <a:rPr lang="en-US" baseline="0" dirty="0"/>
              <a:t>Control P for the process listing. </a:t>
            </a:r>
          </a:p>
          <a:p>
            <a:r>
              <a:rPr lang="en-US" baseline="0" dirty="0"/>
              <a:t>Control U for killing a line.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51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</a:t>
            </a:r>
            <a:r>
              <a:rPr lang="en-US" baseline="0" dirty="0"/>
              <a:t> index if you delete a character.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0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is a ring on the platter</a:t>
            </a:r>
          </a:p>
          <a:p>
            <a:r>
              <a:rPr lang="en-US" dirty="0"/>
              <a:t>Cylinder, select which of</a:t>
            </a:r>
            <a:r>
              <a:rPr lang="en-US" baseline="0" dirty="0"/>
              <a:t> these platters we are reading from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66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</a:t>
            </a:r>
            <a:r>
              <a:rPr lang="en-US" baseline="0" dirty="0"/>
              <a:t> at the innermost that 0 and then it continues forward.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00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IDE:</a:t>
            </a:r>
            <a:r>
              <a:rPr lang="en-US" baseline="0" dirty="0"/>
              <a:t> </a:t>
            </a:r>
            <a:r>
              <a:rPr lang="en-US" dirty="0"/>
              <a:t>Integrated Drive electronics</a:t>
            </a:r>
          </a:p>
          <a:p>
            <a:r>
              <a:rPr lang="en-US" dirty="0"/>
              <a:t>SATA:</a:t>
            </a:r>
            <a:r>
              <a:rPr lang="en-US" baseline="0" dirty="0"/>
              <a:t> Serial advanced technology attachment</a:t>
            </a:r>
          </a:p>
          <a:p>
            <a:r>
              <a:rPr lang="en-US" baseline="0" dirty="0"/>
              <a:t>SCSI – Small computer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LRU</a:t>
            </a:r>
            <a:r>
              <a:rPr lang="en-US" baseline="0" dirty="0"/>
              <a:t> – fixed size buffer. </a:t>
            </a:r>
          </a:p>
          <a:p>
            <a:r>
              <a:rPr lang="en-US" baseline="0" dirty="0"/>
              <a:t>Buffers that have been least </a:t>
            </a:r>
            <a:r>
              <a:rPr lang="en-US" baseline="0" dirty="0" err="1"/>
              <a:t>recentrly</a:t>
            </a:r>
            <a:r>
              <a:rPr lang="en-US" baseline="0" dirty="0"/>
              <a:t> used will be evicted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12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we will have Initialization</a:t>
            </a:r>
          </a:p>
          <a:p>
            <a:r>
              <a:rPr lang="en-US" dirty="0"/>
              <a:t>Interrupt</a:t>
            </a:r>
            <a:r>
              <a:rPr lang="en-US" baseline="0" dirty="0"/>
              <a:t> handler.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5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size might be different on each layer</a:t>
            </a:r>
          </a:p>
          <a:p>
            <a:r>
              <a:rPr lang="en-US" dirty="0"/>
              <a:t>We do the translation here. </a:t>
            </a:r>
          </a:p>
          <a:p>
            <a:r>
              <a:rPr lang="en-US" dirty="0"/>
              <a:t>Interrupt</a:t>
            </a:r>
            <a:r>
              <a:rPr lang="en-US" baseline="0" dirty="0"/>
              <a:t> driven I/O not interrupt driven. </a:t>
            </a:r>
          </a:p>
          <a:p>
            <a:r>
              <a:rPr lang="en-US" baseline="0" dirty="0" err="1"/>
              <a:t>Trhougput</a:t>
            </a:r>
            <a:r>
              <a:rPr lang="en-US" baseline="0" dirty="0"/>
              <a:t> is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99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23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Spaced programs</a:t>
            </a:r>
            <a:r>
              <a:rPr lang="en-US" baseline="0" dirty="0"/>
              <a:t> can call </a:t>
            </a:r>
            <a:r>
              <a:rPr lang="en-US" baseline="0" dirty="0" err="1"/>
              <a:t>GetTicks</a:t>
            </a:r>
            <a:r>
              <a:rPr lang="en-US" baseline="0" dirty="0"/>
              <a:t>()</a:t>
            </a:r>
          </a:p>
          <a:p>
            <a:r>
              <a:rPr lang="en-US" baseline="0" dirty="0"/>
              <a:t>Yield which goes into the scheduler.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Everyone</a:t>
            </a:r>
            <a:r>
              <a:rPr lang="en-NZ" baseline="0" dirty="0"/>
              <a:t> agrees that a disk is a block addressable device. It’s always possible to seek for another cylinder and then wait for the required block to rotate under the head. </a:t>
            </a:r>
          </a:p>
          <a:p>
            <a:r>
              <a:rPr lang="en-NZ" baseline="0" dirty="0"/>
              <a:t>But think about tapes? How about tapes? Are they also block addressable? </a:t>
            </a:r>
          </a:p>
          <a:p>
            <a:endParaRPr lang="en-NZ" baseline="0" dirty="0"/>
          </a:p>
          <a:p>
            <a:r>
              <a:rPr lang="en-NZ" baseline="0" dirty="0"/>
              <a:t>Stream of characters without regard to block structure.  It is not addressable and </a:t>
            </a:r>
            <a:r>
              <a:rPr lang="en-NZ" baseline="0" dirty="0" err="1"/>
              <a:t>and</a:t>
            </a:r>
            <a:r>
              <a:rPr lang="en-NZ" baseline="0" dirty="0"/>
              <a:t> does not have seek.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great differences across classes and even substantial differences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each class. Among the key differences are the following: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rate: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may be differences of several orders of magnitude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transfer rates. Figure 11.1 gives some examples.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to which a device is put has an influence on the software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policies in the operating system and supporting utilities. For example,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used for files requires the support of file management software. A disk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as a backing store for pages in a virtual memory scheme depends on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virtual memory hardware and software. Furthermore, these applications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 impact on disk scheduling algorithms (discussed later in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chapter). As another example, a terminal may be used by an ordinary user or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administrator. These uses imply different privilege levels and perhaps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priorities in the operating system.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Complexity of control: A printer requires a relatively simple control interface.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is much more complex. The effect of these differences on the operating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filtered to some extent by the complexity of the I/O module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the device, as discussed in the next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transfer: Data may be transferred as a stream of bytes or characters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terminal I/O) or in larger blocks (e.g., disk I/O).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representation: Different data encoding schemes are used by different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including differences in character code and parity conventions.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conditions: The nature of errors, the way in which they are reported,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consequences, and the available range of responses differ widely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device to another.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diversity makes a uniform and consistent approach to I/O, both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view of the operating system and from the point of view of user processes,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 to achieve.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5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There may be differences of several orders of magnitude between the data transfer rates.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 gives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73383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376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437376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78541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878541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3270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376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437376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872113" y="2286001"/>
            <a:ext cx="48768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93805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82345" y="5513949"/>
            <a:ext cx="10346267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87867" y="6492876"/>
            <a:ext cx="115633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9279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0936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6100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9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85177E-8098-194E-B264-C067152F6DDD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4.gif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5.gif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5.xml"/><Relationship Id="rId3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gi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66987">
              <a:defRPr sz="5200"/>
            </a:pPr>
            <a:r>
              <a:rPr lang="tr-TR" sz="3797" dirty="0"/>
              <a:t>Lecture </a:t>
            </a:r>
            <a:r>
              <a:rPr lang="en-US" sz="3797" dirty="0"/>
              <a:t>7</a:t>
            </a:r>
            <a:r>
              <a:rPr lang="tr-TR" sz="3797" dirty="0"/>
              <a:t>: </a:t>
            </a:r>
            <a:br>
              <a:rPr lang="tr-TR" sz="3797" dirty="0"/>
            </a:br>
            <a:r>
              <a:rPr lang="tr-TR" sz="3797" dirty="0"/>
              <a:t/>
            </a:r>
            <a:br>
              <a:rPr lang="tr-TR" sz="3797" dirty="0"/>
            </a:br>
            <a:r>
              <a:rPr lang="en-US" sz="3797" dirty="0">
                <a:solidFill>
                  <a:srgbClr val="FF0000"/>
                </a:solidFill>
              </a:rPr>
              <a:t>I/O Management, disk schedule and Drivers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2416969" y="5956102"/>
            <a:ext cx="7358063" cy="79474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r"/>
            <a:r>
              <a:rPr lang="en-US" sz="1969" dirty="0"/>
              <a:t>Slides by Prof Sandoval</a:t>
            </a:r>
          </a:p>
          <a:p>
            <a:pPr algn="r"/>
            <a:r>
              <a:rPr lang="tr-TR" sz="1969" dirty="0"/>
              <a:t>Some slides derived from : </a:t>
            </a:r>
            <a:r>
              <a:rPr lang="en-US" sz="1969" dirty="0"/>
              <a:t>William Stallings</a:t>
            </a:r>
            <a:endParaRPr lang="tr-TR" sz="1969" dirty="0"/>
          </a:p>
          <a:p>
            <a:pPr algn="r"/>
            <a:r>
              <a:rPr lang="tr-TR" sz="1969" dirty="0" err="1"/>
              <a:t>Thanks</a:t>
            </a:r>
            <a:r>
              <a:rPr lang="tr-TR" sz="1969" dirty="0"/>
              <a:t> !!</a:t>
            </a:r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72403" y="4165991"/>
            <a:ext cx="223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Prof Yotov</a:t>
            </a:r>
          </a:p>
          <a:p>
            <a:r>
              <a:rPr lang="en-US" sz="3600" smtClean="0"/>
              <a:t>CS6233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622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Controllers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Hardware peripherals tend to have both mechanical and electronic component (the </a:t>
            </a:r>
            <a:r>
              <a:rPr sz="2800" i="1" dirty="0"/>
              <a:t>device controller</a:t>
            </a:r>
            <a:r>
              <a:rPr sz="2800" dirty="0"/>
              <a:t>)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OS communicates with electronic component, which actually controls the mechanical bits</a:t>
            </a:r>
          </a:p>
        </p:txBody>
      </p:sp>
    </p:spTree>
    <p:extLst>
      <p:ext uri="{BB962C8B-B14F-4D97-AF65-F5344CB8AC3E}">
        <p14:creationId xmlns:p14="http://schemas.microsoft.com/office/powerpoint/2010/main" val="49556203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the difference between device controller and device driver?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Device Drivers</a:t>
            </a:r>
            <a:r>
              <a:rPr lang="en-US" sz="9600" dirty="0"/>
              <a:t> : low level programs written by hardware manufacturers which are loaded as kernel modules and provide the kernel with the knowledge on how to control the devices</a:t>
            </a:r>
          </a:p>
          <a:p>
            <a:endParaRPr lang="en-US" sz="9600" dirty="0"/>
          </a:p>
          <a:p>
            <a:pPr marL="0" indent="0">
              <a:buNone/>
            </a:pPr>
            <a:r>
              <a:rPr lang="en-US" sz="9600" b="1" dirty="0"/>
              <a:t>Device Controllers: </a:t>
            </a:r>
            <a:r>
              <a:rPr lang="en-US" sz="9600" dirty="0"/>
              <a:t>A device controller (hardware) understands "software" input. It translates software input into something a hardware device understands. Controllers sometimes have their own memory and their own CPU.</a:t>
            </a:r>
          </a:p>
          <a:p>
            <a:endParaRPr lang="en-US" sz="9600" dirty="0"/>
          </a:p>
          <a:p>
            <a:pPr marL="0" indent="0">
              <a:buNone/>
            </a:pPr>
            <a:r>
              <a:rPr lang="en-US" sz="9600" dirty="0"/>
              <a:t>Device drivers are purely software, no matter where they are found. Device drivers communicate between the operating system and the physical device controller.</a:t>
            </a:r>
          </a:p>
          <a:p>
            <a:endParaRPr lang="en-US" sz="9600" dirty="0"/>
          </a:p>
          <a:p>
            <a:r>
              <a:rPr lang="en-US" sz="9600" dirty="0"/>
              <a:t>Source: </a:t>
            </a:r>
            <a:r>
              <a:rPr lang="en-US" sz="9600" dirty="0" err="1"/>
              <a:t>quora</a:t>
            </a:r>
            <a:r>
              <a:rPr lang="en-US" sz="96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9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Controllers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What does the electronic component do?</a:t>
            </a:r>
          </a:p>
          <a:p>
            <a:pPr lvl="1"/>
            <a:r>
              <a:rPr sz="2400" dirty="0"/>
              <a:t>Provides a higher level interface to the actual mechanical operation of the device</a:t>
            </a:r>
          </a:p>
          <a:p>
            <a:pPr lvl="1"/>
            <a:r>
              <a:rPr sz="2400" dirty="0"/>
              <a:t>Perform error correction on the low-level data retrieved before handing it back to the OS</a:t>
            </a:r>
          </a:p>
          <a:p>
            <a:pPr lvl="1"/>
            <a:r>
              <a:rPr sz="2400" dirty="0"/>
              <a:t>Implement processing algorithms (such as DSP) in hardware, faster than the main CPU could</a:t>
            </a:r>
          </a:p>
        </p:txBody>
      </p:sp>
    </p:spTree>
    <p:extLst>
      <p:ext uri="{BB962C8B-B14F-4D97-AF65-F5344CB8AC3E}">
        <p14:creationId xmlns:p14="http://schemas.microsoft.com/office/powerpoint/2010/main" val="401050906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Firmware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The device controllers also run software and have their own operating systems (</a:t>
            </a:r>
            <a:r>
              <a:rPr sz="3600" i="1" dirty="0"/>
              <a:t>firmware</a:t>
            </a:r>
            <a:r>
              <a:rPr sz="3600" dirty="0"/>
              <a:t>)</a:t>
            </a:r>
          </a:p>
          <a:p>
            <a:r>
              <a:rPr sz="3600" dirty="0"/>
              <a:t>It turns out that this is often upgradeable by the user (to fix bugs)</a:t>
            </a:r>
          </a:p>
          <a:p>
            <a:r>
              <a:rPr sz="3600" dirty="0"/>
              <a:t>This is not always a good thing</a:t>
            </a:r>
          </a:p>
        </p:txBody>
      </p:sp>
    </p:spTree>
    <p:extLst>
      <p:ext uri="{BB962C8B-B14F-4D97-AF65-F5344CB8AC3E}">
        <p14:creationId xmlns:p14="http://schemas.microsoft.com/office/powerpoint/2010/main" val="409010715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 Drive Backdoors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By changing the software running on your hard drive, an attacker could:</a:t>
            </a:r>
          </a:p>
          <a:p>
            <a:pPr lvl="1"/>
            <a:r>
              <a:rPr sz="3200" dirty="0"/>
              <a:t>Hide files from the main OS</a:t>
            </a:r>
          </a:p>
          <a:p>
            <a:pPr lvl="1"/>
            <a:r>
              <a:rPr sz="3200" dirty="0"/>
              <a:t>Re-infect a computer even after wiping &amp; reinstalling the hard drive</a:t>
            </a:r>
          </a:p>
          <a:p>
            <a:r>
              <a:rPr sz="3600" dirty="0"/>
              <a:t>There is evidence that the NSA has been using this technique</a:t>
            </a:r>
          </a:p>
        </p:txBody>
      </p:sp>
    </p:spTree>
    <p:extLst>
      <p:ext uri="{BB962C8B-B14F-4D97-AF65-F5344CB8AC3E}">
        <p14:creationId xmlns:p14="http://schemas.microsoft.com/office/powerpoint/2010/main" val="190828311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 types of I/O Devices classified?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 is a device controller?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1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</a:rPr>
              <a:t>i/o techniques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1981200" y="2057400"/>
            <a:ext cx="8153400" cy="3002280"/>
          </a:xfrm>
        </p:spPr>
        <p:txBody>
          <a:bodyPr>
            <a:normAutofit/>
          </a:bodyPr>
          <a:lstStyle/>
          <a:p>
            <a:pPr marL="0" indent="0">
              <a:buClr>
                <a:srgbClr val="660066"/>
              </a:buClr>
              <a:buNone/>
            </a:pPr>
            <a:r>
              <a:rPr lang="en-US" sz="2800" dirty="0"/>
              <a:t>Techniques for performing I/O are:</a:t>
            </a:r>
          </a:p>
          <a:p>
            <a:pPr marL="0" indent="0">
              <a:buClr>
                <a:srgbClr val="660066"/>
              </a:buClr>
              <a:buNone/>
            </a:pPr>
            <a:endParaRPr lang="en-US" sz="2800" dirty="0"/>
          </a:p>
          <a:p>
            <a:pPr lvl="1">
              <a:buClr>
                <a:srgbClr val="660066"/>
              </a:buClr>
            </a:pPr>
            <a:r>
              <a:rPr lang="en-US" sz="2800" b="1" dirty="0"/>
              <a:t>Port  I/O</a:t>
            </a:r>
            <a:endParaRPr lang="en-US" sz="2400" dirty="0"/>
          </a:p>
          <a:p>
            <a:pPr lvl="1">
              <a:buClr>
                <a:srgbClr val="660066"/>
              </a:buClr>
            </a:pPr>
            <a:r>
              <a:rPr lang="en-US" sz="2800" b="1" dirty="0"/>
              <a:t>Memory Mapped I/O</a:t>
            </a:r>
          </a:p>
          <a:p>
            <a:pPr lvl="1">
              <a:buClr>
                <a:srgbClr val="660066"/>
              </a:buClr>
            </a:pPr>
            <a:r>
              <a:rPr lang="en-US" sz="2800" b="1" dirty="0"/>
              <a:t>Interrupt-driven I/O</a:t>
            </a:r>
          </a:p>
          <a:p>
            <a:pPr lvl="1">
              <a:buClr>
                <a:srgbClr val="660066"/>
              </a:buClr>
            </a:pPr>
            <a:r>
              <a:rPr lang="en-US" sz="2800" b="1" dirty="0"/>
              <a:t>Direct Memory Access (DMA)</a:t>
            </a:r>
          </a:p>
        </p:txBody>
      </p:sp>
    </p:spTree>
    <p:extLst>
      <p:ext uri="{BB962C8B-B14F-4D97-AF65-F5344CB8AC3E}">
        <p14:creationId xmlns:p14="http://schemas.microsoft.com/office/powerpoint/2010/main" val="10917071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 I/O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dirty="0"/>
              <a:t>There are a fixed number of </a:t>
            </a:r>
            <a:r>
              <a:rPr sz="2800" i="1" dirty="0"/>
              <a:t>port addresses</a:t>
            </a:r>
          </a:p>
          <a:p>
            <a:r>
              <a:rPr sz="2800" dirty="0"/>
              <a:t>Specialized CPU instructions (in and out) read and write bytes to these ports, which are connected to hardware devices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IN REG, PORT</a:t>
            </a:r>
          </a:p>
          <a:p>
            <a:pPr lvl="1"/>
            <a:r>
              <a:rPr lang="en-US" sz="2600" dirty="0"/>
              <a:t>OUT PORT, REG</a:t>
            </a:r>
            <a:endParaRPr sz="2600" dirty="0"/>
          </a:p>
          <a:p>
            <a:r>
              <a:rPr sz="2800" dirty="0"/>
              <a:t>Can be thought of as having a separate address space just for I/O</a:t>
            </a:r>
            <a:endParaRPr lang="en-US" sz="2800" dirty="0"/>
          </a:p>
          <a:p>
            <a:r>
              <a:rPr lang="en-US" sz="2800" dirty="0"/>
              <a:t>Used by IBM 360 and successors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0306076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Mapped I/O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sz="3200" dirty="0"/>
              <a:t>Contrast to port I/O: only one big address space</a:t>
            </a:r>
            <a:endParaRPr lang="en-US" sz="3200" dirty="0"/>
          </a:p>
          <a:p>
            <a:endParaRPr sz="3200" dirty="0"/>
          </a:p>
          <a:p>
            <a:r>
              <a:rPr sz="3200" dirty="0"/>
              <a:t>Certain portions of physical memory are assigned to various hardware devices</a:t>
            </a:r>
          </a:p>
          <a:p>
            <a:endParaRPr lang="en-US" sz="3200" dirty="0"/>
          </a:p>
          <a:p>
            <a:r>
              <a:rPr sz="3200" dirty="0"/>
              <a:t>Reading from / writing to that address has the effect of receiving / sending data to the peripheral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Introduced with the PDP 11 used by x86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4455183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760" y="5745480"/>
            <a:ext cx="279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Port I/O</a:t>
            </a:r>
          </a:p>
          <a:p>
            <a:pPr marL="342900" indent="-342900">
              <a:buAutoNum type="alphaLcPeriod"/>
            </a:pPr>
            <a:r>
              <a:rPr lang="en-US" dirty="0"/>
              <a:t>Memory Mapped I/O</a:t>
            </a:r>
          </a:p>
          <a:p>
            <a:pPr marL="342900" indent="-342900">
              <a:buAutoNum type="alphaLcPeriod"/>
            </a:pPr>
            <a:r>
              <a:rPr lang="en-US" dirty="0"/>
              <a:t>Hybrid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92" y="1440997"/>
            <a:ext cx="78390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7295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Drivers &amp; I/O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Code for handling interactions with hardware peripherals makes up a significant portion of most OSes</a:t>
            </a:r>
          </a:p>
          <a:p>
            <a:r>
              <a:rPr sz="2800" dirty="0"/>
              <a:t>Interacting with hardware is complicated and hard to get right</a:t>
            </a:r>
          </a:p>
          <a:p>
            <a:pPr lvl="1"/>
            <a:r>
              <a:rPr sz="2400" dirty="0"/>
              <a:t>This is one reason we make OSes do it!</a:t>
            </a:r>
          </a:p>
          <a:p>
            <a:pPr lvl="1"/>
            <a:r>
              <a:rPr sz="2400" dirty="0"/>
              <a:t>Another reason is that hardware is a shared resource we need to manage</a:t>
            </a:r>
          </a:p>
        </p:txBody>
      </p:sp>
    </p:spTree>
    <p:extLst>
      <p:ext uri="{BB962C8B-B14F-4D97-AF65-F5344CB8AC3E}">
        <p14:creationId xmlns:p14="http://schemas.microsoft.com/office/powerpoint/2010/main" val="422344982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 I/O vs MMIO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Port I/O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Need to have extra CPU instructions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Not generally accessible from C/C++ code (must use assembly)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Memory mapped I/O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Sacrifice some physical address space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Can interact badly with memory caching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Each address must be checked to see if it is I/O</a:t>
            </a:r>
          </a:p>
        </p:txBody>
      </p:sp>
    </p:spTree>
    <p:extLst>
      <p:ext uri="{BB962C8B-B14F-4D97-AF65-F5344CB8AC3E}">
        <p14:creationId xmlns:p14="http://schemas.microsoft.com/office/powerpoint/2010/main" val="19543710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81843"/>
            <a:ext cx="7943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6314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Direct Memory Access (DMA)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dirty="0"/>
              <a:t>Both port and memory-mapped I/O have a significant downside – require CPU to run for every piece of data transferred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Instead, we can ask the device to do a bulk transfer to memory</a:t>
            </a:r>
          </a:p>
          <a:p>
            <a:endParaRPr lang="en-US" sz="2800" dirty="0"/>
          </a:p>
          <a:p>
            <a:r>
              <a:rPr sz="2800"/>
              <a:t>This </a:t>
            </a:r>
            <a:r>
              <a:rPr sz="2800" dirty="0"/>
              <a:t>transfer goes directly from the device to RAM, so the CPU can run concurrently</a:t>
            </a:r>
          </a:p>
        </p:txBody>
      </p:sp>
    </p:spTree>
    <p:extLst>
      <p:ext uri="{BB962C8B-B14F-4D97-AF65-F5344CB8AC3E}">
        <p14:creationId xmlns:p14="http://schemas.microsoft.com/office/powerpoint/2010/main" val="142030096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DMA Controller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Communication between devices and RAM is mediated by the DMA controller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CPU uses programmed I/O (Port I/O or MMIO) to configure the DMA controller first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What device to transfer from, where to transfer to, how much data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DMA controller independently fetches bytes from the disk into main memory and then notifies the CPU when the transfer is complete</a:t>
            </a:r>
          </a:p>
        </p:txBody>
      </p:sp>
    </p:spTree>
    <p:extLst>
      <p:ext uri="{BB962C8B-B14F-4D97-AF65-F5344CB8AC3E}">
        <p14:creationId xmlns:p14="http://schemas.microsoft.com/office/powerpoint/2010/main" val="61874952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9" y="3795409"/>
            <a:ext cx="1524000" cy="2016369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4"/>
          <a:srcRect l="7059" t="11818" r="16471" b="24545"/>
          <a:stretch>
            <a:fillRect/>
          </a:stretch>
        </p:blipFill>
        <p:spPr>
          <a:xfrm>
            <a:off x="2653128" y="319393"/>
            <a:ext cx="5733234" cy="61743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48281" y="630906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Stallings</a:t>
            </a:r>
          </a:p>
        </p:txBody>
      </p:sp>
    </p:spTree>
    <p:extLst>
      <p:ext uri="{BB962C8B-B14F-4D97-AF65-F5344CB8AC3E}">
        <p14:creationId xmlns:p14="http://schemas.microsoft.com/office/powerpoint/2010/main" val="204230820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Memory Access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5-4. Operation of a DMA transfer.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695450"/>
            <a:ext cx="77533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45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 World DMA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Typically DMA controllers can handle more than one transfer at a time (multi-channel)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If so, note that now the DMA controller must implement something like a scheduler!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Sometimes there is not a single DMA controller, but rather individual peripherals each can do transfers directly to RAM (</a:t>
            </a:r>
            <a:r>
              <a:rPr i="1"/>
              <a:t>bus mastering</a:t>
            </a:r>
            <a:r>
              <a:t>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Note that this can sometimes cause bus contention as devices can no longer coordinate transfers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Some systems support peer-to-peer DMA – direct channel between two peripheral devices</a:t>
            </a:r>
          </a:p>
        </p:txBody>
      </p:sp>
    </p:spTree>
    <p:extLst>
      <p:ext uri="{BB962C8B-B14F-4D97-AF65-F5344CB8AC3E}">
        <p14:creationId xmlns:p14="http://schemas.microsoft.com/office/powerpoint/2010/main" val="45073780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When hardware devices need attention for any reason (e.g., done with some work) they raise an interrupt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Interrupts are implemented by asserting a signal on some bus line, which is detected by the </a:t>
            </a:r>
            <a:r>
              <a:rPr i="1"/>
              <a:t>interrupt controller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Interrupt controller queues interrupts and delivers them to the CPU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CPU handles each one and then tells the interrupt controller it has acknowledged the interrupt</a:t>
            </a:r>
          </a:p>
        </p:txBody>
      </p:sp>
    </p:spTree>
    <p:extLst>
      <p:ext uri="{BB962C8B-B14F-4D97-AF65-F5344CB8AC3E}">
        <p14:creationId xmlns:p14="http://schemas.microsoft.com/office/powerpoint/2010/main" val="92907545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When the CPU is notified of an interrupt, it stops whatever it's doing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At this point it needs to save some state so that it can come back to it later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 interrupt will come with a number, which is used to index into a table (the </a:t>
            </a:r>
            <a:r>
              <a:rPr i="1"/>
              <a:t>interrupt vector table</a:t>
            </a:r>
            <a:r>
              <a:t>) to find the address of the handler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 interrupt handler will acknowledge the interrupt, allowing the interrupt controller to deliver the next one</a:t>
            </a:r>
          </a:p>
        </p:txBody>
      </p:sp>
    </p:spTree>
    <p:extLst>
      <p:ext uri="{BB962C8B-B14F-4D97-AF65-F5344CB8AC3E}">
        <p14:creationId xmlns:p14="http://schemas.microsoft.com/office/powerpoint/2010/main" val="198640564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Interrupts Revisited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19313" y="5222875"/>
            <a:ext cx="8216900" cy="1123950"/>
          </a:xfrm>
        </p:spPr>
        <p:txBody>
          <a:bodyPr/>
          <a:lstStyle/>
          <a:p>
            <a:pPr eaLnBrk="1" hangingPunct="1"/>
            <a:r>
              <a:rPr lang="en-US" altLang="en-US"/>
              <a:t>Figure 5-5. How an interrupt happens. The connections between the devices and the interrupt controller actually use interrupt lines on the bus rather than dedicated wires.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1870075"/>
            <a:ext cx="68008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2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Precision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Modern CPUs do a </a:t>
            </a:r>
            <a:r>
              <a:rPr sz="2800" i="1" dirty="0"/>
              <a:t>lot</a:t>
            </a:r>
            <a:r>
              <a:rPr sz="2800" dirty="0"/>
              <a:t> of things at once</a:t>
            </a:r>
          </a:p>
          <a:p>
            <a:pPr lvl="1"/>
            <a:r>
              <a:rPr sz="2400" dirty="0"/>
              <a:t>Speculative execution, out of order </a:t>
            </a:r>
            <a:r>
              <a:rPr sz="2800" dirty="0"/>
              <a:t>processing</a:t>
            </a:r>
            <a:r>
              <a:rPr sz="2400" dirty="0"/>
              <a:t>, pipelining</a:t>
            </a:r>
          </a:p>
          <a:p>
            <a:r>
              <a:rPr sz="2800" dirty="0"/>
              <a:t>When an interrupt occurs, we may have multiple partially completed instructions pending</a:t>
            </a:r>
          </a:p>
          <a:p>
            <a:r>
              <a:rPr sz="2800" dirty="0"/>
              <a:t>All of that has to stop to handle the interrupt, and this may leave things in a weird, half-completed state</a:t>
            </a:r>
          </a:p>
        </p:txBody>
      </p:sp>
    </p:spTree>
    <p:extLst>
      <p:ext uri="{BB962C8B-B14F-4D97-AF65-F5344CB8AC3E}">
        <p14:creationId xmlns:p14="http://schemas.microsoft.com/office/powerpoint/2010/main" val="256988410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Precise vs. Imprecise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5-6. (a) A precise interrupt. (b) An imprecise interrupt.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790700"/>
            <a:ext cx="6699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98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Precise Interrupts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We say an interrupt is </a:t>
            </a:r>
            <a:r>
              <a:rPr i="1"/>
              <a:t>precise </a:t>
            </a:r>
            <a:r>
              <a:t>if: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The program counter is saved somewhere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All instructions before the program counter have finished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All instructions after the program counter have not yet started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Execution state of the instruction at program counter is known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If these are satisfied, it's easy for the OS to resume after an interrupt</a:t>
            </a:r>
          </a:p>
        </p:txBody>
      </p:sp>
    </p:spTree>
    <p:extLst>
      <p:ext uri="{BB962C8B-B14F-4D97-AF65-F5344CB8AC3E}">
        <p14:creationId xmlns:p14="http://schemas.microsoft.com/office/powerpoint/2010/main" val="128425601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Imprecise Interrupts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If these properties are not satisfied, the interrupt is </a:t>
            </a:r>
            <a:r>
              <a:rPr i="1" dirty="0"/>
              <a:t>imprecise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Typically in this case, the architecture's interrupt handling will provide lots </a:t>
            </a:r>
            <a:r>
              <a:rPr lang="en-US" dirty="0"/>
              <a:t>o</a:t>
            </a:r>
            <a:r>
              <a:rPr dirty="0"/>
              <a:t>f information about the half-completed state at every interrupt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Then it's the OS's job to roll back any partly finished instructions before resuming</a:t>
            </a:r>
          </a:p>
          <a:p>
            <a:pPr marL="531298" lvl="1" indent="-265649" defTabSz="349138">
              <a:spcBef>
                <a:spcPts val="2461"/>
              </a:spcBef>
              <a:defRPr sz="3060"/>
            </a:pPr>
            <a:r>
              <a:rPr dirty="0"/>
              <a:t>Very unpleasant for the OS writer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x86 provides precise interrupts, at the cost of much greater hardware complexity</a:t>
            </a:r>
          </a:p>
        </p:txBody>
      </p:sp>
    </p:spTree>
    <p:extLst>
      <p:ext uri="{BB962C8B-B14F-4D97-AF65-F5344CB8AC3E}">
        <p14:creationId xmlns:p14="http://schemas.microsoft.com/office/powerpoint/2010/main" val="158830720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4 I/O Techniques used by hardware?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Interrupts?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7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4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855839" y="0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I/O – Software Side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855839" y="1430745"/>
            <a:ext cx="10058400" cy="40507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rPr sz="2400" dirty="0"/>
              <a:t>Some high-level considerations writing software to deal with I/O: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Device independence – programs shouldn't have to care </a:t>
            </a:r>
            <a:r>
              <a:rPr sz="2400" i="1" dirty="0"/>
              <a:t>which </a:t>
            </a:r>
            <a:r>
              <a:rPr sz="2400" dirty="0"/>
              <a:t>specific device is used for input/output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Uniform naming – names for I/O resources should not be tied to a specific hardware device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Error handling – handle errors at the lowest level possible, avoid bothering the user unless necessary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Make I/O appear synchronous to the user (unless explicitly requested otherwise)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Handle resource sharing for devices that support it</a:t>
            </a:r>
          </a:p>
        </p:txBody>
      </p:sp>
    </p:spTree>
    <p:extLst>
      <p:ext uri="{BB962C8B-B14F-4D97-AF65-F5344CB8AC3E}">
        <p14:creationId xmlns:p14="http://schemas.microsoft.com/office/powerpoint/2010/main" val="136307107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Programming Model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Three main kinds</a:t>
            </a:r>
            <a:endParaRPr lang="en-US" sz="2800" dirty="0"/>
          </a:p>
          <a:p>
            <a:endParaRPr sz="2800" dirty="0"/>
          </a:p>
          <a:p>
            <a:pPr lvl="1"/>
            <a:r>
              <a:rPr sz="2400" dirty="0"/>
              <a:t>Programmed I/O</a:t>
            </a:r>
          </a:p>
          <a:p>
            <a:pPr lvl="1"/>
            <a:r>
              <a:rPr sz="2400" dirty="0"/>
              <a:t>Interrupt-driven I/O</a:t>
            </a:r>
          </a:p>
          <a:p>
            <a:pPr lvl="1"/>
            <a:r>
              <a:rPr sz="2400" dirty="0"/>
              <a:t>DMA-based I/O</a:t>
            </a:r>
          </a:p>
        </p:txBody>
      </p:sp>
    </p:spTree>
    <p:extLst>
      <p:ext uri="{BB962C8B-B14F-4D97-AF65-F5344CB8AC3E}">
        <p14:creationId xmlns:p14="http://schemas.microsoft.com/office/powerpoint/2010/main" val="237525541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Programmed I/O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2193727" y="1830586"/>
            <a:ext cx="7804547" cy="25339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CPU does all the work</a:t>
            </a:r>
          </a:p>
          <a:p>
            <a:r>
              <a:rPr dirty="0"/>
              <a:t>For each operation, poll the hardware, send or receive the data, and repeat until all data is sent or received</a:t>
            </a:r>
          </a:p>
          <a:p>
            <a:r>
              <a:rPr dirty="0"/>
              <a:t>Example: reading from a serial port</a:t>
            </a:r>
          </a:p>
        </p:txBody>
      </p:sp>
      <p:sp>
        <p:nvSpPr>
          <p:cNvPr id="210" name="Shape 210"/>
          <p:cNvSpPr/>
          <p:nvPr/>
        </p:nvSpPr>
        <p:spPr>
          <a:xfrm>
            <a:off x="3938444" y="4124249"/>
            <a:ext cx="5583260" cy="222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4BD26"/>
                </a:solidFill>
              </a:rPr>
              <a:t>void</a:t>
            </a:r>
            <a:r>
              <a:rPr sz="2000" dirty="0"/>
              <a:t> </a:t>
            </a:r>
            <a:r>
              <a:rPr sz="2000" dirty="0" err="1"/>
              <a:t>ReadDebugChar</a:t>
            </a:r>
            <a:r>
              <a:rPr sz="2000" dirty="0"/>
              <a:t>(</a:t>
            </a:r>
            <a:r>
              <a:rPr sz="2000" dirty="0" err="1">
                <a:solidFill>
                  <a:srgbClr val="34BD26"/>
                </a:solidFill>
              </a:rPr>
              <a:t>int</a:t>
            </a:r>
            <a:r>
              <a:rPr sz="2000" dirty="0"/>
              <a:t> *c)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  </a:t>
            </a:r>
            <a:r>
              <a:rPr sz="2000" dirty="0"/>
              <a:t>// Wait until serial port has data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CE7924"/>
                </a:solidFill>
              </a:rPr>
              <a:t>while</a:t>
            </a:r>
            <a:r>
              <a:rPr sz="2000" dirty="0"/>
              <a:t> (</a:t>
            </a:r>
            <a:r>
              <a:rPr sz="2000" dirty="0" err="1"/>
              <a:t>ReadDword</a:t>
            </a:r>
            <a:r>
              <a:rPr sz="2000" dirty="0"/>
              <a:t>(</a:t>
            </a:r>
            <a:r>
              <a:rPr sz="2000" dirty="0">
                <a:solidFill>
                  <a:srgbClr val="C33720"/>
                </a:solidFill>
              </a:rPr>
              <a:t>0xbd370404</a:t>
            </a:r>
            <a:r>
              <a:rPr sz="2000" dirty="0"/>
              <a:t>) &amp; </a:t>
            </a:r>
            <a:r>
              <a:rPr sz="2000" dirty="0">
                <a:solidFill>
                  <a:srgbClr val="C33720"/>
                </a:solidFill>
              </a:rPr>
              <a:t>0x4</a:t>
            </a:r>
            <a:r>
              <a:rPr sz="2000" dirty="0"/>
              <a:t> == </a:t>
            </a:r>
            <a:r>
              <a:rPr sz="2000" dirty="0">
                <a:solidFill>
                  <a:srgbClr val="C33720"/>
                </a:solidFill>
              </a:rPr>
              <a:t>0</a:t>
            </a:r>
            <a:r>
              <a:rPr sz="2000" dirty="0"/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      </a:t>
            </a:r>
            <a:r>
              <a:rPr sz="2000" dirty="0"/>
              <a:t>// busy loop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</a:t>
            </a:r>
            <a:r>
              <a:rPr sz="2000" dirty="0" err="1"/>
              <a:t>ReadDword</a:t>
            </a:r>
            <a:r>
              <a:rPr sz="2000" dirty="0"/>
              <a:t>(</a:t>
            </a:r>
            <a:r>
              <a:rPr sz="2000" dirty="0">
                <a:solidFill>
                  <a:srgbClr val="C33720"/>
                </a:solidFill>
              </a:rPr>
              <a:t>0xbd370414</a:t>
            </a:r>
            <a:r>
              <a:rPr sz="2000" dirty="0"/>
              <a:t>, &amp;c);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17239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Programmed I/O (1)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Figure 5-7. Steps in printing a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4" y="1747839"/>
            <a:ext cx="77628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8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be able 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Summarize Categories of I/O Devices</a:t>
            </a:r>
          </a:p>
          <a:p>
            <a:r>
              <a:rPr lang="en-US" sz="2400" dirty="0"/>
              <a:t>Understand different I/O Techniques</a:t>
            </a:r>
          </a:p>
          <a:p>
            <a:r>
              <a:rPr lang="en-US" sz="2400" dirty="0"/>
              <a:t>Explain key issues in the design of OS support for I/O</a:t>
            </a:r>
          </a:p>
          <a:p>
            <a:r>
              <a:rPr lang="en-US" sz="2400" dirty="0"/>
              <a:t>Analyze performance implications of different I/O buffering techniques</a:t>
            </a:r>
          </a:p>
          <a:p>
            <a:r>
              <a:rPr lang="en-US" sz="2400" dirty="0"/>
              <a:t>Understand perf implications of disk cache</a:t>
            </a:r>
          </a:p>
          <a:p>
            <a:r>
              <a:rPr lang="en-US" sz="2400" dirty="0"/>
              <a:t>Describe I/O XV6</a:t>
            </a:r>
          </a:p>
        </p:txBody>
      </p:sp>
    </p:spTree>
    <p:extLst>
      <p:ext uri="{BB962C8B-B14F-4D97-AF65-F5344CB8AC3E}">
        <p14:creationId xmlns:p14="http://schemas.microsoft.com/office/powerpoint/2010/main" val="233361428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Interrupt-Driven I/O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Instead of polling while waiting for hardware to be ready, we could ask the hardware to tell us via an interrupt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Now we can go do other things while we wait for it to finish</a:t>
            </a:r>
          </a:p>
          <a:p>
            <a:endParaRPr lang="en-US" sz="2800" dirty="0"/>
          </a:p>
          <a:p>
            <a:r>
              <a:rPr sz="2800" dirty="0"/>
              <a:t>This can make a system much more responsive if the device is slow</a:t>
            </a:r>
          </a:p>
        </p:txBody>
      </p:sp>
    </p:spTree>
    <p:extLst>
      <p:ext uri="{BB962C8B-B14F-4D97-AF65-F5344CB8AC3E}">
        <p14:creationId xmlns:p14="http://schemas.microsoft.com/office/powerpoint/2010/main" val="325507758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DMA I/O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This is essentially an extension of interrupt-driven</a:t>
            </a:r>
            <a:br>
              <a:rPr sz="2400" dirty="0"/>
            </a:br>
            <a:r>
              <a:rPr sz="2400" dirty="0"/>
              <a:t>I/O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Instead of interrupting every time a piece of data is ready, program DMA controller for a bulk transfer</a:t>
            </a:r>
          </a:p>
          <a:p>
            <a:endParaRPr lang="en-US" sz="2400" dirty="0"/>
          </a:p>
          <a:p>
            <a:r>
              <a:rPr sz="2400" dirty="0"/>
              <a:t>Advantage over plain interrupt-driven access is that if your data is large, you get just one interrupt rather than many</a:t>
            </a:r>
          </a:p>
        </p:txBody>
      </p:sp>
    </p:spTree>
    <p:extLst>
      <p:ext uri="{BB962C8B-B14F-4D97-AF65-F5344CB8AC3E}">
        <p14:creationId xmlns:p14="http://schemas.microsoft.com/office/powerpoint/2010/main" val="307445266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I/O Techniques </a:t>
            </a:r>
            <a:endParaRPr lang="en-NZ" sz="480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682">
            <a:off x="2074155" y="2062074"/>
            <a:ext cx="2496431" cy="18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429000"/>
            <a:ext cx="808998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3 different I/O Techniques used by software?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problem with Programmed I/O?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82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i/o design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3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72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560915" y="3669986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7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Handlers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Conceptually simple – just do what's necessary to handle the interrupt and then resume execution</a:t>
            </a:r>
          </a:p>
          <a:p>
            <a:r>
              <a:t>Reality is more complicated...</a:t>
            </a:r>
          </a:p>
        </p:txBody>
      </p:sp>
    </p:spTree>
    <p:extLst>
      <p:ext uri="{BB962C8B-B14F-4D97-AF65-F5344CB8AC3E}">
        <p14:creationId xmlns:p14="http://schemas.microsoft.com/office/powerpoint/2010/main" val="2890980621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Handlers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Save additional registers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Set up kernel context (e.g., load page tables or set TLB entries)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Set up a stack for the handler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Acknowledge the interrupt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Copy saved registers into the process descriptor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Run the interrupt handler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Choose next process (may be able to wake up a blocked proc)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Switch context to new process</a:t>
            </a:r>
          </a:p>
        </p:txBody>
      </p:sp>
    </p:spTree>
    <p:extLst>
      <p:ext uri="{BB962C8B-B14F-4D97-AF65-F5344CB8AC3E}">
        <p14:creationId xmlns:p14="http://schemas.microsoft.com/office/powerpoint/2010/main" val="1510903806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Interrupt Handler Organization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If the rate of interrupts is high and we take a while to service each one, we may fall behind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To avoid this, interrupt handlers are often written to do the minimum possible work needed to acknowledge the interrupt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They then queue the remaining work to do later (with interrupts enabled)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 Linux, interrupt acknowledgement is called the </a:t>
            </a:r>
            <a:r>
              <a:rPr i="1"/>
              <a:t>top half</a:t>
            </a:r>
            <a:r>
              <a:t>, and the remaining work happens in the </a:t>
            </a:r>
            <a:r>
              <a:rPr i="1"/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18222396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154803" y="3285876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99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022475" y="44451"/>
            <a:ext cx="8229600" cy="906463"/>
          </a:xfrm>
        </p:spPr>
        <p:txBody>
          <a:bodyPr/>
          <a:lstStyle/>
          <a:p>
            <a:pPr eaLnBrk="1" hangingPunct="1"/>
            <a:r>
              <a:rPr lang="en-US" altLang="en-US"/>
              <a:t>Device Drivers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58951" y="5222875"/>
            <a:ext cx="8729663" cy="1123950"/>
          </a:xfrm>
        </p:spPr>
        <p:txBody>
          <a:bodyPr/>
          <a:lstStyle/>
          <a:p>
            <a:pPr eaLnBrk="1" hangingPunct="1"/>
            <a:r>
              <a:rPr lang="en-US" altLang="en-US"/>
              <a:t>Figure 5-12. Logical positioning of device drivers. </a:t>
            </a:r>
            <a:br>
              <a:rPr lang="en-US" altLang="en-US"/>
            </a:br>
            <a:r>
              <a:rPr lang="en-US" altLang="en-US"/>
              <a:t>In reality all communication between drivers </a:t>
            </a:r>
            <a:br>
              <a:rPr lang="en-US" altLang="en-US"/>
            </a:br>
            <a:r>
              <a:rPr lang="en-US" altLang="en-US"/>
              <a:t>and device controllers goes over the bus.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903289"/>
            <a:ext cx="42926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282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Drivers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Device drivers do the actual work of interacting with the device controller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Initialization – talk to the controller to get device into a working state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Control – take commands from higher levels in OS and translate them into hardware requests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Multiplexing – check whether device is in use and defer until later if so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Power management – put the device to sleep when it's not being used</a:t>
            </a:r>
          </a:p>
        </p:txBody>
      </p:sp>
    </p:spTree>
    <p:extLst>
      <p:ext uri="{BB962C8B-B14F-4D97-AF65-F5344CB8AC3E}">
        <p14:creationId xmlns:p14="http://schemas.microsoft.com/office/powerpoint/2010/main" val="2293519030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Device Driver Considerations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Drivers may be interrupted while working, and the interrupt may call into the same driver</a:t>
            </a:r>
          </a:p>
          <a:p>
            <a:pPr lvl="1"/>
            <a:r>
              <a:rPr sz="2400" dirty="0"/>
              <a:t>So drivers must be written to be </a:t>
            </a:r>
            <a:r>
              <a:rPr sz="2400" i="1" dirty="0"/>
              <a:t>reentrant</a:t>
            </a:r>
            <a:r>
              <a:rPr sz="2400" dirty="0"/>
              <a:t> –expect that it can be called again before finishing  its first task</a:t>
            </a:r>
            <a:endParaRPr lang="en-US" sz="2400" dirty="0"/>
          </a:p>
          <a:p>
            <a:pPr lvl="1"/>
            <a:endParaRPr sz="2400" dirty="0"/>
          </a:p>
          <a:p>
            <a:r>
              <a:rPr sz="2800" dirty="0"/>
              <a:t>Because hardware may be hot-pluggable (e.g., USB devices), drivers may get loaded and unloaded throughout the lifetime of a system</a:t>
            </a:r>
          </a:p>
        </p:txBody>
      </p:sp>
    </p:spTree>
    <p:extLst>
      <p:ext uri="{BB962C8B-B14F-4D97-AF65-F5344CB8AC3E}">
        <p14:creationId xmlns:p14="http://schemas.microsoft.com/office/powerpoint/2010/main" val="1234888150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Driver APIs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1069848" y="214045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Because it's convenient not to write drivers for every piece of hardware yourself, OS creators typically specify a </a:t>
            </a:r>
            <a:r>
              <a:rPr sz="2400" i="1" dirty="0"/>
              <a:t>driver API</a:t>
            </a:r>
            <a:r>
              <a:rPr sz="2400" dirty="0"/>
              <a:t> 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This API specifies a well-defined model for the OS to use when interacting with the driver, and says what kernel functions are available for driver use</a:t>
            </a:r>
          </a:p>
          <a:p>
            <a:endParaRPr lang="en-US" sz="2400" dirty="0"/>
          </a:p>
          <a:p>
            <a:r>
              <a:rPr sz="2400" dirty="0"/>
              <a:t>So if your OS is popular enough, hardware manufacturers will write drivers for you!</a:t>
            </a:r>
          </a:p>
        </p:txBody>
      </p:sp>
    </p:spTree>
    <p:extLst>
      <p:ext uri="{BB962C8B-B14F-4D97-AF65-F5344CB8AC3E}">
        <p14:creationId xmlns:p14="http://schemas.microsoft.com/office/powerpoint/2010/main" val="1832163221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195683" y="9035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Uniform Interfacing for Device Drivers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86827" y="4929982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Figure 5-14. </a:t>
            </a:r>
          </a:p>
          <a:p>
            <a:pPr eaLnBrk="1" hangingPunct="1"/>
            <a:r>
              <a:rPr lang="en-US" altLang="en-US" dirty="0"/>
              <a:t>(a) Without a standard driver interface. </a:t>
            </a:r>
            <a:br>
              <a:rPr lang="en-US" altLang="en-US" dirty="0"/>
            </a:br>
            <a:r>
              <a:rPr lang="en-US" altLang="en-US" dirty="0"/>
              <a:t>(b) With a standard driver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824039"/>
            <a:ext cx="7677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221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043485" y="2968690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9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Generic I/O Layer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Above the driver level, there may be a common layer for handling I/O issues common to multiple drivers</a:t>
            </a:r>
            <a:endParaRPr lang="en-US" sz="2800" dirty="0"/>
          </a:p>
          <a:p>
            <a:endParaRPr sz="2800" dirty="0"/>
          </a:p>
          <a:p>
            <a:pPr lvl="1"/>
            <a:r>
              <a:rPr sz="2400" dirty="0"/>
              <a:t>Buffering I/O requests</a:t>
            </a:r>
          </a:p>
          <a:p>
            <a:pPr lvl="1"/>
            <a:r>
              <a:rPr sz="2400" dirty="0"/>
              <a:t>Generalized error reporting</a:t>
            </a:r>
          </a:p>
          <a:p>
            <a:pPr lvl="1"/>
            <a:r>
              <a:rPr sz="2400" dirty="0"/>
              <a:t>Provide uniform block size</a:t>
            </a:r>
          </a:p>
        </p:txBody>
      </p:sp>
    </p:spTree>
    <p:extLst>
      <p:ext uri="{BB962C8B-B14F-4D97-AF65-F5344CB8AC3E}">
        <p14:creationId xmlns:p14="http://schemas.microsoft.com/office/powerpoint/2010/main" val="1547439537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layers of the I/O Architecture.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98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143948"/>
          </a:xfrm>
        </p:spPr>
        <p:txBody>
          <a:bodyPr/>
          <a:lstStyle/>
          <a:p>
            <a:pPr algn="ctr"/>
            <a:r>
              <a:rPr lang="en-NZ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Categories of I/O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960270" y="1608223"/>
            <a:ext cx="60960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External devices that engage in I/O with computer systems can be grouped into three categories: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047324760"/>
              </p:ext>
            </p:extLst>
          </p:nvPr>
        </p:nvGraphicFramePr>
        <p:xfrm>
          <a:off x="2209799" y="2515549"/>
          <a:ext cx="6805863" cy="388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0938" y="857402"/>
            <a:ext cx="1448055" cy="14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769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Buffering example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5-16. Networking may involve many </a:t>
            </a:r>
            <a:br>
              <a:rPr lang="en-US" altLang="en-US"/>
            </a:br>
            <a:r>
              <a:rPr lang="en-US" altLang="en-US"/>
              <a:t>copies of a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24025"/>
            <a:ext cx="63817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279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For efficiency, we don't want to give data back to a process in small pieces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So we should store it up in some buffer until enough has accumulated</a:t>
            </a:r>
          </a:p>
        </p:txBody>
      </p:sp>
    </p:spTree>
    <p:extLst>
      <p:ext uri="{BB962C8B-B14F-4D97-AF65-F5344CB8AC3E}">
        <p14:creationId xmlns:p14="http://schemas.microsoft.com/office/powerpoint/2010/main" val="3458518407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Where do we store the buffer?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user space?</a:t>
            </a:r>
            <a:br/>
            <a:r>
              <a:t>No – might have to swap out user page, but I/O has to go somewhere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kernel space?</a:t>
            </a:r>
            <a:br/>
            <a:r>
              <a:t>Better – but now what happens when the kernel needs to copy things to the user, but data is still coming in?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kernel space with </a:t>
            </a:r>
            <a:r>
              <a:rPr i="1"/>
              <a:t>two </a:t>
            </a:r>
            <a:r>
              <a:t>buffers – double buffering</a:t>
            </a:r>
          </a:p>
        </p:txBody>
      </p:sp>
    </p:spTree>
    <p:extLst>
      <p:ext uri="{BB962C8B-B14F-4D97-AF65-F5344CB8AC3E}">
        <p14:creationId xmlns:p14="http://schemas.microsoft.com/office/powerpoint/2010/main" val="2438120088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0" y="1219200"/>
            <a:ext cx="3124200" cy="1098550"/>
          </a:xfrm>
        </p:spPr>
        <p:txBody>
          <a:bodyPr/>
          <a:lstStyle/>
          <a:p>
            <a:r>
              <a:rPr lang="en-NZ" dirty="0"/>
              <a:t>No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77000" y="1143000"/>
            <a:ext cx="3657600" cy="16319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/>
              <a:t>Without a buffer, the OS directly accesses the device when it needs</a:t>
            </a:r>
          </a:p>
        </p:txBody>
      </p:sp>
      <p:pic>
        <p:nvPicPr>
          <p:cNvPr id="4" name="Content Placeholder 3" descr="Fig11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1" y="3429000"/>
            <a:ext cx="795353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3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43000"/>
            <a:ext cx="4267200" cy="1098550"/>
          </a:xfrm>
        </p:spPr>
        <p:txBody>
          <a:bodyPr>
            <a:normAutofit/>
          </a:bodyPr>
          <a:lstStyle/>
          <a:p>
            <a:r>
              <a:rPr lang="en-US" sz="5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86800" y="1752600"/>
            <a:ext cx="3505200" cy="13716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US" dirty="0"/>
              <a:t>Operating system assigns a buffer in main memory for an I/O request</a:t>
            </a:r>
          </a:p>
          <a:p>
            <a:endParaRPr lang="en-US" dirty="0"/>
          </a:p>
        </p:txBody>
      </p:sp>
      <p:pic>
        <p:nvPicPr>
          <p:cNvPr id="4" name="Picture 3" descr="Fig11_05b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81400"/>
            <a:ext cx="8077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16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34400" y="654050"/>
            <a:ext cx="3657600" cy="30035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/>
              <a:t>Use two system buffers instead of one</a:t>
            </a:r>
          </a:p>
          <a:p>
            <a:pPr>
              <a:buClr>
                <a:srgbClr val="660066"/>
              </a:buClr>
            </a:pPr>
            <a:r>
              <a:rPr lang="en-US" dirty="0"/>
              <a:t>A process can transfer data to or from one buffer while the operating system empties or fills the other buffer</a:t>
            </a:r>
          </a:p>
          <a:p>
            <a:pPr>
              <a:buClr>
                <a:srgbClr val="660066"/>
              </a:buClr>
            </a:pPr>
            <a:r>
              <a:rPr lang="en-US" dirty="0"/>
              <a:t>Also known as buffer swapping</a:t>
            </a:r>
          </a:p>
          <a:p>
            <a:endParaRPr lang="en-US" dirty="0"/>
          </a:p>
        </p:txBody>
      </p:sp>
      <p:pic>
        <p:nvPicPr>
          <p:cNvPr id="4" name="Picture 3" descr="Fig11_05c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657600"/>
            <a:ext cx="8229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Buffering (1)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2" y="4646613"/>
            <a:ext cx="9334385" cy="2093552"/>
          </a:xfrm>
        </p:spPr>
        <p:txBody>
          <a:bodyPr/>
          <a:lstStyle/>
          <a:p>
            <a:pPr marL="457200" indent="-457200" algn="l" eaLnBrk="1" hangingPunct="1">
              <a:buAutoNum type="alphaLcParenBoth"/>
            </a:pPr>
            <a:r>
              <a:rPr lang="en-US" altLang="en-US" dirty="0" err="1"/>
              <a:t>Unbuffered</a:t>
            </a:r>
            <a:r>
              <a:rPr lang="en-US" altLang="en-US" dirty="0"/>
              <a:t> input.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Buffering in user space.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Buffering in the kernel followed by copying to user space.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Double buffering in the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655763"/>
            <a:ext cx="6953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4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Circular / Ring Buffer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A popular data structure for buffering I/O is the </a:t>
            </a:r>
            <a:r>
              <a:rPr i="1"/>
              <a:t>circular (or ring) buffer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Keep a buffer and two pointers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One to the first free slot in the buffer; can write there and advance the pointer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One to the first unprocessed item in the buffer; can read from there and advance the pointer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When either pointer reaches the end of the buffer, wrap around to the start</a:t>
            </a:r>
          </a:p>
        </p:txBody>
      </p:sp>
    </p:spTree>
    <p:extLst>
      <p:ext uri="{BB962C8B-B14F-4D97-AF65-F5344CB8AC3E}">
        <p14:creationId xmlns:p14="http://schemas.microsoft.com/office/powerpoint/2010/main" val="3037356965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1253" y="1287881"/>
            <a:ext cx="3869494" cy="428223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6194351" y="6375737"/>
            <a:ext cx="430739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800"/>
            </a:pPr>
            <a:r>
              <a:rPr sz="1969"/>
              <a:t>Image by Jan Gaspar, </a:t>
            </a:r>
            <a:r>
              <a:rPr sz="1969" i="1"/>
              <a:t>The Boost Book</a:t>
            </a:r>
          </a:p>
        </p:txBody>
      </p:sp>
    </p:spTree>
    <p:extLst>
      <p:ext uri="{BB962C8B-B14F-4D97-AF65-F5344CB8AC3E}">
        <p14:creationId xmlns:p14="http://schemas.microsoft.com/office/powerpoint/2010/main" val="130177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 Performance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If there are too many layers of buffering between the hardware and the user program, performance suffers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Some operating systems try to minimize the number of copy operations ("Zero-copy I/O"), or number of user/kernel transitions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Example: sendfile API, which copies data between two file descriptors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Because descriptors are used, both src and dest are in the kernel and we can avoid copying to/from user land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Windows has similar TransmitFile</a:t>
            </a:r>
          </a:p>
        </p:txBody>
      </p:sp>
    </p:spTree>
    <p:extLst>
      <p:ext uri="{BB962C8B-B14F-4D97-AF65-F5344CB8AC3E}">
        <p14:creationId xmlns:p14="http://schemas.microsoft.com/office/powerpoint/2010/main" val="64796327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Classification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Lots of stuff doesn't quite fit into that division</a:t>
            </a:r>
          </a:p>
          <a:p>
            <a:pPr lvl="1"/>
            <a:r>
              <a:rPr sz="2400" dirty="0"/>
              <a:t>Clocks/timers</a:t>
            </a:r>
          </a:p>
          <a:p>
            <a:pPr lvl="1"/>
            <a:r>
              <a:rPr sz="2400" dirty="0"/>
              <a:t>Graphics cards</a:t>
            </a:r>
          </a:p>
          <a:p>
            <a:r>
              <a:rPr sz="2800" dirty="0"/>
              <a:t>But it's still a reasonably useful abstraction – many things </a:t>
            </a:r>
            <a:r>
              <a:rPr sz="2800" i="1" dirty="0"/>
              <a:t>can</a:t>
            </a:r>
            <a:r>
              <a:rPr sz="2800" dirty="0"/>
              <a:t> be put into one of the two, and we can write interfaces that deal generically with them</a:t>
            </a:r>
          </a:p>
        </p:txBody>
      </p:sp>
    </p:spTree>
    <p:extLst>
      <p:ext uri="{BB962C8B-B14F-4D97-AF65-F5344CB8AC3E}">
        <p14:creationId xmlns:p14="http://schemas.microsoft.com/office/powerpoint/2010/main" val="1377168515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to user double buffering?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439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i/o case studies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54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06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Keyboards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Each keypress generates an interrupt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Information about which key it was can be read out  using port I/O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73410809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Keyboard Init</a:t>
            </a:r>
          </a:p>
        </p:txBody>
      </p:sp>
      <p:sp>
        <p:nvSpPr>
          <p:cNvPr id="132" name="Shape 132"/>
          <p:cNvSpPr/>
          <p:nvPr/>
        </p:nvSpPr>
        <p:spPr>
          <a:xfrm>
            <a:off x="3315825" y="2093976"/>
            <a:ext cx="5209761" cy="447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void</a:t>
            </a:r>
            <a:endParaRPr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consoleinit</a:t>
            </a:r>
            <a:r>
              <a:rPr dirty="0"/>
              <a:t>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initlock</a:t>
            </a:r>
            <a:r>
              <a:rPr dirty="0"/>
              <a:t>(&amp;</a:t>
            </a:r>
            <a:r>
              <a:rPr dirty="0" err="1"/>
              <a:t>cons.lock</a:t>
            </a:r>
            <a:r>
              <a:rPr dirty="0"/>
              <a:t>, </a:t>
            </a:r>
            <a:r>
              <a:rPr dirty="0">
                <a:solidFill>
                  <a:srgbClr val="C33720"/>
                </a:solidFill>
              </a:rPr>
              <a:t>"console"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initlock</a:t>
            </a:r>
            <a:r>
              <a:rPr dirty="0"/>
              <a:t>(&amp;</a:t>
            </a:r>
            <a:r>
              <a:rPr dirty="0" err="1"/>
              <a:t>input.lock</a:t>
            </a:r>
            <a:r>
              <a:rPr dirty="0"/>
              <a:t>, </a:t>
            </a:r>
            <a:r>
              <a:rPr dirty="0">
                <a:solidFill>
                  <a:srgbClr val="C33720"/>
                </a:solidFill>
              </a:rPr>
              <a:t>"input"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devsw</a:t>
            </a:r>
            <a:r>
              <a:rPr dirty="0"/>
              <a:t>[CONSOLE].write = </a:t>
            </a:r>
            <a:r>
              <a:rPr dirty="0" err="1"/>
              <a:t>consolewrite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devsw</a:t>
            </a:r>
            <a:r>
              <a:rPr dirty="0"/>
              <a:t>[CONSOLE].read = </a:t>
            </a:r>
            <a:r>
              <a:rPr dirty="0" err="1"/>
              <a:t>consoleread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cons.locking</a:t>
            </a:r>
            <a:r>
              <a:rPr dirty="0"/>
              <a:t> = </a:t>
            </a:r>
            <a:r>
              <a:rPr dirty="0">
                <a:solidFill>
                  <a:srgbClr val="C33720"/>
                </a:solidFill>
              </a:rPr>
              <a:t>1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picenable</a:t>
            </a:r>
            <a:r>
              <a:rPr dirty="0"/>
              <a:t>(IRQ_KBD);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ioapicenable</a:t>
            </a:r>
            <a:r>
              <a:rPr dirty="0"/>
              <a:t>(IRQ_KBD,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2366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2198" y="113121"/>
            <a:ext cx="10058400" cy="8213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Reading One Character</a:t>
            </a:r>
          </a:p>
        </p:txBody>
      </p:sp>
      <p:sp>
        <p:nvSpPr>
          <p:cNvPr id="135" name="Shape 135"/>
          <p:cNvSpPr/>
          <p:nvPr/>
        </p:nvSpPr>
        <p:spPr>
          <a:xfrm>
            <a:off x="1970503" y="1455040"/>
            <a:ext cx="3558668" cy="503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 err="1"/>
              <a:t>int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 err="1"/>
              <a:t>kbdgetc</a:t>
            </a:r>
            <a:r>
              <a:rPr sz="1195" dirty="0"/>
              <a:t>(</a:t>
            </a:r>
            <a:r>
              <a:rPr sz="1195" dirty="0">
                <a:solidFill>
                  <a:srgbClr val="34BD26"/>
                </a:solidFill>
              </a:rPr>
              <a:t>void</a:t>
            </a:r>
            <a:r>
              <a:rPr sz="1195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34BD26"/>
                </a:solidFill>
              </a:rPr>
              <a:t>static</a:t>
            </a:r>
            <a:r>
              <a:rPr sz="1195" dirty="0"/>
              <a:t> </a:t>
            </a:r>
            <a:r>
              <a:rPr sz="1195" dirty="0" err="1"/>
              <a:t>uint</a:t>
            </a:r>
            <a:r>
              <a:rPr sz="1195" dirty="0"/>
              <a:t> shift;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34BD26"/>
                </a:solidFill>
              </a:rPr>
              <a:t>static</a:t>
            </a:r>
            <a:r>
              <a:rPr sz="1195" dirty="0"/>
              <a:t> </a:t>
            </a:r>
            <a:r>
              <a:rPr sz="1195" dirty="0" err="1"/>
              <a:t>uchar</a:t>
            </a:r>
            <a:r>
              <a:rPr sz="1195" dirty="0"/>
              <a:t> *</a:t>
            </a:r>
            <a:r>
              <a:rPr sz="1195" dirty="0" err="1"/>
              <a:t>charcode</a:t>
            </a:r>
            <a:r>
              <a:rPr sz="1195" dirty="0"/>
              <a:t>[</a:t>
            </a:r>
            <a:r>
              <a:rPr sz="1195" dirty="0">
                <a:solidFill>
                  <a:srgbClr val="C33720"/>
                </a:solidFill>
              </a:rPr>
              <a:t>4</a:t>
            </a:r>
            <a:r>
              <a:rPr sz="1195" dirty="0"/>
              <a:t>] =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  <a:r>
              <a:rPr sz="1195" dirty="0" err="1"/>
              <a:t>normalmap</a:t>
            </a:r>
            <a:r>
              <a:rPr sz="1195" dirty="0"/>
              <a:t>, </a:t>
            </a:r>
            <a:r>
              <a:rPr sz="1195" dirty="0" err="1"/>
              <a:t>shiftmap</a:t>
            </a:r>
            <a:r>
              <a:rPr sz="1195" dirty="0"/>
              <a:t>, </a:t>
            </a:r>
            <a:r>
              <a:rPr sz="1195" dirty="0" err="1"/>
              <a:t>ctlmap</a:t>
            </a:r>
            <a:r>
              <a:rPr sz="1195" dirty="0"/>
              <a:t>, </a:t>
            </a:r>
            <a:r>
              <a:rPr sz="1195" dirty="0" err="1"/>
              <a:t>ctlmap</a:t>
            </a:r>
            <a:endParaRPr sz="1195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};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 err="1"/>
              <a:t>uint</a:t>
            </a:r>
            <a:r>
              <a:rPr sz="1195" dirty="0"/>
              <a:t> </a:t>
            </a:r>
            <a:r>
              <a:rPr sz="1195" dirty="0" err="1"/>
              <a:t>st</a:t>
            </a:r>
            <a:r>
              <a:rPr sz="1195" dirty="0"/>
              <a:t>, data,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 err="1"/>
              <a:t>st</a:t>
            </a:r>
            <a:r>
              <a:rPr sz="1195" dirty="0"/>
              <a:t> = </a:t>
            </a:r>
            <a:r>
              <a:rPr sz="1195" dirty="0" err="1"/>
              <a:t>inb</a:t>
            </a:r>
            <a:r>
              <a:rPr sz="1195" dirty="0"/>
              <a:t>(KBSTATP);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((</a:t>
            </a:r>
            <a:r>
              <a:rPr sz="1195" dirty="0" err="1"/>
              <a:t>st</a:t>
            </a:r>
            <a:r>
              <a:rPr sz="1195" dirty="0"/>
              <a:t> &amp; KBS_DIB) ==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-</a:t>
            </a:r>
            <a:r>
              <a:rPr sz="1195" dirty="0">
                <a:solidFill>
                  <a:srgbClr val="C33720"/>
                </a:solidFill>
              </a:rPr>
              <a:t>1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data = </a:t>
            </a:r>
            <a:r>
              <a:rPr sz="1195" dirty="0" err="1"/>
              <a:t>inb</a:t>
            </a:r>
            <a:r>
              <a:rPr sz="1195" dirty="0"/>
              <a:t>(KBDATAP);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(data == </a:t>
            </a:r>
            <a:r>
              <a:rPr sz="1195" dirty="0">
                <a:solidFill>
                  <a:srgbClr val="C33720"/>
                </a:solidFill>
              </a:rPr>
              <a:t>0xE0</a:t>
            </a:r>
            <a:r>
              <a:rPr sz="1195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|= E0ESC;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 </a:t>
            </a:r>
            <a:r>
              <a:rPr sz="1195" dirty="0">
                <a:solidFill>
                  <a:srgbClr val="CE7924"/>
                </a:solidFill>
              </a:rPr>
              <a:t>else</a:t>
            </a:r>
            <a:r>
              <a:rPr sz="1195" dirty="0"/>
              <a:t>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(data &amp; </a:t>
            </a:r>
            <a:r>
              <a:rPr sz="1195" dirty="0">
                <a:solidFill>
                  <a:srgbClr val="C33720"/>
                </a:solidFill>
              </a:rPr>
              <a:t>0x80</a:t>
            </a:r>
            <a:r>
              <a:rPr sz="1195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// Key released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data = (shift &amp; E0ESC ? data : data &amp; </a:t>
            </a:r>
            <a:r>
              <a:rPr sz="1195" dirty="0">
                <a:solidFill>
                  <a:srgbClr val="C33720"/>
                </a:solidFill>
              </a:rPr>
              <a:t>0x7F</a:t>
            </a:r>
            <a:r>
              <a:rPr sz="1195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&amp;= ~(</a:t>
            </a:r>
            <a:r>
              <a:rPr sz="1195" dirty="0" err="1"/>
              <a:t>shiftcode</a:t>
            </a:r>
            <a:r>
              <a:rPr sz="1195" dirty="0"/>
              <a:t>[data] | E0ESC);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 </a:t>
            </a:r>
            <a:r>
              <a:rPr sz="1195" dirty="0">
                <a:solidFill>
                  <a:srgbClr val="CE7924"/>
                </a:solidFill>
              </a:rPr>
              <a:t>else</a:t>
            </a:r>
            <a:r>
              <a:rPr sz="1195" dirty="0"/>
              <a:t>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(shift &amp; E0ESC){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// Last character was an E0 escape; or with 0x80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data |= </a:t>
            </a:r>
            <a:r>
              <a:rPr sz="1195" dirty="0">
                <a:solidFill>
                  <a:srgbClr val="C33720"/>
                </a:solidFill>
              </a:rPr>
              <a:t>0x80</a:t>
            </a:r>
            <a:r>
              <a:rPr sz="1195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&amp;= ~E0ESC;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</a:t>
            </a:r>
          </a:p>
        </p:txBody>
      </p:sp>
      <p:sp>
        <p:nvSpPr>
          <p:cNvPr id="136" name="Shape 136"/>
          <p:cNvSpPr/>
          <p:nvPr/>
        </p:nvSpPr>
        <p:spPr>
          <a:xfrm>
            <a:off x="6368288" y="1941294"/>
            <a:ext cx="2987998" cy="227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shift |= shiftcode[data];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shift ^= togglecode[data];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c = charcode[shift &amp; (CTL | SHIFT)][data];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(shift &amp; CAPSLOCK){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&lt;= c &amp;&amp; c &lt;= </a:t>
            </a:r>
            <a:r>
              <a:rPr sz="1195">
                <a:solidFill>
                  <a:srgbClr val="C33720"/>
                </a:solidFill>
              </a:rPr>
              <a:t>'z'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c +=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-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else</a:t>
            </a:r>
            <a:r>
              <a:rPr sz="1195"/>
              <a:t>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&lt;= c &amp;&amp; c &lt;= </a:t>
            </a:r>
            <a:r>
              <a:rPr sz="1195">
                <a:solidFill>
                  <a:srgbClr val="C33720"/>
                </a:solidFill>
              </a:rPr>
              <a:t>'Z'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c +=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-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</a:t>
            </a:r>
            <a:r>
              <a:rPr sz="1195"/>
              <a:t>return</a:t>
            </a:r>
            <a:r>
              <a:rPr sz="1195">
                <a:solidFill>
                  <a:srgbClr val="000000"/>
                </a:solidFill>
              </a:rPr>
              <a:t>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}             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368724" y="3634404"/>
            <a:ext cx="563593" cy="33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879764" y="2537124"/>
            <a:ext cx="563593" cy="33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6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Scan Codes</a:t>
            </a:r>
          </a:p>
        </p:txBody>
      </p:sp>
      <p:sp>
        <p:nvSpPr>
          <p:cNvPr id="139" name="Shape 139"/>
          <p:cNvSpPr/>
          <p:nvPr/>
        </p:nvSpPr>
        <p:spPr>
          <a:xfrm>
            <a:off x="3249479" y="1490440"/>
            <a:ext cx="3895298" cy="4162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34BD26"/>
                </a:solidFill>
              </a:rPr>
              <a:t>static</a:t>
            </a:r>
            <a:r>
              <a:rPr sz="1266"/>
              <a:t> uchar normalmap[</a:t>
            </a:r>
            <a:r>
              <a:rPr sz="1266">
                <a:solidFill>
                  <a:srgbClr val="C33720"/>
                </a:solidFill>
              </a:rPr>
              <a:t>256</a:t>
            </a:r>
            <a:r>
              <a:rPr sz="1266"/>
              <a:t>] =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</a:t>
            </a:r>
            <a:r>
              <a:rPr sz="1266">
                <a:solidFill>
                  <a:srgbClr val="C33720"/>
                </a:solidFill>
              </a:rPr>
              <a:t>0x1B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'1'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'2'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'3'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'4'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'5'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'6'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'7'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'8'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'9'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'0'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'-'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'='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'\b'</a:t>
            </a:r>
            <a:r>
              <a:rPr sz="1266">
                <a:solidFill>
                  <a:srgbClr val="000000"/>
                </a:solidFill>
              </a:rPr>
              <a:t>, </a:t>
            </a:r>
            <a:r>
              <a:rPr sz="1266"/>
              <a:t>'\t'</a:t>
            </a:r>
            <a:r>
              <a:rPr sz="1266">
                <a:solidFill>
                  <a:srgbClr val="000000"/>
                </a:solidFill>
              </a:rPr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'q'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'w'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'e'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'r'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't'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'y'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'u'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'i'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// 0x10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'o'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'p'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'['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']'</a:t>
            </a:r>
            <a:r>
              <a:rPr sz="1266"/>
              <a:t>,  </a:t>
            </a:r>
            <a:r>
              <a:rPr sz="1266">
                <a:solidFill>
                  <a:srgbClr val="D53BD3"/>
                </a:solidFill>
              </a:rPr>
              <a:t>'\n'</a:t>
            </a:r>
            <a:r>
              <a:rPr sz="1266"/>
              <a:t>, NO,   </a:t>
            </a:r>
            <a:r>
              <a:rPr sz="1266">
                <a:solidFill>
                  <a:srgbClr val="C33720"/>
                </a:solidFill>
              </a:rPr>
              <a:t>'a'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's'</a:t>
            </a:r>
            <a:r>
              <a:rPr sz="1266"/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'd'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'f'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'g'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'h'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'j'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'k'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'l'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';'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// 0x20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D53BD3"/>
                </a:solidFill>
              </a:rPr>
              <a:t>'\''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'`'</a:t>
            </a:r>
            <a:r>
              <a:rPr sz="1266"/>
              <a:t>,  NO,   </a:t>
            </a:r>
            <a:r>
              <a:rPr sz="1266">
                <a:solidFill>
                  <a:srgbClr val="D53BD3"/>
                </a:solidFill>
              </a:rPr>
              <a:t>'\\'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'z'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'x'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'c'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'v'</a:t>
            </a:r>
            <a:r>
              <a:rPr sz="1266"/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'b'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'n'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'm'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','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'.'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'/'</a:t>
            </a:r>
            <a:r>
              <a:rPr sz="1266"/>
              <a:t>,  NO,   </a:t>
            </a:r>
            <a:r>
              <a:rPr sz="1266">
                <a:solidFill>
                  <a:srgbClr val="C33720"/>
                </a:solidFill>
              </a:rPr>
              <a:t>'*'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0x30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</a:t>
            </a:r>
            <a:r>
              <a:rPr sz="1266">
                <a:solidFill>
                  <a:srgbClr val="C33720"/>
                </a:solidFill>
              </a:rPr>
              <a:t>' '</a:t>
            </a:r>
            <a:r>
              <a:rPr sz="1266"/>
              <a:t>,  NO,   NO,   NO,   NO,   NO,   NO,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NO,   NO,   NO,   NO,   NO,   NO,   </a:t>
            </a:r>
            <a:r>
              <a:rPr sz="1266">
                <a:solidFill>
                  <a:srgbClr val="C33720"/>
                </a:solidFill>
              </a:rPr>
              <a:t>'7'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0x40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'8'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'9'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'-'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'4'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'5'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'6'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'+'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'1'</a:t>
            </a:r>
            <a:r>
              <a:rPr sz="1266">
                <a:solidFill>
                  <a:srgbClr val="000000"/>
                </a:solidFill>
              </a:rPr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'2'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'3'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'0'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'.'</a:t>
            </a:r>
            <a:r>
              <a:rPr sz="1266"/>
              <a:t>,  NO,   NO,   NO,   NO,   </a:t>
            </a:r>
            <a:r>
              <a:rPr sz="1266">
                <a:solidFill>
                  <a:srgbClr val="5330E1"/>
                </a:solidFill>
              </a:rPr>
              <a:t>// 0x50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[</a:t>
            </a:r>
            <a:r>
              <a:rPr sz="1266">
                <a:solidFill>
                  <a:srgbClr val="C33720"/>
                </a:solidFill>
              </a:rPr>
              <a:t>0x9C</a:t>
            </a:r>
            <a:r>
              <a:rPr sz="1266">
                <a:solidFill>
                  <a:srgbClr val="000000"/>
                </a:solidFill>
              </a:rPr>
              <a:t>] </a:t>
            </a:r>
            <a:r>
              <a:rPr sz="1266">
                <a:solidFill>
                  <a:srgbClr val="D53BD3"/>
                </a:solidFill>
              </a:rPr>
              <a:t>'\n'</a:t>
            </a:r>
            <a:r>
              <a:rPr sz="1266">
                <a:solidFill>
                  <a:srgbClr val="000000"/>
                </a:solidFill>
              </a:rPr>
              <a:t>,      </a:t>
            </a:r>
            <a:r>
              <a:rPr sz="1266"/>
              <a:t>// KP_Enter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[</a:t>
            </a:r>
            <a:r>
              <a:rPr sz="1266">
                <a:solidFill>
                  <a:srgbClr val="C33720"/>
                </a:solidFill>
              </a:rPr>
              <a:t>0xB5</a:t>
            </a:r>
            <a:r>
              <a:rPr sz="1266">
                <a:solidFill>
                  <a:srgbClr val="000000"/>
                </a:solidFill>
              </a:rPr>
              <a:t>] </a:t>
            </a:r>
            <a:r>
              <a:rPr sz="1266">
                <a:solidFill>
                  <a:srgbClr val="C33720"/>
                </a:solidFill>
              </a:rPr>
              <a:t>'/'</a:t>
            </a:r>
            <a:r>
              <a:rPr sz="1266">
                <a:solidFill>
                  <a:srgbClr val="000000"/>
                </a:solidFill>
              </a:rPr>
              <a:t>,       </a:t>
            </a:r>
            <a:r>
              <a:rPr sz="1266"/>
              <a:t>// KP_Div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0xC8</a:t>
            </a:r>
            <a:r>
              <a:rPr sz="1266"/>
              <a:t>] KEY_UP,    [</a:t>
            </a:r>
            <a:r>
              <a:rPr sz="1266">
                <a:solidFill>
                  <a:srgbClr val="C33720"/>
                </a:solidFill>
              </a:rPr>
              <a:t>0xD0</a:t>
            </a:r>
            <a:r>
              <a:rPr sz="1266"/>
              <a:t>] KEY_DN,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0xC9</a:t>
            </a:r>
            <a:r>
              <a:rPr sz="1266"/>
              <a:t>] KEY_PGUP,  [</a:t>
            </a:r>
            <a:r>
              <a:rPr sz="1266">
                <a:solidFill>
                  <a:srgbClr val="C33720"/>
                </a:solidFill>
              </a:rPr>
              <a:t>0xD1</a:t>
            </a:r>
            <a:r>
              <a:rPr sz="1266"/>
              <a:t>] KEY_PGDN,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0xCB</a:t>
            </a:r>
            <a:r>
              <a:rPr sz="1266"/>
              <a:t>] KEY_LF,    [</a:t>
            </a:r>
            <a:r>
              <a:rPr sz="1266">
                <a:solidFill>
                  <a:srgbClr val="C33720"/>
                </a:solidFill>
              </a:rPr>
              <a:t>0xCD</a:t>
            </a:r>
            <a:r>
              <a:rPr sz="1266"/>
              <a:t>] KEY_RT,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0x97</a:t>
            </a:r>
            <a:r>
              <a:rPr sz="1266"/>
              <a:t>] KEY_HOME,  [</a:t>
            </a:r>
            <a:r>
              <a:rPr sz="1266">
                <a:solidFill>
                  <a:srgbClr val="C33720"/>
                </a:solidFill>
              </a:rPr>
              <a:t>0xCF</a:t>
            </a:r>
            <a:r>
              <a:rPr sz="1266"/>
              <a:t>] KEY_END,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0xD2</a:t>
            </a:r>
            <a:r>
              <a:rPr sz="1266"/>
              <a:t>] KEY_INS,   [</a:t>
            </a:r>
            <a:r>
              <a:rPr sz="1266">
                <a:solidFill>
                  <a:srgbClr val="C33720"/>
                </a:solidFill>
              </a:rPr>
              <a:t>0xD3</a:t>
            </a:r>
            <a:r>
              <a:rPr sz="1266"/>
              <a:t>] KEY_DEL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};</a:t>
            </a:r>
          </a:p>
        </p:txBody>
      </p:sp>
      <p:sp>
        <p:nvSpPr>
          <p:cNvPr id="140" name="Shape 140"/>
          <p:cNvSpPr/>
          <p:nvPr/>
        </p:nvSpPr>
        <p:spPr>
          <a:xfrm>
            <a:off x="2730924" y="6019089"/>
            <a:ext cx="673015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Values returned by the keyboard are not ASCII, so we need a mapping table</a:t>
            </a:r>
          </a:p>
        </p:txBody>
      </p:sp>
    </p:spTree>
    <p:extLst>
      <p:ext uri="{BB962C8B-B14F-4D97-AF65-F5344CB8AC3E}">
        <p14:creationId xmlns:p14="http://schemas.microsoft.com/office/powerpoint/2010/main" val="15030990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Console Interrupt</a:t>
            </a:r>
          </a:p>
        </p:txBody>
      </p:sp>
      <p:sp>
        <p:nvSpPr>
          <p:cNvPr id="147" name="Shape 147"/>
          <p:cNvSpPr/>
          <p:nvPr/>
        </p:nvSpPr>
        <p:spPr>
          <a:xfrm>
            <a:off x="2068973" y="2099992"/>
            <a:ext cx="2495491" cy="3881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void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kbdintr(</a:t>
            </a:r>
            <a:r>
              <a:rPr sz="1547">
                <a:solidFill>
                  <a:srgbClr val="34BD26"/>
                </a:solidFill>
              </a:rPr>
              <a:t>void</a:t>
            </a:r>
            <a:r>
              <a:rPr sz="154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consoleintr(kbdgetc);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54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void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trap(</a:t>
            </a:r>
            <a:r>
              <a:rPr sz="1547">
                <a:solidFill>
                  <a:srgbClr val="34BD26"/>
                </a:solidFill>
              </a:rPr>
              <a:t>struct</a:t>
            </a:r>
            <a:r>
              <a:rPr sz="1547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</a:t>
            </a:r>
            <a:r>
              <a:rPr sz="1547">
                <a:solidFill>
                  <a:srgbClr val="CE7924"/>
                </a:solidFill>
              </a:rPr>
              <a:t>case</a:t>
            </a:r>
            <a:r>
              <a:rPr sz="1547"/>
              <a:t> T_IRQ0 + IRQ_KBD: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  kbdintr();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    </a:t>
            </a:r>
            <a:r>
              <a:rPr sz="1547"/>
              <a:t>break</a:t>
            </a:r>
            <a:r>
              <a:rPr sz="1547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48" name="Shape 148"/>
          <p:cNvSpPr/>
          <p:nvPr/>
        </p:nvSpPr>
        <p:spPr>
          <a:xfrm>
            <a:off x="6341868" y="212952"/>
            <a:ext cx="4267195" cy="653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void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 err="1"/>
              <a:t>consoleintr</a:t>
            </a:r>
            <a:r>
              <a:rPr sz="1000" dirty="0"/>
              <a:t>(</a:t>
            </a:r>
            <a:r>
              <a:rPr sz="1000" dirty="0" err="1">
                <a:solidFill>
                  <a:srgbClr val="34BD26"/>
                </a:solidFill>
              </a:rPr>
              <a:t>int</a:t>
            </a:r>
            <a:r>
              <a:rPr sz="1000" dirty="0"/>
              <a:t> (*</a:t>
            </a:r>
            <a:r>
              <a:rPr sz="1000" dirty="0" err="1"/>
              <a:t>getc</a:t>
            </a:r>
            <a:r>
              <a:rPr sz="1000" dirty="0"/>
              <a:t>)(</a:t>
            </a:r>
            <a:r>
              <a:rPr sz="1000" dirty="0">
                <a:solidFill>
                  <a:srgbClr val="34BD26"/>
                </a:solidFill>
              </a:rPr>
              <a:t>void</a:t>
            </a:r>
            <a:r>
              <a:rPr sz="1000" dirty="0"/>
              <a:t>))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 err="1">
                <a:solidFill>
                  <a:srgbClr val="34BD26"/>
                </a:solidFill>
              </a:rPr>
              <a:t>int</a:t>
            </a:r>
            <a:r>
              <a:rPr sz="1000" dirty="0"/>
              <a:t> c, </a:t>
            </a:r>
            <a:r>
              <a:rPr sz="1000" dirty="0" err="1"/>
              <a:t>doprocdump</a:t>
            </a:r>
            <a:r>
              <a:rPr sz="1000" dirty="0"/>
              <a:t> 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endParaRPr sz="10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acquire(&amp;</a:t>
            </a:r>
            <a:r>
              <a:rPr sz="1000" dirty="0" err="1"/>
              <a:t>cons.lock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>
                <a:solidFill>
                  <a:srgbClr val="CE7924"/>
                </a:solidFill>
              </a:rPr>
              <a:t>while</a:t>
            </a:r>
            <a:r>
              <a:rPr sz="1000" dirty="0"/>
              <a:t>((c = </a:t>
            </a:r>
            <a:r>
              <a:rPr sz="1000" dirty="0" err="1"/>
              <a:t>getc</a:t>
            </a:r>
            <a:r>
              <a:rPr sz="1000" dirty="0"/>
              <a:t>()) &gt;=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/>
              <a:t>switch</a:t>
            </a:r>
            <a:r>
              <a:rPr sz="1000" dirty="0">
                <a:solidFill>
                  <a:srgbClr val="000000"/>
                </a:solidFill>
              </a:rPr>
              <a:t>(c){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'P'</a:t>
            </a:r>
            <a:r>
              <a:rPr sz="1000" dirty="0">
                <a:solidFill>
                  <a:srgbClr val="000000"/>
                </a:solidFill>
              </a:rPr>
              <a:t>):  </a:t>
            </a:r>
            <a:r>
              <a:rPr sz="1000" dirty="0"/>
              <a:t>// Process listing.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  </a:t>
            </a:r>
            <a:r>
              <a:rPr sz="1000" dirty="0" err="1">
                <a:solidFill>
                  <a:srgbClr val="000000"/>
                </a:solidFill>
              </a:rPr>
              <a:t>doprocdump</a:t>
            </a:r>
            <a:r>
              <a:rPr sz="1000" dirty="0">
                <a:solidFill>
                  <a:srgbClr val="000000"/>
                </a:solidFill>
              </a:rPr>
              <a:t> = </a:t>
            </a:r>
            <a:r>
              <a:rPr sz="1000" dirty="0">
                <a:solidFill>
                  <a:srgbClr val="C33720"/>
                </a:solidFill>
              </a:rPr>
              <a:t>1</a:t>
            </a:r>
            <a:r>
              <a:rPr sz="1000" dirty="0">
                <a:solidFill>
                  <a:srgbClr val="000000"/>
                </a:solidFill>
              </a:rPr>
              <a:t>;   </a:t>
            </a:r>
            <a:r>
              <a:rPr sz="1000" dirty="0"/>
              <a:t>// </a:t>
            </a:r>
            <a:r>
              <a:rPr sz="1000" dirty="0" err="1"/>
              <a:t>procdump</a:t>
            </a:r>
            <a:r>
              <a:rPr sz="1000" dirty="0"/>
              <a:t>() locks </a:t>
            </a:r>
            <a:r>
              <a:rPr sz="1000" dirty="0" err="1"/>
              <a:t>cons.lock</a:t>
            </a:r>
            <a:r>
              <a:rPr sz="1000" dirty="0"/>
              <a:t> indirectly; invoke later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'U'</a:t>
            </a:r>
            <a:r>
              <a:rPr sz="1000" dirty="0">
                <a:solidFill>
                  <a:srgbClr val="000000"/>
                </a:solidFill>
              </a:rPr>
              <a:t>):  </a:t>
            </a:r>
            <a:r>
              <a:rPr sz="1000" dirty="0"/>
              <a:t>// Kill line.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while</a:t>
            </a:r>
            <a:r>
              <a:rPr sz="1000" dirty="0"/>
              <a:t>(</a:t>
            </a:r>
            <a:r>
              <a:rPr sz="1000" dirty="0" err="1"/>
              <a:t>input.e</a:t>
            </a:r>
            <a:r>
              <a:rPr sz="1000" dirty="0"/>
              <a:t> != </a:t>
            </a:r>
            <a:r>
              <a:rPr sz="1000" dirty="0" err="1"/>
              <a:t>input.w</a:t>
            </a:r>
            <a:r>
              <a:rPr sz="1000" dirty="0"/>
              <a:t> &amp;&amp;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  </a:t>
            </a:r>
            <a:r>
              <a:rPr sz="1000" dirty="0" err="1"/>
              <a:t>input.buf</a:t>
            </a:r>
            <a:r>
              <a:rPr sz="1000" dirty="0"/>
              <a:t>[(input.e-</a:t>
            </a:r>
            <a:r>
              <a:rPr sz="1000" dirty="0">
                <a:solidFill>
                  <a:srgbClr val="C33720"/>
                </a:solidFill>
              </a:rPr>
              <a:t>1</a:t>
            </a:r>
            <a:r>
              <a:rPr sz="1000" dirty="0"/>
              <a:t>) % INPUT_BUF] !=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input.e</a:t>
            </a:r>
            <a:r>
              <a:rPr sz="1000" dirty="0"/>
              <a:t>--;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(BACKSPACE);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'H'</a:t>
            </a:r>
            <a:r>
              <a:rPr sz="1000" dirty="0">
                <a:solidFill>
                  <a:srgbClr val="000000"/>
                </a:solidFill>
              </a:rPr>
              <a:t>):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</a:t>
            </a:r>
            <a:r>
              <a:rPr sz="1000" dirty="0">
                <a:solidFill>
                  <a:srgbClr val="D53BD3"/>
                </a:solidFill>
              </a:rPr>
              <a:t>'\x7f'</a:t>
            </a:r>
            <a:r>
              <a:rPr sz="1000" dirty="0">
                <a:solidFill>
                  <a:srgbClr val="000000"/>
                </a:solidFill>
              </a:rPr>
              <a:t>:  </a:t>
            </a:r>
            <a:r>
              <a:rPr sz="1000" dirty="0"/>
              <a:t>// Backspace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</a:t>
            </a:r>
            <a:r>
              <a:rPr sz="1000" dirty="0" err="1"/>
              <a:t>input.e</a:t>
            </a:r>
            <a:r>
              <a:rPr sz="1000" dirty="0"/>
              <a:t> != </a:t>
            </a:r>
            <a:r>
              <a:rPr sz="1000" dirty="0" err="1"/>
              <a:t>input.w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input.e</a:t>
            </a:r>
            <a:r>
              <a:rPr sz="1000" dirty="0"/>
              <a:t>--;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(BACKSPACE);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/>
              <a:t>default</a:t>
            </a:r>
            <a:r>
              <a:rPr sz="1000" dirty="0">
                <a:solidFill>
                  <a:srgbClr val="000000"/>
                </a:solidFill>
              </a:rPr>
              <a:t>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(c !=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 &amp;&amp; </a:t>
            </a:r>
            <a:r>
              <a:rPr sz="1000" dirty="0" err="1"/>
              <a:t>input.e-input.r</a:t>
            </a:r>
            <a:r>
              <a:rPr sz="1000" dirty="0"/>
              <a:t> &lt; INPUT_BUF){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c = (c == </a:t>
            </a:r>
            <a:r>
              <a:rPr sz="1000" dirty="0">
                <a:solidFill>
                  <a:srgbClr val="D53BD3"/>
                </a:solidFill>
              </a:rPr>
              <a:t>'\r'</a:t>
            </a:r>
            <a:r>
              <a:rPr sz="1000" dirty="0"/>
              <a:t>) ?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 :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input.buf</a:t>
            </a:r>
            <a:r>
              <a:rPr sz="1000" dirty="0"/>
              <a:t>[</a:t>
            </a:r>
            <a:r>
              <a:rPr sz="1000" dirty="0" err="1"/>
              <a:t>input.e</a:t>
            </a:r>
            <a:r>
              <a:rPr sz="1000" dirty="0"/>
              <a:t>++ % INPUT_BUF] =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(c ==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 || c == C(</a:t>
            </a:r>
            <a:r>
              <a:rPr sz="1000" dirty="0">
                <a:solidFill>
                  <a:srgbClr val="C33720"/>
                </a:solidFill>
              </a:rPr>
              <a:t>'D'</a:t>
            </a:r>
            <a:r>
              <a:rPr sz="1000" dirty="0"/>
              <a:t>) || </a:t>
            </a:r>
            <a:r>
              <a:rPr sz="1000" dirty="0" err="1"/>
              <a:t>input.e</a:t>
            </a:r>
            <a:r>
              <a:rPr sz="1000" dirty="0"/>
              <a:t> == </a:t>
            </a:r>
            <a:r>
              <a:rPr sz="1000" dirty="0" err="1"/>
              <a:t>input.r+INPUT_BUF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</a:t>
            </a:r>
            <a:r>
              <a:rPr sz="1000" dirty="0" err="1"/>
              <a:t>input.w</a:t>
            </a:r>
            <a:r>
              <a:rPr sz="1000" dirty="0"/>
              <a:t> = </a:t>
            </a:r>
            <a:r>
              <a:rPr sz="1000" dirty="0" err="1"/>
              <a:t>input.e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wakeup(&amp;</a:t>
            </a:r>
            <a:r>
              <a:rPr sz="1000" dirty="0" err="1"/>
              <a:t>input.r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release(&amp;</a:t>
            </a:r>
            <a:r>
              <a:rPr sz="1000" dirty="0" err="1"/>
              <a:t>cons.lock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</a:t>
            </a:r>
            <a:r>
              <a:rPr sz="1000" dirty="0" err="1"/>
              <a:t>doprocdump</a:t>
            </a:r>
            <a:r>
              <a:rPr sz="1000" dirty="0"/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 err="1">
                <a:solidFill>
                  <a:srgbClr val="000000"/>
                </a:solidFill>
              </a:rPr>
              <a:t>procdump</a:t>
            </a:r>
            <a:r>
              <a:rPr sz="1000" dirty="0">
                <a:solidFill>
                  <a:srgbClr val="000000"/>
                </a:solidFill>
              </a:rPr>
              <a:t>();  </a:t>
            </a:r>
            <a:r>
              <a:rPr sz="1000" dirty="0"/>
              <a:t>// now call </a:t>
            </a:r>
            <a:r>
              <a:rPr sz="1000" dirty="0" err="1"/>
              <a:t>procdump</a:t>
            </a:r>
            <a:r>
              <a:rPr sz="1000" dirty="0"/>
              <a:t>() wo. </a:t>
            </a:r>
            <a:r>
              <a:rPr sz="1000" dirty="0" err="1"/>
              <a:t>cons.lock</a:t>
            </a:r>
            <a:r>
              <a:rPr sz="1000" dirty="0"/>
              <a:t> held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75429" y="4587949"/>
            <a:ext cx="654115" cy="396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6227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Keyboard Interrupt Handling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xfrm>
            <a:off x="1069848" y="2011561"/>
            <a:ext cx="7804547" cy="27087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Keys are buffered until a full line is entered in a circular buffer</a:t>
            </a:r>
          </a:p>
          <a:p>
            <a:endParaRPr lang="en-US" sz="2800" dirty="0"/>
          </a:p>
          <a:p>
            <a:r>
              <a:rPr sz="2800" dirty="0"/>
              <a:t>When the user presses enter, we wake up any process waiting for keyboard input (saw this previously)</a:t>
            </a:r>
          </a:p>
        </p:txBody>
      </p:sp>
      <p:sp>
        <p:nvSpPr>
          <p:cNvPr id="144" name="Shape 144"/>
          <p:cNvSpPr/>
          <p:nvPr/>
        </p:nvSpPr>
        <p:spPr>
          <a:xfrm>
            <a:off x="5013814" y="4814358"/>
            <a:ext cx="2329961" cy="1890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#define INPUT_BUF </a:t>
            </a:r>
            <a:r>
              <a:rPr sz="1477" dirty="0">
                <a:solidFill>
                  <a:srgbClr val="C33720"/>
                </a:solidFill>
              </a:rPr>
              <a:t>128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 err="1"/>
              <a:t>struct</a:t>
            </a:r>
            <a:r>
              <a:rPr sz="1477" dirty="0">
                <a:solidFill>
                  <a:srgbClr val="000000"/>
                </a:solidFill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  </a:t>
            </a:r>
            <a:r>
              <a:rPr sz="1477" dirty="0" err="1">
                <a:solidFill>
                  <a:srgbClr val="34BD26"/>
                </a:solidFill>
              </a:rPr>
              <a:t>struct</a:t>
            </a:r>
            <a:r>
              <a:rPr sz="1477" dirty="0"/>
              <a:t> spinlock lock;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  </a:t>
            </a:r>
            <a:r>
              <a:rPr sz="1477" dirty="0">
                <a:solidFill>
                  <a:srgbClr val="34BD26"/>
                </a:solidFill>
              </a:rPr>
              <a:t>char</a:t>
            </a:r>
            <a:r>
              <a:rPr sz="1477" dirty="0"/>
              <a:t> </a:t>
            </a:r>
            <a:r>
              <a:rPr sz="1477" dirty="0" err="1"/>
              <a:t>buf</a:t>
            </a:r>
            <a:r>
              <a:rPr sz="1477" dirty="0"/>
              <a:t>[INPUT_BUF];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r;  </a:t>
            </a:r>
            <a:r>
              <a:rPr sz="1477" dirty="0"/>
              <a:t>// Read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w;  </a:t>
            </a:r>
            <a:r>
              <a:rPr sz="1477" dirty="0"/>
              <a:t>// Write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e;  </a:t>
            </a:r>
            <a:r>
              <a:rPr sz="1477" dirty="0"/>
              <a:t>// Edit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} input;</a:t>
            </a:r>
          </a:p>
        </p:txBody>
      </p:sp>
    </p:spTree>
    <p:extLst>
      <p:ext uri="{BB962C8B-B14F-4D97-AF65-F5344CB8AC3E}">
        <p14:creationId xmlns:p14="http://schemas.microsoft.com/office/powerpoint/2010/main" val="1850959060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drive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220148"/>
          </a:xfrm>
        </p:spPr>
        <p:txBody>
          <a:bodyPr/>
          <a:lstStyle/>
          <a:p>
            <a:pPr algn="ctr"/>
            <a:r>
              <a:rPr lang="en-NZ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I/O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752601"/>
            <a:ext cx="7848600" cy="16002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NZ" dirty="0"/>
              <a:t>Devices differ in a number of areas: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5441653"/>
              </p:ext>
            </p:extLst>
          </p:nvPr>
        </p:nvGraphicFramePr>
        <p:xfrm>
          <a:off x="2057400" y="2057400"/>
          <a:ext cx="86868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489648">
            <a:off x="8711113" y="1609031"/>
            <a:ext cx="1219200" cy="1645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55277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terminology:</a:t>
            </a:r>
          </a:p>
          <a:p>
            <a:pPr lvl="1"/>
            <a:r>
              <a:t>Head</a:t>
            </a:r>
          </a:p>
          <a:p>
            <a:pPr lvl="1"/>
            <a:r>
              <a:t>Track</a:t>
            </a:r>
          </a:p>
          <a:p>
            <a:pPr lvl="1"/>
            <a:r>
              <a:t>Cylinder</a:t>
            </a:r>
          </a:p>
          <a:p>
            <a:pPr lvl="1"/>
            <a:r>
              <a:t>Sector</a:t>
            </a:r>
          </a:p>
        </p:txBody>
      </p:sp>
      <p:pic>
        <p:nvPicPr>
          <p:cNvPr id="177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8130" y="3200805"/>
            <a:ext cx="4661298" cy="26074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288760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Disks - Addressing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half" idx="1"/>
          </p:nvPr>
        </p:nvSpPr>
        <p:spPr>
          <a:xfrm>
            <a:off x="2193727" y="1741289"/>
            <a:ext cx="7804547" cy="1830795"/>
          </a:xfrm>
          <a:prstGeom prst="rect">
            <a:avLst/>
          </a:prstGeom>
        </p:spPr>
        <p:txBody>
          <a:bodyPr/>
          <a:lstStyle/>
          <a:p>
            <a:r>
              <a:t>Cylinder/Head/Sector is cumbersome to use</a:t>
            </a:r>
          </a:p>
          <a:p>
            <a:r>
              <a:t>Easier to just have a linear addressing scheme –this is called Logical Block Addressing (LBA)</a:t>
            </a:r>
          </a:p>
        </p:txBody>
      </p:sp>
      <p:pic>
        <p:nvPicPr>
          <p:cNvPr id="181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4067" y="3658905"/>
            <a:ext cx="5223867" cy="31878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9313829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Disk Protocols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 – introduced 1986, max transfer 100MB/s (original drives – ~16MB/s)</a:t>
            </a:r>
          </a:p>
          <a:p>
            <a:r>
              <a:t>SCSI – introduced in 1981, still in use today</a:t>
            </a:r>
          </a:p>
          <a:p>
            <a:r>
              <a:t>SATA – introduced 2003, major consumer standard in use now, up to 16 Gb/s</a:t>
            </a:r>
          </a:p>
        </p:txBody>
      </p:sp>
    </p:spTree>
    <p:extLst>
      <p:ext uri="{BB962C8B-B14F-4D97-AF65-F5344CB8AC3E}">
        <p14:creationId xmlns:p14="http://schemas.microsoft.com/office/powerpoint/2010/main" val="420506052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IDE Driver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Implemented in </a:t>
            </a:r>
            <a:r>
              <a:rPr dirty="0" err="1"/>
              <a:t>ide.c</a:t>
            </a:r>
            <a:endParaRPr dirty="0"/>
          </a:p>
          <a:p>
            <a:r>
              <a:rPr dirty="0"/>
              <a:t>Implements a</a:t>
            </a:r>
            <a:r>
              <a:rPr lang="en-US" dirty="0"/>
              <a:t>n</a:t>
            </a:r>
            <a:r>
              <a:rPr dirty="0"/>
              <a:t> Interrupt-Driven I/O IDE driver (no DMA)</a:t>
            </a:r>
          </a:p>
          <a:p>
            <a:r>
              <a:rPr dirty="0"/>
              <a:t>Maintains a queue of disk blocks that need to be read or written</a:t>
            </a:r>
          </a:p>
          <a:p>
            <a:r>
              <a:rPr dirty="0"/>
              <a:t>A higher layer, in </a:t>
            </a:r>
            <a:r>
              <a:rPr dirty="0" err="1"/>
              <a:t>bio.c</a:t>
            </a:r>
            <a:r>
              <a:rPr dirty="0"/>
              <a:t>, handles caching blocks in memory using LRU algorithm</a:t>
            </a:r>
          </a:p>
        </p:txBody>
      </p:sp>
    </p:spTree>
    <p:extLst>
      <p:ext uri="{BB962C8B-B14F-4D97-AF65-F5344CB8AC3E}">
        <p14:creationId xmlns:p14="http://schemas.microsoft.com/office/powerpoint/2010/main" val="3806983518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 Initialization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2193726" y="1836378"/>
            <a:ext cx="3750469" cy="4420195"/>
          </a:xfrm>
          <a:prstGeom prst="rect">
            <a:avLst/>
          </a:prstGeom>
        </p:spPr>
        <p:txBody>
          <a:bodyPr/>
          <a:lstStyle/>
          <a:p>
            <a:r>
              <a:t>Talk to interrupt controller to enable interrupts for the IDE controller</a:t>
            </a:r>
          </a:p>
          <a:p>
            <a:r>
              <a:t>Wait for the drive to become ready</a:t>
            </a:r>
          </a:p>
          <a:p>
            <a:r>
              <a:t>Poll for a second hard drive</a:t>
            </a:r>
          </a:p>
          <a:p>
            <a:r>
              <a:t>Set the current drive to the first disk</a:t>
            </a:r>
          </a:p>
        </p:txBody>
      </p:sp>
      <p:sp>
        <p:nvSpPr>
          <p:cNvPr id="191" name="Shape 191"/>
          <p:cNvSpPr/>
          <p:nvPr/>
        </p:nvSpPr>
        <p:spPr>
          <a:xfrm>
            <a:off x="6295294" y="1738890"/>
            <a:ext cx="2686634" cy="459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void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ideinit(</a:t>
            </a:r>
            <a:r>
              <a:rPr sz="1336">
                <a:solidFill>
                  <a:srgbClr val="34BD26"/>
                </a:solidFill>
              </a:rPr>
              <a:t>void</a:t>
            </a:r>
            <a:r>
              <a:rPr sz="1336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34BD26"/>
                </a:solidFill>
              </a:rPr>
              <a:t>int</a:t>
            </a:r>
            <a:r>
              <a:rPr sz="1336"/>
              <a:t> i;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initlock(&amp;idelock, </a:t>
            </a:r>
            <a:r>
              <a:rPr sz="1336">
                <a:solidFill>
                  <a:srgbClr val="C33720"/>
                </a:solidFill>
              </a:rPr>
              <a:t>"ide"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picenable(IRQ_IDE);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ioapicenable(IRQ_IDE, ncpu - 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idewait(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Check if disk 1 is present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outb(</a:t>
            </a:r>
            <a:r>
              <a:rPr sz="1336">
                <a:solidFill>
                  <a:srgbClr val="C33720"/>
                </a:solidFill>
              </a:rPr>
              <a:t>0x1f6</a:t>
            </a:r>
            <a:r>
              <a:rPr sz="1336"/>
              <a:t>, </a:t>
            </a:r>
            <a:r>
              <a:rPr sz="1336">
                <a:solidFill>
                  <a:srgbClr val="C33720"/>
                </a:solidFill>
              </a:rPr>
              <a:t>0xe0</a:t>
            </a:r>
            <a:r>
              <a:rPr sz="1336"/>
              <a:t> | (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&lt;&lt;</a:t>
            </a:r>
            <a:r>
              <a:rPr sz="1336">
                <a:solidFill>
                  <a:srgbClr val="C33720"/>
                </a:solidFill>
              </a:rPr>
              <a:t>4</a:t>
            </a:r>
            <a:r>
              <a:rPr sz="1336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CE7924"/>
                </a:solidFill>
              </a:rPr>
              <a:t>for</a:t>
            </a:r>
            <a:r>
              <a:rPr sz="1336"/>
              <a:t>(i=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; i&lt;</a:t>
            </a:r>
            <a:r>
              <a:rPr sz="1336">
                <a:solidFill>
                  <a:srgbClr val="C33720"/>
                </a:solidFill>
              </a:rPr>
              <a:t>1000</a:t>
            </a:r>
            <a:r>
              <a:rPr sz="1336"/>
              <a:t>; i++){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</a:t>
            </a:r>
            <a:r>
              <a:rPr sz="1336">
                <a:solidFill>
                  <a:srgbClr val="CE7924"/>
                </a:solidFill>
              </a:rPr>
              <a:t>if</a:t>
            </a:r>
            <a:r>
              <a:rPr sz="1336"/>
              <a:t>(inb(</a:t>
            </a:r>
            <a:r>
              <a:rPr sz="1336">
                <a:solidFill>
                  <a:srgbClr val="C33720"/>
                </a:solidFill>
              </a:rPr>
              <a:t>0x1f7</a:t>
            </a:r>
            <a:r>
              <a:rPr sz="1336"/>
              <a:t>) != 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havedisk1 = 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</a:t>
            </a:r>
            <a:r>
              <a:rPr sz="1336">
                <a:solidFill>
                  <a:srgbClr val="CE7924"/>
                </a:solidFill>
              </a:rPr>
              <a:t>break</a:t>
            </a:r>
            <a:r>
              <a:rPr sz="1336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Switch back to disk 0.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outb(</a:t>
            </a:r>
            <a:r>
              <a:rPr sz="1336">
                <a:solidFill>
                  <a:srgbClr val="C33720"/>
                </a:solidFill>
              </a:rPr>
              <a:t>0x1f6</a:t>
            </a:r>
            <a:r>
              <a:rPr sz="1336"/>
              <a:t>, </a:t>
            </a:r>
            <a:r>
              <a:rPr sz="1336">
                <a:solidFill>
                  <a:srgbClr val="C33720"/>
                </a:solidFill>
              </a:rPr>
              <a:t>0xe0</a:t>
            </a:r>
            <a:r>
              <a:rPr sz="1336"/>
              <a:t> | (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&lt;&lt;</a:t>
            </a:r>
            <a:r>
              <a:rPr sz="1336">
                <a:solidFill>
                  <a:srgbClr val="C33720"/>
                </a:solidFill>
              </a:rPr>
              <a:t>4</a:t>
            </a:r>
            <a:r>
              <a:rPr sz="1336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}</a:t>
            </a:r>
          </a:p>
        </p:txBody>
      </p:sp>
      <p:sp>
        <p:nvSpPr>
          <p:cNvPr id="192" name="Shape 192"/>
          <p:cNvSpPr/>
          <p:nvPr/>
        </p:nvSpPr>
        <p:spPr>
          <a:xfrm>
            <a:off x="5653164" y="2832385"/>
            <a:ext cx="810295" cy="3822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3" name="Shape 193"/>
          <p:cNvSpPr/>
          <p:nvPr/>
        </p:nvSpPr>
        <p:spPr>
          <a:xfrm flipV="1">
            <a:off x="5670736" y="3538179"/>
            <a:ext cx="824913" cy="2595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4" name="Shape 194"/>
          <p:cNvSpPr/>
          <p:nvPr/>
        </p:nvSpPr>
        <p:spPr>
          <a:xfrm flipV="1">
            <a:off x="5689158" y="4553198"/>
            <a:ext cx="735720" cy="10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5" name="Shape 195"/>
          <p:cNvSpPr/>
          <p:nvPr/>
        </p:nvSpPr>
        <p:spPr>
          <a:xfrm>
            <a:off x="5983837" y="5288956"/>
            <a:ext cx="501320" cy="501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693373627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Sending Commands</a:t>
            </a:r>
          </a:p>
        </p:txBody>
      </p:sp>
      <p:sp>
        <p:nvSpPr>
          <p:cNvPr id="198" name="Shape 198"/>
          <p:cNvSpPr/>
          <p:nvPr/>
        </p:nvSpPr>
        <p:spPr>
          <a:xfrm>
            <a:off x="4679186" y="1526478"/>
            <a:ext cx="4145367" cy="503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// Start the request for b.  Caller must hold idelock.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static</a:t>
            </a:r>
            <a:r>
              <a:rPr sz="1195">
                <a:solidFill>
                  <a:srgbClr val="000000"/>
                </a:solidFill>
              </a:rPr>
              <a:t> </a:t>
            </a:r>
            <a:r>
              <a:rPr sz="1195"/>
              <a:t>void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idestart(</a:t>
            </a: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buf *b)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 ==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panic(</a:t>
            </a:r>
            <a:r>
              <a:rPr sz="1195">
                <a:solidFill>
                  <a:srgbClr val="C33720"/>
                </a:solidFill>
              </a:rPr>
              <a:t>"idestart"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(b-&gt;blockno &gt;= FSSIZE)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panic(</a:t>
            </a:r>
            <a:r>
              <a:rPr sz="1195"/>
              <a:t>"incorrect blockno"</a:t>
            </a:r>
            <a:r>
              <a:rPr sz="1195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34BD26"/>
                </a:solidFill>
              </a:rPr>
              <a:t>int</a:t>
            </a:r>
            <a:r>
              <a:rPr sz="1195"/>
              <a:t> sector_per_block =  BSIZE/SECTOR_SIZE;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34BD26"/>
                </a:solidFill>
              </a:rPr>
              <a:t>int</a:t>
            </a:r>
            <a:r>
              <a:rPr sz="1195"/>
              <a:t> sector = b-&gt;blockno * sector_per_block;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 (sector_per_block &gt; </a:t>
            </a:r>
            <a:r>
              <a:rPr sz="1195">
                <a:solidFill>
                  <a:srgbClr val="C33720"/>
                </a:solidFill>
              </a:rPr>
              <a:t>7</a:t>
            </a:r>
            <a:r>
              <a:rPr sz="1195"/>
              <a:t>) panic(</a:t>
            </a:r>
            <a:r>
              <a:rPr sz="1195">
                <a:solidFill>
                  <a:srgbClr val="C33720"/>
                </a:solidFill>
              </a:rPr>
              <a:t>"idestart"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idewait(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outb(</a:t>
            </a:r>
            <a:r>
              <a:rPr sz="1195">
                <a:solidFill>
                  <a:srgbClr val="C33720"/>
                </a:solidFill>
              </a:rPr>
              <a:t>0x3f6</a:t>
            </a:r>
            <a:r>
              <a:rPr sz="1195">
                <a:solidFill>
                  <a:srgbClr val="000000"/>
                </a:solidFill>
              </a:rPr>
              <a:t>,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>
                <a:solidFill>
                  <a:srgbClr val="000000"/>
                </a:solidFill>
              </a:rPr>
              <a:t>);  </a:t>
            </a:r>
            <a:r>
              <a:rPr sz="1195"/>
              <a:t>// generate interrupt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0x1f2</a:t>
            </a:r>
            <a:r>
              <a:rPr sz="1195"/>
              <a:t>, sector_per_block);  </a:t>
            </a:r>
            <a:r>
              <a:rPr sz="1195">
                <a:solidFill>
                  <a:srgbClr val="5330E1"/>
                </a:solidFill>
              </a:rPr>
              <a:t>// number of sectors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0x1f3</a:t>
            </a:r>
            <a:r>
              <a:rPr sz="1195"/>
              <a:t>, sector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0x1f4</a:t>
            </a:r>
            <a:r>
              <a:rPr sz="1195"/>
              <a:t>, (sector &gt;&gt; </a:t>
            </a:r>
            <a:r>
              <a:rPr sz="1195">
                <a:solidFill>
                  <a:srgbClr val="C33720"/>
                </a:solidFill>
              </a:rPr>
              <a:t>8</a:t>
            </a:r>
            <a:r>
              <a:rPr sz="1195"/>
              <a:t>)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0x1f5</a:t>
            </a:r>
            <a:r>
              <a:rPr sz="1195"/>
              <a:t>, (sector &gt;&gt; </a:t>
            </a:r>
            <a:r>
              <a:rPr sz="1195">
                <a:solidFill>
                  <a:srgbClr val="C33720"/>
                </a:solidFill>
              </a:rPr>
              <a:t>16</a:t>
            </a:r>
            <a:r>
              <a:rPr sz="1195"/>
              <a:t>)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0x1f6</a:t>
            </a:r>
            <a:r>
              <a:rPr sz="1195"/>
              <a:t>, </a:t>
            </a:r>
            <a:r>
              <a:rPr sz="1195">
                <a:solidFill>
                  <a:srgbClr val="C33720"/>
                </a:solidFill>
              </a:rPr>
              <a:t>0xe0</a:t>
            </a:r>
            <a:r>
              <a:rPr sz="1195"/>
              <a:t> | ((b-&gt;dev&amp;</a:t>
            </a:r>
            <a:r>
              <a:rPr sz="1195">
                <a:solidFill>
                  <a:srgbClr val="C33720"/>
                </a:solidFill>
              </a:rPr>
              <a:t>1</a:t>
            </a:r>
            <a:r>
              <a:rPr sz="1195"/>
              <a:t>)&lt;&lt;</a:t>
            </a:r>
            <a:r>
              <a:rPr sz="1195">
                <a:solidFill>
                  <a:srgbClr val="C33720"/>
                </a:solidFill>
              </a:rPr>
              <a:t>4</a:t>
            </a:r>
            <a:r>
              <a:rPr sz="1195"/>
              <a:t>) | ((sector&gt;&gt;</a:t>
            </a:r>
            <a:r>
              <a:rPr sz="1195">
                <a:solidFill>
                  <a:srgbClr val="C33720"/>
                </a:solidFill>
              </a:rPr>
              <a:t>24</a:t>
            </a:r>
            <a:r>
              <a:rPr sz="1195"/>
              <a:t>)&amp;</a:t>
            </a:r>
            <a:r>
              <a:rPr sz="1195">
                <a:solidFill>
                  <a:srgbClr val="C33720"/>
                </a:solidFill>
              </a:rPr>
              <a:t>0x0f</a:t>
            </a:r>
            <a:r>
              <a:rPr sz="1195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(b-&gt;flags &amp; B_DIRTY){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outb(</a:t>
            </a:r>
            <a:r>
              <a:rPr sz="1195">
                <a:solidFill>
                  <a:srgbClr val="C33720"/>
                </a:solidFill>
              </a:rPr>
              <a:t>0x1f7</a:t>
            </a:r>
            <a:r>
              <a:rPr sz="1195"/>
              <a:t>, IDE_CMD_WRITE);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outsl(</a:t>
            </a:r>
            <a:r>
              <a:rPr sz="1195">
                <a:solidFill>
                  <a:srgbClr val="C33720"/>
                </a:solidFill>
              </a:rPr>
              <a:t>0x1f0</a:t>
            </a:r>
            <a:r>
              <a:rPr sz="1195"/>
              <a:t>, b-&gt;data, BSIZE/</a:t>
            </a:r>
            <a:r>
              <a:rPr sz="1195">
                <a:solidFill>
                  <a:srgbClr val="C33720"/>
                </a:solidFill>
              </a:rPr>
              <a:t>4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 </a:t>
            </a:r>
            <a:r>
              <a:rPr sz="1195">
                <a:solidFill>
                  <a:srgbClr val="CE7924"/>
                </a:solidFill>
              </a:rPr>
              <a:t>else</a:t>
            </a:r>
            <a:r>
              <a:rPr sz="1195"/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outb(</a:t>
            </a:r>
            <a:r>
              <a:rPr sz="1195">
                <a:solidFill>
                  <a:srgbClr val="C33720"/>
                </a:solidFill>
              </a:rPr>
              <a:t>0x1f7</a:t>
            </a:r>
            <a:r>
              <a:rPr sz="1195"/>
              <a:t>, IDE_CMD_READ);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}</a:t>
            </a:r>
          </a:p>
        </p:txBody>
      </p:sp>
      <p:sp>
        <p:nvSpPr>
          <p:cNvPr id="199" name="Shape 199"/>
          <p:cNvSpPr/>
          <p:nvPr/>
        </p:nvSpPr>
        <p:spPr>
          <a:xfrm>
            <a:off x="1581096" y="5536886"/>
            <a:ext cx="270117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Data written using out instruction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4316794" y="5584821"/>
            <a:ext cx="674018" cy="1102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826081226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6813316" y="2794919"/>
            <a:ext cx="1894750" cy="191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void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trap(</a:t>
            </a: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case</a:t>
            </a:r>
            <a:r>
              <a:rPr sz="1195"/>
              <a:t> T_IRQ0 + IRQ_IDE: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ideintr();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</a:t>
            </a:r>
            <a:r>
              <a:rPr sz="1195"/>
              <a:t>break</a:t>
            </a:r>
            <a:r>
              <a:rPr sz="1195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4" name="Shape 204"/>
          <p:cNvSpPr/>
          <p:nvPr/>
        </p:nvSpPr>
        <p:spPr>
          <a:xfrm>
            <a:off x="2671018" y="3045503"/>
            <a:ext cx="325792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Call main IDE interrupt handler</a:t>
            </a:r>
          </a:p>
        </p:txBody>
      </p:sp>
      <p:sp>
        <p:nvSpPr>
          <p:cNvPr id="205" name="Shape 205"/>
          <p:cNvSpPr/>
          <p:nvPr/>
        </p:nvSpPr>
        <p:spPr>
          <a:xfrm>
            <a:off x="2934358" y="4318812"/>
            <a:ext cx="2731247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Acknowledge</a:t>
            </a:r>
          </a:p>
          <a:p>
            <a:r>
              <a:rPr sz="1266"/>
              <a:t>interrupt complete</a:t>
            </a:r>
          </a:p>
        </p:txBody>
      </p:sp>
      <p:sp>
        <p:nvSpPr>
          <p:cNvPr id="206" name="Shape 206"/>
          <p:cNvSpPr/>
          <p:nvPr/>
        </p:nvSpPr>
        <p:spPr>
          <a:xfrm flipV="1">
            <a:off x="5656911" y="4067159"/>
            <a:ext cx="1491048" cy="446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7" name="Shape 207"/>
          <p:cNvSpPr/>
          <p:nvPr/>
        </p:nvSpPr>
        <p:spPr>
          <a:xfrm>
            <a:off x="5569433" y="3186626"/>
            <a:ext cx="1575080" cy="6588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175973199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5911267" y="1412216"/>
            <a:ext cx="2987998" cy="526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// Interrupt handler.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void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ideintr(</a:t>
            </a:r>
            <a:r>
              <a:rPr sz="1125">
                <a:solidFill>
                  <a:srgbClr val="34BD26"/>
                </a:solidFill>
              </a:rPr>
              <a:t>void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34BD26"/>
                </a:solidFill>
              </a:rPr>
              <a:t>struct</a:t>
            </a:r>
            <a:r>
              <a:rPr sz="1125"/>
              <a:t> buf *b;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First queued buffer is the active request.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acquire(&amp;idelock);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((b = idequeue) ==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release(&amp;idelock);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  </a:t>
            </a:r>
            <a:r>
              <a:rPr sz="1125"/>
              <a:t>// cprintf("spurious IDE interrupt\n");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  </a:t>
            </a:r>
            <a:r>
              <a:rPr sz="1125"/>
              <a:t>return</a:t>
            </a:r>
            <a:r>
              <a:rPr sz="1125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idequeue = b-&gt;qnext;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Read data if needed.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(!(b-&gt;flags &amp; B_DIRTY) &amp;&amp; idewait(</a:t>
            </a:r>
            <a:r>
              <a:rPr sz="1125">
                <a:solidFill>
                  <a:srgbClr val="C33720"/>
                </a:solidFill>
              </a:rPr>
              <a:t>1</a:t>
            </a:r>
            <a:r>
              <a:rPr sz="1125"/>
              <a:t>) &gt;=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insl(</a:t>
            </a:r>
            <a:r>
              <a:rPr sz="1125">
                <a:solidFill>
                  <a:srgbClr val="C33720"/>
                </a:solidFill>
              </a:rPr>
              <a:t>0x1f0</a:t>
            </a:r>
            <a:r>
              <a:rPr sz="1125"/>
              <a:t>, b-&gt;data, BSIZE/</a:t>
            </a:r>
            <a:r>
              <a:rPr sz="1125">
                <a:solidFill>
                  <a:srgbClr val="C33720"/>
                </a:solidFill>
              </a:rPr>
              <a:t>4</a:t>
            </a:r>
            <a:r>
              <a:rPr sz="112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Wake process waiting for this buf.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b-&gt;flags |= B_VALID;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b-&gt;flags &amp;= ~B_DIRTY;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wakeup(b);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Start disk on next buf in queue.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(idequeue !=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idestart(idequeue);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release(&amp;idelock);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}</a:t>
            </a:r>
          </a:p>
        </p:txBody>
      </p:sp>
      <p:sp>
        <p:nvSpPr>
          <p:cNvPr id="211" name="Shape 211"/>
          <p:cNvSpPr/>
          <p:nvPr/>
        </p:nvSpPr>
        <p:spPr>
          <a:xfrm>
            <a:off x="1816036" y="4162543"/>
            <a:ext cx="2827766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Data actually read using in instruction</a:t>
            </a:r>
          </a:p>
        </p:txBody>
      </p:sp>
      <p:sp>
        <p:nvSpPr>
          <p:cNvPr id="212" name="Shape 212"/>
          <p:cNvSpPr/>
          <p:nvPr/>
        </p:nvSpPr>
        <p:spPr>
          <a:xfrm>
            <a:off x="4710259" y="4399545"/>
            <a:ext cx="1475213" cy="839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13" name="Shape 213"/>
          <p:cNvSpPr/>
          <p:nvPr/>
        </p:nvSpPr>
        <p:spPr>
          <a:xfrm>
            <a:off x="1770334" y="5644870"/>
            <a:ext cx="2919171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Inside each interrupt we kick off the next read/write</a:t>
            </a:r>
          </a:p>
        </p:txBody>
      </p:sp>
      <p:sp>
        <p:nvSpPr>
          <p:cNvPr id="214" name="Shape 214"/>
          <p:cNvSpPr/>
          <p:nvPr/>
        </p:nvSpPr>
        <p:spPr>
          <a:xfrm flipV="1">
            <a:off x="4763036" y="5911383"/>
            <a:ext cx="1370355" cy="1731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180063101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Timers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Timers keep the OS running – we have seen how they allow preemptive scheduling to work</a:t>
            </a:r>
          </a:p>
          <a:p>
            <a:r>
              <a:rPr sz="3200" dirty="0"/>
              <a:t>Generally, implemented in hardware using a quartz crystal oscillator</a:t>
            </a:r>
          </a:p>
          <a:p>
            <a:r>
              <a:rPr sz="3200" dirty="0"/>
              <a:t>Can be programmed for </a:t>
            </a:r>
            <a:r>
              <a:rPr sz="3200" i="1" dirty="0"/>
              <a:t>periodic</a:t>
            </a:r>
            <a:r>
              <a:rPr sz="3200" dirty="0"/>
              <a:t> interrupts or </a:t>
            </a:r>
            <a:r>
              <a:rPr sz="3200" i="1" dirty="0"/>
              <a:t>one-shot</a:t>
            </a:r>
            <a:r>
              <a:rPr sz="3200" dirty="0"/>
              <a:t> (fire once and then disable)</a:t>
            </a:r>
          </a:p>
        </p:txBody>
      </p:sp>
    </p:spTree>
    <p:extLst>
      <p:ext uri="{BB962C8B-B14F-4D97-AF65-F5344CB8AC3E}">
        <p14:creationId xmlns:p14="http://schemas.microsoft.com/office/powerpoint/2010/main" val="20954730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59" y="-403076"/>
            <a:ext cx="887505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56277" y="6270258"/>
            <a:ext cx="443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Stallings, 8</a:t>
            </a:r>
            <a:r>
              <a:rPr lang="en-US" baseline="30000" dirty="0"/>
              <a:t>th</a:t>
            </a:r>
            <a:r>
              <a:rPr lang="en-US" dirty="0"/>
              <a:t> edition. Chapter 11. </a:t>
            </a:r>
          </a:p>
        </p:txBody>
      </p:sp>
    </p:spTree>
    <p:extLst>
      <p:ext uri="{BB962C8B-B14F-4D97-AF65-F5344CB8AC3E}">
        <p14:creationId xmlns:p14="http://schemas.microsoft.com/office/powerpoint/2010/main" val="3054183495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Timer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In uniprocessor </a:t>
            </a:r>
            <a:r>
              <a:rPr sz="3600" dirty="0"/>
              <a:t>mode</a:t>
            </a:r>
            <a:r>
              <a:rPr sz="3200" dirty="0"/>
              <a:t>: xv6 uses the Intel 8253/8254/82C54 Programmable Interval Timer (PIT)</a:t>
            </a:r>
          </a:p>
          <a:p>
            <a:r>
              <a:rPr sz="3200" dirty="0"/>
              <a:t>In SMP mode: APIC timer</a:t>
            </a:r>
          </a:p>
        </p:txBody>
      </p:sp>
      <p:pic>
        <p:nvPicPr>
          <p:cNvPr id="158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5489" y="4194721"/>
            <a:ext cx="2479895" cy="14315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8931718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Intel 8253 PIT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Intel timer: oscillates at a standard 1193182 Hz</a:t>
            </a:r>
          </a:p>
          <a:p>
            <a:r>
              <a:rPr sz="3200" dirty="0"/>
              <a:t>You program it by setting the </a:t>
            </a:r>
            <a:r>
              <a:rPr sz="3200" i="1" dirty="0"/>
              <a:t>frequency divider</a:t>
            </a:r>
            <a:r>
              <a:rPr sz="3200" dirty="0"/>
              <a:t>, which controls how often you get interrupted</a:t>
            </a:r>
          </a:p>
          <a:p>
            <a:r>
              <a:rPr sz="3200" dirty="0"/>
              <a:t>Internally, sets a 16-bit counter that counts down every cycle</a:t>
            </a:r>
          </a:p>
        </p:txBody>
      </p:sp>
    </p:spTree>
    <p:extLst>
      <p:ext uri="{BB962C8B-B14F-4D97-AF65-F5344CB8AC3E}">
        <p14:creationId xmlns:p14="http://schemas.microsoft.com/office/powerpoint/2010/main" val="2577501812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507573" y="905007"/>
            <a:ext cx="6044155" cy="504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IO_TIMER1       </a:t>
            </a:r>
            <a:r>
              <a:rPr sz="1406" dirty="0">
                <a:solidFill>
                  <a:srgbClr val="C33720"/>
                </a:solidFill>
              </a:rPr>
              <a:t>0x040</a:t>
            </a:r>
            <a:r>
              <a:rPr sz="1406" dirty="0"/>
              <a:t>           </a:t>
            </a:r>
            <a:r>
              <a:rPr sz="1406" dirty="0">
                <a:solidFill>
                  <a:srgbClr val="5330E1"/>
                </a:solidFill>
              </a:rPr>
              <a:t>// 8253 Timer #1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Frequency of all three count-down timers;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(TIMER_FREQ/</a:t>
            </a:r>
            <a:r>
              <a:rPr sz="1406" dirty="0" err="1"/>
              <a:t>freq</a:t>
            </a:r>
            <a:r>
              <a:rPr sz="1406" dirty="0"/>
              <a:t>) is the appropriate count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to generate a frequency of </a:t>
            </a:r>
            <a:r>
              <a:rPr sz="1406" dirty="0" err="1"/>
              <a:t>freq</a:t>
            </a:r>
            <a:r>
              <a:rPr sz="1406" dirty="0"/>
              <a:t> Hz.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TIMER_FREQ      </a:t>
            </a:r>
            <a:r>
              <a:rPr sz="1406" dirty="0">
                <a:solidFill>
                  <a:srgbClr val="C33720"/>
                </a:solidFill>
              </a:rPr>
              <a:t>1193182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TIMER_DIV(x)    ((TIMER_FREQ+(x)/</a:t>
            </a:r>
            <a:r>
              <a:rPr sz="1406" dirty="0">
                <a:solidFill>
                  <a:srgbClr val="C33720"/>
                </a:solidFill>
              </a:rPr>
              <a:t>2</a:t>
            </a:r>
            <a:r>
              <a:rPr sz="1406" dirty="0"/>
              <a:t>)/(x))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TIMER_MODE      (IO_TIMER1 + </a:t>
            </a:r>
            <a:r>
              <a:rPr sz="1406" dirty="0">
                <a:solidFill>
                  <a:srgbClr val="C33720"/>
                </a:solidFill>
              </a:rPr>
              <a:t>3</a:t>
            </a:r>
            <a:r>
              <a:rPr sz="1406" dirty="0"/>
              <a:t>) </a:t>
            </a:r>
            <a:r>
              <a:rPr sz="1406" dirty="0">
                <a:solidFill>
                  <a:srgbClr val="5330E1"/>
                </a:solidFill>
              </a:rPr>
              <a:t>// timer mode port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TIMER_SEL0      </a:t>
            </a:r>
            <a:r>
              <a:rPr sz="1406" dirty="0">
                <a:solidFill>
                  <a:srgbClr val="C33720"/>
                </a:solidFill>
              </a:rPr>
              <a:t>0x00</a:t>
            </a:r>
            <a:r>
              <a:rPr sz="1406" dirty="0"/>
              <a:t>    </a:t>
            </a:r>
            <a:r>
              <a:rPr sz="1406" dirty="0">
                <a:solidFill>
                  <a:srgbClr val="5330E1"/>
                </a:solidFill>
              </a:rPr>
              <a:t>// select counter 0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D53BD3"/>
                </a:solidFill>
              </a:rPr>
              <a:t>#define TIMER_RATEGEN   </a:t>
            </a:r>
            <a:r>
              <a:rPr sz="1406" dirty="0">
                <a:solidFill>
                  <a:srgbClr val="C33720"/>
                </a:solidFill>
              </a:rPr>
              <a:t>0x04</a:t>
            </a:r>
            <a:r>
              <a:rPr sz="1406" dirty="0">
                <a:solidFill>
                  <a:srgbClr val="D53BD3"/>
                </a:solidFill>
              </a:rPr>
              <a:t>    </a:t>
            </a:r>
            <a:r>
              <a:rPr sz="1406" dirty="0"/>
              <a:t>// mode 2, rate generator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D53BD3"/>
                </a:solidFill>
              </a:rPr>
              <a:t>#define TIMER_16BIT     </a:t>
            </a:r>
            <a:r>
              <a:rPr sz="1406" dirty="0">
                <a:solidFill>
                  <a:srgbClr val="C33720"/>
                </a:solidFill>
              </a:rPr>
              <a:t>0x30</a:t>
            </a:r>
            <a:r>
              <a:rPr sz="1406" dirty="0">
                <a:solidFill>
                  <a:srgbClr val="D53BD3"/>
                </a:solidFill>
              </a:rPr>
              <a:t>    </a:t>
            </a:r>
            <a:r>
              <a:rPr sz="1406" dirty="0"/>
              <a:t>// r/w counter 16 bits, LSB first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void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 err="1"/>
              <a:t>timerinit</a:t>
            </a:r>
            <a:r>
              <a:rPr sz="1406" dirty="0"/>
              <a:t>(</a:t>
            </a:r>
            <a:r>
              <a:rPr sz="1406" dirty="0">
                <a:solidFill>
                  <a:srgbClr val="34BD26"/>
                </a:solidFill>
              </a:rPr>
              <a:t>void</a:t>
            </a:r>
            <a:r>
              <a:rPr sz="1406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000000"/>
                </a:solidFill>
              </a:rPr>
              <a:t>  </a:t>
            </a:r>
            <a:r>
              <a:rPr sz="1406" dirty="0"/>
              <a:t>// Interrupt 100 times/sec.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(TIMER_MODE, TIMER_SEL0 | TIMER_RATEGEN | TIMER_16BIT);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(IO_TIMER1, TIMER_DIV(</a:t>
            </a:r>
            <a:r>
              <a:rPr sz="1406" dirty="0">
                <a:solidFill>
                  <a:srgbClr val="C33720"/>
                </a:solidFill>
              </a:rPr>
              <a:t>100</a:t>
            </a:r>
            <a:r>
              <a:rPr sz="1406" dirty="0"/>
              <a:t>) % </a:t>
            </a:r>
            <a:r>
              <a:rPr sz="1406" dirty="0">
                <a:solidFill>
                  <a:srgbClr val="C33720"/>
                </a:solidFill>
              </a:rPr>
              <a:t>256</a:t>
            </a:r>
            <a:r>
              <a:rPr sz="140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(IO_TIMER1, TIMER_DIV(</a:t>
            </a:r>
            <a:r>
              <a:rPr sz="1406" dirty="0">
                <a:solidFill>
                  <a:srgbClr val="C33720"/>
                </a:solidFill>
              </a:rPr>
              <a:t>100</a:t>
            </a:r>
            <a:r>
              <a:rPr sz="1406" dirty="0"/>
              <a:t>) / </a:t>
            </a:r>
            <a:r>
              <a:rPr sz="1406" dirty="0">
                <a:solidFill>
                  <a:srgbClr val="C33720"/>
                </a:solidFill>
              </a:rPr>
              <a:t>256</a:t>
            </a:r>
            <a:r>
              <a:rPr sz="140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picenable</a:t>
            </a:r>
            <a:r>
              <a:rPr sz="1406" dirty="0"/>
              <a:t>(IRQ_TIMER);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94592642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APIC Timer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The APIC is the newer interrupt controller meant for multiprocessor systems; it includes a timer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Each CPU has an independent timer and receives its own interrupts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Rather than oscillating at a predetermined frequency, it uses the CPU's native bus frequency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rPr dirty="0"/>
              <a:t>This varies from CPU to CPU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rPr dirty="0"/>
              <a:t>If you want to know exactly how fast it's ticking, you have to calibrate against the PIT or CMOS clock</a:t>
            </a:r>
          </a:p>
        </p:txBody>
      </p:sp>
    </p:spTree>
    <p:extLst>
      <p:ext uri="{BB962C8B-B14F-4D97-AF65-F5344CB8AC3E}">
        <p14:creationId xmlns:p14="http://schemas.microsoft.com/office/powerpoint/2010/main" val="1713929222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2701705" y="981864"/>
            <a:ext cx="5046061" cy="5072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34BD26"/>
                </a:solidFill>
              </a:rPr>
              <a:t>volatile</a:t>
            </a:r>
            <a:r>
              <a:rPr sz="1477"/>
              <a:t> uint *lapic;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47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static</a:t>
            </a:r>
            <a:r>
              <a:rPr sz="1477">
                <a:solidFill>
                  <a:srgbClr val="000000"/>
                </a:solidFill>
              </a:rPr>
              <a:t> </a:t>
            </a:r>
            <a:r>
              <a:rPr sz="1477"/>
              <a:t>void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lapicw(</a:t>
            </a:r>
            <a:r>
              <a:rPr sz="1477">
                <a:solidFill>
                  <a:srgbClr val="34BD26"/>
                </a:solidFill>
              </a:rPr>
              <a:t>int</a:t>
            </a:r>
            <a:r>
              <a:rPr sz="1477"/>
              <a:t> index, </a:t>
            </a:r>
            <a:r>
              <a:rPr sz="1477">
                <a:solidFill>
                  <a:srgbClr val="34BD26"/>
                </a:solidFill>
              </a:rPr>
              <a:t>int</a:t>
            </a:r>
            <a:r>
              <a:rPr sz="1477"/>
              <a:t> value)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lapic[index] = value;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lapic[ID];  </a:t>
            </a:r>
            <a:r>
              <a:rPr sz="1477"/>
              <a:t>// wait for write to finish, by reading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47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void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lapicinit(</a:t>
            </a:r>
            <a:r>
              <a:rPr sz="1477">
                <a:solidFill>
                  <a:srgbClr val="34BD26"/>
                </a:solidFill>
              </a:rPr>
              <a:t>void</a:t>
            </a:r>
            <a:r>
              <a:rPr sz="147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The timer repeatedly counts down at bus frequency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from lapic[TICR] and then issues an interrupt.  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If xv6 cared more about precise timekeeping,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TICR would be calibrated using an external time source.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lapicw(TDCR, X1);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lapicw(TIMER, PERIODIC | (T_IRQ0 + IRQ_TIMER));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lapicw(TICR, </a:t>
            </a:r>
            <a:r>
              <a:rPr sz="1477">
                <a:solidFill>
                  <a:srgbClr val="C33720"/>
                </a:solidFill>
              </a:rPr>
              <a:t>10000000</a:t>
            </a:r>
            <a:r>
              <a:rPr sz="1477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}</a:t>
            </a:r>
          </a:p>
        </p:txBody>
      </p:sp>
      <p:sp>
        <p:nvSpPr>
          <p:cNvPr id="169" name="Shape 169"/>
          <p:cNvSpPr/>
          <p:nvPr/>
        </p:nvSpPr>
        <p:spPr>
          <a:xfrm>
            <a:off x="6668750" y="1884644"/>
            <a:ext cx="210217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Note: memory-mapped I/O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5568409" y="2045527"/>
            <a:ext cx="1053152" cy="2524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141061997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8358">
              <a:defRPr sz="7919"/>
            </a:lvl1pPr>
          </a:lstStyle>
          <a:p>
            <a:r>
              <a:t>Timer Interrupt Handling</a:t>
            </a:r>
          </a:p>
        </p:txBody>
      </p:sp>
      <p:sp>
        <p:nvSpPr>
          <p:cNvPr id="173" name="Shape 173"/>
          <p:cNvSpPr/>
          <p:nvPr/>
        </p:nvSpPr>
        <p:spPr>
          <a:xfrm>
            <a:off x="2572087" y="1901206"/>
            <a:ext cx="5654048" cy="4162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void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trap(</a:t>
            </a:r>
            <a:r>
              <a:rPr sz="1266">
                <a:solidFill>
                  <a:srgbClr val="34BD26"/>
                </a:solidFill>
              </a:rPr>
              <a:t>struct</a:t>
            </a:r>
            <a:r>
              <a:rPr sz="1266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{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</a:t>
            </a:r>
            <a:r>
              <a:rPr sz="1266">
                <a:solidFill>
                  <a:srgbClr val="CE7924"/>
                </a:solidFill>
              </a:rPr>
              <a:t>switch</a:t>
            </a:r>
            <a:r>
              <a:rPr sz="1266"/>
              <a:t>(tf-&gt;trapno){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E7924"/>
                </a:solidFill>
              </a:rPr>
              <a:t>case</a:t>
            </a:r>
            <a:r>
              <a:rPr sz="1266"/>
              <a:t> T_IRQ0 + IRQ_TIMER: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</a:t>
            </a:r>
            <a:r>
              <a:rPr sz="1266">
                <a:solidFill>
                  <a:srgbClr val="CE7924"/>
                </a:solidFill>
              </a:rPr>
              <a:t>if</a:t>
            </a:r>
            <a:r>
              <a:rPr sz="1266"/>
              <a:t>(cpu-&gt;id == </a:t>
            </a:r>
            <a:r>
              <a:rPr sz="1266">
                <a:solidFill>
                  <a:srgbClr val="C33720"/>
                </a:solidFill>
              </a:rPr>
              <a:t>0</a:t>
            </a:r>
            <a:r>
              <a:rPr sz="1266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acquire(&amp;tickslock);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ticks++;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wakeup(&amp;ticks);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release(&amp;tickslock);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  </a:t>
            </a:r>
            <a:r>
              <a:rPr sz="1266"/>
              <a:t>break</a:t>
            </a:r>
            <a:r>
              <a:rPr sz="1266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// Force process to give up CPU on clock tick.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// If interrupts were on while locks held, would need to check nlock.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E7924"/>
                </a:solidFill>
              </a:rPr>
              <a:t>if</a:t>
            </a:r>
            <a:r>
              <a:rPr sz="1266"/>
              <a:t>(proc &amp;&amp; proc-&gt;state == RUNNING &amp;&amp; tf-&gt;trapno == T_IRQ0+IRQ_TIMER)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yield();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28055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7360"/>
            </a:lvl1pPr>
          </a:lstStyle>
          <a:p>
            <a:r>
              <a:t>Still Plenty More Hardware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To have a functional OS, we still need more hardware support: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Graphics (at least text console graphics) – cgaputc() in console.c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Serial port – uart.c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The other parts of the APIC (to route interrupts to the correct CPU) – mp.c, lapic.c, ioapic.c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If you're curious, feel free to read up on how they're implemented </a:t>
            </a:r>
          </a:p>
        </p:txBody>
      </p:sp>
    </p:spTree>
    <p:extLst>
      <p:ext uri="{BB962C8B-B14F-4D97-AF65-F5344CB8AC3E}">
        <p14:creationId xmlns:p14="http://schemas.microsoft.com/office/powerpoint/2010/main" val="67317026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4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13275</TotalTime>
  <Words>6144</Words>
  <Application>Microsoft Macintosh PowerPoint</Application>
  <PresentationFormat>宽屏</PresentationFormat>
  <Paragraphs>905</Paragraphs>
  <Slides>96</Slides>
  <Notes>40</Notes>
  <HiddenSlides>8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4" baseType="lpstr">
      <vt:lpstr>Calibri</vt:lpstr>
      <vt:lpstr>Menlo</vt:lpstr>
      <vt:lpstr>Rockwell</vt:lpstr>
      <vt:lpstr>Rockwell Condensed</vt:lpstr>
      <vt:lpstr>Rockwell Extra Bold</vt:lpstr>
      <vt:lpstr>Wingdings</vt:lpstr>
      <vt:lpstr>宋体</vt:lpstr>
      <vt:lpstr>Wood Type</vt:lpstr>
      <vt:lpstr>Lecture 7:   I/O Management, disk schedule and Drivers</vt:lpstr>
      <vt:lpstr>Drivers &amp; I/O</vt:lpstr>
      <vt:lpstr>objectives</vt:lpstr>
      <vt:lpstr>You will be able to</vt:lpstr>
      <vt:lpstr>i/o hardware</vt:lpstr>
      <vt:lpstr>Categories of I/O Devices</vt:lpstr>
      <vt:lpstr>Classification</vt:lpstr>
      <vt:lpstr>Differences in I/O Devices</vt:lpstr>
      <vt:lpstr>PowerPoint 演示文稿</vt:lpstr>
      <vt:lpstr>Device Controllers</vt:lpstr>
      <vt:lpstr>Whats the difference between device controller and device driver? </vt:lpstr>
      <vt:lpstr>Device Controllers</vt:lpstr>
      <vt:lpstr>Firmware</vt:lpstr>
      <vt:lpstr>Hard Drive Backdoors</vt:lpstr>
      <vt:lpstr>PowerPoint 演示文稿</vt:lpstr>
      <vt:lpstr>i/o techniques</vt:lpstr>
      <vt:lpstr>Port I/O</vt:lpstr>
      <vt:lpstr>Memory Mapped I/O</vt:lpstr>
      <vt:lpstr>PowerPoint 演示文稿</vt:lpstr>
      <vt:lpstr>Port I/O vs MMIO</vt:lpstr>
      <vt:lpstr>PowerPoint 演示文稿</vt:lpstr>
      <vt:lpstr>Direct Memory Access (DMA)</vt:lpstr>
      <vt:lpstr>DMA Controller</vt:lpstr>
      <vt:lpstr>PowerPoint 演示文稿</vt:lpstr>
      <vt:lpstr>Direct Memory Access</vt:lpstr>
      <vt:lpstr>Real World DMA</vt:lpstr>
      <vt:lpstr>Interrupts</vt:lpstr>
      <vt:lpstr>Interrupt Handling</vt:lpstr>
      <vt:lpstr>Interrupts Revisited</vt:lpstr>
      <vt:lpstr>Interrupt Precision</vt:lpstr>
      <vt:lpstr>Precise vs. Imprecise</vt:lpstr>
      <vt:lpstr>Precise Interrupts</vt:lpstr>
      <vt:lpstr>Imprecise Interrupts</vt:lpstr>
      <vt:lpstr>PowerPoint 演示文稿</vt:lpstr>
      <vt:lpstr>i/o software</vt:lpstr>
      <vt:lpstr>I/O – Software Side</vt:lpstr>
      <vt:lpstr>I/O Programming Model</vt:lpstr>
      <vt:lpstr>Programmed I/O</vt:lpstr>
      <vt:lpstr>Programmed I/O (1)</vt:lpstr>
      <vt:lpstr>Interrupt-Driven I/O</vt:lpstr>
      <vt:lpstr>DMA I/O</vt:lpstr>
      <vt:lpstr>I/O Techniques </vt:lpstr>
      <vt:lpstr>PowerPoint 演示文稿</vt:lpstr>
      <vt:lpstr>Operating system i/o design issues</vt:lpstr>
      <vt:lpstr>I/O handling architecture</vt:lpstr>
      <vt:lpstr>I/O handling architecture</vt:lpstr>
      <vt:lpstr>Interrupt Handlers</vt:lpstr>
      <vt:lpstr>Interrupt Handlers</vt:lpstr>
      <vt:lpstr>Interrupt Handler Organization</vt:lpstr>
      <vt:lpstr>I/O handling architecture</vt:lpstr>
      <vt:lpstr>Device Drivers</vt:lpstr>
      <vt:lpstr>Device Drivers</vt:lpstr>
      <vt:lpstr>Device Driver Considerations</vt:lpstr>
      <vt:lpstr>Driver APIs</vt:lpstr>
      <vt:lpstr>Uniform Interfacing for Device Drivers</vt:lpstr>
      <vt:lpstr>I/O handling architecture</vt:lpstr>
      <vt:lpstr>Generic I/O Layer</vt:lpstr>
      <vt:lpstr>PowerPoint 演示文稿</vt:lpstr>
      <vt:lpstr>i/o Buffering</vt:lpstr>
      <vt:lpstr>Buffering example</vt:lpstr>
      <vt:lpstr>Buffering</vt:lpstr>
      <vt:lpstr>Buffering</vt:lpstr>
      <vt:lpstr>No Buffer</vt:lpstr>
      <vt:lpstr>Single Buffer</vt:lpstr>
      <vt:lpstr>Double Buffer</vt:lpstr>
      <vt:lpstr>Buffering (1)</vt:lpstr>
      <vt:lpstr>Circular / Ring Buffer</vt:lpstr>
      <vt:lpstr>PowerPoint 演示文稿</vt:lpstr>
      <vt:lpstr>Buffering Performance</vt:lpstr>
      <vt:lpstr>PowerPoint 演示文稿</vt:lpstr>
      <vt:lpstr>Xv6 i/o case studies</vt:lpstr>
      <vt:lpstr>keyboard</vt:lpstr>
      <vt:lpstr>Keyboards</vt:lpstr>
      <vt:lpstr>xv6 Keyboard Init</vt:lpstr>
      <vt:lpstr>Reading One Character</vt:lpstr>
      <vt:lpstr>Scan Codes</vt:lpstr>
      <vt:lpstr>Console Interrupt</vt:lpstr>
      <vt:lpstr>Keyboard Interrupt Handling</vt:lpstr>
      <vt:lpstr>Disk drive</vt:lpstr>
      <vt:lpstr>Disks</vt:lpstr>
      <vt:lpstr>Disks - Addressing</vt:lpstr>
      <vt:lpstr>Disk Protocols</vt:lpstr>
      <vt:lpstr>xv6 IDE Driver</vt:lpstr>
      <vt:lpstr>IDE Initialization</vt:lpstr>
      <vt:lpstr>Sending Commands</vt:lpstr>
      <vt:lpstr>Interrupt Handling</vt:lpstr>
      <vt:lpstr>Interrupt Handling</vt:lpstr>
      <vt:lpstr>timers</vt:lpstr>
      <vt:lpstr>Timers</vt:lpstr>
      <vt:lpstr>xv6 Timer</vt:lpstr>
      <vt:lpstr>Intel 8253 PIT</vt:lpstr>
      <vt:lpstr>PowerPoint 演示文稿</vt:lpstr>
      <vt:lpstr>APIC Timer</vt:lpstr>
      <vt:lpstr>PowerPoint 演示文稿</vt:lpstr>
      <vt:lpstr>Timer Interrupt Handling</vt:lpstr>
      <vt:lpstr>Still Plenty More Hardware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Sandoval</dc:creator>
  <cp:lastModifiedBy>Microsoft Office 用户</cp:lastModifiedBy>
  <cp:revision>128</cp:revision>
  <dcterms:created xsi:type="dcterms:W3CDTF">2016-10-11T22:18:57Z</dcterms:created>
  <dcterms:modified xsi:type="dcterms:W3CDTF">2019-05-08T20:05:21Z</dcterms:modified>
</cp:coreProperties>
</file>