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sldIdLst>
    <p:sldId id="259" r:id="rId2"/>
    <p:sldId id="333" r:id="rId3"/>
    <p:sldId id="334" r:id="rId4"/>
    <p:sldId id="520" r:id="rId5"/>
    <p:sldId id="338" r:id="rId6"/>
    <p:sldId id="537" r:id="rId7"/>
    <p:sldId id="538" r:id="rId8"/>
    <p:sldId id="469" r:id="rId9"/>
    <p:sldId id="539" r:id="rId10"/>
    <p:sldId id="540" r:id="rId11"/>
    <p:sldId id="470" r:id="rId12"/>
    <p:sldId id="474" r:id="rId13"/>
    <p:sldId id="549" r:id="rId14"/>
    <p:sldId id="550" r:id="rId15"/>
    <p:sldId id="551" r:id="rId16"/>
    <p:sldId id="552" r:id="rId17"/>
    <p:sldId id="553" r:id="rId18"/>
    <p:sldId id="554" r:id="rId19"/>
    <p:sldId id="463" r:id="rId20"/>
    <p:sldId id="475" r:id="rId21"/>
    <p:sldId id="476" r:id="rId22"/>
    <p:sldId id="477" r:id="rId23"/>
    <p:sldId id="489" r:id="rId24"/>
    <p:sldId id="493" r:id="rId25"/>
    <p:sldId id="492" r:id="rId26"/>
    <p:sldId id="480" r:id="rId27"/>
    <p:sldId id="485" r:id="rId28"/>
    <p:sldId id="487" r:id="rId29"/>
    <p:sldId id="481" r:id="rId30"/>
    <p:sldId id="482" r:id="rId31"/>
    <p:sldId id="483" r:id="rId32"/>
    <p:sldId id="488" r:id="rId33"/>
    <p:sldId id="495" r:id="rId34"/>
    <p:sldId id="496" r:id="rId35"/>
    <p:sldId id="497" r:id="rId36"/>
    <p:sldId id="498" r:id="rId37"/>
    <p:sldId id="502" r:id="rId38"/>
    <p:sldId id="501" r:id="rId39"/>
    <p:sldId id="593" r:id="rId40"/>
    <p:sldId id="594" r:id="rId41"/>
    <p:sldId id="503" r:id="rId42"/>
    <p:sldId id="504" r:id="rId43"/>
    <p:sldId id="505" r:id="rId44"/>
    <p:sldId id="506" r:id="rId45"/>
    <p:sldId id="507" r:id="rId46"/>
    <p:sldId id="508" r:id="rId47"/>
    <p:sldId id="509" r:id="rId48"/>
    <p:sldId id="528" r:id="rId49"/>
    <p:sldId id="511" r:id="rId50"/>
    <p:sldId id="529" r:id="rId51"/>
    <p:sldId id="531" r:id="rId52"/>
    <p:sldId id="532" r:id="rId53"/>
    <p:sldId id="533" r:id="rId54"/>
    <p:sldId id="534" r:id="rId55"/>
    <p:sldId id="535" r:id="rId56"/>
    <p:sldId id="536" r:id="rId57"/>
    <p:sldId id="560" r:id="rId58"/>
    <p:sldId id="561" r:id="rId59"/>
    <p:sldId id="562" r:id="rId60"/>
    <p:sldId id="563" r:id="rId61"/>
    <p:sldId id="564" r:id="rId62"/>
    <p:sldId id="515" r:id="rId63"/>
    <p:sldId id="516" r:id="rId64"/>
    <p:sldId id="517" r:id="rId65"/>
    <p:sldId id="519" r:id="rId66"/>
    <p:sldId id="521" r:id="rId67"/>
    <p:sldId id="522" r:id="rId68"/>
    <p:sldId id="526" r:id="rId69"/>
    <p:sldId id="527" r:id="rId70"/>
    <p:sldId id="525" r:id="rId71"/>
    <p:sldId id="614" r:id="rId72"/>
    <p:sldId id="615" r:id="rId73"/>
    <p:sldId id="616" r:id="rId74"/>
    <p:sldId id="617" r:id="rId75"/>
    <p:sldId id="618" r:id="rId76"/>
    <p:sldId id="619" r:id="rId77"/>
    <p:sldId id="620" r:id="rId78"/>
    <p:sldId id="621" r:id="rId79"/>
    <p:sldId id="622" r:id="rId80"/>
    <p:sldId id="623" r:id="rId81"/>
    <p:sldId id="624" r:id="rId82"/>
    <p:sldId id="625" r:id="rId83"/>
    <p:sldId id="626" r:id="rId84"/>
    <p:sldId id="627" r:id="rId85"/>
    <p:sldId id="628" r:id="rId86"/>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4" autoAdjust="0"/>
    <p:restoredTop sz="71189" autoAdjust="0"/>
  </p:normalViewPr>
  <p:slideViewPr>
    <p:cSldViewPr snapToGrid="0" snapToObjects="1">
      <p:cViewPr varScale="1">
        <p:scale>
          <a:sx n="79" d="100"/>
          <a:sy n="79" d="100"/>
        </p:scale>
        <p:origin x="1336"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94"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8C639D78-2F34-BC41-92D0-36D878ECBCDA}" type="presOf" srcId="{089281B8-1D5E-334A-A921-5425AAEB96AE}" destId="{A5BFAE56-92D1-0448-968F-7C14E98DE1E2}"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a:solidFill>
          <a:schemeClr val="accent1">
            <a:lumMod val="75000"/>
          </a:schemeClr>
        </a:solidFill>
      </dgm:spPr>
      <dgm:t>
        <a:bodyPr/>
        <a:lstStyle/>
        <a:p>
          <a:r>
            <a:rPr lang="en-NZ" sz="2800" b="1" i="1" dirty="0"/>
            <a:t>Strong Semaphores</a:t>
          </a:r>
          <a:r>
            <a:rPr lang="en-NZ" sz="2800" dirty="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a:solidFill>
          <a:schemeClr val="accent1">
            <a:lumMod val="75000"/>
          </a:schemeClr>
        </a:solidFill>
      </dgm:spPr>
      <dgm:t>
        <a:bodyPr/>
        <a:lstStyle/>
        <a:p>
          <a:r>
            <a:rPr lang="en-NZ" sz="2800" b="1" i="1" dirty="0"/>
            <a:t>Weak Semaphores </a:t>
          </a:r>
          <a:r>
            <a:rPr lang="en-NZ" sz="2300" dirty="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a:t>Local data variables are accessible only by the monitor’s procedures and not by any external procedure</a:t>
          </a:r>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a:t>Only one process may be executing in the monitor at a time</a:t>
          </a: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US"/>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US"/>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US"/>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US"/>
        </a:p>
      </dgm:t>
    </dgm:pt>
  </dgm:ptLst>
  <dgm:cxnLst>
    <dgm:cxn modelId="{087B68F7-DC65-3E4E-9C58-622EDA633B35}" srcId="{6978A990-084D-244A-ABFA-1DBDCB28F056}" destId="{6E91142C-36C5-A64D-8E23-3E1F763F275F}" srcOrd="2" destOrd="0" parTransId="{0CE164C2-1D94-CD4E-99FA-05E077D244EE}" sibTransId="{4E5A11BF-DB4A-C947-B5E9-A877E3978015}"/>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73AF20E7-B39F-AE4C-9FF3-EFFF4CBABF95}" type="presOf" srcId="{0CD498C7-3DDE-0C46-9AE3-319907EB4EE7}" destId="{3C7C1CF7-7300-9441-8B88-36609FBE0526}"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32C00325-0F76-B44C-B5D7-77C605CDA041}" type="presOf" srcId="{6978A990-084D-244A-ABFA-1DBDCB28F056}" destId="{93D5CD29-E19E-DD4B-A1C4-624BCFD6A397}" srcOrd="0" destOrd="0" presId="urn:microsoft.com/office/officeart/2005/8/layout/process4"/>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solidFill>
                <a:schemeClr val="tx1"/>
              </a:solidFill>
            </a:rPr>
            <a:t>There is no way to inspect or manipulate semaphores other than these three operations</a:t>
          </a: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NZ" sz="2300" kern="1200" dirty="0"/>
            <a:t>A variable that has an integer value upon which only three operations are defined:</a:t>
          </a:r>
          <a:endParaRPr lang="en-US" sz="2300" kern="1200" dirty="0"/>
        </a:p>
      </dsp:txBody>
      <dsp:txXfrm>
        <a:off x="89275" y="89275"/>
        <a:ext cx="2729242" cy="165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a:t>Strong Semaphores</a:t>
          </a:r>
          <a:r>
            <a:rPr lang="en-NZ" sz="2800" kern="1200" dirty="0"/>
            <a:t> </a:t>
          </a:r>
          <a:endParaRPr lang="en-US" sz="2800" kern="1200" dirty="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a:t>Weak Semaphores </a:t>
          </a:r>
          <a:r>
            <a:rPr lang="en-NZ" sz="2300" kern="1200" dirty="0"/>
            <a:t> </a:t>
          </a:r>
        </a:p>
      </dsp:txBody>
      <dsp:txXfrm>
        <a:off x="446065" y="1864685"/>
        <a:ext cx="569155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Only one process may be executing in the monitor at a time</a:t>
          </a:r>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Process enters monitor by invoking one of its procedures</a:t>
          </a:r>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Local data variables are accessible only by the monitor’s procedures and not by any external procedure</a:t>
          </a:r>
        </a:p>
      </dsp:txBody>
      <dsp:txXfrm rot="10800000">
        <a:off x="0" y="713"/>
        <a:ext cx="8229600" cy="9971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13C28136-3486-BD41-A394-81211FC1D7E6}" type="datetimeFigureOut">
              <a:rPr lang="en-US" smtClean="0"/>
              <a:t>5/8/19</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92A28916-F26F-F840-B0C7-F7890E9E13E8}" type="slidenum">
              <a:rPr lang="en-US" smtClean="0"/>
              <a:t>‹#›</a:t>
            </a:fld>
            <a:endParaRPr lang="en-US"/>
          </a:p>
        </p:txBody>
      </p:sp>
    </p:spTree>
    <p:extLst>
      <p:ext uri="{BB962C8B-B14F-4D97-AF65-F5344CB8AC3E}">
        <p14:creationId xmlns:p14="http://schemas.microsoft.com/office/powerpoint/2010/main" val="171726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1</a:t>
            </a:fld>
            <a:endParaRPr lang="en-US"/>
          </a:p>
        </p:txBody>
      </p:sp>
    </p:spTree>
    <p:extLst>
      <p:ext uri="{BB962C8B-B14F-4D97-AF65-F5344CB8AC3E}">
        <p14:creationId xmlns:p14="http://schemas.microsoft.com/office/powerpoint/2010/main" val="70366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06509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7785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7809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9639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4136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149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using the shared variables, each process:</a:t>
            </a:r>
          </a:p>
          <a:p>
            <a:pPr marL="174296" indent="-174296">
              <a:buFontTx/>
              <a:buChar char="-"/>
            </a:pPr>
            <a:r>
              <a:rPr lang="en-US" baseline="0" dirty="0"/>
              <a:t>calls </a:t>
            </a:r>
            <a:r>
              <a:rPr lang="en-US" baseline="0" dirty="0" err="1"/>
              <a:t>enter_region</a:t>
            </a:r>
            <a:r>
              <a:rPr lang="en-US" baseline="0" dirty="0"/>
              <a:t>() with it’s own process number, 0 or 1 as parameter.  This will cause it to wait until it’s safe to enter. </a:t>
            </a:r>
          </a:p>
          <a:p>
            <a:pPr marL="174296" indent="-174296">
              <a:buFontTx/>
              <a:buChar char="-"/>
            </a:pPr>
            <a:r>
              <a:rPr lang="en-US" baseline="0" dirty="0"/>
              <a:t> after it has finished with the shared variables it calls </a:t>
            </a:r>
            <a:r>
              <a:rPr lang="en-US" baseline="0" dirty="0" err="1"/>
              <a:t>leave_region</a:t>
            </a:r>
            <a:r>
              <a:rPr lang="en-US" baseline="0" dirty="0"/>
              <a:t>() to indicate that it is done and to allow the other process to enter. </a:t>
            </a:r>
          </a:p>
          <a:p>
            <a:pPr marL="174296" indent="-174296">
              <a:buFontTx/>
              <a:buChar char="-"/>
            </a:pPr>
            <a:endParaRPr lang="en-US" baseline="0" dirty="0"/>
          </a:p>
          <a:p>
            <a:r>
              <a:rPr lang="en-US" baseline="0" dirty="0"/>
              <a:t>Let’s see how this works:</a:t>
            </a:r>
          </a:p>
          <a:p>
            <a:pPr marL="174296" indent="-174296">
              <a:buFontTx/>
              <a:buChar char="-"/>
            </a:pPr>
            <a:r>
              <a:rPr lang="en-US" baseline="0" dirty="0"/>
              <a:t>Initially no process in the critical region</a:t>
            </a:r>
          </a:p>
          <a:p>
            <a:pPr marL="174296" indent="-174296">
              <a:buFontTx/>
              <a:buChar char="-"/>
            </a:pPr>
            <a:r>
              <a:rPr lang="en-US" baseline="0" dirty="0"/>
              <a:t>Process 0 calls </a:t>
            </a:r>
            <a:r>
              <a:rPr lang="en-US" baseline="0" dirty="0" err="1"/>
              <a:t>enter_region</a:t>
            </a:r>
            <a:r>
              <a:rPr lang="en-US" baseline="0" dirty="0"/>
              <a:t>()</a:t>
            </a:r>
          </a:p>
          <a:p>
            <a:pPr marL="174296" indent="-174296">
              <a:buFontTx/>
              <a:buChar char="-"/>
            </a:pPr>
            <a:r>
              <a:rPr lang="en-US" baseline="0" dirty="0"/>
              <a:t>It indicates interest by </a:t>
            </a:r>
            <a:r>
              <a:rPr lang="en-US" baseline="0" dirty="0" smtClean="0"/>
              <a:t>set</a:t>
            </a:r>
            <a:r>
              <a:rPr lang="en-US" altLang="zh-CN" baseline="0" dirty="0" smtClean="0"/>
              <a:t>t</a:t>
            </a:r>
            <a:r>
              <a:rPr lang="en-US" baseline="0" dirty="0" smtClean="0"/>
              <a:t>ing </a:t>
            </a:r>
            <a:r>
              <a:rPr lang="en-US" baseline="0" dirty="0"/>
              <a:t>the array element to 0 and also the turn to 0</a:t>
            </a:r>
          </a:p>
          <a:p>
            <a:pPr marL="174296" indent="-174296">
              <a:buFontTx/>
              <a:buChar char="-"/>
            </a:pPr>
            <a:endParaRPr lang="en-US" baseline="0" dirty="0"/>
          </a:p>
        </p:txBody>
      </p:sp>
      <p:sp>
        <p:nvSpPr>
          <p:cNvPr id="4" name="Slide Number Placeholder 3"/>
          <p:cNvSpPr>
            <a:spLocks noGrp="1"/>
          </p:cNvSpPr>
          <p:nvPr>
            <p:ph type="sldNum" sz="quarter" idx="10"/>
          </p:nvPr>
        </p:nvSpPr>
        <p:spPr/>
        <p:txBody>
          <a:bodyPr/>
          <a:lstStyle/>
          <a:p>
            <a:fld id="{92A28916-F26F-F840-B0C7-F7890E9E13E8}" type="slidenum">
              <a:rPr lang="en-US" smtClean="0"/>
              <a:t>24</a:t>
            </a:fld>
            <a:endParaRPr lang="en-US"/>
          </a:p>
        </p:txBody>
      </p:sp>
    </p:spTree>
    <p:extLst>
      <p:ext uri="{BB962C8B-B14F-4D97-AF65-F5344CB8AC3E}">
        <p14:creationId xmlns:p14="http://schemas.microsoft.com/office/powerpoint/2010/main" val="592978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concurrent programing </a:t>
            </a:r>
            <a:r>
              <a:rPr lang="en-US" baseline="0" dirty="0" err="1"/>
              <a:t>algo</a:t>
            </a:r>
            <a:r>
              <a:rPr lang="en-US" baseline="0" dirty="0"/>
              <a:t> for mutual exclusion that allows two or more processes so share a single-use resource without conflict. Formulated by Gary Peterson in 1981. While the original formulation was only for 2 processes it can be generalized to more than 2.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25</a:t>
            </a:fld>
            <a:endParaRPr lang="en-US"/>
          </a:p>
        </p:txBody>
      </p:sp>
    </p:spTree>
    <p:extLst>
      <p:ext uri="{BB962C8B-B14F-4D97-AF65-F5344CB8AC3E}">
        <p14:creationId xmlns:p14="http://schemas.microsoft.com/office/powerpoint/2010/main" val="109828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In a uniprocessor system, concurrent processes cannot have overlapped execution;</a:t>
            </a:r>
          </a:p>
          <a:p>
            <a:r>
              <a:rPr lang="en-US" dirty="0"/>
              <a:t>they can only be interleaved. Furthermore, a process will continue to run until it</a:t>
            </a:r>
          </a:p>
          <a:p>
            <a:r>
              <a:rPr lang="en-US" dirty="0"/>
              <a:t>invokes an OS service or until it is interrupted. Therefore, to guarantee mutual exclusion,</a:t>
            </a:r>
          </a:p>
          <a:p>
            <a:r>
              <a:rPr lang="en-US" dirty="0"/>
              <a:t>it is sufficient to prevent a process from being interrupted. This capability</a:t>
            </a:r>
          </a:p>
          <a:p>
            <a:r>
              <a:rPr lang="en-US" dirty="0"/>
              <a:t>can be provided in the form of primitives defined by the OS kernel for disabling and</a:t>
            </a:r>
          </a:p>
          <a:p>
            <a:r>
              <a:rPr lang="en-US" dirty="0"/>
              <a:t>enabling interrupts.</a:t>
            </a:r>
          </a:p>
          <a:p>
            <a:endParaRPr lang="en-US" dirty="0"/>
          </a:p>
          <a:p>
            <a:r>
              <a:rPr lang="en-US" dirty="0"/>
              <a:t> Because the critical section cannot be interrupted, mutual exclusion is guaranteed.</a:t>
            </a:r>
          </a:p>
          <a:p>
            <a:r>
              <a:rPr lang="en-US" dirty="0"/>
              <a:t>The price of this approach, however, is high. The efficiency of execution could</a:t>
            </a:r>
          </a:p>
          <a:p>
            <a:r>
              <a:rPr lang="en-US" dirty="0"/>
              <a:t>be noticeably degraded because the processor is limited in its ability to interleave</a:t>
            </a:r>
          </a:p>
          <a:p>
            <a:r>
              <a:rPr lang="en-US" dirty="0"/>
              <a:t>processes. Another problem is that this approach will not work in a multiprocessor</a:t>
            </a:r>
          </a:p>
          <a:p>
            <a:r>
              <a:rPr lang="en-US" dirty="0"/>
              <a:t>architecture. When the computer includes more than one processor, it is possible (and</a:t>
            </a:r>
          </a:p>
          <a:p>
            <a:r>
              <a:rPr lang="en-US" dirty="0"/>
              <a:t>typical) for more than one process to be executing at a time. In this case, disabled</a:t>
            </a:r>
          </a:p>
          <a:p>
            <a:r>
              <a:rPr lang="en-US" dirty="0"/>
              <a:t>interrupts do not guarantee mutual exclusion.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772232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version of the instruction checks a memory location ( *word ) against a test value ( </a:t>
            </a:r>
            <a:r>
              <a:rPr lang="en-US" dirty="0" err="1"/>
              <a:t>testval</a:t>
            </a:r>
            <a:r>
              <a:rPr lang="en-US" dirty="0"/>
              <a:t> ). If the memory location’s current value is </a:t>
            </a:r>
            <a:r>
              <a:rPr lang="en-US" dirty="0" err="1"/>
              <a:t>testval</a:t>
            </a:r>
            <a:r>
              <a:rPr lang="en-US" dirty="0"/>
              <a:t>, it is replaced with </a:t>
            </a:r>
            <a:r>
              <a:rPr lang="en-US" dirty="0" err="1"/>
              <a:t>newval</a:t>
            </a:r>
            <a:r>
              <a:rPr lang="en-US" dirty="0"/>
              <a:t> ; otherwise it is left unchanged. The old memory value is always returned; thus, the memory location has been updated if the returned value is the same as the test value. This atomic instruction therefore has two parts: A </a:t>
            </a:r>
            <a:r>
              <a:rPr lang="en-US" b="1" dirty="0"/>
              <a:t>compare is made </a:t>
            </a:r>
            <a:r>
              <a:rPr lang="en-US" dirty="0"/>
              <a:t>between a memory value and a test value; if the values are the same, a </a:t>
            </a:r>
            <a:r>
              <a:rPr lang="en-US" b="1" dirty="0"/>
              <a:t>swap occurs. </a:t>
            </a:r>
            <a:r>
              <a:rPr lang="en-US" dirty="0"/>
              <a:t>The entire </a:t>
            </a:r>
            <a:r>
              <a:rPr lang="en-US" dirty="0" err="1"/>
              <a:t>compare&amp;swap</a:t>
            </a:r>
            <a:r>
              <a:rPr lang="en-US" dirty="0"/>
              <a:t> function is carried out atomically—that is, it is not subject to interruption.</a:t>
            </a:r>
          </a:p>
          <a:p>
            <a:endParaRPr lang="en-US" dirty="0"/>
          </a:p>
          <a:p>
            <a:r>
              <a:rPr lang="en-US" dirty="0"/>
              <a:t>Another version of this instruction returns a Boolean value: true if the swap occurred; false otherwise. Some version of this instruction is available on nearly all processor families (x86, IA64, </a:t>
            </a:r>
            <a:r>
              <a:rPr lang="en-US" dirty="0" err="1"/>
              <a:t>sparc</a:t>
            </a:r>
            <a:r>
              <a:rPr lang="en-US" dirty="0"/>
              <a:t>, IBM </a:t>
            </a:r>
            <a:r>
              <a:rPr lang="en-US" dirty="0" err="1"/>
              <a:t>z</a:t>
            </a:r>
            <a:r>
              <a:rPr lang="en-US" dirty="0"/>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10828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2</a:t>
            </a:fld>
            <a:endParaRPr lang="en-US"/>
          </a:p>
        </p:txBody>
      </p:sp>
    </p:spTree>
    <p:extLst>
      <p:ext uri="{BB962C8B-B14F-4D97-AF65-F5344CB8AC3E}">
        <p14:creationId xmlns:p14="http://schemas.microsoft.com/office/powerpoint/2010/main" val="347039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value is the original value. </a:t>
            </a:r>
          </a:p>
          <a:p>
            <a:r>
              <a:rPr lang="en-US" dirty="0"/>
              <a:t> </a:t>
            </a:r>
          </a:p>
        </p:txBody>
      </p:sp>
      <p:sp>
        <p:nvSpPr>
          <p:cNvPr id="4" name="Slide Number Placeholder 3"/>
          <p:cNvSpPr>
            <a:spLocks noGrp="1"/>
          </p:cNvSpPr>
          <p:nvPr>
            <p:ph type="sldNum" sz="quarter" idx="10"/>
          </p:nvPr>
        </p:nvSpPr>
        <p:spPr/>
        <p:txBody>
          <a:bodyPr/>
          <a:lstStyle/>
          <a:p>
            <a:fld id="{92A28916-F26F-F840-B0C7-F7890E9E13E8}" type="slidenum">
              <a:rPr lang="en-US" smtClean="0"/>
              <a:t>31</a:t>
            </a:fld>
            <a:endParaRPr lang="en-US"/>
          </a:p>
        </p:txBody>
      </p:sp>
    </p:spTree>
    <p:extLst>
      <p:ext uri="{BB962C8B-B14F-4D97-AF65-F5344CB8AC3E}">
        <p14:creationId xmlns:p14="http://schemas.microsoft.com/office/powerpoint/2010/main" val="2052334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hold a lock, you get promoted so that you can make progress.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35</a:t>
            </a:fld>
            <a:endParaRPr lang="en-US"/>
          </a:p>
        </p:txBody>
      </p:sp>
    </p:spTree>
    <p:extLst>
      <p:ext uri="{BB962C8B-B14F-4D97-AF65-F5344CB8AC3E}">
        <p14:creationId xmlns:p14="http://schemas.microsoft.com/office/powerpoint/2010/main" val="129832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t>
            </a:r>
          </a:p>
          <a:p>
            <a:pPr marL="174296" indent="-174296">
              <a:buFontTx/>
              <a:buChar char="-"/>
            </a:pPr>
            <a:r>
              <a:rPr lang="en-US" dirty="0"/>
              <a:t>Buffer</a:t>
            </a:r>
            <a:r>
              <a:rPr lang="en-US" baseline="0" dirty="0"/>
              <a:t> is empty. </a:t>
            </a:r>
            <a:r>
              <a:rPr lang="en-US" b="1" baseline="0" dirty="0"/>
              <a:t>Consumer</a:t>
            </a:r>
            <a:r>
              <a:rPr lang="en-US" baseline="0" dirty="0"/>
              <a:t> just read count to see if it’s 0</a:t>
            </a:r>
          </a:p>
          <a:p>
            <a:pPr marL="174296" indent="-174296">
              <a:buFontTx/>
              <a:buChar char="-"/>
            </a:pPr>
            <a:r>
              <a:rPr lang="en-US" baseline="0" dirty="0"/>
              <a:t>At that point the scheduler  decides to stop running the consumer temporarily and start running the producer. </a:t>
            </a:r>
          </a:p>
          <a:p>
            <a:pPr marL="174296" indent="-174296">
              <a:buFontTx/>
              <a:buChar char="-"/>
            </a:pPr>
            <a:r>
              <a:rPr lang="en-US" baseline="0" dirty="0"/>
              <a:t>Producer </a:t>
            </a:r>
            <a:r>
              <a:rPr lang="en-US" baseline="0" dirty="0" err="1"/>
              <a:t>insters</a:t>
            </a:r>
            <a:r>
              <a:rPr lang="en-US" baseline="0" dirty="0"/>
              <a:t> an </a:t>
            </a:r>
            <a:r>
              <a:rPr lang="en-US" baseline="0" dirty="0" err="1"/>
              <a:t>intem</a:t>
            </a:r>
            <a:r>
              <a:rPr lang="en-US" baseline="0" dirty="0"/>
              <a:t> into the buffer, increments count and notices that it’s now1</a:t>
            </a:r>
          </a:p>
          <a:p>
            <a:pPr marL="174296" indent="-174296">
              <a:buFontTx/>
              <a:buChar char="-"/>
            </a:pPr>
            <a:r>
              <a:rPr lang="en-US" baseline="0" dirty="0"/>
              <a:t>Since it is now 1, it wakes up the consumer</a:t>
            </a:r>
          </a:p>
          <a:p>
            <a:pPr marL="174296" indent="-174296">
              <a:buFontTx/>
              <a:buChar char="-"/>
            </a:pPr>
            <a:r>
              <a:rPr lang="en-US" baseline="0" dirty="0"/>
              <a:t>Unfortunately the consumer is not yet asleep (just preempted), so the signal is lost. </a:t>
            </a:r>
          </a:p>
          <a:p>
            <a:pPr marL="174296" indent="-174296">
              <a:buFontTx/>
              <a:buChar char="-"/>
            </a:pPr>
            <a:r>
              <a:rPr lang="en-US" baseline="0" dirty="0"/>
              <a:t>When the consumer next wakes up, it sees that the count it read is zero, so it goes to sleep</a:t>
            </a:r>
          </a:p>
          <a:p>
            <a:pPr marL="174296" indent="-174296">
              <a:buFontTx/>
              <a:buChar char="-"/>
            </a:pPr>
            <a:r>
              <a:rPr lang="en-US" baseline="0" dirty="0"/>
              <a:t>Sooner or later the producer will fill up the buffer and go to sleep</a:t>
            </a:r>
          </a:p>
          <a:p>
            <a:pPr marL="174296" indent="-174296">
              <a:buFontTx/>
              <a:buChar char="-"/>
            </a:pPr>
            <a:r>
              <a:rPr lang="en-US" baseline="0" dirty="0"/>
              <a:t>Both will sleep forever. </a:t>
            </a:r>
          </a:p>
          <a:p>
            <a:pPr marL="174296" indent="-174296">
              <a:buFontTx/>
              <a:buChar char="-"/>
            </a:pPr>
            <a:r>
              <a:rPr lang="en-US" baseline="0" dirty="0"/>
              <a:t>Could you fix it? </a:t>
            </a:r>
          </a:p>
          <a:p>
            <a:pPr marL="174296" indent="-174296">
              <a:buFontTx/>
              <a:buChar char="-"/>
            </a:pPr>
            <a:r>
              <a:rPr lang="en-US" baseline="0" dirty="0"/>
              <a:t>Wakeup bit…</a:t>
            </a:r>
          </a:p>
        </p:txBody>
      </p:sp>
      <p:sp>
        <p:nvSpPr>
          <p:cNvPr id="4" name="Slide Number Placeholder 3"/>
          <p:cNvSpPr>
            <a:spLocks noGrp="1"/>
          </p:cNvSpPr>
          <p:nvPr>
            <p:ph type="sldNum" sz="quarter" idx="10"/>
          </p:nvPr>
        </p:nvSpPr>
        <p:spPr/>
        <p:txBody>
          <a:bodyPr/>
          <a:lstStyle/>
          <a:p>
            <a:fld id="{92A28916-F26F-F840-B0C7-F7890E9E13E8}" type="slidenum">
              <a:rPr lang="en-US" smtClean="0"/>
              <a:t>38</a:t>
            </a:fld>
            <a:endParaRPr lang="en-US"/>
          </a:p>
        </p:txBody>
      </p:sp>
    </p:spTree>
    <p:extLst>
      <p:ext uri="{BB962C8B-B14F-4D97-AF65-F5344CB8AC3E}">
        <p14:creationId xmlns:p14="http://schemas.microsoft.com/office/powerpoint/2010/main" val="36576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consumer is </a:t>
            </a:r>
            <a:r>
              <a:rPr lang="en-US" dirty="0" err="1"/>
              <a:t>gonna</a:t>
            </a:r>
            <a:r>
              <a:rPr lang="en-US" dirty="0"/>
              <a:t> sleep while holding the lock</a:t>
            </a:r>
          </a:p>
          <a:p>
            <a:r>
              <a:rPr lang="en-US" dirty="0"/>
              <a:t>Two operations</a:t>
            </a:r>
            <a:r>
              <a:rPr lang="en-US" baseline="0" dirty="0"/>
              <a:t> that need to be atomic: Check count &amp; </a:t>
            </a:r>
            <a:r>
              <a:rPr lang="en-US" baseline="0" dirty="0" err="1"/>
              <a:t>goto</a:t>
            </a:r>
            <a:r>
              <a:rPr lang="en-US" baseline="0" dirty="0"/>
              <a:t> sleep</a:t>
            </a:r>
          </a:p>
          <a:p>
            <a:endParaRPr lang="en-US" baseline="0" dirty="0"/>
          </a:p>
          <a:p>
            <a:r>
              <a:rPr lang="en-US" baseline="0" dirty="0"/>
              <a:t>The xv6 pipe implementation. It’s doing just this.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41</a:t>
            </a:fld>
            <a:endParaRPr lang="en-US"/>
          </a:p>
        </p:txBody>
      </p:sp>
    </p:spTree>
    <p:extLst>
      <p:ext uri="{BB962C8B-B14F-4D97-AF65-F5344CB8AC3E}">
        <p14:creationId xmlns:p14="http://schemas.microsoft.com/office/powerpoint/2010/main" val="109816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a:t>
            </a:r>
            <a:r>
              <a:rPr lang="en-US" baseline="0" dirty="0"/>
              <a:t> things safe. </a:t>
            </a:r>
          </a:p>
          <a:p>
            <a:r>
              <a:rPr lang="en-US" baseline="0" dirty="0"/>
              <a:t>Disable on acquire and </a:t>
            </a:r>
            <a:r>
              <a:rPr lang="en-US" baseline="0" dirty="0" err="1"/>
              <a:t>reenable</a:t>
            </a:r>
            <a:r>
              <a:rPr lang="en-US" baseline="0" dirty="0"/>
              <a:t> on release</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47</a:t>
            </a:fld>
            <a:endParaRPr lang="en-US"/>
          </a:p>
        </p:txBody>
      </p:sp>
    </p:spTree>
    <p:extLst>
      <p:ext uri="{BB962C8B-B14F-4D97-AF65-F5344CB8AC3E}">
        <p14:creationId xmlns:p14="http://schemas.microsoft.com/office/powerpoint/2010/main" val="4231365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4058059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dirty="0" err="1"/>
              <a:t>s</a:t>
            </a:r>
            <a:r>
              <a:rPr lang="en-US" dirty="0"/>
              <a:t> , a process executes the primitive </a:t>
            </a:r>
            <a:r>
              <a:rPr lang="en-US" dirty="0" err="1"/>
              <a:t>semSignal(s</a:t>
            </a:r>
            <a:r>
              <a:rPr lang="en-US" dirty="0"/>
              <a:t>) . To receive a signal via semaphore </a:t>
            </a:r>
            <a:r>
              <a:rPr lang="en-US" dirty="0" err="1"/>
              <a:t>s</a:t>
            </a:r>
            <a:r>
              <a:rPr lang="en-US" dirty="0"/>
              <a:t> , a process executes the primitive </a:t>
            </a:r>
            <a:r>
              <a:rPr lang="en-US" dirty="0" err="1"/>
              <a:t>semWait(s</a:t>
            </a:r>
            <a:r>
              <a:rPr lang="en-US" dirty="0"/>
              <a:t>) ; if the corresponding signal has not yet been transmitted, the process is suspended until the transmission takes place.  </a:t>
            </a:r>
          </a:p>
          <a:p>
            <a:endParaRPr lang="en-US" dirty="0"/>
          </a:p>
          <a:p>
            <a:r>
              <a:rPr lang="en-US" dirty="0"/>
              <a:t>To achieve the desired effect, we can view the semaphore as a variable that has an integer value upon which only three operations are defined:</a:t>
            </a:r>
          </a:p>
          <a:p>
            <a:endParaRPr lang="en-US" b="1" dirty="0"/>
          </a:p>
          <a:p>
            <a:r>
              <a:rPr lang="en-US" b="1" dirty="0"/>
              <a:t>1. A semaphore may be initialized to a nonnegative integer value.</a:t>
            </a:r>
          </a:p>
          <a:p>
            <a:endParaRPr lang="en-US" b="1" dirty="0"/>
          </a:p>
          <a:p>
            <a:r>
              <a:rPr lang="en-US" b="1" dirty="0"/>
              <a:t>2. The </a:t>
            </a:r>
            <a:r>
              <a:rPr lang="en-US" b="1" dirty="0" err="1"/>
              <a:t>semWait</a:t>
            </a:r>
            <a:r>
              <a:rPr lang="en-US" b="1" dirty="0"/>
              <a:t> operation decrements the semaphore value. </a:t>
            </a:r>
            <a:r>
              <a:rPr lang="en-US" dirty="0"/>
              <a:t>If the value becomes negative, then the process executing the </a:t>
            </a:r>
            <a:r>
              <a:rPr lang="en-US" dirty="0" err="1"/>
              <a:t>semWait</a:t>
            </a:r>
            <a:r>
              <a:rPr lang="en-US" dirty="0"/>
              <a:t> is blocked.</a:t>
            </a:r>
          </a:p>
          <a:p>
            <a:r>
              <a:rPr lang="en-US" dirty="0"/>
              <a:t>Otherwise, the process continues execution.</a:t>
            </a:r>
          </a:p>
          <a:p>
            <a:endParaRPr lang="en-US" b="1" dirty="0"/>
          </a:p>
          <a:p>
            <a:r>
              <a:rPr lang="en-US" b="1" dirty="0"/>
              <a:t>3. The </a:t>
            </a:r>
            <a:r>
              <a:rPr lang="en-US" b="1" dirty="0" err="1"/>
              <a:t>semSignal</a:t>
            </a:r>
            <a:r>
              <a:rPr lang="en-US" b="1" dirty="0"/>
              <a:t> operation increments the semaphore value</a:t>
            </a:r>
            <a:r>
              <a:rPr lang="en-US" dirty="0"/>
              <a:t>. If the resulting value is less than or equal to zero, then a process blocked by a </a:t>
            </a:r>
            <a:r>
              <a:rPr lang="en-US" dirty="0" err="1"/>
              <a:t>semWait</a:t>
            </a:r>
            <a:r>
              <a:rPr lang="en-US" dirty="0"/>
              <a:t> operation, if any, is unblocked. Other than these three operations, there is no way to inspect or manipulate semaphores.</a:t>
            </a:r>
          </a:p>
          <a:p>
            <a:endParaRPr lang="en-US" dirty="0"/>
          </a:p>
          <a:p>
            <a:r>
              <a:rPr lang="en-US" dirty="0"/>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92181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5.3 suggests a more formal definition of the primitives for semaphores. The </a:t>
            </a:r>
            <a:r>
              <a:rPr lang="en-US" dirty="0" err="1"/>
              <a:t>semWait</a:t>
            </a:r>
            <a:r>
              <a:rPr lang="en-US" dirty="0"/>
              <a:t> and </a:t>
            </a:r>
            <a:r>
              <a:rPr lang="en-US" dirty="0" err="1"/>
              <a:t>semSignal</a:t>
            </a:r>
            <a:r>
              <a:rPr lang="en-US" dirty="0"/>
              <a:t> primitives are assumed to be atomic.</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336569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 more restricted version, known as the </a:t>
            </a:r>
            <a:r>
              <a:rPr lang="en-US" b="1" dirty="0"/>
              <a:t>binary semaphore , </a:t>
            </a:r>
            <a:r>
              <a:rPr lang="en-US" dirty="0"/>
              <a:t>is defined in Figure 5.4 . A binary semaphore may only take on the values 0 and 1 and can be defined by the following three operations:</a:t>
            </a:r>
          </a:p>
          <a:p>
            <a:endParaRPr lang="en-US" dirty="0"/>
          </a:p>
          <a:p>
            <a:r>
              <a:rPr lang="en-US" dirty="0"/>
              <a:t>1. A binary semaphore may be initialized to 0 or 1.</a:t>
            </a:r>
          </a:p>
          <a:p>
            <a:endParaRPr lang="en-US" dirty="0"/>
          </a:p>
          <a:p>
            <a:r>
              <a:rPr lang="en-US" dirty="0"/>
              <a:t>2. The </a:t>
            </a:r>
            <a:r>
              <a:rPr lang="en-US" dirty="0" err="1"/>
              <a:t>semWaitB</a:t>
            </a:r>
            <a:r>
              <a:rPr lang="en-US" dirty="0"/>
              <a:t> operation checks the semaphore value</a:t>
            </a:r>
            <a:r>
              <a:rPr lang="en-US" b="1" dirty="0"/>
              <a:t>. </a:t>
            </a:r>
            <a:r>
              <a:rPr lang="en-US" dirty="0"/>
              <a:t>If the value is zero, then the process executing the </a:t>
            </a:r>
            <a:r>
              <a:rPr lang="en-US" dirty="0" err="1"/>
              <a:t>semWaitB</a:t>
            </a:r>
            <a:r>
              <a:rPr lang="en-US" dirty="0"/>
              <a:t> is blocked. If the value is one, then the value is changed to zero and the process continues execution.</a:t>
            </a:r>
          </a:p>
          <a:p>
            <a:endParaRPr lang="en-US" dirty="0"/>
          </a:p>
          <a:p>
            <a:r>
              <a:rPr lang="en-US" dirty="0"/>
              <a:t>3. The </a:t>
            </a:r>
            <a:r>
              <a:rPr lang="en-US" dirty="0" err="1"/>
              <a:t>semSignalB</a:t>
            </a:r>
            <a:r>
              <a:rPr lang="en-US" dirty="0"/>
              <a:t> operation checks to see if any processes are blocked</a:t>
            </a:r>
            <a:r>
              <a:rPr lang="en-US" b="1" dirty="0"/>
              <a:t> </a:t>
            </a:r>
            <a:r>
              <a:rPr lang="en-US" dirty="0"/>
              <a:t>on this semaphore (semaphore value equals 0). If so, then a process blocked by a </a:t>
            </a:r>
            <a:r>
              <a:rPr lang="en-US" dirty="0" err="1"/>
              <a:t>semWaitB</a:t>
            </a:r>
            <a:r>
              <a:rPr lang="en-US" dirty="0"/>
              <a:t> operation is unblocked. If no processes are blocked, then the value of the semaphore is set to one.</a:t>
            </a:r>
          </a:p>
          <a:p>
            <a:endParaRPr lang="en-US" dirty="0"/>
          </a:p>
          <a:p>
            <a:r>
              <a:rPr lang="en-US" dirty="0"/>
              <a:t>In principle, it should be easier to implement the binary semaphore, and it can be shown that it has the same expressive power as the general semaphore (see Problem 5.16). To contrast the two types of semaphores, the </a:t>
            </a:r>
            <a:r>
              <a:rPr lang="en-US" dirty="0" err="1"/>
              <a:t>nonbinary</a:t>
            </a:r>
            <a:r>
              <a:rPr lang="en-US" dirty="0"/>
              <a:t> semaphore is often referred to as either a </a:t>
            </a:r>
            <a:r>
              <a:rPr lang="en-US" b="1" dirty="0"/>
              <a:t>counting semaphore </a:t>
            </a:r>
            <a:r>
              <a:rPr lang="en-US" dirty="0"/>
              <a:t>or a</a:t>
            </a:r>
            <a:r>
              <a:rPr lang="en-US" b="1" dirty="0"/>
              <a:t> general semaphore .</a:t>
            </a:r>
          </a:p>
          <a:p>
            <a:endParaRPr lang="en-US" b="1" dirty="0"/>
          </a:p>
          <a:p>
            <a:r>
              <a:rPr lang="en-US" dirty="0"/>
              <a:t> A concept related to the binary semaphore is the mutual exclusion lock</a:t>
            </a:r>
          </a:p>
          <a:p>
            <a:r>
              <a:rPr lang="en-US" dirty="0"/>
              <a:t>(</a:t>
            </a:r>
            <a:r>
              <a:rPr lang="en-US" dirty="0" err="1"/>
              <a:t>mutex</a:t>
            </a:r>
            <a:r>
              <a:rPr lang="en-US" dirty="0"/>
              <a:t>) . A </a:t>
            </a:r>
            <a:r>
              <a:rPr lang="en-US" dirty="0" err="1"/>
              <a:t>mutex</a:t>
            </a:r>
            <a:r>
              <a:rPr lang="en-US" dirty="0"/>
              <a:t> is a programming flag used to grab and release an object. When</a:t>
            </a:r>
          </a:p>
          <a:p>
            <a:r>
              <a:rPr lang="en-US" dirty="0"/>
              <a:t>data are acquired that cannot be </a:t>
            </a:r>
            <a:r>
              <a:rPr lang="en-US" dirty="0" smtClean="0"/>
              <a:t>shared or processing is </a:t>
            </a:r>
            <a:r>
              <a:rPr lang="en-US" dirty="0"/>
              <a:t>started that cannot be</a:t>
            </a:r>
          </a:p>
          <a:p>
            <a:r>
              <a:rPr lang="en-US" dirty="0"/>
              <a:t>performed simultaneously elsewhere in the </a:t>
            </a:r>
            <a:r>
              <a:rPr lang="en-US" dirty="0" smtClean="0"/>
              <a:t>system, </a:t>
            </a:r>
            <a:r>
              <a:rPr lang="en-US" dirty="0"/>
              <a:t>the </a:t>
            </a:r>
            <a:r>
              <a:rPr lang="en-US" dirty="0" err="1"/>
              <a:t>mutex</a:t>
            </a:r>
            <a:r>
              <a:rPr lang="en-US" dirty="0"/>
              <a:t> is set to lock (typically</a:t>
            </a:r>
          </a:p>
          <a:p>
            <a:r>
              <a:rPr lang="en-US" dirty="0"/>
              <a:t>zero), which blocks other attempts to use it. The </a:t>
            </a:r>
            <a:r>
              <a:rPr lang="en-US" dirty="0" err="1"/>
              <a:t>mutex</a:t>
            </a:r>
            <a:r>
              <a:rPr lang="en-US" dirty="0"/>
              <a:t> is set to unlock</a:t>
            </a:r>
          </a:p>
          <a:p>
            <a:r>
              <a:rPr lang="en-US" dirty="0"/>
              <a:t>when the data are no longer needed or the routine is finished. A key difference</a:t>
            </a:r>
          </a:p>
          <a:p>
            <a:r>
              <a:rPr lang="en-US" dirty="0"/>
              <a:t>between the a </a:t>
            </a:r>
            <a:r>
              <a:rPr lang="en-US" dirty="0" err="1"/>
              <a:t>mutex</a:t>
            </a:r>
            <a:r>
              <a:rPr lang="en-US" dirty="0"/>
              <a:t> and a binary semaphore is that the process that locks the</a:t>
            </a:r>
          </a:p>
          <a:p>
            <a:r>
              <a:rPr lang="en-US" dirty="0" err="1"/>
              <a:t>mutex</a:t>
            </a:r>
            <a:r>
              <a:rPr lang="en-US" dirty="0"/>
              <a:t> (sets the value to zero) must be the one to unlock it (sets the value to 1). In</a:t>
            </a:r>
          </a:p>
          <a:p>
            <a:r>
              <a:rPr lang="en-US" dirty="0"/>
              <a:t>contrast, it is possible for one process to lock a binary semaphore and for another</a:t>
            </a:r>
          </a:p>
          <a:p>
            <a:r>
              <a:rPr lang="en-US" dirty="0"/>
              <a:t>to unlock it.</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2832464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b="1" dirty="0"/>
              <a:t>strong semaphore . </a:t>
            </a:r>
            <a:r>
              <a:rPr lang="en-US" dirty="0"/>
              <a:t>A semaphore that does not specify the order in which processes are removed from the queue is a </a:t>
            </a:r>
            <a:r>
              <a:rPr lang="en-US" b="1" dirty="0"/>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73054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3</a:t>
            </a:fld>
            <a:endParaRPr lang="en-US"/>
          </a:p>
        </p:txBody>
      </p:sp>
    </p:spTree>
    <p:extLst>
      <p:ext uri="{BB962C8B-B14F-4D97-AF65-F5344CB8AC3E}">
        <p14:creationId xmlns:p14="http://schemas.microsoft.com/office/powerpoint/2010/main" val="662002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5.5  is an example of the operation of a strong semaphore. Here processes A, B, and C depend on a result from process D. Initially (1), A is running;</a:t>
            </a:r>
          </a:p>
          <a:p>
            <a:r>
              <a:rPr lang="en-US" dirty="0"/>
              <a:t>B, C, and D are ready; and the semaphore count is 1, indicating that one of D’s results is available. When A issues a </a:t>
            </a:r>
            <a:r>
              <a:rPr lang="en-US" dirty="0" err="1"/>
              <a:t>semWait</a:t>
            </a:r>
            <a:r>
              <a:rPr lang="en-US" dirty="0"/>
              <a:t> instruction on semaphore </a:t>
            </a:r>
            <a:r>
              <a:rPr lang="en-US" i="1" dirty="0" err="1"/>
              <a:t>s</a:t>
            </a:r>
            <a:r>
              <a:rPr lang="en-US" i="1" dirty="0"/>
              <a:t> , </a:t>
            </a:r>
            <a:r>
              <a:rPr lang="en-US" dirty="0"/>
              <a:t>the semaphore decrements to 0, and A can continue to execute; subsequently it rejoins the ready queue. Then B runs (2), eventually issues a </a:t>
            </a:r>
            <a:r>
              <a:rPr lang="en-US" dirty="0" err="1"/>
              <a:t>semWait</a:t>
            </a:r>
            <a:r>
              <a:rPr lang="en-US" dirty="0"/>
              <a:t> instruction, and is blocked, allowing D to run (3). When D completes a new result, it issues a </a:t>
            </a:r>
            <a:r>
              <a:rPr lang="en-US" dirty="0" err="1"/>
              <a:t>semSignal</a:t>
            </a:r>
            <a:r>
              <a:rPr lang="en-US" dirty="0"/>
              <a:t> instruction, which allows B to move to the ready queue (4). D rejoins the ready queue and C begins to run (5) but is blocked when it issues a </a:t>
            </a:r>
            <a:r>
              <a:rPr lang="en-US" dirty="0" err="1"/>
              <a:t>semWait</a:t>
            </a:r>
            <a:r>
              <a:rPr lang="en-US" dirty="0"/>
              <a:t> instruction. Similarly, A and B run and are blocked on the semaphore, allowing D to resume execution (6). When D has a result, it issues a </a:t>
            </a:r>
            <a:r>
              <a:rPr lang="en-US" dirty="0" err="1"/>
              <a:t>semSignal</a:t>
            </a:r>
            <a:r>
              <a:rPr lang="en-US" dirty="0"/>
              <a:t> , which transfers C to the ready queue. Later cycles of D will release A and B from the Blocked state.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291179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For the mutual exclusion algorithm discussed in the next subsection and illustrated in Figure 5.6 , </a:t>
            </a:r>
            <a:r>
              <a:rPr lang="en-US" b="1" dirty="0"/>
              <a:t>strong semaphores guarantee freedom from starvation, while weak semaphores do not. </a:t>
            </a:r>
            <a:r>
              <a:rPr lang="en-US" dirty="0"/>
              <a:t>We will assume strong semaphores because they are more convenient and because this is the form of semaphore typically provided by operating systems.</a:t>
            </a:r>
          </a:p>
          <a:p>
            <a:endParaRPr lang="en-US" dirty="0"/>
          </a:p>
          <a:p>
            <a:r>
              <a:rPr lang="en-US" dirty="0"/>
              <a:t>Figure 5.6 shows a straightforward solution to the mutual exclusion problem using a semaphore </a:t>
            </a:r>
            <a:r>
              <a:rPr lang="en-US" i="1" dirty="0" err="1"/>
              <a:t>s</a:t>
            </a:r>
            <a:r>
              <a:rPr lang="en-US" i="1" dirty="0"/>
              <a:t> (compare Figure 5.1 ). Consider </a:t>
            </a:r>
            <a:r>
              <a:rPr lang="en-US" i="1" dirty="0" err="1"/>
              <a:t>n</a:t>
            </a:r>
            <a:r>
              <a:rPr lang="en-US" i="1" dirty="0"/>
              <a:t> processes, identified in the array P ( </a:t>
            </a:r>
            <a:r>
              <a:rPr lang="en-US" i="1" dirty="0" err="1"/>
              <a:t>i</a:t>
            </a:r>
            <a:r>
              <a:rPr lang="en-US" i="1" dirty="0"/>
              <a:t> ), all of which need access to the same resource. Each process has a critical section </a:t>
            </a:r>
            <a:r>
              <a:rPr lang="en-US" dirty="0"/>
              <a:t>used to access the resource. In each process, a </a:t>
            </a:r>
            <a:r>
              <a:rPr lang="en-US" dirty="0" err="1"/>
              <a:t>semWait(s</a:t>
            </a:r>
            <a:r>
              <a:rPr lang="en-US" dirty="0"/>
              <a:t>) is executed just before its critical section. If the value of </a:t>
            </a:r>
            <a:r>
              <a:rPr lang="en-US" dirty="0" err="1"/>
              <a:t>s</a:t>
            </a:r>
            <a:r>
              <a:rPr lang="en-US" dirty="0"/>
              <a:t> becomes negative, the process is blocked. If the value is 1, then it is decremented to 0 and the process immediately enters its critical section; because </a:t>
            </a:r>
            <a:r>
              <a:rPr lang="en-US" dirty="0" err="1"/>
              <a:t>s</a:t>
            </a:r>
            <a:r>
              <a:rPr lang="en-US" dirty="0"/>
              <a:t> is no longer positive, no other process will be able to enter its critical section.</a:t>
            </a:r>
          </a:p>
          <a:p>
            <a:endParaRPr lang="en-US" dirty="0"/>
          </a:p>
          <a:p>
            <a:r>
              <a:rPr lang="en-US" dirty="0"/>
              <a:t>The semaphore is initialized to 1. Thus, the first process that executes a </a:t>
            </a:r>
            <a:r>
              <a:rPr lang="en-US" dirty="0" err="1"/>
              <a:t>semWait</a:t>
            </a:r>
            <a:r>
              <a:rPr lang="en-US" dirty="0"/>
              <a:t> will be able to enter the critical section immediately, setting the value of </a:t>
            </a:r>
            <a:r>
              <a:rPr lang="en-US" dirty="0" err="1"/>
              <a:t>s</a:t>
            </a:r>
            <a:r>
              <a:rPr lang="en-US" dirty="0"/>
              <a:t> to 0. Any other process attempting to enter the critical section will find it busy and will be blocked, setting the value of </a:t>
            </a:r>
            <a:r>
              <a:rPr lang="en-US" dirty="0" err="1"/>
              <a:t>s</a:t>
            </a:r>
            <a:r>
              <a:rPr lang="en-US" dirty="0"/>
              <a:t> to –1. Any number of processes may attempt entry; each such unsuccessful attempt results in a further decrement of the value of </a:t>
            </a:r>
            <a:r>
              <a:rPr lang="en-US" dirty="0" err="1"/>
              <a:t>s</a:t>
            </a:r>
            <a:r>
              <a:rPr lang="en-US" dirty="0"/>
              <a:t> . When the process that initially entered its critical section departs, </a:t>
            </a:r>
            <a:r>
              <a:rPr lang="en-US" dirty="0" err="1"/>
              <a:t>s</a:t>
            </a:r>
            <a:r>
              <a:rPr lang="en-US" dirty="0"/>
              <a:t> is incremented and one of the blocked processes (if any) is removed from the queue of blocked processes associated with the semaphore and put in a Ready state. When it is next scheduled by the OS, it may enter the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523030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Figure 5.7, based on one in [BACO03], shows a possible sequence for three</a:t>
            </a:r>
          </a:p>
          <a:p>
            <a:r>
              <a:rPr lang="en-US" dirty="0"/>
              <a:t>processes using the mutual exclusion discipline of Figure 5.6. In this example three</a:t>
            </a:r>
          </a:p>
          <a:p>
            <a:r>
              <a:rPr lang="en-US" dirty="0"/>
              <a:t>processes (A, B, C) access a shared resource protected by the semaphore lock .</a:t>
            </a:r>
          </a:p>
          <a:p>
            <a:r>
              <a:rPr lang="en-US" dirty="0"/>
              <a:t>Process A executes </a:t>
            </a:r>
            <a:r>
              <a:rPr lang="en-US" dirty="0" err="1"/>
              <a:t>semWait</a:t>
            </a:r>
            <a:r>
              <a:rPr lang="en-US" dirty="0"/>
              <a:t> (lock) ; because the semaphore has a value of 1 at</a:t>
            </a:r>
          </a:p>
          <a:p>
            <a:r>
              <a:rPr lang="en-US" dirty="0"/>
              <a:t>the time of the </a:t>
            </a:r>
            <a:r>
              <a:rPr lang="en-US" dirty="0" err="1"/>
              <a:t>semWait</a:t>
            </a:r>
            <a:r>
              <a:rPr lang="en-US" dirty="0"/>
              <a:t> operation, A can immediately enter its critical section and</a:t>
            </a:r>
          </a:p>
          <a:p>
            <a:r>
              <a:rPr lang="en-US" dirty="0"/>
              <a:t>the semaphore takes on the value 0. While A is in its critical section, both B and</a:t>
            </a:r>
          </a:p>
          <a:p>
            <a:r>
              <a:rPr lang="en-US" dirty="0"/>
              <a:t>C perform a </a:t>
            </a:r>
            <a:r>
              <a:rPr lang="en-US" dirty="0" err="1"/>
              <a:t>semWait</a:t>
            </a:r>
            <a:r>
              <a:rPr lang="en-US" dirty="0"/>
              <a:t>  operation and are blocked pending the availability of the</a:t>
            </a:r>
          </a:p>
          <a:p>
            <a:r>
              <a:rPr lang="en-US" dirty="0"/>
              <a:t>semaphore. When A exits its critical section and performs </a:t>
            </a:r>
            <a:r>
              <a:rPr lang="en-US" dirty="0" err="1"/>
              <a:t>semSignal</a:t>
            </a:r>
            <a:r>
              <a:rPr lang="en-US" dirty="0"/>
              <a:t> (lock) , B,</a:t>
            </a:r>
          </a:p>
          <a:p>
            <a:r>
              <a:rPr lang="en-US" dirty="0"/>
              <a:t>which was the first process in the queue, can now enter its critical 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3535107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dirty="0"/>
          </a:p>
          <a:p>
            <a:r>
              <a:rPr lang="en-US" dirty="0"/>
              <a:t>A monitor is a software module consisting of one or more procedures, an initialization sequence, and local data.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671160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chief characteristics of a monitor are the following:</a:t>
            </a:r>
          </a:p>
          <a:p>
            <a:endParaRPr lang="en-US" dirty="0"/>
          </a:p>
          <a:p>
            <a:r>
              <a:rPr lang="en-US" dirty="0"/>
              <a:t>1. The local data variables are accessible only by the monitor’s procedures and</a:t>
            </a:r>
          </a:p>
          <a:p>
            <a:r>
              <a:rPr lang="en-US" dirty="0"/>
              <a:t>not by any external procedure.</a:t>
            </a:r>
          </a:p>
          <a:p>
            <a:endParaRPr lang="en-US" dirty="0"/>
          </a:p>
          <a:p>
            <a:r>
              <a:rPr lang="en-US" dirty="0"/>
              <a:t>2. A process enters the monitor by invoking one of its procedures.</a:t>
            </a:r>
          </a:p>
          <a:p>
            <a:endParaRPr lang="en-US" dirty="0"/>
          </a:p>
          <a:p>
            <a:r>
              <a:rPr lang="en-US" dirty="0"/>
              <a:t>3. Only one process may be executing in the monitor at a time; any other processes</a:t>
            </a:r>
          </a:p>
          <a:p>
            <a:r>
              <a:rPr lang="en-US" dirty="0"/>
              <a:t>that have invoked the monitor are blocked, waiting for the monitor to become available.</a:t>
            </a:r>
          </a:p>
          <a:p>
            <a:endParaRPr lang="en-US" dirty="0"/>
          </a:p>
          <a:p>
            <a:r>
              <a:rPr lang="en-US" dirty="0"/>
              <a:t>The first two characteristics are reminiscent of those for objects in object-oriented software. Indeed, an object-oriented OS or programming language can readily implement a monitor as an object with special characteristics.</a:t>
            </a:r>
          </a:p>
          <a:p>
            <a:endParaRPr lang="en-US" dirty="0"/>
          </a:p>
          <a:p>
            <a:r>
              <a:rPr lang="en-US" dirty="0"/>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dirty="0"/>
          </a:p>
          <a:p>
            <a:r>
              <a:rPr lang="en-US" dirty="0"/>
              <a:t>To be useful for concurrent processing, the monitor must include synchronization tools. For example, suppose a process invokes the monitor and, while in </a:t>
            </a:r>
            <a:r>
              <a:rPr lang="en-US" dirty="0" smtClean="0"/>
              <a:t>the</a:t>
            </a:r>
            <a:r>
              <a:rPr lang="zh-CN" altLang="en-US" baseline="0" dirty="0" smtClean="0"/>
              <a:t> </a:t>
            </a:r>
            <a:r>
              <a:rPr lang="en-US" dirty="0" smtClean="0"/>
              <a:t>monitor</a:t>
            </a:r>
            <a:r>
              <a:rPr lang="en-US" dirty="0"/>
              <a:t>,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2427462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monitor supports synchronization by the use of </a:t>
            </a:r>
            <a:r>
              <a:rPr lang="en-US" b="1" dirty="0"/>
              <a:t>condition variables that are </a:t>
            </a:r>
            <a:r>
              <a:rPr lang="en-US" dirty="0"/>
              <a:t>contained within the monitor and accessible only within the monitor. Condition variables are a special data type in monitors, which are operated on by two functions:</a:t>
            </a:r>
          </a:p>
          <a:p>
            <a:endParaRPr lang="en-US" dirty="0"/>
          </a:p>
          <a:p>
            <a:r>
              <a:rPr lang="en-US" dirty="0"/>
              <a:t>• </a:t>
            </a:r>
            <a:r>
              <a:rPr lang="en-US" dirty="0" err="1"/>
              <a:t>cwait(c</a:t>
            </a:r>
            <a:r>
              <a:rPr lang="en-US" dirty="0"/>
              <a:t>) : Suspend execution of the calling process on condition </a:t>
            </a:r>
            <a:r>
              <a:rPr lang="en-US" i="1" dirty="0"/>
              <a:t>c . The monitor </a:t>
            </a:r>
            <a:r>
              <a:rPr lang="en-US" dirty="0"/>
              <a:t>is now available for use by another process.</a:t>
            </a:r>
          </a:p>
          <a:p>
            <a:endParaRPr lang="en-US" dirty="0"/>
          </a:p>
          <a:p>
            <a:r>
              <a:rPr lang="en-US" dirty="0"/>
              <a:t>• </a:t>
            </a:r>
            <a:r>
              <a:rPr lang="en-US" dirty="0" err="1"/>
              <a:t>csignal(c</a:t>
            </a:r>
            <a:r>
              <a:rPr lang="en-US" dirty="0"/>
              <a:t>) : Resume execution of some process blocked after a </a:t>
            </a:r>
            <a:r>
              <a:rPr lang="en-US" dirty="0" err="1"/>
              <a:t>cwait</a:t>
            </a:r>
            <a:r>
              <a:rPr lang="en-US" dirty="0"/>
              <a:t> on the same condition. If there are several such processes, choose one of them; if there is no such process, do nothing. </a:t>
            </a:r>
          </a:p>
          <a:p>
            <a:endParaRPr lang="en-US" dirty="0"/>
          </a:p>
          <a:p>
            <a:r>
              <a:rPr lang="en-US" dirty="0"/>
              <a:t>Note that monitor </a:t>
            </a:r>
            <a:r>
              <a:rPr lang="en-US" i="1" dirty="0"/>
              <a:t>wait and signal operations are different from those for the </a:t>
            </a:r>
            <a:r>
              <a:rPr lang="en-US" dirty="0"/>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3684032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i="1" dirty="0" err="1"/>
              <a:t>x</a:t>
            </a:r>
            <a:r>
              <a:rPr lang="en-US" i="1" dirty="0"/>
              <a:t> by issuing </a:t>
            </a:r>
            <a:r>
              <a:rPr lang="en-US" i="1" dirty="0" err="1"/>
              <a:t>cwait(x</a:t>
            </a:r>
            <a:r>
              <a:rPr lang="en-US" i="1" dirty="0"/>
              <a:t>) ; it is then placed </a:t>
            </a:r>
            <a:r>
              <a:rPr lang="en-US" dirty="0"/>
              <a:t>in a queue of processes waiting to reenter the monitor when the condition changes, and resume execution at the point in its program following the </a:t>
            </a:r>
            <a:r>
              <a:rPr lang="en-US" dirty="0" err="1"/>
              <a:t>cwait(x</a:t>
            </a:r>
            <a:r>
              <a:rPr lang="en-US" dirty="0"/>
              <a:t>) call. If a process that is executing in the monitor detects a change in the condition variable </a:t>
            </a:r>
            <a:r>
              <a:rPr lang="en-US" dirty="0" err="1"/>
              <a:t>x</a:t>
            </a:r>
            <a:r>
              <a:rPr lang="en-US" dirty="0"/>
              <a:t> , it issues </a:t>
            </a:r>
            <a:r>
              <a:rPr lang="en-US" dirty="0" err="1"/>
              <a:t>csignal(x</a:t>
            </a:r>
            <a:r>
              <a:rPr lang="en-US" dirty="0"/>
              <a:t>) , which alerts the corresponding condition queue that the condition has changed.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560540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As an example of the use of a monitor, let us return to the bounded-buffer producer/consumer problem. Figure 5.16 shows a solution using a monitor. The monitor module, </a:t>
            </a:r>
            <a:r>
              <a:rPr lang="en-US" dirty="0" err="1"/>
              <a:t>boundedbuffer</a:t>
            </a:r>
            <a:r>
              <a:rPr lang="en-US" dirty="0"/>
              <a:t> , controls the buffer used to store and retrieve characters. The monitor includes two condition variables (declared with the construct </a:t>
            </a:r>
            <a:r>
              <a:rPr lang="en-US" b="1" dirty="0" err="1"/>
              <a:t>cond</a:t>
            </a:r>
            <a:r>
              <a:rPr lang="en-US" b="1" dirty="0"/>
              <a:t> ): </a:t>
            </a:r>
            <a:r>
              <a:rPr lang="en-US" b="1" i="1" dirty="0" err="1"/>
              <a:t>notfull</a:t>
            </a:r>
            <a:r>
              <a:rPr lang="en-US" b="1" i="1" dirty="0"/>
              <a:t> is true when there is room to add at least one character to the </a:t>
            </a:r>
            <a:r>
              <a:rPr lang="en-US" dirty="0"/>
              <a:t>buffer, and </a:t>
            </a:r>
            <a:r>
              <a:rPr lang="en-US" i="1" dirty="0" err="1"/>
              <a:t>notempty</a:t>
            </a:r>
            <a:r>
              <a:rPr lang="en-US" i="1" dirty="0"/>
              <a:t> is true when there is at least one character in the buffer.</a:t>
            </a:r>
          </a:p>
          <a:p>
            <a:endParaRPr lang="en-US" i="1" dirty="0"/>
          </a:p>
          <a:p>
            <a:r>
              <a:rPr lang="en-US" dirty="0"/>
              <a:t>A producer can add characters to the buffer only by means of the procedure append inside the monitor; the producer does not have direct access to </a:t>
            </a:r>
            <a:r>
              <a:rPr lang="en-US" i="1" dirty="0"/>
              <a:t>buffer . The </a:t>
            </a:r>
            <a:r>
              <a:rPr lang="en-US" dirty="0"/>
              <a:t>procedure first checks the condition </a:t>
            </a:r>
            <a:r>
              <a:rPr lang="en-US" i="1" dirty="0" err="1"/>
              <a:t>notfull</a:t>
            </a:r>
            <a:r>
              <a:rPr lang="en-US" i="1" dirty="0"/>
              <a:t> to determine if there is space available </a:t>
            </a:r>
            <a:r>
              <a:rPr lang="en-US" dirty="0"/>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lang="en-US" i="1" dirty="0" err="1"/>
              <a:t>notempty</a:t>
            </a:r>
            <a:r>
              <a:rPr lang="en-US" i="1" dirty="0"/>
              <a:t> condition. A similar description can be made of the </a:t>
            </a:r>
            <a:r>
              <a:rPr lang="en-US" dirty="0"/>
              <a:t>consumer function.</a:t>
            </a:r>
          </a:p>
          <a:p>
            <a:endParaRPr lang="en-US" dirty="0"/>
          </a:p>
          <a:p>
            <a:r>
              <a:rPr lang="en-US" dirty="0"/>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a:t>
            </a:r>
            <a:r>
              <a:rPr lang="en-US" dirty="0" err="1"/>
              <a:t>cwait</a:t>
            </a:r>
            <a:r>
              <a:rPr lang="en-US" dirty="0"/>
              <a:t> and </a:t>
            </a:r>
            <a:r>
              <a:rPr lang="en-US" dirty="0" err="1"/>
              <a:t>csignal</a:t>
            </a:r>
            <a:r>
              <a:rPr lang="en-US" dirty="0"/>
              <a:t> primitives inside the monitor to prevent processes from depositing items in a full buffer or removing them from an empty one. In the case of semaphores, both mutual exclusion and synchronization are the responsibility of the programmer.</a:t>
            </a:r>
          </a:p>
          <a:p>
            <a:endParaRPr lang="en-US" dirty="0"/>
          </a:p>
          <a:p>
            <a:r>
              <a:rPr lang="en-US" dirty="0"/>
              <a:t>Note that in Figure 5.16 , a process exits the monitor immediately after executing the </a:t>
            </a:r>
            <a:r>
              <a:rPr lang="en-US" dirty="0" err="1"/>
              <a:t>csignal</a:t>
            </a:r>
            <a:r>
              <a:rPr lang="en-US" dirty="0"/>
              <a:t> function. If the </a:t>
            </a:r>
            <a:r>
              <a:rPr lang="en-US" dirty="0" err="1"/>
              <a:t>csignal</a:t>
            </a:r>
            <a:r>
              <a:rPr lang="en-US" dirty="0"/>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dirty="0" err="1"/>
              <a:t>csignal</a:t>
            </a:r>
            <a:r>
              <a:rPr lang="en-US" dirty="0"/>
              <a:t> function has already partially performed its task in the monitor, it makes sense to give this process precedence over newly entering processes by setting up a separate urgent queue ( Figure 5.15 ). One language that uses monitors, Concurrent Pascal, requires that </a:t>
            </a:r>
            <a:r>
              <a:rPr lang="en-US" dirty="0" err="1"/>
              <a:t>csignal</a:t>
            </a:r>
            <a:r>
              <a:rPr lang="en-US" dirty="0"/>
              <a:t> only appear as the last operation executed by a monitor procedure.</a:t>
            </a:r>
          </a:p>
          <a:p>
            <a:endParaRPr lang="en-US" dirty="0"/>
          </a:p>
          <a:p>
            <a:r>
              <a:rPr lang="en-US" dirty="0"/>
              <a:t> If there are no processes waiting on condition </a:t>
            </a:r>
            <a:r>
              <a:rPr lang="en-US" i="1" dirty="0" err="1"/>
              <a:t>x</a:t>
            </a:r>
            <a:r>
              <a:rPr lang="en-US" i="1" dirty="0"/>
              <a:t> , then the execution of </a:t>
            </a:r>
            <a:r>
              <a:rPr lang="en-US" dirty="0" err="1"/>
              <a:t>csignal</a:t>
            </a:r>
            <a:r>
              <a:rPr lang="en-US" dirty="0"/>
              <a:t>( </a:t>
            </a:r>
            <a:r>
              <a:rPr lang="en-US" i="1" dirty="0" err="1"/>
              <a:t>x</a:t>
            </a:r>
            <a:r>
              <a:rPr lang="en-US" i="1" dirty="0"/>
              <a:t> ) has no effect.</a:t>
            </a:r>
          </a:p>
          <a:p>
            <a:endParaRPr lang="en-US" i="1" dirty="0"/>
          </a:p>
          <a:p>
            <a:r>
              <a:rPr lang="en-US" dirty="0"/>
              <a:t> As with semaphores, it is possible to make mistakes in the synchronization function</a:t>
            </a:r>
          </a:p>
          <a:p>
            <a:r>
              <a:rPr lang="en-US" dirty="0"/>
              <a:t>of monitors. For example, if either of the </a:t>
            </a:r>
            <a:r>
              <a:rPr lang="en-US" dirty="0" err="1"/>
              <a:t>csignal</a:t>
            </a:r>
            <a:r>
              <a:rPr lang="en-US" dirty="0"/>
              <a:t>  functions in the </a:t>
            </a:r>
            <a:r>
              <a:rPr lang="en-US" dirty="0" err="1"/>
              <a:t>boundedbuffer</a:t>
            </a:r>
            <a:endParaRPr lang="en-US" dirty="0"/>
          </a:p>
          <a:p>
            <a:r>
              <a:rPr lang="en-US" dirty="0"/>
              <a:t> monitor are omitted, then processes entering the corresponding condition</a:t>
            </a:r>
          </a:p>
          <a:p>
            <a:r>
              <a:rPr lang="en-US" dirty="0"/>
              <a:t>queue are permanently hung up. The advantage that monitors have over semaphores</a:t>
            </a:r>
          </a:p>
          <a:p>
            <a:r>
              <a:rPr lang="en-US" dirty="0"/>
              <a:t>is that all of the synchronization functions are confined to the monitor. Therefore, it</a:t>
            </a:r>
          </a:p>
          <a:p>
            <a:r>
              <a:rPr lang="en-US" dirty="0"/>
              <a:t>is easier to verify that the synchronization has been done correctly and to detect bugs.</a:t>
            </a:r>
          </a:p>
          <a:p>
            <a:r>
              <a:rPr lang="en-US" dirty="0"/>
              <a:t>Furthermore, once a monitor is correctly programmed, access to the protected resource</a:t>
            </a:r>
          </a:p>
          <a:p>
            <a:r>
              <a:rPr lang="en-US" dirty="0"/>
              <a:t>is correct for access from all processes. In contrast, with semaphores, resource access is</a:t>
            </a:r>
          </a:p>
          <a:p>
            <a:r>
              <a:rPr lang="en-US" dirty="0"/>
              <a:t>correct only if all of the processes that access the resource are programmed correctly.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1237703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2A28916-F26F-F840-B0C7-F7890E9E13E8}" type="slidenum">
              <a:rPr lang="en-US" smtClean="0"/>
              <a:t>77</a:t>
            </a:fld>
            <a:endParaRPr lang="en-US"/>
          </a:p>
        </p:txBody>
      </p:sp>
    </p:spTree>
    <p:extLst>
      <p:ext uri="{BB962C8B-B14F-4D97-AF65-F5344CB8AC3E}">
        <p14:creationId xmlns:p14="http://schemas.microsoft.com/office/powerpoint/2010/main" val="1882604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51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5</a:t>
            </a:fld>
            <a:endParaRPr lang="en-US"/>
          </a:p>
        </p:txBody>
      </p:sp>
    </p:spTree>
    <p:extLst>
      <p:ext uri="{BB962C8B-B14F-4D97-AF65-F5344CB8AC3E}">
        <p14:creationId xmlns:p14="http://schemas.microsoft.com/office/powerpoint/2010/main" val="3250047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83820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71827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0759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03685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0564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3572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3280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9471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868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1251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the work to be done by a computer can be organized so that</a:t>
            </a:r>
          </a:p>
          <a:p>
            <a:r>
              <a:rPr lang="en-US" dirty="0"/>
              <a:t>some portions of the work can be done in parallel, then a system with multiple</a:t>
            </a:r>
          </a:p>
          <a:p>
            <a:r>
              <a:rPr lang="en-US" dirty="0"/>
              <a:t>processors will yield greater performance than one with a single processor of</a:t>
            </a:r>
          </a:p>
          <a:p>
            <a:r>
              <a:rPr lang="en-US" dirty="0"/>
              <a:t>the same type. This is illustrated in Figure 2.12 . With multiprogramming, only</a:t>
            </a:r>
          </a:p>
          <a:p>
            <a:r>
              <a:rPr lang="en-US" dirty="0"/>
              <a:t>one process can execute at a time; meanwhile all other processes are waiting</a:t>
            </a:r>
          </a:p>
          <a:p>
            <a:r>
              <a:rPr lang="en-US" dirty="0"/>
              <a:t>for the processor. With multiprocessing, more than one process can be running</a:t>
            </a:r>
          </a:p>
          <a:p>
            <a:r>
              <a:rPr lang="en-US" dirty="0"/>
              <a:t>simultaneously, each on a different processor.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422698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15169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7623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07673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27338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7" name="Text Placeholder 6"/>
          <p:cNvSpPr>
            <a:spLocks noGrp="1"/>
          </p:cNvSpPr>
          <p:nvPr>
            <p:ph type="body" sz="quarter" idx="12"/>
          </p:nvPr>
        </p:nvSpPr>
        <p:spPr>
          <a:xfrm>
            <a:off x="1182345" y="5513949"/>
            <a:ext cx="10346267" cy="833437"/>
          </a:xfrm>
        </p:spPr>
        <p:txBody>
          <a:bodyPr>
            <a:noAutofit/>
          </a:bodyPr>
          <a:lstStyle>
            <a:lvl1pPr marL="0" indent="0" algn="ctr">
              <a:buNone/>
              <a:defRPr sz="2400"/>
            </a:lvl1pPr>
          </a:lstStyle>
          <a:p>
            <a:pPr lvl="0"/>
            <a:r>
              <a:rPr lang="en-US"/>
              <a:t>Click to edit Master text styles</a:t>
            </a:r>
          </a:p>
        </p:txBody>
      </p:sp>
      <p:sp>
        <p:nvSpPr>
          <p:cNvPr id="4" name="Footer Placeholder 3"/>
          <p:cNvSpPr>
            <a:spLocks noGrp="1"/>
          </p:cNvSpPr>
          <p:nvPr>
            <p:ph type="ftr" sz="quarter" idx="13"/>
          </p:nvPr>
        </p:nvSpPr>
        <p:spPr>
          <a:xfrm>
            <a:off x="287867" y="6492876"/>
            <a:ext cx="11563351"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9279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6270734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8624085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5/8/19</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365150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5/8/19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693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C85177E-8098-194E-B264-C067152F6DDD}" type="datetimeFigureOut">
              <a:rPr lang="en-US" smtClean="0"/>
              <a:t>5/8/19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4454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5177E-8098-194E-B264-C067152F6DDD}"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9972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5177E-8098-194E-B264-C067152F6DDD}" type="datetimeFigureOut">
              <a:rPr lang="en-US" smtClean="0"/>
              <a:t>5/8/19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F63-7E13-0F42-914A-8152BF4C78C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5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85177E-8098-194E-B264-C067152F6DDD}" type="datetimeFigureOut">
              <a:rPr lang="en-US" smtClean="0"/>
              <a:t>5/8/19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F63-7E13-0F42-914A-8152BF4C78C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9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5177E-8098-194E-B264-C067152F6DDD}" type="datetimeFigureOut">
              <a:rPr lang="en-US" smtClean="0"/>
              <a:t>5/8/19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5778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5/8/19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4066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5/8/19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119014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C85177E-8098-194E-B264-C067152F6DDD}" type="datetimeFigureOut">
              <a:rPr lang="en-US" smtClean="0"/>
              <a:t>5/8/19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8">
                <a:duotone>
                  <a:schemeClr val="accent1">
                    <a:shade val="45000"/>
                    <a:satMod val="135000"/>
                  </a:schemeClr>
                  <a:prstClr val="white"/>
                </a:duotone>
                <a:extLst>
                  <a:ext uri="{BEBA8EAE-BF5A-486C-A8C5-ECC9F3942E4B}">
                    <a14:imgProps xmlns:a14="http://schemas.microsoft.com/office/drawing/2010/main">
                      <a14:imgLayer r:embed="rId19">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EB54F63-7E13-0F42-914A-8152BF4C78C2}" type="slidenum">
              <a:rPr lang="en-US" smtClean="0"/>
              <a:t>‹#›</a:t>
            </a:fld>
            <a:endParaRPr lang="en-US"/>
          </a:p>
        </p:txBody>
      </p:sp>
    </p:spTree>
    <p:extLst>
      <p:ext uri="{BB962C8B-B14F-4D97-AF65-F5344CB8AC3E}">
        <p14:creationId xmlns:p14="http://schemas.microsoft.com/office/powerpoint/2010/main" val="60432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7" r:id="rId13"/>
    <p:sldLayoutId id="2147483678" r:id="rId14"/>
    <p:sldLayoutId id="2147483679" r:id="rId15"/>
    <p:sldLayoutId id="2147483680" r:id="rId16"/>
  </p:sldLayoutIdLst>
  <p:txStyles>
    <p:titleStyle>
      <a:lvl1pPr algn="l" defTabSz="914400" rtl="0" eaLnBrk="1" latinLnBrk="0" hangingPunct="1">
        <a:lnSpc>
          <a:spcPct val="90000"/>
        </a:lnSpc>
        <a:spcBef>
          <a:spcPct val="0"/>
        </a:spcBef>
        <a:buNone/>
        <a:defRPr sz="5400" kern="1200" cap="all" baseline="0">
          <a:solidFill>
            <a:srgbClr val="FF0000"/>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emf"/><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6.jpe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mclaughlinkl:Desktop:Stallings%20Books:OS8e:OS8e-Figures:05-Concurrency-1:VerticalFigures.doc!OLE_LINK1" TargetMode="External"/><Relationship Id="rId5" Type="http://schemas.openxmlformats.org/officeDocument/2006/relationships/image" Target="../media/image19.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0.emf"/></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1.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mclaughlinkl:Desktop:Stallings%20Books:OS8e:OS8e-Figures:05-Concurrency-1:VerticalFigures.doc!OLE_LINK3" TargetMode="External"/><Relationship Id="rId5" Type="http://schemas.openxmlformats.org/officeDocument/2006/relationships/image" Target="../media/image2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4.jpeg"/></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5.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27.png"/><Relationship Id="rId5" Type="http://schemas.openxmlformats.org/officeDocument/2006/relationships/oleObject" Target="mclaughlinkl:Desktop:Stallings%20Books:OS8e:OS8e-Figures:05-Concurrency-1:VerticalFigures.doc!OLE_LINK11" TargetMode="External"/><Relationship Id="rId6" Type="http://schemas.openxmlformats.org/officeDocument/2006/relationships/image" Target="../media/image26.png"/><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14.xml"/><Relationship Id="rId2"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 Id="rId3"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1" Type="http://schemas.openxmlformats.org/officeDocument/2006/relationships/image" Target="../media/image47.png"/><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266987">
              <a:defRPr sz="5200"/>
            </a:pPr>
            <a:r>
              <a:rPr lang="tr-TR" sz="3797" dirty="0"/>
              <a:t>Lecture </a:t>
            </a:r>
            <a:r>
              <a:rPr lang="en-US" sz="3797" dirty="0"/>
              <a:t>8</a:t>
            </a:r>
            <a:r>
              <a:rPr lang="tr-TR" sz="3797" dirty="0"/>
              <a:t>: </a:t>
            </a:r>
            <a:br>
              <a:rPr lang="tr-TR" sz="3797" dirty="0"/>
            </a:br>
            <a:r>
              <a:rPr lang="tr-TR" sz="3797" dirty="0"/>
              <a:t/>
            </a:r>
            <a:br>
              <a:rPr lang="tr-TR" sz="3797" dirty="0"/>
            </a:br>
            <a:r>
              <a:rPr lang="en-US" sz="3797" dirty="0">
                <a:solidFill>
                  <a:srgbClr val="FF0000"/>
                </a:solidFill>
              </a:rPr>
              <a:t>concurrency</a:t>
            </a:r>
            <a:endParaRPr dirty="0"/>
          </a:p>
        </p:txBody>
      </p:sp>
      <p:sp>
        <p:nvSpPr>
          <p:cNvPr id="120" name="Shape 120"/>
          <p:cNvSpPr>
            <a:spLocks noGrp="1"/>
          </p:cNvSpPr>
          <p:nvPr>
            <p:ph type="subTitle" idx="1"/>
          </p:nvPr>
        </p:nvSpPr>
        <p:spPr>
          <a:xfrm>
            <a:off x="2416969" y="5956102"/>
            <a:ext cx="7358063" cy="794742"/>
          </a:xfrm>
          <a:prstGeom prst="rect">
            <a:avLst/>
          </a:prstGeom>
        </p:spPr>
        <p:txBody>
          <a:bodyPr>
            <a:normAutofit fontScale="62500" lnSpcReduction="20000"/>
          </a:bodyPr>
          <a:lstStyle/>
          <a:p>
            <a:pPr algn="r"/>
            <a:r>
              <a:rPr lang="en-US" sz="1969" dirty="0"/>
              <a:t>Slides by Prof Sandoval</a:t>
            </a:r>
          </a:p>
          <a:p>
            <a:pPr algn="r"/>
            <a:r>
              <a:rPr lang="tr-TR" sz="1969" dirty="0"/>
              <a:t>Some slides derived from : </a:t>
            </a:r>
            <a:r>
              <a:rPr lang="en-US" sz="1969" dirty="0"/>
              <a:t>William Stallings, </a:t>
            </a:r>
            <a:r>
              <a:rPr lang="en-US" sz="1969" dirty="0" err="1"/>
              <a:t>Tanenbaum</a:t>
            </a:r>
            <a:r>
              <a:rPr lang="en-US" sz="1969" dirty="0"/>
              <a:t>/Bo, John </a:t>
            </a:r>
            <a:r>
              <a:rPr lang="en-US" sz="1969" dirty="0" err="1"/>
              <a:t>Regehr</a:t>
            </a:r>
            <a:r>
              <a:rPr lang="en-US" sz="1969" dirty="0"/>
              <a:t> and Brendan Dolan-</a:t>
            </a:r>
            <a:r>
              <a:rPr lang="en-US" sz="1969" dirty="0" err="1"/>
              <a:t>Gavitt</a:t>
            </a:r>
            <a:endParaRPr lang="tr-TR" sz="1969" dirty="0"/>
          </a:p>
          <a:p>
            <a:pPr algn="r"/>
            <a:r>
              <a:rPr lang="tr-TR" sz="1969" dirty="0" err="1"/>
              <a:t>Thanks</a:t>
            </a:r>
            <a:r>
              <a:rPr lang="tr-TR" sz="1969" dirty="0"/>
              <a:t> !!</a:t>
            </a:r>
          </a:p>
          <a:p>
            <a:endParaRPr dirty="0"/>
          </a:p>
        </p:txBody>
      </p:sp>
      <p:sp>
        <p:nvSpPr>
          <p:cNvPr id="5" name="TextBox 4"/>
          <p:cNvSpPr txBox="1"/>
          <p:nvPr/>
        </p:nvSpPr>
        <p:spPr>
          <a:xfrm>
            <a:off x="2272403" y="4165991"/>
            <a:ext cx="2234138" cy="1200329"/>
          </a:xfrm>
          <a:prstGeom prst="rect">
            <a:avLst/>
          </a:prstGeom>
          <a:noFill/>
        </p:spPr>
        <p:txBody>
          <a:bodyPr wrap="none" rtlCol="0">
            <a:spAutoFit/>
          </a:bodyPr>
          <a:lstStyle/>
          <a:p>
            <a:r>
              <a:rPr lang="en-US" sz="3600" dirty="0"/>
              <a:t>Prof Yotov</a:t>
            </a:r>
          </a:p>
          <a:p>
            <a:r>
              <a:rPr lang="en-US" sz="3600" smtClean="0"/>
              <a:t>CS6233</a:t>
            </a:r>
            <a:endParaRPr lang="en-US" sz="3600" dirty="0"/>
          </a:p>
        </p:txBody>
      </p:sp>
    </p:spTree>
    <p:extLst>
      <p:ext uri="{BB962C8B-B14F-4D97-AF65-F5344CB8AC3E}">
        <p14:creationId xmlns:p14="http://schemas.microsoft.com/office/powerpoint/2010/main" val="89622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19027" y="649126"/>
            <a:ext cx="3216292"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656878">
              <a:lnSpc>
                <a:spcPct val="100000"/>
              </a:lnSpc>
            </a:pPr>
            <a:r>
              <a:rPr spc="-62" dirty="0"/>
              <a:t>Rac</a:t>
            </a:r>
            <a:r>
              <a:rPr spc="-57" dirty="0"/>
              <a:t>e</a:t>
            </a:r>
            <a:r>
              <a:rPr spc="-40" dirty="0"/>
              <a:t> </a:t>
            </a:r>
            <a:r>
              <a:rPr spc="-49" dirty="0"/>
              <a:t>Conditions</a:t>
            </a:r>
          </a:p>
        </p:txBody>
      </p:sp>
      <p:sp>
        <p:nvSpPr>
          <p:cNvPr id="4" name="object 4"/>
          <p:cNvSpPr txBox="1"/>
          <p:nvPr/>
        </p:nvSpPr>
        <p:spPr>
          <a:xfrm>
            <a:off x="2602566" y="1530471"/>
            <a:ext cx="6775076" cy="1735988"/>
          </a:xfrm>
          <a:prstGeom prst="rect">
            <a:avLst/>
          </a:prstGeom>
        </p:spPr>
        <p:txBody>
          <a:bodyPr vert="horz" wrap="square" lIns="0" tIns="0" rIns="0" bIns="0" rtlCol="0">
            <a:spAutoFit/>
          </a:bodyPr>
          <a:lstStyle/>
          <a:p>
            <a:pPr marL="257749" marR="4483" indent="-246543">
              <a:lnSpc>
                <a:spcPct val="107600"/>
              </a:lnSpc>
              <a:buClr>
                <a:srgbClr val="FF0000"/>
              </a:buClr>
              <a:buSzPct val="75000"/>
              <a:buFont typeface="Arial"/>
              <a:buChar char="●"/>
              <a:tabLst>
                <a:tab pos="263352" algn="l"/>
              </a:tabLst>
            </a:pPr>
            <a:r>
              <a:rPr sz="2118" b="1" spc="-18" dirty="0">
                <a:latin typeface="Arial"/>
                <a:cs typeface="Arial"/>
              </a:rPr>
              <a:t>Two</a:t>
            </a:r>
            <a:r>
              <a:rPr sz="2118" b="1" spc="-4" dirty="0">
                <a:latin typeface="Arial"/>
                <a:cs typeface="Arial"/>
              </a:rPr>
              <a:t> </a:t>
            </a:r>
            <a:r>
              <a:rPr sz="2118" b="1" spc="-13" dirty="0">
                <a:latin typeface="Arial"/>
                <a:cs typeface="Arial"/>
              </a:rPr>
              <a:t>(o</a:t>
            </a:r>
            <a:r>
              <a:rPr sz="2118" b="1" dirty="0">
                <a:latin typeface="Arial"/>
                <a:cs typeface="Arial"/>
              </a:rPr>
              <a:t>r</a:t>
            </a:r>
            <a:r>
              <a:rPr sz="2118" b="1" spc="-4" dirty="0">
                <a:latin typeface="Arial"/>
                <a:cs typeface="Arial"/>
              </a:rPr>
              <a:t> </a:t>
            </a:r>
            <a:r>
              <a:rPr sz="2118" b="1" dirty="0">
                <a:latin typeface="Arial"/>
                <a:cs typeface="Arial"/>
              </a:rPr>
              <a:t>m</a:t>
            </a:r>
            <a:r>
              <a:rPr sz="2118" b="1" spc="-13" dirty="0">
                <a:latin typeface="Arial"/>
                <a:cs typeface="Arial"/>
              </a:rPr>
              <a:t>o</a:t>
            </a:r>
            <a:r>
              <a:rPr sz="2118" b="1" dirty="0">
                <a:latin typeface="Arial"/>
                <a:cs typeface="Arial"/>
              </a:rPr>
              <a:t>re)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dirty="0">
                <a:latin typeface="Arial"/>
                <a:cs typeface="Arial"/>
              </a:rPr>
              <a:t>r</a:t>
            </a:r>
            <a:r>
              <a:rPr sz="2118" b="1" spc="-13" dirty="0">
                <a:latin typeface="Arial"/>
                <a:cs typeface="Arial"/>
              </a:rPr>
              <a:t>un</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p</a:t>
            </a:r>
            <a:r>
              <a:rPr sz="2118" b="1" dirty="0">
                <a:latin typeface="Arial"/>
                <a:cs typeface="Arial"/>
              </a:rPr>
              <a:t>ara</a:t>
            </a:r>
            <a:r>
              <a:rPr sz="2118" b="1" spc="-9" dirty="0">
                <a:latin typeface="Arial"/>
                <a:cs typeface="Arial"/>
              </a:rPr>
              <a:t>ll</a:t>
            </a:r>
            <a:r>
              <a:rPr sz="2118" b="1" dirty="0">
                <a:latin typeface="Arial"/>
                <a:cs typeface="Arial"/>
              </a:rPr>
              <a:t>e</a:t>
            </a:r>
            <a:r>
              <a:rPr sz="2118" b="1" spc="-9" dirty="0">
                <a:latin typeface="Arial"/>
                <a:cs typeface="Arial"/>
              </a:rPr>
              <a:t>l</a:t>
            </a:r>
            <a:r>
              <a:rPr sz="2118" b="1" spc="-4" dirty="0">
                <a:latin typeface="Arial"/>
                <a:cs typeface="Arial"/>
              </a:rPr>
              <a:t> </a:t>
            </a:r>
            <a:r>
              <a:rPr sz="2118" b="1" dirty="0">
                <a:latin typeface="Arial"/>
                <a:cs typeface="Arial"/>
              </a:rPr>
              <a:t>a</a:t>
            </a:r>
            <a:r>
              <a:rPr sz="2118" b="1" spc="-13" dirty="0">
                <a:latin typeface="Arial"/>
                <a:cs typeface="Arial"/>
              </a:rPr>
              <a:t>nd</a:t>
            </a:r>
            <a:r>
              <a:rPr sz="2118" b="1" spc="-4" dirty="0">
                <a:latin typeface="Arial"/>
                <a:cs typeface="Arial"/>
              </a:rPr>
              <a:t> </a:t>
            </a:r>
            <a:r>
              <a:rPr sz="2118" b="1" spc="-13" dirty="0">
                <a:latin typeface="Arial"/>
                <a:cs typeface="Arial"/>
              </a:rPr>
              <a:t>outpu</a:t>
            </a:r>
            <a:r>
              <a:rPr sz="2118" b="1" dirty="0">
                <a:latin typeface="Arial"/>
                <a:cs typeface="Arial"/>
              </a:rPr>
              <a:t>t </a:t>
            </a:r>
            <a:r>
              <a:rPr sz="2118" b="1" spc="-13" dirty="0">
                <a:latin typeface="Arial"/>
                <a:cs typeface="Arial"/>
              </a:rPr>
              <a:t>d</a:t>
            </a:r>
            <a:r>
              <a:rPr sz="2118" b="1" dirty="0">
                <a:latin typeface="Arial"/>
                <a:cs typeface="Arial"/>
              </a:rPr>
              <a:t>e</a:t>
            </a:r>
            <a:r>
              <a:rPr sz="2118" b="1" spc="-13" dirty="0">
                <a:latin typeface="Arial"/>
                <a:cs typeface="Arial"/>
              </a:rPr>
              <a:t>p</a:t>
            </a:r>
            <a:r>
              <a:rPr sz="2118" b="1" dirty="0">
                <a:latin typeface="Arial"/>
                <a:cs typeface="Arial"/>
              </a:rPr>
              <a:t>e</a:t>
            </a:r>
            <a:r>
              <a:rPr sz="2118" b="1" spc="-13" dirty="0">
                <a:latin typeface="Arial"/>
                <a:cs typeface="Arial"/>
              </a:rPr>
              <a:t>nd</a:t>
            </a:r>
            <a:r>
              <a:rPr sz="2118" b="1" dirty="0">
                <a:latin typeface="Arial"/>
                <a:cs typeface="Arial"/>
              </a:rPr>
              <a:t>s</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o</a:t>
            </a:r>
            <a:r>
              <a:rPr sz="2118" b="1" dirty="0">
                <a:latin typeface="Arial"/>
                <a:cs typeface="Arial"/>
              </a:rPr>
              <a:t>r</a:t>
            </a:r>
            <a:r>
              <a:rPr sz="2118" b="1" spc="-13" dirty="0">
                <a:latin typeface="Arial"/>
                <a:cs typeface="Arial"/>
              </a:rPr>
              <a:t>d</a:t>
            </a:r>
            <a:r>
              <a:rPr sz="2118" b="1" dirty="0">
                <a:latin typeface="Arial"/>
                <a:cs typeface="Arial"/>
              </a:rPr>
              <a:t>er</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whi</a:t>
            </a:r>
            <a:r>
              <a:rPr sz="2118" b="1" dirty="0">
                <a:latin typeface="Arial"/>
                <a:cs typeface="Arial"/>
              </a:rPr>
              <a:t>c</a:t>
            </a:r>
            <a:r>
              <a:rPr sz="2118" b="1" spc="-13" dirty="0">
                <a:latin typeface="Arial"/>
                <a:cs typeface="Arial"/>
              </a:rPr>
              <a:t>h</a:t>
            </a:r>
            <a:r>
              <a:rPr sz="2118" b="1" spc="-4" dirty="0">
                <a:latin typeface="Arial"/>
                <a:cs typeface="Arial"/>
              </a:rPr>
              <a:t> </a:t>
            </a:r>
            <a:r>
              <a:rPr sz="2118" b="1" spc="-13" dirty="0">
                <a:latin typeface="Arial"/>
                <a:cs typeface="Arial"/>
              </a:rPr>
              <a:t>th</a:t>
            </a:r>
            <a:r>
              <a:rPr sz="2118" b="1" dirty="0">
                <a:latin typeface="Arial"/>
                <a:cs typeface="Arial"/>
              </a:rPr>
              <a:t>ey</a:t>
            </a:r>
            <a:r>
              <a:rPr sz="2118" b="1" spc="-4" dirty="0">
                <a:latin typeface="Arial"/>
                <a:cs typeface="Arial"/>
              </a:rPr>
              <a:t> </a:t>
            </a:r>
            <a:r>
              <a:rPr sz="2118" b="1" dirty="0">
                <a:latin typeface="Arial"/>
                <a:cs typeface="Arial"/>
              </a:rPr>
              <a:t>are</a:t>
            </a:r>
            <a:r>
              <a:rPr sz="2118" b="1" spc="-4" dirty="0">
                <a:latin typeface="Arial"/>
                <a:cs typeface="Arial"/>
              </a:rPr>
              <a:t> </a:t>
            </a:r>
            <a:r>
              <a:rPr sz="2118" b="1" dirty="0">
                <a:latin typeface="Arial"/>
                <a:cs typeface="Arial"/>
              </a:rPr>
              <a:t>exec</a:t>
            </a:r>
            <a:r>
              <a:rPr sz="2118" b="1" spc="-13" dirty="0">
                <a:latin typeface="Arial"/>
                <a:cs typeface="Arial"/>
              </a:rPr>
              <a:t>u</a:t>
            </a:r>
            <a:r>
              <a:rPr sz="2118" b="1" dirty="0">
                <a:latin typeface="Arial"/>
                <a:cs typeface="Arial"/>
              </a:rPr>
              <a:t>te</a:t>
            </a:r>
            <a:r>
              <a:rPr sz="2118" b="1" spc="-13" dirty="0">
                <a:latin typeface="Arial"/>
                <a:cs typeface="Arial"/>
              </a:rPr>
              <a:t>d</a:t>
            </a:r>
            <a:endParaRPr sz="2118">
              <a:latin typeface="Arial"/>
              <a:cs typeface="Arial"/>
            </a:endParaRPr>
          </a:p>
          <a:p>
            <a:pPr marL="263352" indent="-252146">
              <a:spcBef>
                <a:spcPts val="918"/>
              </a:spcBef>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T</a:t>
            </a:r>
            <a:r>
              <a:rPr sz="2118" b="1" dirty="0">
                <a:latin typeface="Arial"/>
                <a:cs typeface="Arial"/>
              </a:rPr>
              <a:t>M</a:t>
            </a:r>
            <a:r>
              <a:rPr sz="2118" b="1" spc="-4" dirty="0">
                <a:latin typeface="Arial"/>
                <a:cs typeface="Arial"/>
              </a:rPr>
              <a:t> </a:t>
            </a:r>
            <a:r>
              <a:rPr sz="2118" b="1" dirty="0">
                <a:latin typeface="Arial"/>
                <a:cs typeface="Arial"/>
              </a:rPr>
              <a:t>Exam</a:t>
            </a:r>
            <a:r>
              <a:rPr sz="2118" b="1" spc="-13" dirty="0">
                <a:latin typeface="Arial"/>
                <a:cs typeface="Arial"/>
              </a:rPr>
              <a:t>pl</a:t>
            </a:r>
            <a:r>
              <a:rPr sz="2118" b="1" dirty="0">
                <a:latin typeface="Arial"/>
                <a:cs typeface="Arial"/>
              </a:rPr>
              <a:t>e</a:t>
            </a:r>
            <a:endParaRPr sz="2118">
              <a:latin typeface="Arial"/>
              <a:cs typeface="Arial"/>
            </a:endParaRPr>
          </a:p>
          <a:p>
            <a:pPr marL="616356" lvl="1" indent="-201717">
              <a:spcBef>
                <a:spcPts val="401"/>
              </a:spcBef>
              <a:buFont typeface="Arial"/>
              <a:buChar char="–"/>
              <a:tabLst>
                <a:tab pos="616356" algn="l"/>
                <a:tab pos="3183201" algn="l"/>
              </a:tabLst>
            </a:pPr>
            <a:r>
              <a:rPr sz="1588" b="1" dirty="0">
                <a:solidFill>
                  <a:srgbClr val="0066CC"/>
                </a:solidFill>
                <a:latin typeface="Arial"/>
                <a:cs typeface="Arial"/>
              </a:rPr>
              <a:t>SA</a:t>
            </a:r>
            <a:r>
              <a:rPr sz="1588" b="1" spc="-13" dirty="0">
                <a:solidFill>
                  <a:srgbClr val="0066CC"/>
                </a:solidFill>
                <a:latin typeface="Arial"/>
                <a:cs typeface="Arial"/>
              </a:rPr>
              <a:t>LL</a:t>
            </a:r>
            <a:r>
              <a:rPr sz="1588" b="1" dirty="0">
                <a:solidFill>
                  <a:srgbClr val="0066CC"/>
                </a:solidFill>
                <a:latin typeface="Arial"/>
                <a:cs typeface="Arial"/>
              </a:rPr>
              <a:t>Y: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	B</a:t>
            </a:r>
            <a:r>
              <a:rPr sz="1588" b="1" spc="-13" dirty="0">
                <a:solidFill>
                  <a:srgbClr val="0066CC"/>
                </a:solidFill>
                <a:latin typeface="Arial"/>
                <a:cs typeface="Arial"/>
              </a:rPr>
              <a:t>O</a:t>
            </a:r>
            <a:r>
              <a:rPr sz="1588" b="1" dirty="0">
                <a:solidFill>
                  <a:srgbClr val="0066CC"/>
                </a:solidFill>
                <a:latin typeface="Arial"/>
                <a:cs typeface="Arial"/>
              </a:rPr>
              <a:t>B: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9"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a:t>
            </a:r>
            <a:endParaRPr sz="1588">
              <a:latin typeface="Arial"/>
              <a:cs typeface="Arial"/>
            </a:endParaRPr>
          </a:p>
          <a:p>
            <a:pPr marL="616356" lvl="1" indent="-201717">
              <a:lnSpc>
                <a:spcPts val="1888"/>
              </a:lnSpc>
              <a:spcBef>
                <a:spcPts val="387"/>
              </a:spcBef>
              <a:buFont typeface="Arial"/>
              <a:buChar char="–"/>
              <a:tabLst>
                <a:tab pos="616356" algn="l"/>
              </a:tabLst>
            </a:pPr>
            <a:r>
              <a:rPr sz="1588" b="1" u="heavy" spc="-13" dirty="0">
                <a:solidFill>
                  <a:srgbClr val="0066CC"/>
                </a:solidFill>
                <a:latin typeface="Arial"/>
                <a:cs typeface="Arial"/>
              </a:rPr>
              <a:t>Qu</a:t>
            </a:r>
            <a:r>
              <a:rPr sz="1588" b="1" u="heavy" dirty="0">
                <a:solidFill>
                  <a:srgbClr val="0066CC"/>
                </a:solidFill>
                <a:latin typeface="Arial"/>
                <a:cs typeface="Arial"/>
              </a:rPr>
              <a:t>es</a:t>
            </a:r>
            <a:r>
              <a:rPr sz="1588" b="1" u="heavy" spc="-9" dirty="0">
                <a:solidFill>
                  <a:srgbClr val="0066CC"/>
                </a:solidFill>
                <a:latin typeface="Arial"/>
                <a:cs typeface="Arial"/>
              </a:rPr>
              <a:t>ti</a:t>
            </a:r>
            <a:r>
              <a:rPr sz="1588" b="1" u="heavy" spc="-13" dirty="0">
                <a:solidFill>
                  <a:srgbClr val="0066CC"/>
                </a:solidFill>
                <a:latin typeface="Arial"/>
                <a:cs typeface="Arial"/>
              </a:rPr>
              <a:t>on</a:t>
            </a:r>
            <a:r>
              <a:rPr sz="1588" b="1" dirty="0">
                <a:solidFill>
                  <a:srgbClr val="0066CC"/>
                </a:solidFill>
                <a:latin typeface="Arial"/>
                <a:cs typeface="Arial"/>
              </a:rPr>
              <a:t>:</a:t>
            </a:r>
            <a:r>
              <a:rPr sz="1588" b="1" spc="-4" dirty="0">
                <a:solidFill>
                  <a:srgbClr val="0066CC"/>
                </a:solidFill>
                <a:latin typeface="Arial"/>
                <a:cs typeface="Arial"/>
              </a:rPr>
              <a:t> I</a:t>
            </a:r>
            <a:r>
              <a:rPr sz="1588" b="1" dirty="0">
                <a:solidFill>
                  <a:srgbClr val="0066CC"/>
                </a:solidFill>
                <a:latin typeface="Arial"/>
                <a:cs typeface="Arial"/>
              </a:rPr>
              <a:t>f</a:t>
            </a:r>
            <a:r>
              <a:rPr sz="1588" b="1" spc="-4" dirty="0">
                <a:solidFill>
                  <a:srgbClr val="0066CC"/>
                </a:solidFill>
                <a:latin typeface="Arial"/>
                <a:cs typeface="Arial"/>
              </a:rPr>
              <a:t> </a:t>
            </a:r>
            <a:r>
              <a:rPr sz="1588" b="1" spc="-9" dirty="0">
                <a:solidFill>
                  <a:srgbClr val="0066CC"/>
                </a:solidFill>
                <a:latin typeface="Arial"/>
                <a:cs typeface="Arial"/>
              </a:rPr>
              <a:t>initi</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$500</a:t>
            </a:r>
            <a:r>
              <a:rPr sz="1588" b="1" spc="-4" dirty="0">
                <a:solidFill>
                  <a:srgbClr val="0066CC"/>
                </a:solidFill>
                <a:latin typeface="Arial"/>
                <a:cs typeface="Arial"/>
              </a:rPr>
              <a:t>, </a:t>
            </a:r>
            <a:r>
              <a:rPr sz="1588" b="1" spc="-13" dirty="0">
                <a:solidFill>
                  <a:srgbClr val="0066CC"/>
                </a:solidFill>
                <a:latin typeface="Arial"/>
                <a:cs typeface="Arial"/>
              </a:rPr>
              <a:t>wh</a:t>
            </a:r>
            <a:r>
              <a:rPr sz="1588" b="1" dirty="0">
                <a:solidFill>
                  <a:srgbClr val="0066CC"/>
                </a:solidFill>
                <a:latin typeface="Arial"/>
                <a:cs typeface="Arial"/>
              </a:rPr>
              <a:t>at</a:t>
            </a:r>
            <a:r>
              <a:rPr sz="1588" b="1" spc="-4" dirty="0">
                <a:solidFill>
                  <a:srgbClr val="0066CC"/>
                </a:solidFill>
                <a:latin typeface="Arial"/>
                <a:cs typeface="Arial"/>
              </a:rPr>
              <a:t> </a:t>
            </a:r>
            <a:r>
              <a:rPr sz="1588" b="1" spc="-9" dirty="0">
                <a:solidFill>
                  <a:srgbClr val="0066CC"/>
                </a:solidFill>
                <a:latin typeface="Arial"/>
                <a:cs typeface="Arial"/>
              </a:rPr>
              <a:t>will</a:t>
            </a:r>
            <a:r>
              <a:rPr sz="1588" b="1" spc="-4" dirty="0">
                <a:solidFill>
                  <a:srgbClr val="0066CC"/>
                </a:solidFill>
                <a:latin typeface="Arial"/>
                <a:cs typeface="Arial"/>
              </a:rPr>
              <a:t> </a:t>
            </a:r>
            <a:r>
              <a:rPr sz="1588" b="1" spc="-9" dirty="0">
                <a:solidFill>
                  <a:srgbClr val="0066CC"/>
                </a:solidFill>
                <a:latin typeface="Arial"/>
                <a:cs typeface="Arial"/>
              </a:rPr>
              <a:t>fin</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13" dirty="0">
                <a:solidFill>
                  <a:srgbClr val="0066CC"/>
                </a:solidFill>
                <a:latin typeface="Arial"/>
                <a:cs typeface="Arial"/>
              </a:rPr>
              <a:t>?</a:t>
            </a:r>
            <a:endParaRPr sz="1588">
              <a:latin typeface="Arial"/>
              <a:cs typeface="Arial"/>
            </a:endParaRPr>
          </a:p>
        </p:txBody>
      </p:sp>
      <p:sp>
        <p:nvSpPr>
          <p:cNvPr id="5" name="object 5"/>
          <p:cNvSpPr txBox="1"/>
          <p:nvPr/>
        </p:nvSpPr>
        <p:spPr>
          <a:xfrm>
            <a:off x="6347572" y="3510348"/>
            <a:ext cx="1977561" cy="484300"/>
          </a:xfrm>
          <a:prstGeom prst="rect">
            <a:avLst/>
          </a:prstGeom>
        </p:spPr>
        <p:txBody>
          <a:bodyPr vert="horz" wrap="square" lIns="0" tIns="0" rIns="0" bIns="0" rtlCol="0">
            <a:spAutoFit/>
          </a:bodyPr>
          <a:lstStyle/>
          <a:p>
            <a:pPr marL="610753"/>
            <a:r>
              <a:rPr sz="1412" b="1" u="heavy" dirty="0">
                <a:latin typeface="Arial"/>
                <a:cs typeface="Arial"/>
              </a:rPr>
              <a:t>SA</a:t>
            </a:r>
            <a:r>
              <a:rPr sz="1412" b="1" u="heavy" spc="-9" dirty="0">
                <a:latin typeface="Arial"/>
                <a:cs typeface="Arial"/>
              </a:rPr>
              <a:t>L</a:t>
            </a:r>
            <a:r>
              <a:rPr sz="1412" b="1" u="heavy" spc="-141" dirty="0">
                <a:latin typeface="Arial"/>
                <a:cs typeface="Arial"/>
              </a:rPr>
              <a:t>L</a:t>
            </a:r>
            <a:r>
              <a:rPr sz="1412" b="1" u="heavy" spc="-13" dirty="0">
                <a:latin typeface="Arial"/>
                <a:cs typeface="Arial"/>
              </a:rPr>
              <a:t>Y</a:t>
            </a:r>
            <a:endParaRPr sz="1412" dirty="0">
              <a:latin typeface="Arial"/>
              <a:cs typeface="Arial"/>
            </a:endParaRPr>
          </a:p>
          <a:p>
            <a:pPr marL="11206">
              <a:spcBef>
                <a:spcPts val="635"/>
              </a:spcBef>
            </a:pPr>
            <a:r>
              <a:rPr lang="en-US" sz="1235" b="1" spc="-4" dirty="0">
                <a:latin typeface="Courier New"/>
                <a:cs typeface="Courier New"/>
              </a:rPr>
              <a:t>X = </a:t>
            </a:r>
            <a:r>
              <a:rPr lang="en-US" sz="1235" b="1" spc="-4" dirty="0" err="1">
                <a:latin typeface="Courier New"/>
                <a:cs typeface="Courier New"/>
              </a:rPr>
              <a:t>ReadBalance</a:t>
            </a:r>
            <a:r>
              <a:rPr lang="en-US" sz="1235" b="1" spc="-4" dirty="0">
                <a:latin typeface="Courier New"/>
                <a:cs typeface="Courier New"/>
              </a:rPr>
              <a:t>(500)</a:t>
            </a:r>
            <a:endParaRPr sz="1235" dirty="0">
              <a:latin typeface="Courier New"/>
              <a:cs typeface="Courier New"/>
            </a:endParaRPr>
          </a:p>
        </p:txBody>
      </p:sp>
      <p:sp>
        <p:nvSpPr>
          <p:cNvPr id="6" name="object 6"/>
          <p:cNvSpPr txBox="1"/>
          <p:nvPr/>
        </p:nvSpPr>
        <p:spPr>
          <a:xfrm>
            <a:off x="8731317" y="3510348"/>
            <a:ext cx="421341" cy="217304"/>
          </a:xfrm>
          <a:prstGeom prst="rect">
            <a:avLst/>
          </a:prstGeom>
        </p:spPr>
        <p:txBody>
          <a:bodyPr vert="horz" wrap="square" lIns="0" tIns="0" rIns="0" bIns="0" rtlCol="0">
            <a:spAutoFit/>
          </a:bodyPr>
          <a:lstStyle/>
          <a:p>
            <a:pPr marL="11206"/>
            <a:r>
              <a:rPr sz="1412" b="1" u="heavy" dirty="0">
                <a:latin typeface="Arial"/>
                <a:cs typeface="Arial"/>
              </a:rPr>
              <a:t>BOB</a:t>
            </a:r>
            <a:endParaRPr sz="1412">
              <a:latin typeface="Arial"/>
              <a:cs typeface="Arial"/>
            </a:endParaRPr>
          </a:p>
        </p:txBody>
      </p:sp>
      <p:sp>
        <p:nvSpPr>
          <p:cNvPr id="7" name="object 7"/>
          <p:cNvSpPr txBox="1"/>
          <p:nvPr/>
        </p:nvSpPr>
        <p:spPr>
          <a:xfrm>
            <a:off x="8711453" y="4068645"/>
            <a:ext cx="2336410" cy="190052"/>
          </a:xfrm>
          <a:prstGeom prst="rect">
            <a:avLst/>
          </a:prstGeom>
        </p:spPr>
        <p:txBody>
          <a:bodyPr vert="horz" wrap="square" lIns="0" tIns="0" rIns="0" bIns="0" rtlCol="0">
            <a:spAutoFit/>
          </a:bodyPr>
          <a:lstStyle/>
          <a:p>
            <a:pPr marL="11206"/>
            <a:r>
              <a:rPr lang="en-US" sz="1235" b="1" spc="-4" dirty="0">
                <a:latin typeface="Courier New"/>
                <a:cs typeface="Courier New"/>
              </a:rPr>
              <a:t>Y = </a:t>
            </a:r>
            <a:r>
              <a:rPr lang="en-US" sz="1235" b="1" spc="-4" dirty="0" err="1">
                <a:latin typeface="Courier New"/>
                <a:cs typeface="Courier New"/>
              </a:rPr>
              <a:t>ReadBalance</a:t>
            </a:r>
            <a:r>
              <a:rPr lang="en-US" sz="1235" b="1" spc="-4" dirty="0">
                <a:latin typeface="Courier New"/>
                <a:cs typeface="Courier New"/>
              </a:rPr>
              <a:t>(500)</a:t>
            </a:r>
            <a:endParaRPr sz="1235" dirty="0">
              <a:latin typeface="Courier New"/>
              <a:cs typeface="Courier New"/>
            </a:endParaRPr>
          </a:p>
        </p:txBody>
      </p:sp>
      <p:sp>
        <p:nvSpPr>
          <p:cNvPr id="8" name="object 8"/>
          <p:cNvSpPr txBox="1"/>
          <p:nvPr/>
        </p:nvSpPr>
        <p:spPr>
          <a:xfrm>
            <a:off x="6347573" y="4407571"/>
            <a:ext cx="1434913" cy="190052"/>
          </a:xfrm>
          <a:prstGeom prst="rect">
            <a:avLst/>
          </a:prstGeom>
        </p:spPr>
        <p:txBody>
          <a:bodyPr vert="horz" wrap="square" lIns="0" tIns="0" rIns="0" bIns="0" rtlCol="0">
            <a:spAutoFit/>
          </a:bodyPr>
          <a:lstStyle/>
          <a:p>
            <a:pPr marL="11206"/>
            <a:r>
              <a:rPr lang="en-US" sz="1235" b="1" spc="-4" dirty="0">
                <a:latin typeface="Courier New"/>
                <a:cs typeface="Courier New"/>
              </a:rPr>
              <a:t>X = X + 50</a:t>
            </a:r>
            <a:endParaRPr sz="1235" dirty="0">
              <a:latin typeface="Courier New"/>
              <a:cs typeface="Courier New"/>
            </a:endParaRPr>
          </a:p>
        </p:txBody>
      </p:sp>
      <p:sp>
        <p:nvSpPr>
          <p:cNvPr id="9" name="object 9"/>
          <p:cNvSpPr txBox="1"/>
          <p:nvPr/>
        </p:nvSpPr>
        <p:spPr>
          <a:xfrm>
            <a:off x="6347573" y="4703082"/>
            <a:ext cx="5129940" cy="775340"/>
          </a:xfrm>
          <a:prstGeom prst="rect">
            <a:avLst/>
          </a:prstGeom>
        </p:spPr>
        <p:txBody>
          <a:bodyPr vert="horz" wrap="square" lIns="0" tIns="0" rIns="0" bIns="0" rtlCol="0">
            <a:spAutoFit/>
          </a:bodyPr>
          <a:lstStyle/>
          <a:p>
            <a:pPr marL="1768943"/>
            <a:r>
              <a:rPr lang="en-US" sz="1235" b="1" spc="-4" dirty="0">
                <a:latin typeface="Courier New"/>
                <a:cs typeface="Courier New"/>
              </a:rPr>
              <a:t>	       Y = Y - 50</a:t>
            </a:r>
            <a:endParaRPr sz="1235" dirty="0">
              <a:latin typeface="Courier New"/>
              <a:cs typeface="Courier New"/>
            </a:endParaRPr>
          </a:p>
          <a:p>
            <a:pPr marL="11206">
              <a:spcBef>
                <a:spcPts val="843"/>
              </a:spcBef>
            </a:pPr>
            <a:r>
              <a:rPr lang="en-US" sz="1235" b="1" spc="-4" dirty="0" err="1">
                <a:latin typeface="Courier New"/>
                <a:cs typeface="Courier New"/>
              </a:rPr>
              <a:t>WriteBalance</a:t>
            </a:r>
            <a:r>
              <a:rPr lang="en-US" sz="1235" b="1" spc="-4" dirty="0">
                <a:latin typeface="Courier New"/>
                <a:cs typeface="Courier New"/>
              </a:rPr>
              <a:t>(X)</a:t>
            </a:r>
            <a:endParaRPr sz="1235" dirty="0">
              <a:latin typeface="Courier New"/>
              <a:cs typeface="Courier New"/>
            </a:endParaRPr>
          </a:p>
          <a:p>
            <a:pPr marL="1768943">
              <a:spcBef>
                <a:spcPts val="843"/>
              </a:spcBef>
            </a:pPr>
            <a:r>
              <a:rPr lang="en-US" sz="1235" b="1" spc="-4" dirty="0">
                <a:latin typeface="Courier New"/>
                <a:cs typeface="Courier New"/>
              </a:rPr>
              <a:t>	        </a:t>
            </a:r>
            <a:r>
              <a:rPr lang="en-US" sz="1235" b="1" spc="-4" dirty="0" err="1">
                <a:latin typeface="Courier New"/>
                <a:cs typeface="Courier New"/>
              </a:rPr>
              <a:t>WriteBalance</a:t>
            </a:r>
            <a:r>
              <a:rPr lang="en-US" sz="1235" b="1" spc="-4" dirty="0">
                <a:latin typeface="Courier New"/>
                <a:cs typeface="Courier New"/>
              </a:rPr>
              <a:t>(Y)</a:t>
            </a:r>
            <a:endParaRPr sz="1235" dirty="0">
              <a:latin typeface="Courier New"/>
              <a:cs typeface="Courier New"/>
            </a:endParaRPr>
          </a:p>
        </p:txBody>
      </p:sp>
      <p:sp>
        <p:nvSpPr>
          <p:cNvPr id="10" name="object 10"/>
          <p:cNvSpPr txBox="1"/>
          <p:nvPr/>
        </p:nvSpPr>
        <p:spPr>
          <a:xfrm>
            <a:off x="7566771" y="5917930"/>
            <a:ext cx="1144682" cy="217304"/>
          </a:xfrm>
          <a:prstGeom prst="rect">
            <a:avLst/>
          </a:prstGeom>
          <a:solidFill>
            <a:srgbClr val="FFFB00"/>
          </a:solidFill>
          <a:ln w="25399">
            <a:solidFill>
              <a:srgbClr val="000000"/>
            </a:solidFill>
          </a:ln>
        </p:spPr>
        <p:txBody>
          <a:bodyPr vert="horz" wrap="square" lIns="0" tIns="0" rIns="0" bIns="0" rtlCol="0">
            <a:spAutoFit/>
          </a:bodyPr>
          <a:lstStyle/>
          <a:p>
            <a:pPr marL="80687"/>
            <a:r>
              <a:rPr sz="1412" b="1" dirty="0">
                <a:solidFill>
                  <a:srgbClr val="FF0000"/>
                </a:solidFill>
                <a:latin typeface="Arial"/>
                <a:cs typeface="Arial"/>
              </a:rPr>
              <a:t>Net:</a:t>
            </a:r>
            <a:r>
              <a:rPr sz="1412" b="1" spc="-4" dirty="0">
                <a:solidFill>
                  <a:srgbClr val="FF0000"/>
                </a:solidFill>
                <a:latin typeface="Arial"/>
                <a:cs typeface="Arial"/>
              </a:rPr>
              <a:t> </a:t>
            </a:r>
            <a:r>
              <a:rPr sz="1412" b="1" dirty="0">
                <a:solidFill>
                  <a:srgbClr val="FF0000"/>
                </a:solidFill>
                <a:latin typeface="Arial"/>
                <a:cs typeface="Arial"/>
              </a:rPr>
              <a:t>$450</a:t>
            </a:r>
            <a:endParaRPr sz="1412" dirty="0">
              <a:solidFill>
                <a:srgbClr val="FF0000"/>
              </a:solidFill>
              <a:latin typeface="Arial"/>
              <a:cs typeface="Arial"/>
            </a:endParaRPr>
          </a:p>
        </p:txBody>
      </p:sp>
      <p:sp>
        <p:nvSpPr>
          <p:cNvPr id="11" name="object 11"/>
          <p:cNvSpPr/>
          <p:nvPr/>
        </p:nvSpPr>
        <p:spPr>
          <a:xfrm>
            <a:off x="5384426" y="3595688"/>
            <a:ext cx="486335" cy="1826559"/>
          </a:xfrm>
          <a:custGeom>
            <a:avLst/>
            <a:gdLst/>
            <a:ahLst/>
            <a:cxnLst/>
            <a:rect l="l" t="t" r="r" b="b"/>
            <a:pathLst>
              <a:path w="551179" h="2070100">
                <a:moveTo>
                  <a:pt x="550862" y="2070099"/>
                </a:moveTo>
                <a:lnTo>
                  <a:pt x="506186" y="2067841"/>
                </a:lnTo>
                <a:lnTo>
                  <a:pt x="463805" y="2061304"/>
                </a:lnTo>
                <a:lnTo>
                  <a:pt x="424286" y="2050844"/>
                </a:lnTo>
                <a:lnTo>
                  <a:pt x="388196" y="2036815"/>
                </a:lnTo>
                <a:lnTo>
                  <a:pt x="341732" y="2009858"/>
                </a:lnTo>
                <a:lnTo>
                  <a:pt x="306174" y="1976869"/>
                </a:lnTo>
                <a:lnTo>
                  <a:pt x="283435" y="1939047"/>
                </a:lnTo>
                <a:lnTo>
                  <a:pt x="275430" y="1897591"/>
                </a:lnTo>
                <a:lnTo>
                  <a:pt x="275431" y="1207557"/>
                </a:lnTo>
                <a:lnTo>
                  <a:pt x="274518" y="1193409"/>
                </a:lnTo>
                <a:lnTo>
                  <a:pt x="261390" y="1153031"/>
                </a:lnTo>
                <a:lnTo>
                  <a:pt x="234165" y="1116687"/>
                </a:lnTo>
                <a:lnTo>
                  <a:pt x="194759" y="1085576"/>
                </a:lnTo>
                <a:lnTo>
                  <a:pt x="145085" y="1060895"/>
                </a:lnTo>
                <a:lnTo>
                  <a:pt x="107210" y="1048606"/>
                </a:lnTo>
                <a:lnTo>
                  <a:pt x="66189" y="1040063"/>
                </a:lnTo>
                <a:lnTo>
                  <a:pt x="22589" y="1035621"/>
                </a:lnTo>
                <a:lnTo>
                  <a:pt x="0" y="1035049"/>
                </a:lnTo>
                <a:lnTo>
                  <a:pt x="22589" y="1034477"/>
                </a:lnTo>
                <a:lnTo>
                  <a:pt x="66189" y="1030036"/>
                </a:lnTo>
                <a:lnTo>
                  <a:pt x="107210" y="1021493"/>
                </a:lnTo>
                <a:lnTo>
                  <a:pt x="145085" y="1009204"/>
                </a:lnTo>
                <a:lnTo>
                  <a:pt x="194759" y="984523"/>
                </a:lnTo>
                <a:lnTo>
                  <a:pt x="234165" y="953411"/>
                </a:lnTo>
                <a:lnTo>
                  <a:pt x="261390" y="917067"/>
                </a:lnTo>
                <a:lnTo>
                  <a:pt x="274518" y="876690"/>
                </a:lnTo>
                <a:lnTo>
                  <a:pt x="275431" y="862541"/>
                </a:lnTo>
                <a:lnTo>
                  <a:pt x="275431" y="172508"/>
                </a:lnTo>
                <a:lnTo>
                  <a:pt x="276345" y="158359"/>
                </a:lnTo>
                <a:lnTo>
                  <a:pt x="289473" y="117982"/>
                </a:lnTo>
                <a:lnTo>
                  <a:pt x="316697" y="81638"/>
                </a:lnTo>
                <a:lnTo>
                  <a:pt x="356104" y="50526"/>
                </a:lnTo>
                <a:lnTo>
                  <a:pt x="405778" y="25845"/>
                </a:lnTo>
                <a:lnTo>
                  <a:pt x="443653" y="13556"/>
                </a:lnTo>
                <a:lnTo>
                  <a:pt x="484674" y="5013"/>
                </a:lnTo>
                <a:lnTo>
                  <a:pt x="528274" y="571"/>
                </a:lnTo>
                <a:lnTo>
                  <a:pt x="550863" y="0"/>
                </a:lnTo>
              </a:path>
            </a:pathLst>
          </a:custGeom>
          <a:ln w="25399">
            <a:solidFill>
              <a:srgbClr val="000000"/>
            </a:solidFill>
          </a:ln>
        </p:spPr>
        <p:txBody>
          <a:bodyPr wrap="square" lIns="0" tIns="0" rIns="0" bIns="0" rtlCol="0"/>
          <a:lstStyle/>
          <a:p>
            <a:endParaRPr sz="1588"/>
          </a:p>
        </p:txBody>
      </p:sp>
      <p:sp>
        <p:nvSpPr>
          <p:cNvPr id="12" name="object 12"/>
          <p:cNvSpPr txBox="1"/>
          <p:nvPr/>
        </p:nvSpPr>
        <p:spPr>
          <a:xfrm>
            <a:off x="2628620" y="4294766"/>
            <a:ext cx="2722469" cy="436017"/>
          </a:xfrm>
          <a:prstGeom prst="rect">
            <a:avLst/>
          </a:prstGeom>
        </p:spPr>
        <p:txBody>
          <a:bodyPr vert="horz" wrap="square" lIns="0" tIns="0" rIns="0" bIns="0" rtlCol="0">
            <a:spAutoFit/>
          </a:bodyPr>
          <a:lstStyle/>
          <a:p>
            <a:pPr marL="11206" marR="4483" indent="78445">
              <a:lnSpc>
                <a:spcPts val="1677"/>
              </a:lnSpc>
            </a:pPr>
            <a:r>
              <a:rPr sz="1412" b="1" dirty="0">
                <a:latin typeface="Arial"/>
                <a:cs typeface="Arial"/>
              </a:rPr>
              <a:t>H</a:t>
            </a:r>
            <a:r>
              <a:rPr sz="1412" b="1" spc="-13" dirty="0">
                <a:latin typeface="Arial"/>
                <a:cs typeface="Arial"/>
              </a:rPr>
              <a:t>oweve</a:t>
            </a:r>
            <a:r>
              <a:rPr sz="1412" b="1" spc="-79" dirty="0">
                <a:latin typeface="Arial"/>
                <a:cs typeface="Arial"/>
              </a:rPr>
              <a:t>r</a:t>
            </a:r>
            <a:r>
              <a:rPr sz="1412" b="1" spc="-4" dirty="0">
                <a:latin typeface="Arial"/>
                <a:cs typeface="Arial"/>
              </a:rPr>
              <a:t>, </a:t>
            </a:r>
            <a:r>
              <a:rPr sz="1412" b="1" spc="-9" dirty="0">
                <a:latin typeface="Arial"/>
                <a:cs typeface="Arial"/>
              </a:rPr>
              <a:t>thi</a:t>
            </a:r>
            <a:r>
              <a:rPr sz="1412" b="1" dirty="0">
                <a:latin typeface="Arial"/>
                <a:cs typeface="Arial"/>
              </a:rPr>
              <a:t>s</a:t>
            </a:r>
            <a:r>
              <a:rPr sz="1412" b="1" spc="-4" dirty="0">
                <a:latin typeface="Arial"/>
                <a:cs typeface="Arial"/>
              </a:rPr>
              <a:t> </a:t>
            </a:r>
            <a:r>
              <a:rPr sz="1412" b="1" spc="-9" dirty="0">
                <a:latin typeface="Arial"/>
                <a:cs typeface="Arial"/>
              </a:rPr>
              <a:t>(o</a:t>
            </a:r>
            <a:r>
              <a:rPr sz="1412" b="1" dirty="0">
                <a:latin typeface="Arial"/>
                <a:cs typeface="Arial"/>
              </a:rPr>
              <a:t>r</a:t>
            </a:r>
            <a:r>
              <a:rPr sz="1412" b="1" spc="-4" dirty="0">
                <a:latin typeface="Arial"/>
                <a:cs typeface="Arial"/>
              </a:rPr>
              <a:t> </a:t>
            </a:r>
            <a:r>
              <a:rPr sz="1412" b="1" dirty="0">
                <a:latin typeface="Arial"/>
                <a:cs typeface="Arial"/>
              </a:rPr>
              <a:t>reverse)</a:t>
            </a:r>
            <a:r>
              <a:rPr sz="1412" b="1" spc="-4" dirty="0">
                <a:latin typeface="Arial"/>
                <a:cs typeface="Arial"/>
              </a:rPr>
              <a:t> </a:t>
            </a:r>
            <a:r>
              <a:rPr sz="1412" b="1" dirty="0">
                <a:latin typeface="Arial"/>
                <a:cs typeface="Arial"/>
              </a:rPr>
              <a:t>ca</a:t>
            </a:r>
            <a:r>
              <a:rPr sz="1412" b="1" spc="-9" dirty="0">
                <a:latin typeface="Arial"/>
                <a:cs typeface="Arial"/>
              </a:rPr>
              <a:t>n h</a:t>
            </a:r>
            <a:r>
              <a:rPr sz="1412" b="1" dirty="0">
                <a:latin typeface="Arial"/>
                <a:cs typeface="Arial"/>
              </a:rPr>
              <a:t>a</a:t>
            </a:r>
            <a:r>
              <a:rPr sz="1412" b="1" spc="-9" dirty="0">
                <a:latin typeface="Arial"/>
                <a:cs typeface="Arial"/>
              </a:rPr>
              <a:t>pp</a:t>
            </a:r>
            <a:r>
              <a:rPr sz="1412" b="1" dirty="0">
                <a:latin typeface="Arial"/>
                <a:cs typeface="Arial"/>
              </a:rPr>
              <a:t>e</a:t>
            </a:r>
            <a:r>
              <a:rPr sz="1412" b="1" spc="-9" dirty="0">
                <a:latin typeface="Arial"/>
                <a:cs typeface="Arial"/>
              </a:rPr>
              <a:t>n</a:t>
            </a:r>
            <a:r>
              <a:rPr sz="1412" b="1" spc="-4" dirty="0">
                <a:latin typeface="Arial"/>
                <a:cs typeface="Arial"/>
              </a:rPr>
              <a:t> </a:t>
            </a:r>
            <a:r>
              <a:rPr sz="1412" b="1" spc="-9" dirty="0">
                <a:latin typeface="Arial"/>
                <a:cs typeface="Arial"/>
              </a:rPr>
              <a:t>du</a:t>
            </a:r>
            <a:r>
              <a:rPr sz="1412" b="1" dirty="0">
                <a:latin typeface="Arial"/>
                <a:cs typeface="Arial"/>
              </a:rPr>
              <a:t>e</a:t>
            </a:r>
            <a:r>
              <a:rPr sz="1412" b="1" spc="-4" dirty="0">
                <a:latin typeface="Arial"/>
                <a:cs typeface="Arial"/>
              </a:rPr>
              <a:t> </a:t>
            </a:r>
            <a:r>
              <a:rPr sz="1412" b="1" spc="-9" dirty="0">
                <a:latin typeface="Arial"/>
                <a:cs typeface="Arial"/>
              </a:rPr>
              <a:t>to</a:t>
            </a:r>
            <a:r>
              <a:rPr sz="1412" b="1" spc="-4" dirty="0">
                <a:latin typeface="Arial"/>
                <a:cs typeface="Arial"/>
              </a:rPr>
              <a:t> </a:t>
            </a:r>
            <a:r>
              <a:rPr sz="1412" b="1" dirty="0">
                <a:latin typeface="Arial"/>
                <a:cs typeface="Arial"/>
              </a:rPr>
              <a:t>a</a:t>
            </a:r>
            <a:r>
              <a:rPr sz="1412" b="1" spc="-4" dirty="0">
                <a:latin typeface="Arial"/>
                <a:cs typeface="Arial"/>
              </a:rPr>
              <a:t> </a:t>
            </a:r>
            <a:r>
              <a:rPr sz="1412" b="1" dirty="0">
                <a:latin typeface="Arial"/>
                <a:cs typeface="Arial"/>
              </a:rPr>
              <a:t>race</a:t>
            </a:r>
            <a:r>
              <a:rPr sz="1412" b="1" spc="-4" dirty="0">
                <a:latin typeface="Arial"/>
                <a:cs typeface="Arial"/>
              </a:rPr>
              <a:t> </a:t>
            </a:r>
            <a:r>
              <a:rPr sz="1412" b="1" dirty="0">
                <a:latin typeface="Arial"/>
                <a:cs typeface="Arial"/>
              </a:rPr>
              <a:t>c</a:t>
            </a:r>
            <a:r>
              <a:rPr sz="1412" b="1" spc="-9" dirty="0">
                <a:latin typeface="Arial"/>
                <a:cs typeface="Arial"/>
              </a:rPr>
              <a:t>ondition.</a:t>
            </a:r>
            <a:endParaRPr sz="1412">
              <a:latin typeface="Arial"/>
              <a:cs typeface="Arial"/>
            </a:endParaRPr>
          </a:p>
        </p:txBody>
      </p:sp>
    </p:spTree>
    <p:extLst>
      <p:ext uri="{BB962C8B-B14F-4D97-AF65-F5344CB8AC3E}">
        <p14:creationId xmlns:p14="http://schemas.microsoft.com/office/powerpoint/2010/main" val="42549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Race Conditions</a:t>
            </a:r>
          </a:p>
        </p:txBody>
      </p:sp>
      <p:sp>
        <p:nvSpPr>
          <p:cNvPr id="140" name="Shape 140"/>
          <p:cNvSpPr>
            <a:spLocks noGrp="1"/>
          </p:cNvSpPr>
          <p:nvPr>
            <p:ph type="body" idx="1"/>
          </p:nvPr>
        </p:nvSpPr>
        <p:spPr>
          <a:prstGeom prst="rect">
            <a:avLst/>
          </a:prstGeom>
        </p:spPr>
        <p:txBody>
          <a:bodyPr>
            <a:normAutofit fontScale="92500" lnSpcReduction="10000"/>
          </a:bodyPr>
          <a:lstStyle/>
          <a:p>
            <a:r>
              <a:rPr sz="2400" dirty="0"/>
              <a:t>If two processes or threads need to update some data at the same time, we may have a </a:t>
            </a:r>
            <a:r>
              <a:rPr sz="2400" i="1" dirty="0"/>
              <a:t>race condition</a:t>
            </a:r>
          </a:p>
          <a:p>
            <a:pPr lvl="1"/>
            <a:r>
              <a:rPr sz="2400" dirty="0"/>
              <a:t>The name comes from the idea that the two are both </a:t>
            </a:r>
            <a:r>
              <a:rPr sz="2400" i="1" dirty="0"/>
              <a:t>racing</a:t>
            </a:r>
            <a:r>
              <a:rPr sz="2400" dirty="0"/>
              <a:t> each other to be the first to write or read the data</a:t>
            </a:r>
          </a:p>
          <a:p>
            <a:r>
              <a:rPr sz="2400" dirty="0"/>
              <a:t>These correctness problems are notoriously difficult to debug – problem only occurs when the timing is just right and is hard to reproduce</a:t>
            </a:r>
            <a:endParaRPr lang="en-US" sz="2400" dirty="0"/>
          </a:p>
          <a:p>
            <a:r>
              <a:rPr lang="en-US" sz="2400" dirty="0"/>
              <a:t>Note that we don't actually need true parallelism here for a mistake to occur!</a:t>
            </a:r>
          </a:p>
          <a:p>
            <a:r>
              <a:rPr lang="en-US" sz="2400" dirty="0"/>
              <a:t>Just </a:t>
            </a:r>
            <a:r>
              <a:rPr lang="en-US" sz="2400" i="1" dirty="0"/>
              <a:t>preemption</a:t>
            </a:r>
            <a:r>
              <a:rPr lang="en-US" sz="2400" dirty="0"/>
              <a:t> at the wrong time</a:t>
            </a:r>
          </a:p>
          <a:p>
            <a:r>
              <a:rPr lang="en-US" sz="2400" dirty="0"/>
              <a:t>Multiple processors do make this sort of problem more likely to manifest, though</a:t>
            </a:r>
          </a:p>
        </p:txBody>
      </p:sp>
    </p:spTree>
    <p:extLst>
      <p:ext uri="{BB962C8B-B14F-4D97-AF65-F5344CB8AC3E}">
        <p14:creationId xmlns:p14="http://schemas.microsoft.com/office/powerpoint/2010/main" val="21219324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7823" y="6455993"/>
            <a:ext cx="1913857" cy="369332"/>
          </a:xfrm>
          <a:prstGeom prst="rect">
            <a:avLst/>
          </a:prstGeom>
          <a:noFill/>
        </p:spPr>
        <p:txBody>
          <a:bodyPr wrap="none" rtlCol="0">
            <a:spAutoFit/>
          </a:bodyPr>
          <a:lstStyle/>
          <a:p>
            <a:r>
              <a:rPr lang="en-US" dirty="0"/>
              <a:t>Source: Stallings</a:t>
            </a:r>
          </a:p>
        </p:txBody>
      </p:sp>
      <p:grpSp>
        <p:nvGrpSpPr>
          <p:cNvPr id="3" name="Group 4"/>
          <p:cNvGrpSpPr>
            <a:grpSpLocks noChangeAspect="1"/>
          </p:cNvGrpSpPr>
          <p:nvPr/>
        </p:nvGrpSpPr>
        <p:grpSpPr bwMode="auto">
          <a:xfrm>
            <a:off x="951198" y="288700"/>
            <a:ext cx="8530732" cy="8265145"/>
            <a:chOff x="1403" y="203"/>
            <a:chExt cx="4006" cy="3817"/>
          </a:xfrm>
        </p:grpSpPr>
        <p:sp>
          <p:nvSpPr>
            <p:cNvPr id="4" name="AutoShape 3"/>
            <p:cNvSpPr>
              <a:spLocks noChangeAspect="1" noChangeArrowheads="1" noTextEdit="1"/>
            </p:cNvSpPr>
            <p:nvPr/>
          </p:nvSpPr>
          <p:spPr bwMode="auto">
            <a:xfrm>
              <a:off x="1403" y="203"/>
              <a:ext cx="4006" cy="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p:nvSpPr>
          <p:spPr bwMode="auto">
            <a:xfrm>
              <a:off x="2481" y="60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2481" y="60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484" y="60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484" y="60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983" y="84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983" y="84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180" y="84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180" y="84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180" y="1084"/>
              <a:ext cx="1304" cy="50"/>
            </a:xfrm>
            <a:custGeom>
              <a:avLst/>
              <a:gdLst>
                <a:gd name="T0" fmla="*/ 2652 w 2652"/>
                <a:gd name="T1" fmla="*/ 0 h 102"/>
                <a:gd name="T2" fmla="*/ 2652 w 2652"/>
                <a:gd name="T3" fmla="*/ 0 h 102"/>
                <a:gd name="T4" fmla="*/ 0 w 2652"/>
                <a:gd name="T5" fmla="*/ 0 h 102"/>
                <a:gd name="T6" fmla="*/ 0 w 2652"/>
                <a:gd name="T7" fmla="*/ 102 h 102"/>
                <a:gd name="T8" fmla="*/ 2652 w 2652"/>
                <a:gd name="T9" fmla="*/ 102 h 102"/>
                <a:gd name="T10" fmla="*/ 2652 w 2652"/>
                <a:gd name="T11" fmla="*/ 0 h 102"/>
              </a:gdLst>
              <a:ahLst/>
              <a:cxnLst>
                <a:cxn ang="0">
                  <a:pos x="T0" y="T1"/>
                </a:cxn>
                <a:cxn ang="0">
                  <a:pos x="T2" y="T3"/>
                </a:cxn>
                <a:cxn ang="0">
                  <a:pos x="T4" y="T5"/>
                </a:cxn>
                <a:cxn ang="0">
                  <a:pos x="T6" y="T7"/>
                </a:cxn>
                <a:cxn ang="0">
                  <a:pos x="T8" y="T9"/>
                </a:cxn>
                <a:cxn ang="0">
                  <a:pos x="T10" y="T11"/>
                </a:cxn>
              </a:cxnLst>
              <a:rect l="0" t="0" r="r" b="b"/>
              <a:pathLst>
                <a:path w="2652" h="102">
                  <a:moveTo>
                    <a:pt x="2652" y="0"/>
                  </a:moveTo>
                  <a:lnTo>
                    <a:pt x="2652" y="0"/>
                  </a:lnTo>
                  <a:lnTo>
                    <a:pt x="0" y="0"/>
                  </a:lnTo>
                  <a:lnTo>
                    <a:pt x="0" y="102"/>
                  </a:lnTo>
                  <a:lnTo>
                    <a:pt x="2652" y="102"/>
                  </a:lnTo>
                  <a:lnTo>
                    <a:pt x="2652"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180" y="1084"/>
              <a:ext cx="1304" cy="50"/>
            </a:xfrm>
            <a:custGeom>
              <a:avLst/>
              <a:gdLst>
                <a:gd name="T0" fmla="*/ 2652 w 2652"/>
                <a:gd name="T1" fmla="*/ 0 h 102"/>
                <a:gd name="T2" fmla="*/ 2652 w 2652"/>
                <a:gd name="T3" fmla="*/ 0 h 102"/>
                <a:gd name="T4" fmla="*/ 0 w 2652"/>
                <a:gd name="T5" fmla="*/ 0 h 102"/>
                <a:gd name="T6" fmla="*/ 0 w 2652"/>
                <a:gd name="T7" fmla="*/ 102 h 102"/>
                <a:gd name="T8" fmla="*/ 2652 w 2652"/>
                <a:gd name="T9" fmla="*/ 102 h 102"/>
                <a:gd name="T10" fmla="*/ 2652 w 2652"/>
                <a:gd name="T11" fmla="*/ 0 h 102"/>
              </a:gdLst>
              <a:ahLst/>
              <a:cxnLst>
                <a:cxn ang="0">
                  <a:pos x="T0" y="T1"/>
                </a:cxn>
                <a:cxn ang="0">
                  <a:pos x="T2" y="T3"/>
                </a:cxn>
                <a:cxn ang="0">
                  <a:pos x="T4" y="T5"/>
                </a:cxn>
                <a:cxn ang="0">
                  <a:pos x="T6" y="T7"/>
                </a:cxn>
                <a:cxn ang="0">
                  <a:pos x="T8" y="T9"/>
                </a:cxn>
                <a:cxn ang="0">
                  <a:pos x="T10" y="T11"/>
                </a:cxn>
              </a:cxnLst>
              <a:rect l="0" t="0" r="r" b="b"/>
              <a:pathLst>
                <a:path w="2652" h="102">
                  <a:moveTo>
                    <a:pt x="2652" y="0"/>
                  </a:moveTo>
                  <a:lnTo>
                    <a:pt x="2652" y="0"/>
                  </a:lnTo>
                  <a:lnTo>
                    <a:pt x="0" y="0"/>
                  </a:lnTo>
                  <a:lnTo>
                    <a:pt x="0" y="102"/>
                  </a:lnTo>
                  <a:lnTo>
                    <a:pt x="2652" y="102"/>
                  </a:lnTo>
                  <a:lnTo>
                    <a:pt x="265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481"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2481"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484"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484"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682" y="204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682" y="204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180" y="2287"/>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180" y="2287"/>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646" y="588"/>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Freeform 25"/>
            <p:cNvSpPr>
              <a:spLocks/>
            </p:cNvSpPr>
            <p:nvPr/>
          </p:nvSpPr>
          <p:spPr bwMode="auto">
            <a:xfrm>
              <a:off x="2180" y="60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180" y="60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983" y="60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2983" y="60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487" y="603"/>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4487" y="603"/>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646" y="82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Freeform 32"/>
            <p:cNvSpPr>
              <a:spLocks/>
            </p:cNvSpPr>
            <p:nvPr/>
          </p:nvSpPr>
          <p:spPr bwMode="auto">
            <a:xfrm>
              <a:off x="2481" y="84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2481" y="84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3986" y="84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3986" y="84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646" y="106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Freeform 37"/>
            <p:cNvSpPr>
              <a:spLocks/>
            </p:cNvSpPr>
            <p:nvPr/>
          </p:nvSpPr>
          <p:spPr bwMode="auto">
            <a:xfrm>
              <a:off x="3484" y="1084"/>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3484" y="1084"/>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2554" y="1280"/>
              <a:ext cx="18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Bold" panose="02020803070505020304" pitchFamily="18" charset="0"/>
                </a:rPr>
                <a:t>(a)  Interleaving (multiprogramming, one processor)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1646" y="1791"/>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Freeform 41"/>
            <p:cNvSpPr>
              <a:spLocks/>
            </p:cNvSpPr>
            <p:nvPr/>
          </p:nvSpPr>
          <p:spPr bwMode="auto">
            <a:xfrm>
              <a:off x="2180" y="1806"/>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2180" y="1806"/>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2983" y="180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2983" y="180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3986" y="1806"/>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3986" y="1806"/>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646" y="2032"/>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Freeform 48"/>
            <p:cNvSpPr>
              <a:spLocks/>
            </p:cNvSpPr>
            <p:nvPr/>
          </p:nvSpPr>
          <p:spPr bwMode="auto">
            <a:xfrm>
              <a:off x="2180"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2180"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3183"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3183"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1646" y="2272"/>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Freeform 53"/>
            <p:cNvSpPr>
              <a:spLocks/>
            </p:cNvSpPr>
            <p:nvPr/>
          </p:nvSpPr>
          <p:spPr bwMode="auto">
            <a:xfrm>
              <a:off x="2682" y="2287"/>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2682" y="2287"/>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2304" y="2483"/>
              <a:ext cx="23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Bold" panose="02020803070505020304" pitchFamily="18" charset="0"/>
                </a:rPr>
                <a:t>(b)  Interleaving and overlapping (multiprocessing; two processors)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1947" y="2857"/>
              <a:ext cx="3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Blocked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Freeform 57"/>
            <p:cNvSpPr>
              <a:spLocks/>
            </p:cNvSpPr>
            <p:nvPr/>
          </p:nvSpPr>
          <p:spPr bwMode="auto">
            <a:xfrm>
              <a:off x="1701" y="2881"/>
              <a:ext cx="201"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p:nvSpPr>
          <p:spPr bwMode="auto">
            <a:xfrm>
              <a:off x="1701" y="2881"/>
              <a:ext cx="201"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693" y="2857"/>
              <a:ext cx="3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Running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Freeform 60"/>
            <p:cNvSpPr>
              <a:spLocks/>
            </p:cNvSpPr>
            <p:nvPr/>
          </p:nvSpPr>
          <p:spPr bwMode="auto">
            <a:xfrm>
              <a:off x="2448" y="2881"/>
              <a:ext cx="200"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2448" y="2881"/>
              <a:ext cx="200"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2"/>
            <p:cNvSpPr>
              <a:spLocks noChangeArrowheads="1"/>
            </p:cNvSpPr>
            <p:nvPr/>
          </p:nvSpPr>
          <p:spPr bwMode="auto">
            <a:xfrm>
              <a:off x="2123" y="354"/>
              <a:ext cx="2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Freeform 63"/>
            <p:cNvSpPr>
              <a:spLocks/>
            </p:cNvSpPr>
            <p:nvPr/>
          </p:nvSpPr>
          <p:spPr bwMode="auto">
            <a:xfrm>
              <a:off x="2371" y="408"/>
              <a:ext cx="824" cy="0"/>
            </a:xfrm>
            <a:custGeom>
              <a:avLst/>
              <a:gdLst>
                <a:gd name="T0" fmla="*/ 0 w 1677"/>
                <a:gd name="T1" fmla="*/ 0 w 1677"/>
                <a:gd name="T2" fmla="*/ 1677 w 1677"/>
                <a:gd name="T3" fmla="*/ 0 w 1677"/>
              </a:gdLst>
              <a:ahLst/>
              <a:cxnLst>
                <a:cxn ang="0">
                  <a:pos x="T0" y="0"/>
                </a:cxn>
                <a:cxn ang="0">
                  <a:pos x="T1" y="0"/>
                </a:cxn>
                <a:cxn ang="0">
                  <a:pos x="T2" y="0"/>
                </a:cxn>
                <a:cxn ang="0">
                  <a:pos x="T3" y="0"/>
                </a:cxn>
              </a:cxnLst>
              <a:rect l="0" t="0" r="r" b="b"/>
              <a:pathLst>
                <a:path w="1677">
                  <a:moveTo>
                    <a:pt x="0" y="0"/>
                  </a:moveTo>
                  <a:lnTo>
                    <a:pt x="0" y="0"/>
                  </a:lnTo>
                  <a:lnTo>
                    <a:pt x="1677"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2371" y="408"/>
              <a:ext cx="824" cy="0"/>
            </a:xfrm>
            <a:custGeom>
              <a:avLst/>
              <a:gdLst>
                <a:gd name="T0" fmla="*/ 0 w 1677"/>
                <a:gd name="T1" fmla="*/ 0 w 1677"/>
                <a:gd name="T2" fmla="*/ 1677 w 1677"/>
              </a:gdLst>
              <a:ahLst/>
              <a:cxnLst>
                <a:cxn ang="0">
                  <a:pos x="T0" y="0"/>
                </a:cxn>
                <a:cxn ang="0">
                  <a:pos x="T1" y="0"/>
                </a:cxn>
                <a:cxn ang="0">
                  <a:pos x="T2" y="0"/>
                </a:cxn>
              </a:cxnLst>
              <a:rect l="0" t="0" r="r" b="b"/>
              <a:pathLst>
                <a:path w="1677">
                  <a:moveTo>
                    <a:pt x="0" y="0"/>
                  </a:moveTo>
                  <a:lnTo>
                    <a:pt x="0" y="0"/>
                  </a:lnTo>
                  <a:lnTo>
                    <a:pt x="1677"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3189" y="387"/>
              <a:ext cx="36" cy="42"/>
            </a:xfrm>
            <a:custGeom>
              <a:avLst/>
              <a:gdLst>
                <a:gd name="T0" fmla="*/ 0 w 73"/>
                <a:gd name="T1" fmla="*/ 85 h 85"/>
                <a:gd name="T2" fmla="*/ 0 w 73"/>
                <a:gd name="T3" fmla="*/ 85 h 85"/>
                <a:gd name="T4" fmla="*/ 73 w 73"/>
                <a:gd name="T5" fmla="*/ 42 h 85"/>
                <a:gd name="T6" fmla="*/ 0 w 73"/>
                <a:gd name="T7" fmla="*/ 0 h 85"/>
                <a:gd name="T8" fmla="*/ 0 w 73"/>
                <a:gd name="T9" fmla="*/ 85 h 85"/>
              </a:gdLst>
              <a:ahLst/>
              <a:cxnLst>
                <a:cxn ang="0">
                  <a:pos x="T0" y="T1"/>
                </a:cxn>
                <a:cxn ang="0">
                  <a:pos x="T2" y="T3"/>
                </a:cxn>
                <a:cxn ang="0">
                  <a:pos x="T4" y="T5"/>
                </a:cxn>
                <a:cxn ang="0">
                  <a:pos x="T6" y="T7"/>
                </a:cxn>
                <a:cxn ang="0">
                  <a:pos x="T8" y="T9"/>
                </a:cxn>
              </a:cxnLst>
              <a:rect l="0" t="0" r="r" b="b"/>
              <a:pathLst>
                <a:path w="73" h="85">
                  <a:moveTo>
                    <a:pt x="0" y="85"/>
                  </a:moveTo>
                  <a:lnTo>
                    <a:pt x="0" y="85"/>
                  </a:lnTo>
                  <a:lnTo>
                    <a:pt x="73" y="42"/>
                  </a:lnTo>
                  <a:lnTo>
                    <a:pt x="0" y="0"/>
                  </a:lnTo>
                  <a:lnTo>
                    <a:pt x="0" y="8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71851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025" y="649126"/>
            <a:ext cx="320528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649034">
              <a:lnSpc>
                <a:spcPct val="100000"/>
              </a:lnSpc>
            </a:pPr>
            <a:r>
              <a:rPr spc="-71" dirty="0"/>
              <a:t>S</a:t>
            </a:r>
            <a:r>
              <a:rPr spc="-57" dirty="0"/>
              <a:t>ynchroniz</a:t>
            </a:r>
            <a:r>
              <a:rPr spc="-44" dirty="0"/>
              <a:t>ati</a:t>
            </a:r>
            <a:r>
              <a:rPr spc="-57" dirty="0"/>
              <a:t>o</a:t>
            </a:r>
            <a:r>
              <a:rPr spc="-53" dirty="0"/>
              <a:t>n</a:t>
            </a:r>
          </a:p>
        </p:txBody>
      </p:sp>
      <p:sp>
        <p:nvSpPr>
          <p:cNvPr id="4" name="object 4"/>
          <p:cNvSpPr txBox="1"/>
          <p:nvPr/>
        </p:nvSpPr>
        <p:spPr>
          <a:xfrm>
            <a:off x="1648409" y="1813677"/>
            <a:ext cx="8243013" cy="3371436"/>
          </a:xfrm>
          <a:prstGeom prst="rect">
            <a:avLst/>
          </a:prstGeom>
        </p:spPr>
        <p:txBody>
          <a:bodyPr vert="horz" wrap="square" lIns="0" tIns="0" rIns="0" bIns="0" rtlCol="0">
            <a:spAutoFit/>
          </a:bodyPr>
          <a:lstStyle/>
          <a:p>
            <a:pPr marL="257749" marR="383262" indent="-246543">
              <a:lnSpc>
                <a:spcPts val="2471"/>
              </a:lnSpc>
              <a:buClr>
                <a:srgbClr val="FF0000"/>
              </a:buClr>
              <a:buSzPct val="75000"/>
              <a:buFont typeface="Arial"/>
              <a:buChar char="●"/>
              <a:tabLst>
                <a:tab pos="263352" algn="l"/>
              </a:tabLst>
            </a:pPr>
            <a:r>
              <a:rPr sz="2118" spc="-13" dirty="0">
                <a:cs typeface="Arial"/>
              </a:rPr>
              <a:t>Th</a:t>
            </a:r>
            <a:r>
              <a:rPr sz="2118" dirty="0">
                <a:cs typeface="Arial"/>
              </a:rPr>
              <a:t>e</a:t>
            </a:r>
            <a:r>
              <a:rPr sz="2118" spc="-4" dirty="0">
                <a:cs typeface="Arial"/>
              </a:rPr>
              <a:t> </a:t>
            </a:r>
            <a:r>
              <a:rPr sz="2118" dirty="0">
                <a:cs typeface="Arial"/>
              </a:rPr>
              <a:t>race</a:t>
            </a:r>
            <a:r>
              <a:rPr sz="2118" spc="-4" dirty="0">
                <a:cs typeface="Arial"/>
              </a:rPr>
              <a:t> </a:t>
            </a:r>
            <a:r>
              <a:rPr sz="2118" dirty="0">
                <a:cs typeface="Arial"/>
              </a:rPr>
              <a:t>c</a:t>
            </a:r>
            <a:r>
              <a:rPr sz="2118" spc="-13" dirty="0">
                <a:cs typeface="Arial"/>
              </a:rPr>
              <a:t>ondition</a:t>
            </a:r>
            <a:r>
              <a:rPr sz="2118" spc="-4" dirty="0">
                <a:cs typeface="Arial"/>
              </a:rPr>
              <a:t> </a:t>
            </a:r>
            <a:r>
              <a:rPr sz="2118" spc="-13" dirty="0">
                <a:cs typeface="Arial"/>
              </a:rPr>
              <a:t>h</a:t>
            </a:r>
            <a:r>
              <a:rPr sz="2118" dirty="0">
                <a:cs typeface="Arial"/>
              </a:rPr>
              <a:t>a</a:t>
            </a:r>
            <a:r>
              <a:rPr sz="2118" spc="-13" dirty="0">
                <a:cs typeface="Arial"/>
              </a:rPr>
              <a:t>pp</a:t>
            </a:r>
            <a:r>
              <a:rPr sz="2118" dirty="0">
                <a:cs typeface="Arial"/>
              </a:rPr>
              <a:t>e</a:t>
            </a:r>
            <a:r>
              <a:rPr sz="2118" spc="-13" dirty="0">
                <a:cs typeface="Arial"/>
              </a:rPr>
              <a:t>n</a:t>
            </a:r>
            <a:r>
              <a:rPr sz="2118" dirty="0">
                <a:cs typeface="Arial"/>
              </a:rPr>
              <a:t>e</a:t>
            </a:r>
            <a:r>
              <a:rPr sz="2118" spc="-13" dirty="0">
                <a:cs typeface="Arial"/>
              </a:rPr>
              <a:t>d</a:t>
            </a:r>
            <a:r>
              <a:rPr sz="2118" spc="-4" dirty="0">
                <a:cs typeface="Arial"/>
              </a:rPr>
              <a:t> </a:t>
            </a:r>
            <a:r>
              <a:rPr sz="2118" spc="-13" dirty="0">
                <a:cs typeface="Arial"/>
              </a:rPr>
              <a:t>b</a:t>
            </a:r>
            <a:r>
              <a:rPr sz="2118" dirty="0">
                <a:cs typeface="Arial"/>
              </a:rPr>
              <a:t>eca</a:t>
            </a:r>
            <a:r>
              <a:rPr sz="2118" spc="-13" dirty="0">
                <a:cs typeface="Arial"/>
              </a:rPr>
              <a:t>u</a:t>
            </a:r>
            <a:r>
              <a:rPr sz="2118" dirty="0">
                <a:cs typeface="Arial"/>
              </a:rPr>
              <a:t>se</a:t>
            </a:r>
            <a:r>
              <a:rPr sz="2118" spc="-4" dirty="0">
                <a:cs typeface="Arial"/>
              </a:rPr>
              <a:t> </a:t>
            </a:r>
            <a:r>
              <a:rPr sz="2118" spc="-13" dirty="0">
                <a:cs typeface="Arial"/>
              </a:rPr>
              <a:t>th</a:t>
            </a:r>
            <a:r>
              <a:rPr sz="2118" dirty="0">
                <a:cs typeface="Arial"/>
              </a:rPr>
              <a:t>ere</a:t>
            </a:r>
            <a:r>
              <a:rPr sz="2118" spc="-4" dirty="0">
                <a:cs typeface="Arial"/>
              </a:rPr>
              <a:t> </a:t>
            </a:r>
            <a:r>
              <a:rPr sz="2118" spc="-18" dirty="0">
                <a:cs typeface="Arial"/>
              </a:rPr>
              <a:t>w</a:t>
            </a:r>
            <a:r>
              <a:rPr sz="2118" dirty="0">
                <a:cs typeface="Arial"/>
              </a:rPr>
              <a:t>ere c</a:t>
            </a:r>
            <a:r>
              <a:rPr sz="2118" spc="-13" dirty="0">
                <a:cs typeface="Arial"/>
              </a:rPr>
              <a:t>onfli</a:t>
            </a:r>
            <a:r>
              <a:rPr sz="2118" dirty="0">
                <a:cs typeface="Arial"/>
              </a:rPr>
              <a:t>c</a:t>
            </a:r>
            <a:r>
              <a:rPr sz="2118" spc="-13" dirty="0">
                <a:cs typeface="Arial"/>
              </a:rPr>
              <a:t>ting</a:t>
            </a:r>
            <a:r>
              <a:rPr sz="2118" spc="-4" dirty="0">
                <a:cs typeface="Arial"/>
              </a:rPr>
              <a:t> </a:t>
            </a:r>
            <a:r>
              <a:rPr sz="2118" dirty="0">
                <a:cs typeface="Arial"/>
              </a:rPr>
              <a:t>accesses</a:t>
            </a:r>
            <a:r>
              <a:rPr sz="2118" spc="-4" dirty="0">
                <a:cs typeface="Arial"/>
              </a:rPr>
              <a:t> </a:t>
            </a:r>
            <a:r>
              <a:rPr sz="2118" spc="-13" dirty="0">
                <a:cs typeface="Arial"/>
              </a:rPr>
              <a:t>to</a:t>
            </a:r>
            <a:r>
              <a:rPr sz="2118" spc="-4" dirty="0">
                <a:cs typeface="Arial"/>
              </a:rPr>
              <a:t> </a:t>
            </a:r>
            <a:r>
              <a:rPr sz="2118" dirty="0">
                <a:cs typeface="Arial"/>
              </a:rPr>
              <a:t>a</a:t>
            </a:r>
            <a:r>
              <a:rPr sz="2118" spc="-4" dirty="0">
                <a:cs typeface="Arial"/>
              </a:rPr>
              <a:t> </a:t>
            </a:r>
            <a:r>
              <a:rPr sz="2118" dirty="0">
                <a:cs typeface="Arial"/>
              </a:rPr>
              <a:t>res</a:t>
            </a:r>
            <a:r>
              <a:rPr sz="2118" spc="-13" dirty="0">
                <a:cs typeface="Arial"/>
              </a:rPr>
              <a:t>ou</a:t>
            </a:r>
            <a:r>
              <a:rPr sz="2118" dirty="0">
                <a:cs typeface="Arial"/>
              </a:rPr>
              <a:t>rce</a:t>
            </a:r>
          </a:p>
          <a:p>
            <a:pPr>
              <a:lnSpc>
                <a:spcPct val="100000"/>
              </a:lnSpc>
              <a:buClr>
                <a:srgbClr val="FF0000"/>
              </a:buClr>
              <a:buFont typeface="Arial"/>
              <a:buChar char="●"/>
            </a:pPr>
            <a:endParaRPr sz="2118" dirty="0">
              <a:cs typeface="Times New Roman"/>
            </a:endParaRPr>
          </a:p>
          <a:p>
            <a:pPr marL="263352" indent="-252146">
              <a:spcBef>
                <a:spcPts val="1628"/>
              </a:spcBef>
              <a:buClr>
                <a:srgbClr val="FF0000"/>
              </a:buClr>
              <a:buSzPct val="75000"/>
              <a:buFont typeface="Arial"/>
              <a:buChar char="●"/>
              <a:tabLst>
                <a:tab pos="263352" algn="l"/>
              </a:tabLst>
            </a:pPr>
            <a:r>
              <a:rPr sz="2118" dirty="0">
                <a:cs typeface="Arial"/>
              </a:rPr>
              <a:t>Bas</a:t>
            </a:r>
            <a:r>
              <a:rPr sz="2118" spc="-9" dirty="0">
                <a:cs typeface="Arial"/>
              </a:rPr>
              <a:t>i</a:t>
            </a:r>
            <a:r>
              <a:rPr sz="2118" dirty="0">
                <a:cs typeface="Arial"/>
              </a:rPr>
              <a:t>c</a:t>
            </a:r>
            <a:r>
              <a:rPr sz="2118" spc="-4" dirty="0">
                <a:cs typeface="Arial"/>
              </a:rPr>
              <a:t> </a:t>
            </a:r>
            <a:r>
              <a:rPr sz="2118" spc="-13" dirty="0">
                <a:cs typeface="Arial"/>
              </a:rPr>
              <a:t>id</a:t>
            </a:r>
            <a:r>
              <a:rPr sz="2118" dirty="0">
                <a:cs typeface="Arial"/>
              </a:rPr>
              <a:t>ea</a:t>
            </a:r>
            <a:r>
              <a:rPr sz="2118" spc="-4" dirty="0">
                <a:cs typeface="Arial"/>
              </a:rPr>
              <a:t> </a:t>
            </a:r>
            <a:r>
              <a:rPr sz="2118" spc="-13" dirty="0">
                <a:cs typeface="Arial"/>
              </a:rPr>
              <a:t>b</a:t>
            </a:r>
            <a:r>
              <a:rPr sz="2118" dirty="0">
                <a:cs typeface="Arial"/>
              </a:rPr>
              <a:t>e</a:t>
            </a:r>
            <a:r>
              <a:rPr sz="2118" spc="-13" dirty="0">
                <a:cs typeface="Arial"/>
              </a:rPr>
              <a:t>hind</a:t>
            </a:r>
            <a:r>
              <a:rPr sz="2118" spc="-4" dirty="0">
                <a:cs typeface="Arial"/>
              </a:rPr>
              <a:t> </a:t>
            </a:r>
            <a:r>
              <a:rPr sz="2118" dirty="0">
                <a:cs typeface="Arial"/>
              </a:rPr>
              <a:t>m</a:t>
            </a:r>
            <a:r>
              <a:rPr sz="2118" spc="-13" dirty="0">
                <a:cs typeface="Arial"/>
              </a:rPr>
              <a:t>o</a:t>
            </a:r>
            <a:r>
              <a:rPr sz="2118" dirty="0">
                <a:cs typeface="Arial"/>
              </a:rPr>
              <a:t>st</a:t>
            </a:r>
            <a:r>
              <a:rPr sz="2118" spc="-4" dirty="0">
                <a:cs typeface="Arial"/>
              </a:rPr>
              <a:t> </a:t>
            </a:r>
            <a:r>
              <a:rPr sz="2118" dirty="0">
                <a:cs typeface="Arial"/>
              </a:rPr>
              <a:t>sy</a:t>
            </a:r>
            <a:r>
              <a:rPr sz="2118" spc="-13" dirty="0">
                <a:cs typeface="Arial"/>
              </a:rPr>
              <a:t>n</a:t>
            </a:r>
            <a:r>
              <a:rPr sz="2118" dirty="0">
                <a:cs typeface="Arial"/>
              </a:rPr>
              <a:t>c</a:t>
            </a:r>
            <a:r>
              <a:rPr sz="2118" spc="-13" dirty="0">
                <a:cs typeface="Arial"/>
              </a:rPr>
              <a:t>h</a:t>
            </a:r>
            <a:r>
              <a:rPr sz="2118" dirty="0">
                <a:cs typeface="Arial"/>
              </a:rPr>
              <a:t>r</a:t>
            </a:r>
            <a:r>
              <a:rPr sz="2118" spc="-13" dirty="0">
                <a:cs typeface="Arial"/>
              </a:rPr>
              <a:t>oni</a:t>
            </a:r>
            <a:r>
              <a:rPr sz="2118" dirty="0">
                <a:cs typeface="Arial"/>
              </a:rPr>
              <a:t>za</a:t>
            </a:r>
            <a:r>
              <a:rPr sz="2118" spc="-13" dirty="0">
                <a:cs typeface="Arial"/>
              </a:rPr>
              <a:t>tion</a:t>
            </a:r>
            <a:r>
              <a:rPr sz="2118" dirty="0">
                <a:cs typeface="Arial"/>
              </a:rPr>
              <a:t>:</a:t>
            </a:r>
          </a:p>
          <a:p>
            <a:pPr marL="616356" marR="4483" lvl="1" indent="-201717">
              <a:lnSpc>
                <a:spcPct val="100699"/>
              </a:lnSpc>
              <a:spcBef>
                <a:spcPts val="516"/>
              </a:spcBef>
              <a:buFont typeface="Arial"/>
              <a:buChar char="–"/>
              <a:tabLst>
                <a:tab pos="616356" algn="l"/>
              </a:tabLst>
            </a:pPr>
            <a:r>
              <a:rPr sz="1588" spc="-4" dirty="0">
                <a:solidFill>
                  <a:srgbClr val="0066CC"/>
                </a:solidFill>
                <a:cs typeface="Arial"/>
              </a:rPr>
              <a:t>I</a:t>
            </a:r>
            <a:r>
              <a:rPr sz="1588" dirty="0">
                <a:solidFill>
                  <a:srgbClr val="0066CC"/>
                </a:solidFill>
                <a:cs typeface="Arial"/>
              </a:rPr>
              <a:t>f</a:t>
            </a:r>
            <a:r>
              <a:rPr sz="1588" spc="-4" dirty="0">
                <a:solidFill>
                  <a:srgbClr val="0066CC"/>
                </a:solidFill>
                <a:cs typeface="Arial"/>
              </a:rPr>
              <a:t> </a:t>
            </a:r>
            <a:r>
              <a:rPr sz="1588" spc="-13" dirty="0">
                <a:solidFill>
                  <a:srgbClr val="0066CC"/>
                </a:solidFill>
                <a:cs typeface="Arial"/>
              </a:rPr>
              <a:t>two</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rea</a:t>
            </a:r>
            <a:r>
              <a:rPr sz="1588" spc="-13" dirty="0">
                <a:solidFill>
                  <a:srgbClr val="0066CC"/>
                </a:solidFill>
                <a:cs typeface="Arial"/>
              </a:rPr>
              <a:t>d</a:t>
            </a:r>
            <a:r>
              <a:rPr sz="1588" dirty="0">
                <a:solidFill>
                  <a:srgbClr val="0066CC"/>
                </a:solidFill>
                <a:cs typeface="Arial"/>
              </a:rPr>
              <a:t>s</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cesses</a:t>
            </a:r>
            <a:r>
              <a:rPr sz="1588" spc="-4" dirty="0">
                <a:solidFill>
                  <a:srgbClr val="0066CC"/>
                </a:solidFill>
                <a:cs typeface="Arial"/>
              </a:rPr>
              <a:t>, </a:t>
            </a:r>
            <a:r>
              <a:rPr sz="1588" spc="-9" dirty="0">
                <a:solidFill>
                  <a:srgbClr val="0066CC"/>
                </a:solidFill>
                <a:cs typeface="Arial"/>
              </a:rPr>
              <a:t>in</a:t>
            </a:r>
            <a:r>
              <a:rPr sz="1588" dirty="0">
                <a:solidFill>
                  <a:srgbClr val="0066CC"/>
                </a:solidFill>
                <a:cs typeface="Arial"/>
              </a:rPr>
              <a:t>terr</a:t>
            </a:r>
            <a:r>
              <a:rPr sz="1588" spc="-13" dirty="0">
                <a:solidFill>
                  <a:srgbClr val="0066CC"/>
                </a:solidFill>
                <a:cs typeface="Arial"/>
              </a:rPr>
              <a:t>up</a:t>
            </a:r>
            <a:r>
              <a:rPr sz="1588" dirty="0">
                <a:solidFill>
                  <a:srgbClr val="0066CC"/>
                </a:solidFill>
                <a:cs typeface="Arial"/>
              </a:rPr>
              <a:t>t</a:t>
            </a:r>
            <a:r>
              <a:rPr sz="1588" spc="-4" dirty="0">
                <a:solidFill>
                  <a:srgbClr val="0066CC"/>
                </a:solidFill>
                <a:cs typeface="Arial"/>
              </a:rPr>
              <a:t> </a:t>
            </a:r>
            <a:r>
              <a:rPr sz="1588" spc="-13" dirty="0">
                <a:solidFill>
                  <a:srgbClr val="0066CC"/>
                </a:solidFill>
                <a:cs typeface="Arial"/>
              </a:rPr>
              <a:t>h</a:t>
            </a:r>
            <a:r>
              <a:rPr sz="1588" dirty="0">
                <a:solidFill>
                  <a:srgbClr val="0066CC"/>
                </a:solidFill>
                <a:cs typeface="Arial"/>
              </a:rPr>
              <a:t>a</a:t>
            </a:r>
            <a:r>
              <a:rPr sz="1588" spc="-9" dirty="0">
                <a:solidFill>
                  <a:srgbClr val="0066CC"/>
                </a:solidFill>
                <a:cs typeface="Arial"/>
              </a:rPr>
              <a:t>ndl</a:t>
            </a:r>
            <a:r>
              <a:rPr sz="1588" dirty="0">
                <a:solidFill>
                  <a:srgbClr val="0066CC"/>
                </a:solidFill>
                <a:cs typeface="Arial"/>
              </a:rPr>
              <a:t>ers</a:t>
            </a:r>
            <a:r>
              <a:rPr sz="1588" spc="-4" dirty="0">
                <a:solidFill>
                  <a:srgbClr val="0066CC"/>
                </a:solidFill>
                <a:cs typeface="Arial"/>
              </a:rPr>
              <a:t>, </a:t>
            </a:r>
            <a:r>
              <a:rPr sz="1588" dirty="0">
                <a:solidFill>
                  <a:srgbClr val="0066CC"/>
                </a:solidFill>
                <a:cs typeface="Arial"/>
              </a:rPr>
              <a:t>etc</a:t>
            </a:r>
            <a:r>
              <a:rPr sz="1588" spc="-4" dirty="0">
                <a:solidFill>
                  <a:srgbClr val="0066CC"/>
                </a:solidFill>
                <a:cs typeface="Arial"/>
              </a:rPr>
              <a:t>. </a:t>
            </a:r>
            <a:r>
              <a:rPr sz="1588" dirty="0">
                <a:solidFill>
                  <a:srgbClr val="0066CC"/>
                </a:solidFill>
                <a:cs typeface="Arial"/>
              </a:rPr>
              <a:t>are</a:t>
            </a:r>
            <a:r>
              <a:rPr sz="1588" spc="-4" dirty="0">
                <a:solidFill>
                  <a:srgbClr val="0066CC"/>
                </a:solidFill>
                <a:cs typeface="Arial"/>
              </a:rPr>
              <a:t> </a:t>
            </a:r>
            <a:r>
              <a:rPr sz="1588" spc="-9" dirty="0">
                <a:solidFill>
                  <a:srgbClr val="0066CC"/>
                </a:solidFill>
                <a:cs typeface="Arial"/>
              </a:rPr>
              <a:t>going</a:t>
            </a:r>
            <a:r>
              <a:rPr sz="1588" spc="-4" dirty="0">
                <a:solidFill>
                  <a:srgbClr val="0066CC"/>
                </a:solidFill>
                <a:cs typeface="Arial"/>
              </a:rPr>
              <a:t> </a:t>
            </a:r>
            <a:r>
              <a:rPr sz="1588" spc="-9" dirty="0">
                <a:solidFill>
                  <a:srgbClr val="0066CC"/>
                </a:solidFill>
                <a:cs typeface="Arial"/>
              </a:rPr>
              <a:t>to h</a:t>
            </a:r>
            <a:r>
              <a:rPr sz="1588" dirty="0">
                <a:solidFill>
                  <a:srgbClr val="0066CC"/>
                </a:solidFill>
                <a:cs typeface="Arial"/>
              </a:rPr>
              <a:t>ave</a:t>
            </a:r>
            <a:r>
              <a:rPr sz="1588" spc="-4" dirty="0">
                <a:solidFill>
                  <a:srgbClr val="0066CC"/>
                </a:solidFill>
                <a:cs typeface="Arial"/>
              </a:rPr>
              <a:t> </a:t>
            </a:r>
            <a:r>
              <a:rPr sz="1588" dirty="0">
                <a:solidFill>
                  <a:srgbClr val="0066CC"/>
                </a:solidFill>
                <a:cs typeface="Arial"/>
              </a:rPr>
              <a:t>c</a:t>
            </a:r>
            <a:r>
              <a:rPr sz="1588" spc="-9" dirty="0">
                <a:solidFill>
                  <a:srgbClr val="0066CC"/>
                </a:solidFill>
                <a:cs typeface="Arial"/>
              </a:rPr>
              <a:t>onfli</a:t>
            </a:r>
            <a:r>
              <a:rPr sz="1588" dirty="0">
                <a:solidFill>
                  <a:srgbClr val="0066CC"/>
                </a:solidFill>
                <a:cs typeface="Arial"/>
              </a:rPr>
              <a:t>c</a:t>
            </a:r>
            <a:r>
              <a:rPr sz="1588" spc="-9" dirty="0">
                <a:solidFill>
                  <a:srgbClr val="0066CC"/>
                </a:solidFill>
                <a:cs typeface="Arial"/>
              </a:rPr>
              <a:t>ting</a:t>
            </a:r>
            <a:r>
              <a:rPr sz="1588" spc="-4" dirty="0">
                <a:solidFill>
                  <a:srgbClr val="0066CC"/>
                </a:solidFill>
                <a:cs typeface="Arial"/>
              </a:rPr>
              <a:t> </a:t>
            </a:r>
            <a:r>
              <a:rPr sz="1588" dirty="0">
                <a:solidFill>
                  <a:srgbClr val="0066CC"/>
                </a:solidFill>
                <a:cs typeface="Arial"/>
              </a:rPr>
              <a:t>accesses</a:t>
            </a:r>
            <a:r>
              <a:rPr sz="1588" spc="-4" dirty="0">
                <a:solidFill>
                  <a:srgbClr val="0066CC"/>
                </a:solidFill>
                <a:cs typeface="Arial"/>
              </a:rPr>
              <a:t>, </a:t>
            </a:r>
            <a:r>
              <a:rPr sz="1588" spc="-9" dirty="0">
                <a:solidFill>
                  <a:srgbClr val="0066CC"/>
                </a:solidFill>
                <a:cs typeface="Arial"/>
              </a:rPr>
              <a:t>fo</a:t>
            </a:r>
            <a:r>
              <a:rPr sz="1588" dirty="0">
                <a:solidFill>
                  <a:srgbClr val="0066CC"/>
                </a:solidFill>
                <a:cs typeface="Arial"/>
              </a:rPr>
              <a:t>rce</a:t>
            </a:r>
            <a:r>
              <a:rPr sz="1588" spc="-4" dirty="0">
                <a:solidFill>
                  <a:srgbClr val="0066CC"/>
                </a:solidFill>
                <a:cs typeface="Arial"/>
              </a:rPr>
              <a:t> </a:t>
            </a:r>
            <a:r>
              <a:rPr sz="1588" spc="-13" dirty="0">
                <a:solidFill>
                  <a:srgbClr val="0066CC"/>
                </a:solidFill>
                <a:cs typeface="Arial"/>
              </a:rPr>
              <a:t>on</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o</a:t>
            </a:r>
            <a:r>
              <a:rPr sz="1588" dirty="0">
                <a:solidFill>
                  <a:srgbClr val="0066CC"/>
                </a:solidFill>
                <a:cs typeface="Arial"/>
              </a:rPr>
              <a:t>f</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em</a:t>
            </a:r>
            <a:r>
              <a:rPr sz="1588" spc="-4" dirty="0">
                <a:solidFill>
                  <a:srgbClr val="0066CC"/>
                </a:solidFill>
                <a:cs typeface="Arial"/>
              </a:rPr>
              <a:t> </a:t>
            </a:r>
            <a:r>
              <a:rPr sz="1588" spc="-13" dirty="0">
                <a:solidFill>
                  <a:srgbClr val="0066CC"/>
                </a:solidFill>
                <a:cs typeface="Arial"/>
              </a:rPr>
              <a:t>w</a:t>
            </a:r>
            <a:r>
              <a:rPr sz="1588" dirty="0">
                <a:solidFill>
                  <a:srgbClr val="0066CC"/>
                </a:solidFill>
                <a:cs typeface="Arial"/>
              </a:rPr>
              <a:t>a</a:t>
            </a:r>
            <a:r>
              <a:rPr sz="1588" spc="-4" dirty="0">
                <a:solidFill>
                  <a:srgbClr val="0066CC"/>
                </a:solidFill>
                <a:cs typeface="Arial"/>
              </a:rPr>
              <a:t>i</a:t>
            </a:r>
            <a:r>
              <a:rPr sz="1588" dirty="0">
                <a:solidFill>
                  <a:srgbClr val="0066CC"/>
                </a:solidFill>
                <a:cs typeface="Arial"/>
              </a:rPr>
              <a:t>t</a:t>
            </a:r>
            <a:r>
              <a:rPr sz="1588" spc="-4" dirty="0">
                <a:solidFill>
                  <a:srgbClr val="0066CC"/>
                </a:solidFill>
                <a:cs typeface="Arial"/>
              </a:rPr>
              <a:t> </a:t>
            </a:r>
            <a:r>
              <a:rPr sz="1588" spc="-9" dirty="0">
                <a:solidFill>
                  <a:srgbClr val="0066CC"/>
                </a:solidFill>
                <a:cs typeface="Arial"/>
              </a:rPr>
              <a:t>until</a:t>
            </a:r>
            <a:r>
              <a:rPr sz="1588" spc="-4" dirty="0">
                <a:solidFill>
                  <a:srgbClr val="0066CC"/>
                </a:solidFill>
                <a:cs typeface="Arial"/>
              </a:rPr>
              <a:t> i</a:t>
            </a:r>
            <a:r>
              <a:rPr sz="1588" dirty="0">
                <a:solidFill>
                  <a:srgbClr val="0066CC"/>
                </a:solidFill>
                <a:cs typeface="Arial"/>
              </a:rPr>
              <a:t>t</a:t>
            </a:r>
            <a:r>
              <a:rPr sz="1588" spc="-4" dirty="0">
                <a:solidFill>
                  <a:srgbClr val="0066CC"/>
                </a:solidFill>
                <a:cs typeface="Arial"/>
              </a:rPr>
              <a:t> i</a:t>
            </a:r>
            <a:r>
              <a:rPr sz="1588" dirty="0">
                <a:solidFill>
                  <a:srgbClr val="0066CC"/>
                </a:solidFill>
                <a:cs typeface="Arial"/>
              </a:rPr>
              <a:t>s</a:t>
            </a:r>
            <a:r>
              <a:rPr sz="1588" spc="-4" dirty="0">
                <a:solidFill>
                  <a:srgbClr val="0066CC"/>
                </a:solidFill>
                <a:cs typeface="Arial"/>
              </a:rPr>
              <a:t> </a:t>
            </a:r>
            <a:r>
              <a:rPr sz="1588" dirty="0">
                <a:solidFill>
                  <a:srgbClr val="0066CC"/>
                </a:solidFill>
                <a:cs typeface="Arial"/>
              </a:rPr>
              <a:t>safe</a:t>
            </a:r>
            <a:r>
              <a:rPr sz="1588" spc="-4" dirty="0">
                <a:solidFill>
                  <a:srgbClr val="0066CC"/>
                </a:solidFill>
                <a:cs typeface="Arial"/>
              </a:rPr>
              <a:t> </a:t>
            </a:r>
            <a:r>
              <a:rPr sz="1588" spc="-9" dirty="0">
                <a:solidFill>
                  <a:srgbClr val="0066CC"/>
                </a:solidFill>
                <a:cs typeface="Arial"/>
              </a:rPr>
              <a:t>to</a:t>
            </a:r>
            <a:r>
              <a:rPr sz="1588" spc="-4" dirty="0">
                <a:solidFill>
                  <a:srgbClr val="0066CC"/>
                </a:solidFill>
                <a:cs typeface="Arial"/>
              </a:rPr>
              <a:t> </a:t>
            </a:r>
            <a:r>
              <a:rPr sz="1588" dirty="0">
                <a:solidFill>
                  <a:srgbClr val="0066CC"/>
                </a:solidFill>
                <a:cs typeface="Arial"/>
              </a:rPr>
              <a:t>proceed</a:t>
            </a:r>
            <a:endParaRPr sz="1588" dirty="0">
              <a:cs typeface="Arial"/>
            </a:endParaRPr>
          </a:p>
          <a:p>
            <a:pPr lvl="1">
              <a:lnSpc>
                <a:spcPct val="100000"/>
              </a:lnSpc>
              <a:buFont typeface="Arial"/>
              <a:buChar char="–"/>
            </a:pPr>
            <a:endParaRPr sz="1588" dirty="0">
              <a:cs typeface="Times New Roman"/>
            </a:endParaRPr>
          </a:p>
          <a:p>
            <a:pPr marL="263352" indent="-252146">
              <a:spcBef>
                <a:spcPts val="1354"/>
              </a:spcBef>
              <a:buClr>
                <a:srgbClr val="FF0000"/>
              </a:buClr>
              <a:buSzPct val="75000"/>
              <a:buFont typeface="Arial"/>
              <a:buChar char="●"/>
              <a:tabLst>
                <a:tab pos="263352" algn="l"/>
              </a:tabLst>
            </a:pPr>
            <a:r>
              <a:rPr sz="2118" dirty="0">
                <a:cs typeface="Arial"/>
              </a:rPr>
              <a:t>C</a:t>
            </a:r>
            <a:r>
              <a:rPr sz="2118" spc="-13" dirty="0">
                <a:cs typeface="Arial"/>
              </a:rPr>
              <a:t>on</a:t>
            </a:r>
            <a:r>
              <a:rPr sz="2118" dirty="0">
                <a:cs typeface="Arial"/>
              </a:rPr>
              <a:t>ce</a:t>
            </a:r>
            <a:r>
              <a:rPr sz="2118" spc="-13" dirty="0">
                <a:cs typeface="Arial"/>
              </a:rPr>
              <a:t>ptu</a:t>
            </a:r>
            <a:r>
              <a:rPr sz="2118" dirty="0">
                <a:cs typeface="Arial"/>
              </a:rPr>
              <a:t>a</a:t>
            </a:r>
            <a:r>
              <a:rPr sz="2118" spc="-9" dirty="0">
                <a:cs typeface="Arial"/>
              </a:rPr>
              <a:t>ll</a:t>
            </a:r>
            <a:r>
              <a:rPr sz="2118" dirty="0">
                <a:cs typeface="Arial"/>
              </a:rPr>
              <a:t>y</a:t>
            </a:r>
            <a:r>
              <a:rPr sz="2118" spc="-4" dirty="0">
                <a:cs typeface="Arial"/>
              </a:rPr>
              <a:t> </a:t>
            </a:r>
            <a:r>
              <a:rPr sz="2118" dirty="0">
                <a:cs typeface="Arial"/>
              </a:rPr>
              <a:t>s</a:t>
            </a:r>
            <a:r>
              <a:rPr sz="2118" spc="-9" dirty="0">
                <a:cs typeface="Arial"/>
              </a:rPr>
              <a:t>i</a:t>
            </a:r>
            <a:r>
              <a:rPr sz="2118" dirty="0">
                <a:cs typeface="Arial"/>
              </a:rPr>
              <a:t>m</a:t>
            </a:r>
            <a:r>
              <a:rPr sz="2118" spc="-13" dirty="0">
                <a:cs typeface="Arial"/>
              </a:rPr>
              <a:t>pl</a:t>
            </a:r>
            <a:r>
              <a:rPr sz="2118" dirty="0">
                <a:cs typeface="Arial"/>
              </a:rPr>
              <a:t>e</a:t>
            </a:r>
            <a:r>
              <a:rPr sz="2118" spc="-9" dirty="0">
                <a:cs typeface="Arial"/>
              </a:rPr>
              <a:t>,</a:t>
            </a:r>
            <a:r>
              <a:rPr sz="2118" spc="-4" dirty="0">
                <a:cs typeface="Arial"/>
              </a:rPr>
              <a:t> </a:t>
            </a:r>
            <a:r>
              <a:rPr sz="2118" spc="-13" dirty="0">
                <a:cs typeface="Arial"/>
              </a:rPr>
              <a:t>bu</a:t>
            </a:r>
            <a:r>
              <a:rPr sz="2118" dirty="0">
                <a:cs typeface="Arial"/>
              </a:rPr>
              <a:t>t</a:t>
            </a:r>
            <a:r>
              <a:rPr sz="2118" spc="-4" dirty="0">
                <a:cs typeface="Arial"/>
              </a:rPr>
              <a:t> </a:t>
            </a:r>
            <a:r>
              <a:rPr sz="2118" spc="-9" dirty="0">
                <a:cs typeface="Arial"/>
              </a:rPr>
              <a:t>diffi</a:t>
            </a:r>
            <a:r>
              <a:rPr sz="2118" dirty="0">
                <a:cs typeface="Arial"/>
              </a:rPr>
              <a:t>c</a:t>
            </a:r>
            <a:r>
              <a:rPr sz="2118" spc="-13" dirty="0">
                <a:cs typeface="Arial"/>
              </a:rPr>
              <a:t>ul</a:t>
            </a:r>
            <a:r>
              <a:rPr sz="2118" dirty="0">
                <a:cs typeface="Arial"/>
              </a:rPr>
              <a:t>t</a:t>
            </a:r>
            <a:r>
              <a:rPr sz="2118" spc="-4" dirty="0">
                <a:cs typeface="Arial"/>
              </a:rPr>
              <a:t> </a:t>
            </a:r>
            <a:r>
              <a:rPr sz="2118" spc="-13" dirty="0">
                <a:cs typeface="Arial"/>
              </a:rPr>
              <a:t>in</a:t>
            </a:r>
            <a:r>
              <a:rPr sz="2118" spc="-4" dirty="0">
                <a:cs typeface="Arial"/>
              </a:rPr>
              <a:t> </a:t>
            </a:r>
            <a:r>
              <a:rPr sz="2118" spc="-13" dirty="0">
                <a:cs typeface="Arial"/>
              </a:rPr>
              <a:t>p</a:t>
            </a:r>
            <a:r>
              <a:rPr sz="2118" dirty="0">
                <a:cs typeface="Arial"/>
              </a:rPr>
              <a:t>rac</a:t>
            </a:r>
            <a:r>
              <a:rPr sz="2118" spc="-9" dirty="0">
                <a:cs typeface="Arial"/>
              </a:rPr>
              <a:t>ti</a:t>
            </a:r>
            <a:r>
              <a:rPr sz="2118" dirty="0">
                <a:cs typeface="Arial"/>
              </a:rPr>
              <a:t>ce</a:t>
            </a:r>
          </a:p>
          <a:p>
            <a:pPr marL="616356" marR="542954" lvl="1" indent="-201717">
              <a:spcBef>
                <a:spcPts val="618"/>
              </a:spcBef>
              <a:buFont typeface="Arial"/>
              <a:buChar char="–"/>
              <a:tabLst>
                <a:tab pos="616356" algn="l"/>
              </a:tabLst>
            </a:pPr>
            <a:r>
              <a:rPr sz="1588" spc="-13" dirty="0">
                <a:solidFill>
                  <a:srgbClr val="0066CC"/>
                </a:solidFill>
                <a:cs typeface="Arial"/>
              </a:rPr>
              <a:t>Th</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9" dirty="0">
                <a:solidFill>
                  <a:srgbClr val="0066CC"/>
                </a:solidFill>
                <a:cs typeface="Arial"/>
              </a:rPr>
              <a:t>obl</a:t>
            </a:r>
            <a:r>
              <a:rPr sz="1588" dirty="0">
                <a:solidFill>
                  <a:srgbClr val="0066CC"/>
                </a:solidFill>
                <a:cs typeface="Arial"/>
              </a:rPr>
              <a:t>em</a:t>
            </a:r>
            <a:r>
              <a:rPr sz="1588" spc="-4" dirty="0">
                <a:solidFill>
                  <a:srgbClr val="0066CC"/>
                </a:solidFill>
                <a:cs typeface="Arial"/>
              </a:rPr>
              <a:t> i</a:t>
            </a:r>
            <a:r>
              <a:rPr sz="1588" dirty="0">
                <a:solidFill>
                  <a:srgbClr val="0066CC"/>
                </a:solidFill>
                <a:cs typeface="Arial"/>
              </a:rPr>
              <a:t>s</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at</a:t>
            </a:r>
            <a:r>
              <a:rPr sz="1588" spc="-4" dirty="0">
                <a:solidFill>
                  <a:srgbClr val="0066CC"/>
                </a:solidFill>
                <a:cs typeface="Arial"/>
              </a:rPr>
              <a:t> </a:t>
            </a:r>
            <a:r>
              <a:rPr sz="1588" spc="-13" dirty="0">
                <a:solidFill>
                  <a:srgbClr val="0066CC"/>
                </a:solidFill>
                <a:cs typeface="Arial"/>
              </a:rPr>
              <a:t>w</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n</a:t>
            </a:r>
            <a:r>
              <a:rPr sz="1588" dirty="0">
                <a:solidFill>
                  <a:srgbClr val="0066CC"/>
                </a:solidFill>
                <a:cs typeface="Arial"/>
              </a:rPr>
              <a:t>ee</a:t>
            </a:r>
            <a:r>
              <a:rPr sz="1588" spc="-13" dirty="0">
                <a:solidFill>
                  <a:srgbClr val="0066CC"/>
                </a:solidFill>
                <a:cs typeface="Arial"/>
              </a:rPr>
              <a:t>d</a:t>
            </a:r>
            <a:r>
              <a:rPr sz="1588" spc="-4" dirty="0">
                <a:solidFill>
                  <a:srgbClr val="0066CC"/>
                </a:solidFill>
                <a:cs typeface="Arial"/>
              </a:rPr>
              <a:t> </a:t>
            </a:r>
            <a:r>
              <a:rPr sz="1588" spc="-9" dirty="0">
                <a:solidFill>
                  <a:srgbClr val="0066CC"/>
                </a:solidFill>
                <a:cs typeface="Arial"/>
              </a:rPr>
              <a:t>to</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tect</a:t>
            </a:r>
            <a:r>
              <a:rPr sz="1588" spc="-4" dirty="0">
                <a:solidFill>
                  <a:srgbClr val="0066CC"/>
                </a:solidFill>
                <a:cs typeface="Arial"/>
              </a:rPr>
              <a:t> </a:t>
            </a:r>
            <a:r>
              <a:rPr sz="1588" dirty="0">
                <a:solidFill>
                  <a:srgbClr val="0066CC"/>
                </a:solidFill>
                <a:cs typeface="Arial"/>
              </a:rPr>
              <a:t>a</a:t>
            </a:r>
            <a:r>
              <a:rPr sz="1588" spc="-4" dirty="0">
                <a:solidFill>
                  <a:srgbClr val="0066CC"/>
                </a:solidFill>
                <a:cs typeface="Arial"/>
              </a:rPr>
              <a:t>ll </a:t>
            </a:r>
            <a:r>
              <a:rPr sz="1588" spc="-13" dirty="0">
                <a:solidFill>
                  <a:srgbClr val="0066CC"/>
                </a:solidFill>
                <a:cs typeface="Arial"/>
              </a:rPr>
              <a:t>po</a:t>
            </a:r>
            <a:r>
              <a:rPr sz="1588" dirty="0">
                <a:solidFill>
                  <a:srgbClr val="0066CC"/>
                </a:solidFill>
                <a:cs typeface="Arial"/>
              </a:rPr>
              <a:t>ss</a:t>
            </a:r>
            <a:r>
              <a:rPr sz="1588" spc="-9" dirty="0">
                <a:solidFill>
                  <a:srgbClr val="0066CC"/>
                </a:solidFill>
                <a:cs typeface="Arial"/>
              </a:rPr>
              <a:t>ibl</a:t>
            </a:r>
            <a:r>
              <a:rPr sz="1588" dirty="0">
                <a:solidFill>
                  <a:srgbClr val="0066CC"/>
                </a:solidFill>
                <a:cs typeface="Arial"/>
              </a:rPr>
              <a:t>e</a:t>
            </a:r>
            <a:r>
              <a:rPr sz="1588" spc="-4" dirty="0">
                <a:solidFill>
                  <a:srgbClr val="0066CC"/>
                </a:solidFill>
                <a:cs typeface="Arial"/>
              </a:rPr>
              <a:t> </a:t>
            </a:r>
            <a:r>
              <a:rPr sz="1588" spc="-9" dirty="0">
                <a:solidFill>
                  <a:srgbClr val="0066CC"/>
                </a:solidFill>
                <a:cs typeface="Arial"/>
              </a:rPr>
              <a:t>lo</a:t>
            </a:r>
            <a:r>
              <a:rPr sz="1588" dirty="0">
                <a:solidFill>
                  <a:srgbClr val="0066CC"/>
                </a:solidFill>
                <a:cs typeface="Arial"/>
              </a:rPr>
              <a:t>ca</a:t>
            </a:r>
            <a:r>
              <a:rPr sz="1588" spc="-9" dirty="0">
                <a:solidFill>
                  <a:srgbClr val="0066CC"/>
                </a:solidFill>
                <a:cs typeface="Arial"/>
              </a:rPr>
              <a:t>tion</a:t>
            </a:r>
            <a:r>
              <a:rPr sz="1588" dirty="0">
                <a:solidFill>
                  <a:srgbClr val="0066CC"/>
                </a:solidFill>
                <a:cs typeface="Arial"/>
              </a:rPr>
              <a:t>s </a:t>
            </a:r>
            <a:r>
              <a:rPr sz="1588" spc="-13" dirty="0">
                <a:solidFill>
                  <a:srgbClr val="0066CC"/>
                </a:solidFill>
                <a:cs typeface="Arial"/>
              </a:rPr>
              <a:t>wh</a:t>
            </a:r>
            <a:r>
              <a:rPr sz="1588" dirty="0">
                <a:solidFill>
                  <a:srgbClr val="0066CC"/>
                </a:solidFill>
                <a:cs typeface="Arial"/>
              </a:rPr>
              <a:t>ere</a:t>
            </a:r>
            <a:r>
              <a:rPr sz="1588" spc="-4" dirty="0">
                <a:solidFill>
                  <a:srgbClr val="0066CC"/>
                </a:solidFill>
                <a:cs typeface="Arial"/>
              </a:rPr>
              <a:t> </a:t>
            </a:r>
            <a:r>
              <a:rPr sz="1588" spc="-13" dirty="0">
                <a:solidFill>
                  <a:srgbClr val="0066CC"/>
                </a:solidFill>
                <a:cs typeface="Arial"/>
              </a:rPr>
              <a:t>two</a:t>
            </a:r>
            <a:r>
              <a:rPr sz="1588" spc="-4" dirty="0">
                <a:solidFill>
                  <a:srgbClr val="0066CC"/>
                </a:solidFill>
                <a:cs typeface="Arial"/>
              </a:rPr>
              <a:t> </a:t>
            </a:r>
            <a:r>
              <a:rPr sz="1588" spc="-9" dirty="0">
                <a:solidFill>
                  <a:srgbClr val="0066CC"/>
                </a:solidFill>
                <a:cs typeface="Arial"/>
              </a:rPr>
              <a:t>(o</a:t>
            </a:r>
            <a:r>
              <a:rPr sz="1588" dirty="0">
                <a:solidFill>
                  <a:srgbClr val="0066CC"/>
                </a:solidFill>
                <a:cs typeface="Arial"/>
              </a:rPr>
              <a:t>r</a:t>
            </a:r>
            <a:r>
              <a:rPr sz="1588" spc="-4" dirty="0">
                <a:solidFill>
                  <a:srgbClr val="0066CC"/>
                </a:solidFill>
                <a:cs typeface="Arial"/>
              </a:rPr>
              <a:t> </a:t>
            </a:r>
            <a:r>
              <a:rPr sz="1588" dirty="0">
                <a:solidFill>
                  <a:srgbClr val="0066CC"/>
                </a:solidFill>
                <a:cs typeface="Arial"/>
              </a:rPr>
              <a:t>m</a:t>
            </a:r>
            <a:r>
              <a:rPr sz="1588" spc="-13" dirty="0">
                <a:solidFill>
                  <a:srgbClr val="0066CC"/>
                </a:solidFill>
                <a:cs typeface="Arial"/>
              </a:rPr>
              <a:t>o</a:t>
            </a:r>
            <a:r>
              <a:rPr sz="1588" dirty="0">
                <a:solidFill>
                  <a:srgbClr val="0066CC"/>
                </a:solidFill>
                <a:cs typeface="Arial"/>
              </a:rPr>
              <a:t>re)</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rea</a:t>
            </a:r>
            <a:r>
              <a:rPr sz="1588" spc="-13" dirty="0">
                <a:solidFill>
                  <a:srgbClr val="0066CC"/>
                </a:solidFill>
                <a:cs typeface="Arial"/>
              </a:rPr>
              <a:t>d</a:t>
            </a:r>
            <a:r>
              <a:rPr sz="1588" dirty="0">
                <a:solidFill>
                  <a:srgbClr val="0066CC"/>
                </a:solidFill>
                <a:cs typeface="Arial"/>
              </a:rPr>
              <a:t>s</a:t>
            </a:r>
            <a:r>
              <a:rPr sz="1588" spc="-4" dirty="0">
                <a:solidFill>
                  <a:srgbClr val="0066CC"/>
                </a:solidFill>
                <a:cs typeface="Arial"/>
              </a:rPr>
              <a:t> </a:t>
            </a:r>
            <a:r>
              <a:rPr sz="1588" spc="-13" dirty="0">
                <a:solidFill>
                  <a:srgbClr val="0066CC"/>
                </a:solidFill>
                <a:cs typeface="Arial"/>
              </a:rPr>
              <a:t>o</a:t>
            </a:r>
            <a:r>
              <a:rPr sz="1588" dirty="0">
                <a:solidFill>
                  <a:srgbClr val="0066CC"/>
                </a:solidFill>
                <a:cs typeface="Arial"/>
              </a:rPr>
              <a:t>r</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cesses</a:t>
            </a:r>
            <a:r>
              <a:rPr sz="1588" spc="-4" dirty="0">
                <a:solidFill>
                  <a:srgbClr val="0066CC"/>
                </a:solidFill>
                <a:cs typeface="Arial"/>
              </a:rPr>
              <a:t> </a:t>
            </a:r>
            <a:r>
              <a:rPr sz="1588" dirty="0">
                <a:solidFill>
                  <a:srgbClr val="0066CC"/>
                </a:solidFill>
                <a:cs typeface="Arial"/>
              </a:rPr>
              <a:t>m</a:t>
            </a:r>
            <a:r>
              <a:rPr sz="1588" spc="-9" dirty="0">
                <a:solidFill>
                  <a:srgbClr val="0066CC"/>
                </a:solidFill>
                <a:cs typeface="Arial"/>
              </a:rPr>
              <a:t>igh</a:t>
            </a:r>
            <a:r>
              <a:rPr sz="1588" dirty="0">
                <a:solidFill>
                  <a:srgbClr val="0066CC"/>
                </a:solidFill>
                <a:cs typeface="Arial"/>
              </a:rPr>
              <a:t>t</a:t>
            </a:r>
            <a:r>
              <a:rPr sz="1588" spc="-4" dirty="0">
                <a:solidFill>
                  <a:srgbClr val="0066CC"/>
                </a:solidFill>
                <a:cs typeface="Arial"/>
              </a:rPr>
              <a:t> </a:t>
            </a:r>
            <a:r>
              <a:rPr sz="1588" dirty="0">
                <a:solidFill>
                  <a:srgbClr val="0066CC"/>
                </a:solidFill>
                <a:cs typeface="Arial"/>
              </a:rPr>
              <a:t>c</a:t>
            </a:r>
            <a:r>
              <a:rPr sz="1588" spc="-9" dirty="0">
                <a:solidFill>
                  <a:srgbClr val="0066CC"/>
                </a:solidFill>
                <a:cs typeface="Arial"/>
              </a:rPr>
              <a:t>onfli</a:t>
            </a:r>
            <a:r>
              <a:rPr sz="1588" dirty="0">
                <a:solidFill>
                  <a:srgbClr val="0066CC"/>
                </a:solidFill>
                <a:cs typeface="Arial"/>
              </a:rPr>
              <a:t>ct</a:t>
            </a:r>
            <a:endParaRPr sz="1588" dirty="0">
              <a:cs typeface="Arial"/>
            </a:endParaRPr>
          </a:p>
        </p:txBody>
      </p:sp>
    </p:spTree>
    <p:extLst>
      <p:ext uri="{BB962C8B-B14F-4D97-AF65-F5344CB8AC3E}">
        <p14:creationId xmlns:p14="http://schemas.microsoft.com/office/powerpoint/2010/main" val="425258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65507" y="649126"/>
            <a:ext cx="512332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prstGeom prst="rect">
            <a:avLst/>
          </a:prstGeom>
        </p:spPr>
        <p:txBody>
          <a:bodyPr vert="horz" wrap="square" lIns="0" tIns="0" rIns="0" bIns="0" rtlCol="0" anchor="ctr">
            <a:spAutoFit/>
          </a:bodyPr>
          <a:lstStyle/>
          <a:p>
            <a:pPr marL="708250">
              <a:lnSpc>
                <a:spcPct val="100000"/>
              </a:lnSpc>
            </a:pPr>
            <a:r>
              <a:rPr spc="-71" dirty="0"/>
              <a:t>S</a:t>
            </a:r>
            <a:r>
              <a:rPr spc="-57" dirty="0"/>
              <a:t>ynchroniz</a:t>
            </a:r>
            <a:r>
              <a:rPr spc="-44" dirty="0"/>
              <a:t>ati</a:t>
            </a:r>
            <a:r>
              <a:rPr spc="-57" dirty="0"/>
              <a:t>o</a:t>
            </a:r>
            <a:r>
              <a:rPr spc="-53" dirty="0"/>
              <a:t>n</a:t>
            </a:r>
            <a:r>
              <a:rPr spc="-44" dirty="0"/>
              <a:t> </a:t>
            </a:r>
            <a:r>
              <a:rPr spc="-57" dirty="0"/>
              <a:t>Pro</a:t>
            </a:r>
            <a:r>
              <a:rPr spc="-62" dirty="0"/>
              <a:t>b</a:t>
            </a:r>
            <a:r>
              <a:rPr spc="-35" dirty="0"/>
              <a:t>l</a:t>
            </a:r>
            <a:r>
              <a:rPr spc="-57" dirty="0"/>
              <a:t>e</a:t>
            </a:r>
            <a:r>
              <a:rPr spc="-84" dirty="0"/>
              <a:t>m</a:t>
            </a:r>
            <a:r>
              <a:rPr spc="-49" dirty="0"/>
              <a:t>s</a:t>
            </a:r>
          </a:p>
        </p:txBody>
      </p:sp>
      <p:sp>
        <p:nvSpPr>
          <p:cNvPr id="7" name="Content Placeholder 6"/>
          <p:cNvSpPr>
            <a:spLocks noGrp="1"/>
          </p:cNvSpPr>
          <p:nvPr>
            <p:ph idx="1"/>
          </p:nvPr>
        </p:nvSpPr>
        <p:spPr/>
        <p:txBody>
          <a:bodyPr/>
          <a:lstStyle/>
          <a:p>
            <a:pPr marL="257749" marR="869622" indent="-246543">
              <a:lnSpc>
                <a:spcPct val="107600"/>
              </a:lnSpc>
              <a:buClr>
                <a:srgbClr val="FF0000"/>
              </a:buClr>
              <a:buSzPct val="75000"/>
              <a:buFont typeface="Arial"/>
              <a:buChar char="●"/>
              <a:tabLst>
                <a:tab pos="263352" algn="l"/>
              </a:tabLst>
            </a:pP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a:t>
            </a:r>
            <a:r>
              <a:rPr lang="en-US" sz="2800" spc="-4" dirty="0">
                <a:cs typeface="Arial"/>
              </a:rPr>
              <a:t> </a:t>
            </a:r>
            <a:r>
              <a:rPr lang="en-US" sz="2800" dirty="0">
                <a:cs typeface="Arial"/>
              </a:rPr>
              <a:t>ca</a:t>
            </a:r>
            <a:r>
              <a:rPr lang="en-US" sz="2800" spc="-13" dirty="0">
                <a:cs typeface="Arial"/>
              </a:rPr>
              <a:t>n</a:t>
            </a:r>
            <a:r>
              <a:rPr lang="en-US" sz="2800" spc="-4" dirty="0">
                <a:cs typeface="Arial"/>
              </a:rPr>
              <a:t> </a:t>
            </a:r>
            <a:r>
              <a:rPr lang="en-US" sz="2800" spc="-13" dirty="0">
                <a:cs typeface="Arial"/>
              </a:rPr>
              <a:t>b</a:t>
            </a:r>
            <a:r>
              <a:rPr lang="en-US" sz="2800" dirty="0">
                <a:cs typeface="Arial"/>
              </a:rPr>
              <a:t>e</a:t>
            </a:r>
            <a:r>
              <a:rPr lang="en-US" sz="2800" spc="-4" dirty="0">
                <a:cs typeface="Arial"/>
              </a:rPr>
              <a:t> </a:t>
            </a:r>
            <a:r>
              <a:rPr lang="en-US" sz="2800" dirty="0">
                <a:cs typeface="Arial"/>
              </a:rPr>
              <a:t>re</a:t>
            </a:r>
            <a:r>
              <a:rPr lang="en-US" sz="2800" spc="-13" dirty="0">
                <a:cs typeface="Arial"/>
              </a:rPr>
              <a:t>qui</a:t>
            </a:r>
            <a:r>
              <a:rPr lang="en-US" sz="2800" dirty="0">
                <a:cs typeface="Arial"/>
              </a:rPr>
              <a:t>re</a:t>
            </a:r>
            <a:r>
              <a:rPr lang="en-US" sz="2800" spc="-13" dirty="0">
                <a:cs typeface="Arial"/>
              </a:rPr>
              <a:t>d</a:t>
            </a:r>
            <a:r>
              <a:rPr lang="en-US" sz="2800" spc="-4" dirty="0">
                <a:cs typeface="Arial"/>
              </a:rPr>
              <a:t> </a:t>
            </a:r>
            <a:r>
              <a:rPr lang="en-US" sz="2800" spc="-13" dirty="0">
                <a:cs typeface="Arial"/>
              </a:rPr>
              <a:t>fo</a:t>
            </a:r>
            <a:r>
              <a:rPr lang="en-US" sz="2800" dirty="0">
                <a:cs typeface="Arial"/>
              </a:rPr>
              <a:t>r</a:t>
            </a:r>
            <a:r>
              <a:rPr lang="en-US" sz="2800" spc="-4" dirty="0">
                <a:cs typeface="Arial"/>
              </a:rPr>
              <a:t> </a:t>
            </a:r>
            <a:r>
              <a:rPr lang="en-US" sz="2800" spc="-13" dirty="0">
                <a:cs typeface="Arial"/>
              </a:rPr>
              <a:t>di</a:t>
            </a:r>
            <a:r>
              <a:rPr lang="en-US" sz="2800" dirty="0">
                <a:cs typeface="Arial"/>
              </a:rPr>
              <a:t>ffere</a:t>
            </a:r>
            <a:r>
              <a:rPr lang="en-US" sz="2800" spc="-13" dirty="0">
                <a:cs typeface="Arial"/>
              </a:rPr>
              <a:t>n</a:t>
            </a:r>
            <a:r>
              <a:rPr lang="en-US" sz="2800" dirty="0">
                <a:cs typeface="Arial"/>
              </a:rPr>
              <a:t>t </a:t>
            </a:r>
            <a:r>
              <a:rPr lang="en-US" sz="2800" spc="-4" dirty="0">
                <a:cs typeface="Arial"/>
              </a:rPr>
              <a:t>resources</a:t>
            </a:r>
            <a:endParaRPr lang="en-US" sz="2800" dirty="0">
              <a:cs typeface="Arial"/>
            </a:endParaRPr>
          </a:p>
          <a:p>
            <a:pPr marL="616356" lvl="1" indent="-201717">
              <a:spcBef>
                <a:spcPts val="799"/>
              </a:spcBef>
              <a:buFont typeface="Arial"/>
              <a:buChar char="–"/>
              <a:tabLst>
                <a:tab pos="616356" algn="l"/>
              </a:tabLst>
            </a:pPr>
            <a:r>
              <a:rPr lang="en-US" sz="1800" u="heavy" dirty="0">
                <a:solidFill>
                  <a:srgbClr val="0066CC"/>
                </a:solidFill>
                <a:cs typeface="Arial"/>
              </a:rPr>
              <a:t>Mem</a:t>
            </a:r>
            <a:r>
              <a:rPr lang="en-US" sz="1800" u="heavy" spc="-13" dirty="0">
                <a:solidFill>
                  <a:srgbClr val="0066CC"/>
                </a:solidFill>
                <a:cs typeface="Arial"/>
              </a:rPr>
              <a:t>o</a:t>
            </a:r>
            <a:r>
              <a:rPr lang="en-US" sz="1800" u="heavy" dirty="0">
                <a:solidFill>
                  <a:srgbClr val="0066CC"/>
                </a:solidFill>
                <a:cs typeface="Arial"/>
              </a:rPr>
              <a:t>r</a:t>
            </a:r>
            <a:r>
              <a:rPr lang="en-US" sz="1800" u="heavy" spc="-4" dirty="0">
                <a:solidFill>
                  <a:srgbClr val="0066CC"/>
                </a:solidFill>
                <a:cs typeface="Arial"/>
              </a:rPr>
              <a:t>y</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dirty="0">
                <a:solidFill>
                  <a:srgbClr val="0066CC"/>
                </a:solidFill>
                <a:cs typeface="Arial"/>
              </a:rPr>
              <a:t>m</a:t>
            </a:r>
            <a:r>
              <a:rPr lang="en-US" sz="1800" spc="-9" dirty="0">
                <a:solidFill>
                  <a:srgbClr val="0066CC"/>
                </a:solidFill>
                <a:cs typeface="Arial"/>
              </a:rPr>
              <a:t>ultith</a:t>
            </a:r>
            <a:r>
              <a:rPr lang="en-US" sz="1800" dirty="0">
                <a:solidFill>
                  <a:srgbClr val="0066CC"/>
                </a:solidFill>
                <a:cs typeface="Arial"/>
              </a:rPr>
              <a:t>rea</a:t>
            </a:r>
            <a:r>
              <a:rPr lang="en-US" sz="1800" spc="-13" dirty="0">
                <a:solidFill>
                  <a:srgbClr val="0066CC"/>
                </a:solidFill>
                <a:cs typeface="Arial"/>
              </a:rPr>
              <a:t>d</a:t>
            </a:r>
            <a:r>
              <a:rPr lang="en-US" sz="1800" dirty="0">
                <a:solidFill>
                  <a:srgbClr val="0066CC"/>
                </a:solidFill>
                <a:cs typeface="Arial"/>
              </a:rPr>
              <a:t>e</a:t>
            </a:r>
            <a:r>
              <a:rPr lang="en-US" sz="1800" spc="-13" dirty="0">
                <a:solidFill>
                  <a:srgbClr val="0066CC"/>
                </a:solidFill>
                <a:cs typeface="Arial"/>
              </a:rPr>
              <a:t>d</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ppli</a:t>
            </a:r>
            <a:r>
              <a:rPr lang="en-US" sz="1800" dirty="0">
                <a:solidFill>
                  <a:srgbClr val="0066CC"/>
                </a:solidFill>
                <a:cs typeface="Arial"/>
              </a:rPr>
              <a:t>ca</a:t>
            </a:r>
            <a:r>
              <a:rPr lang="en-US" sz="1800" spc="-9" dirty="0">
                <a:solidFill>
                  <a:srgbClr val="0066CC"/>
                </a:solidFill>
                <a:cs typeface="Arial"/>
              </a:rPr>
              <a:t>tion</a:t>
            </a:r>
            <a:endParaRPr lang="en-US" sz="1800" dirty="0">
              <a:cs typeface="Arial"/>
            </a:endParaRPr>
          </a:p>
          <a:p>
            <a:pPr marL="616356" lvl="1" indent="-201717">
              <a:spcBef>
                <a:spcPts val="741"/>
              </a:spcBef>
              <a:buFont typeface="Arial"/>
              <a:buChar char="–"/>
              <a:tabLst>
                <a:tab pos="616356" algn="l"/>
              </a:tabLst>
            </a:pPr>
            <a:r>
              <a:rPr lang="en-US" sz="1800" u="heavy" spc="-13" dirty="0">
                <a:solidFill>
                  <a:srgbClr val="0066CC"/>
                </a:solidFill>
                <a:cs typeface="Arial"/>
              </a:rPr>
              <a:t>OS</a:t>
            </a:r>
            <a:r>
              <a:rPr lang="en-US" sz="1800" u="heavy" spc="-4" dirty="0">
                <a:solidFill>
                  <a:srgbClr val="0066CC"/>
                </a:solidFill>
                <a:cs typeface="Arial"/>
              </a:rPr>
              <a:t> </a:t>
            </a:r>
            <a:r>
              <a:rPr lang="en-US" sz="1800" u="heavy" spc="-13" dirty="0">
                <a:solidFill>
                  <a:srgbClr val="0066CC"/>
                </a:solidFill>
                <a:cs typeface="Arial"/>
              </a:rPr>
              <a:t>ob</a:t>
            </a:r>
            <a:r>
              <a:rPr lang="en-US" sz="1800" u="heavy" spc="-4" dirty="0">
                <a:solidFill>
                  <a:srgbClr val="0066CC"/>
                </a:solidFill>
                <a:cs typeface="Arial"/>
              </a:rPr>
              <a:t>j</a:t>
            </a:r>
            <a:r>
              <a:rPr lang="en-US" sz="1800" u="heavy" dirty="0">
                <a:solidFill>
                  <a:srgbClr val="0066CC"/>
                </a:solidFill>
                <a:cs typeface="Arial"/>
              </a:rPr>
              <a:t>ect</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spc="-13" dirty="0">
                <a:solidFill>
                  <a:srgbClr val="0066CC"/>
                </a:solidFill>
                <a:cs typeface="Arial"/>
              </a:rPr>
              <a:t>two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cesses</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rea</a:t>
            </a:r>
            <a:r>
              <a:rPr lang="en-US" sz="1800" spc="-9" dirty="0">
                <a:solidFill>
                  <a:srgbClr val="0066CC"/>
                </a:solidFill>
                <a:cs typeface="Arial"/>
              </a:rPr>
              <a:t>d/w</a:t>
            </a:r>
            <a:r>
              <a:rPr lang="en-US" sz="1800" dirty="0">
                <a:solidFill>
                  <a:srgbClr val="0066CC"/>
                </a:solidFill>
                <a:cs typeface="Arial"/>
              </a:rPr>
              <a:t>r</a:t>
            </a:r>
            <a:r>
              <a:rPr lang="en-US" sz="1800" spc="-4" dirty="0">
                <a:solidFill>
                  <a:srgbClr val="0066CC"/>
                </a:solidFill>
                <a:cs typeface="Arial"/>
              </a:rPr>
              <a:t>i</a:t>
            </a:r>
            <a:r>
              <a:rPr lang="en-US" sz="1800" dirty="0">
                <a:solidFill>
                  <a:srgbClr val="0066CC"/>
                </a:solidFill>
                <a:cs typeface="Arial"/>
              </a:rPr>
              <a:t>te</a:t>
            </a:r>
            <a:r>
              <a:rPr lang="en-US" sz="1800" spc="-4" dirty="0">
                <a:solidFill>
                  <a:srgbClr val="0066CC"/>
                </a:solidFill>
                <a:cs typeface="Arial"/>
              </a:rPr>
              <a:t> </a:t>
            </a:r>
            <a:r>
              <a:rPr lang="en-US" sz="1800" dirty="0">
                <a:solidFill>
                  <a:srgbClr val="0066CC"/>
                </a:solidFill>
                <a:cs typeface="Arial"/>
              </a:rPr>
              <a:t>same</a:t>
            </a:r>
            <a:r>
              <a:rPr lang="en-US" sz="1800" spc="-4" dirty="0">
                <a:solidFill>
                  <a:srgbClr val="0066CC"/>
                </a:solidFill>
                <a:cs typeface="Arial"/>
              </a:rPr>
              <a:t> </a:t>
            </a:r>
            <a:r>
              <a:rPr lang="en-US" sz="1800" dirty="0">
                <a:solidFill>
                  <a:srgbClr val="0066CC"/>
                </a:solidFill>
                <a:cs typeface="Arial"/>
              </a:rPr>
              <a:t>system</a:t>
            </a:r>
            <a:r>
              <a:rPr lang="en-US" sz="1800" spc="-4" dirty="0">
                <a:solidFill>
                  <a:srgbClr val="0066CC"/>
                </a:solidFill>
                <a:cs typeface="Arial"/>
              </a:rPr>
              <a:t> </a:t>
            </a:r>
            <a:r>
              <a:rPr lang="en-US" sz="1800" spc="-9" dirty="0">
                <a:solidFill>
                  <a:srgbClr val="0066CC"/>
                </a:solidFill>
                <a:cs typeface="Arial"/>
              </a:rPr>
              <a:t>fil</a:t>
            </a:r>
            <a:r>
              <a:rPr lang="en-US" sz="1800" dirty="0">
                <a:solidFill>
                  <a:srgbClr val="0066CC"/>
                </a:solidFill>
                <a:cs typeface="Arial"/>
              </a:rPr>
              <a:t>e</a:t>
            </a:r>
            <a:endParaRPr lang="en-US" sz="1800" dirty="0">
              <a:cs typeface="Arial"/>
            </a:endParaRPr>
          </a:p>
          <a:p>
            <a:pPr marL="616356" marR="385503" lvl="1" indent="-201717">
              <a:lnSpc>
                <a:spcPct val="113500"/>
              </a:lnSpc>
              <a:spcBef>
                <a:spcPts val="481"/>
              </a:spcBef>
              <a:buFont typeface="Arial"/>
              <a:buChar char="–"/>
              <a:tabLst>
                <a:tab pos="616356" algn="l"/>
              </a:tabLst>
            </a:pPr>
            <a:r>
              <a:rPr lang="en-US" sz="1800" u="heavy" spc="-4" dirty="0">
                <a:solidFill>
                  <a:srgbClr val="0066CC"/>
                </a:solidFill>
                <a:cs typeface="Arial"/>
              </a:rPr>
              <a:t>Hardware </a:t>
            </a:r>
            <a:r>
              <a:rPr lang="en-US" sz="1800" u="heavy" dirty="0">
                <a:solidFill>
                  <a:srgbClr val="0066CC"/>
                </a:solidFill>
                <a:cs typeface="Arial"/>
              </a:rPr>
              <a:t>devic</a:t>
            </a:r>
            <a:r>
              <a:rPr lang="en-US" sz="1800" u="heavy" spc="-9" dirty="0">
                <a:solidFill>
                  <a:srgbClr val="0066CC"/>
                </a:solidFill>
                <a:cs typeface="Arial"/>
              </a:rPr>
              <a:t>e</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spc="-13" dirty="0">
                <a:solidFill>
                  <a:srgbClr val="0066CC"/>
                </a:solidFill>
                <a:cs typeface="Arial"/>
              </a:rPr>
              <a:t>two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cesses</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spc="-9" dirty="0">
                <a:solidFill>
                  <a:srgbClr val="0066CC"/>
                </a:solidFill>
                <a:cs typeface="Arial"/>
              </a:rPr>
              <a:t>both</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t</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bu</a:t>
            </a:r>
            <a:r>
              <a:rPr lang="en-US" sz="1800" dirty="0">
                <a:solidFill>
                  <a:srgbClr val="0066CC"/>
                </a:solidFill>
                <a:cs typeface="Arial"/>
              </a:rPr>
              <a:t>r</a:t>
            </a:r>
            <a:r>
              <a:rPr lang="en-US" sz="1800" spc="-13" dirty="0">
                <a:solidFill>
                  <a:srgbClr val="0066CC"/>
                </a:solidFill>
                <a:cs typeface="Arial"/>
              </a:rPr>
              <a:t>n</a:t>
            </a:r>
            <a:r>
              <a:rPr lang="en-US" sz="1800" spc="-4" dirty="0">
                <a:solidFill>
                  <a:srgbClr val="0066CC"/>
                </a:solidFill>
                <a:cs typeface="Arial"/>
              </a:rPr>
              <a:t> </a:t>
            </a:r>
            <a:r>
              <a:rPr lang="en-US" sz="1800" dirty="0">
                <a:solidFill>
                  <a:srgbClr val="0066CC"/>
                </a:solidFill>
                <a:cs typeface="Arial"/>
              </a:rPr>
              <a:t>a DVD</a:t>
            </a:r>
            <a:endParaRPr lang="en-US" sz="1800" dirty="0">
              <a:cs typeface="Arial"/>
            </a:endParaRPr>
          </a:p>
          <a:p>
            <a:pPr marL="257749" marR="1018669" indent="-246543">
              <a:lnSpc>
                <a:spcPct val="112400"/>
              </a:lnSpc>
              <a:spcBef>
                <a:spcPts val="622"/>
              </a:spcBef>
              <a:buClr>
                <a:srgbClr val="FF0000"/>
              </a:buClr>
              <a:buSzPct val="75000"/>
              <a:buFont typeface="Arial"/>
              <a:buChar char="●"/>
              <a:tabLst>
                <a:tab pos="263352" algn="l"/>
              </a:tabLst>
            </a:pPr>
            <a:r>
              <a:rPr lang="en-US" sz="2800" spc="-13" dirty="0">
                <a:cs typeface="Arial"/>
              </a:rPr>
              <a:t>Th</a:t>
            </a:r>
            <a:r>
              <a:rPr lang="en-US" sz="2800" dirty="0">
                <a:cs typeface="Arial"/>
              </a:rPr>
              <a:t>ere</a:t>
            </a:r>
            <a:r>
              <a:rPr lang="en-US" sz="2800" spc="-4" dirty="0">
                <a:cs typeface="Arial"/>
              </a:rPr>
              <a:t> </a:t>
            </a:r>
            <a:r>
              <a:rPr lang="en-US" sz="2800" dirty="0">
                <a:cs typeface="Arial"/>
              </a:rPr>
              <a:t>are</a:t>
            </a:r>
            <a:r>
              <a:rPr lang="en-US" sz="2800" spc="-4" dirty="0">
                <a:cs typeface="Arial"/>
              </a:rPr>
              <a:t> </a:t>
            </a:r>
            <a:r>
              <a:rPr lang="en-US" sz="2800" spc="-13" dirty="0">
                <a:cs typeface="Arial"/>
              </a:rPr>
              <a:t>di</a:t>
            </a:r>
            <a:r>
              <a:rPr lang="en-US" sz="2800" dirty="0">
                <a:cs typeface="Arial"/>
              </a:rPr>
              <a:t>ffere</a:t>
            </a:r>
            <a:r>
              <a:rPr lang="en-US" sz="2800" spc="-13" dirty="0">
                <a:cs typeface="Arial"/>
              </a:rPr>
              <a:t>n</a:t>
            </a:r>
            <a:r>
              <a:rPr lang="en-US" sz="2800" dirty="0">
                <a:cs typeface="Arial"/>
              </a:rPr>
              <a:t>t</a:t>
            </a:r>
            <a:r>
              <a:rPr lang="en-US" sz="2800" spc="-4" dirty="0">
                <a:cs typeface="Arial"/>
              </a:rPr>
              <a:t> </a:t>
            </a:r>
            <a:r>
              <a:rPr lang="en-US" sz="2800" dirty="0">
                <a:cs typeface="Arial"/>
              </a:rPr>
              <a:t>k</a:t>
            </a:r>
            <a:r>
              <a:rPr lang="en-US" sz="2800" spc="-13" dirty="0">
                <a:cs typeface="Arial"/>
              </a:rPr>
              <a:t>ind</a:t>
            </a:r>
            <a:r>
              <a:rPr lang="en-US" sz="2800" dirty="0">
                <a:cs typeface="Arial"/>
              </a:rPr>
              <a:t>s</a:t>
            </a:r>
            <a:r>
              <a:rPr lang="en-US" sz="2800" spc="-4" dirty="0">
                <a:cs typeface="Arial"/>
              </a:rPr>
              <a:t> </a:t>
            </a:r>
            <a:r>
              <a:rPr lang="en-US" sz="2800" spc="-13" dirty="0">
                <a:cs typeface="Arial"/>
              </a:rPr>
              <a:t>o</a:t>
            </a:r>
            <a:r>
              <a:rPr lang="en-US" sz="2800" dirty="0">
                <a:cs typeface="Arial"/>
              </a:rPr>
              <a:t>f</a:t>
            </a:r>
            <a:r>
              <a:rPr lang="en-US" sz="2800" spc="-4" dirty="0">
                <a:cs typeface="Arial"/>
              </a:rPr>
              <a:t> </a:t>
            </a: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 problems</a:t>
            </a:r>
            <a:endParaRPr lang="en-US" sz="2800" dirty="0">
              <a:cs typeface="Arial"/>
            </a:endParaRPr>
          </a:p>
          <a:p>
            <a:pPr marL="616356" lvl="1" indent="-201717">
              <a:spcBef>
                <a:spcPts val="710"/>
              </a:spcBef>
              <a:buFont typeface="Arial"/>
              <a:buChar char="–"/>
              <a:tabLst>
                <a:tab pos="616356" algn="l"/>
              </a:tabLst>
            </a:pPr>
            <a:r>
              <a:rPr lang="en-US" sz="1800" spc="-13" dirty="0">
                <a:solidFill>
                  <a:srgbClr val="0066CC"/>
                </a:solidFill>
                <a:cs typeface="Arial"/>
              </a:rPr>
              <a:t>So</a:t>
            </a:r>
            <a:r>
              <a:rPr lang="en-US" sz="1800" dirty="0">
                <a:solidFill>
                  <a:srgbClr val="0066CC"/>
                </a:solidFill>
                <a:cs typeface="Arial"/>
              </a:rPr>
              <a:t>me</a:t>
            </a:r>
            <a:r>
              <a:rPr lang="en-US" sz="1800" spc="-9" dirty="0">
                <a:solidFill>
                  <a:srgbClr val="0066CC"/>
                </a:solidFill>
                <a:cs typeface="Arial"/>
              </a:rPr>
              <a:t>ti</a:t>
            </a:r>
            <a:r>
              <a:rPr lang="en-US" sz="1800" dirty="0">
                <a:solidFill>
                  <a:srgbClr val="0066CC"/>
                </a:solidFill>
                <a:cs typeface="Arial"/>
              </a:rPr>
              <a:t>mes</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e</a:t>
            </a:r>
            <a:r>
              <a:rPr lang="en-US" sz="1800" spc="-4" dirty="0">
                <a:solidFill>
                  <a:srgbClr val="0066CC"/>
                </a:solidFill>
                <a:cs typeface="Arial"/>
              </a:rPr>
              <a:t> </a:t>
            </a:r>
            <a:r>
              <a:rPr lang="en-US" sz="1800" spc="-9" dirty="0">
                <a:solidFill>
                  <a:srgbClr val="0066CC"/>
                </a:solidFill>
                <a:cs typeface="Arial"/>
              </a:rPr>
              <a:t>ju</a:t>
            </a:r>
            <a:r>
              <a:rPr lang="en-US" sz="1800" dirty="0">
                <a:solidFill>
                  <a:srgbClr val="0066CC"/>
                </a:solidFill>
                <a:cs typeface="Arial"/>
              </a:rPr>
              <a:t>st</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t</a:t>
            </a:r>
            <a:r>
              <a:rPr lang="en-US" sz="1800" spc="-4" dirty="0">
                <a:solidFill>
                  <a:srgbClr val="0066CC"/>
                </a:solidFill>
                <a:cs typeface="Arial"/>
              </a:rPr>
              <a:t> </a:t>
            </a:r>
            <a:r>
              <a:rPr lang="en-US" sz="1800" dirty="0">
                <a:solidFill>
                  <a:srgbClr val="0066CC"/>
                </a:solidFill>
                <a:cs typeface="Arial"/>
              </a:rPr>
              <a:t>ac</a:t>
            </a:r>
            <a:r>
              <a:rPr lang="en-US" sz="1800" spc="-9" dirty="0">
                <a:solidFill>
                  <a:srgbClr val="0066CC"/>
                </a:solidFill>
                <a:cs typeface="Arial"/>
              </a:rPr>
              <a:t>ti</a:t>
            </a:r>
            <a:r>
              <a:rPr lang="en-US" sz="1800" dirty="0">
                <a:solidFill>
                  <a:srgbClr val="0066CC"/>
                </a:solidFill>
                <a:cs typeface="Arial"/>
              </a:rPr>
              <a:t>v</a:t>
            </a:r>
            <a:r>
              <a:rPr lang="en-US" sz="1800" spc="-9" dirty="0">
                <a:solidFill>
                  <a:srgbClr val="0066CC"/>
                </a:solidFill>
                <a:cs typeface="Arial"/>
              </a:rPr>
              <a:t>iti</a:t>
            </a:r>
            <a:r>
              <a:rPr lang="en-US" sz="1800" dirty="0">
                <a:solidFill>
                  <a:srgbClr val="0066CC"/>
                </a:solidFill>
                <a:cs typeface="Arial"/>
              </a:rPr>
              <a:t>es</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no</a:t>
            </a:r>
            <a:r>
              <a:rPr lang="en-US" sz="1800" dirty="0">
                <a:solidFill>
                  <a:srgbClr val="0066CC"/>
                </a:solidFill>
                <a:cs typeface="Arial"/>
              </a:rPr>
              <a:t>t</a:t>
            </a:r>
            <a:r>
              <a:rPr lang="en-US" sz="1800" spc="-4" dirty="0">
                <a:solidFill>
                  <a:srgbClr val="0066CC"/>
                </a:solidFill>
                <a:cs typeface="Arial"/>
              </a:rPr>
              <a:t> </a:t>
            </a:r>
            <a:r>
              <a:rPr lang="en-US" sz="1800" spc="-9" dirty="0">
                <a:solidFill>
                  <a:srgbClr val="0066CC"/>
                </a:solidFill>
                <a:cs typeface="Arial"/>
              </a:rPr>
              <a:t>in</a:t>
            </a:r>
            <a:r>
              <a:rPr lang="en-US" sz="1800" dirty="0">
                <a:solidFill>
                  <a:srgbClr val="0066CC"/>
                </a:solidFill>
                <a:cs typeface="Arial"/>
              </a:rPr>
              <a:t>terfere</a:t>
            </a:r>
            <a:r>
              <a:rPr lang="en-US" sz="1800" spc="-4" dirty="0">
                <a:solidFill>
                  <a:srgbClr val="0066CC"/>
                </a:solidFill>
                <a:cs typeface="Arial"/>
              </a:rPr>
              <a:t> </a:t>
            </a:r>
            <a:r>
              <a:rPr lang="en-US" sz="1800" spc="-9" dirty="0">
                <a:solidFill>
                  <a:srgbClr val="0066CC"/>
                </a:solidFill>
                <a:cs typeface="Arial"/>
              </a:rPr>
              <a:t>with</a:t>
            </a:r>
            <a:r>
              <a:rPr lang="en-US" sz="1800" spc="-4" dirty="0">
                <a:solidFill>
                  <a:srgbClr val="0066CC"/>
                </a:solidFill>
                <a:cs typeface="Arial"/>
              </a:rPr>
              <a:t> </a:t>
            </a:r>
            <a:r>
              <a:rPr lang="en-US" sz="1800" dirty="0">
                <a:solidFill>
                  <a:srgbClr val="0066CC"/>
                </a:solidFill>
                <a:cs typeface="Arial"/>
              </a:rPr>
              <a:t>eac</a:t>
            </a:r>
            <a:r>
              <a:rPr lang="en-US" sz="1800" spc="-13" dirty="0">
                <a:solidFill>
                  <a:srgbClr val="0066CC"/>
                </a:solidFill>
                <a:cs typeface="Arial"/>
              </a:rPr>
              <a:t>h</a:t>
            </a:r>
            <a:r>
              <a:rPr lang="en-US" sz="1800" spc="-4" dirty="0">
                <a:solidFill>
                  <a:srgbClr val="0066CC"/>
                </a:solidFill>
                <a:cs typeface="Arial"/>
              </a:rPr>
              <a:t> </a:t>
            </a:r>
            <a:r>
              <a:rPr lang="en-US" sz="1800" spc="-9" dirty="0">
                <a:solidFill>
                  <a:srgbClr val="0066CC"/>
                </a:solidFill>
                <a:cs typeface="Arial"/>
              </a:rPr>
              <a:t>oth</a:t>
            </a:r>
            <a:r>
              <a:rPr lang="en-US" sz="1800" dirty="0">
                <a:solidFill>
                  <a:srgbClr val="0066CC"/>
                </a:solidFill>
                <a:cs typeface="Arial"/>
              </a:rPr>
              <a:t>er</a:t>
            </a:r>
            <a:endParaRPr lang="en-US" sz="1800" dirty="0">
              <a:cs typeface="Arial"/>
            </a:endParaRPr>
          </a:p>
          <a:p>
            <a:pPr marL="616356" lvl="1" indent="-201717">
              <a:lnSpc>
                <a:spcPts val="1888"/>
              </a:lnSpc>
              <a:spcBef>
                <a:spcPts val="829"/>
              </a:spcBef>
              <a:buFont typeface="Arial"/>
              <a:buChar char="–"/>
              <a:tabLst>
                <a:tab pos="616356" algn="l"/>
              </a:tabLst>
            </a:pPr>
            <a:r>
              <a:rPr lang="en-US" sz="1800" spc="-13" dirty="0">
                <a:solidFill>
                  <a:srgbClr val="0066CC"/>
                </a:solidFill>
                <a:cs typeface="Arial"/>
              </a:rPr>
              <a:t>So</a:t>
            </a:r>
            <a:r>
              <a:rPr lang="en-US" sz="1800" dirty="0">
                <a:solidFill>
                  <a:srgbClr val="0066CC"/>
                </a:solidFill>
                <a:cs typeface="Arial"/>
              </a:rPr>
              <a:t>me</a:t>
            </a:r>
            <a:r>
              <a:rPr lang="en-US" sz="1800" spc="-9" dirty="0">
                <a:solidFill>
                  <a:srgbClr val="0066CC"/>
                </a:solidFill>
                <a:cs typeface="Arial"/>
              </a:rPr>
              <a:t>ti</a:t>
            </a:r>
            <a:r>
              <a:rPr lang="en-US" sz="1800" dirty="0">
                <a:solidFill>
                  <a:srgbClr val="0066CC"/>
                </a:solidFill>
                <a:cs typeface="Arial"/>
              </a:rPr>
              <a:t>mes</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e</a:t>
            </a:r>
            <a:r>
              <a:rPr lang="en-US" sz="1800" spc="-4" dirty="0">
                <a:solidFill>
                  <a:srgbClr val="0066CC"/>
                </a:solidFill>
                <a:cs typeface="Arial"/>
              </a:rPr>
              <a:t> </a:t>
            </a:r>
            <a:r>
              <a:rPr lang="en-US" sz="1800" dirty="0">
                <a:solidFill>
                  <a:srgbClr val="0066CC"/>
                </a:solidFill>
                <a:cs typeface="Arial"/>
              </a:rPr>
              <a:t>care</a:t>
            </a:r>
            <a:r>
              <a:rPr lang="en-US" sz="1800" spc="-4" dirty="0">
                <a:solidFill>
                  <a:srgbClr val="0066CC"/>
                </a:solidFill>
                <a:cs typeface="Arial"/>
              </a:rPr>
              <a:t> </a:t>
            </a:r>
            <a:r>
              <a:rPr lang="en-US" sz="1800" dirty="0">
                <a:solidFill>
                  <a:srgbClr val="0066CC"/>
                </a:solidFill>
                <a:cs typeface="Arial"/>
              </a:rPr>
              <a:t>a</a:t>
            </a:r>
            <a:r>
              <a:rPr lang="en-US" sz="1800" spc="-13" dirty="0">
                <a:solidFill>
                  <a:srgbClr val="0066CC"/>
                </a:solidFill>
                <a:cs typeface="Arial"/>
              </a:rPr>
              <a:t>bou</a:t>
            </a:r>
            <a:r>
              <a:rPr lang="en-US" sz="1800" dirty="0">
                <a:solidFill>
                  <a:srgbClr val="0066CC"/>
                </a:solidFill>
                <a:cs typeface="Arial"/>
              </a:rPr>
              <a:t>t</a:t>
            </a:r>
            <a:r>
              <a:rPr lang="en-US" sz="1800" spc="-4" dirty="0">
                <a:solidFill>
                  <a:srgbClr val="0066CC"/>
                </a:solidFill>
                <a:cs typeface="Arial"/>
              </a:rPr>
              <a:t> </a:t>
            </a:r>
            <a:r>
              <a:rPr lang="en-US" sz="1800" spc="-13" dirty="0">
                <a:solidFill>
                  <a:srgbClr val="0066CC"/>
                </a:solidFill>
                <a:cs typeface="Arial"/>
              </a:rPr>
              <a:t>o</a:t>
            </a:r>
            <a:r>
              <a:rPr lang="en-US" sz="1800" dirty="0">
                <a:solidFill>
                  <a:srgbClr val="0066CC"/>
                </a:solidFill>
                <a:cs typeface="Arial"/>
              </a:rPr>
              <a:t>r</a:t>
            </a:r>
            <a:r>
              <a:rPr lang="en-US" sz="1800" spc="-13" dirty="0">
                <a:solidFill>
                  <a:srgbClr val="0066CC"/>
                </a:solidFill>
                <a:cs typeface="Arial"/>
              </a:rPr>
              <a:t>d</a:t>
            </a:r>
            <a:r>
              <a:rPr lang="en-US" sz="1800" dirty="0">
                <a:solidFill>
                  <a:srgbClr val="0066CC"/>
                </a:solidFill>
                <a:cs typeface="Arial"/>
              </a:rPr>
              <a:t>er</a:t>
            </a:r>
            <a:r>
              <a:rPr lang="en-US" sz="1800" spc="-9" dirty="0">
                <a:solidFill>
                  <a:srgbClr val="0066CC"/>
                </a:solidFill>
                <a:cs typeface="Arial"/>
              </a:rPr>
              <a:t>ing</a:t>
            </a:r>
            <a:endParaRPr lang="en-US" sz="1800" dirty="0">
              <a:cs typeface="Arial"/>
            </a:endParaRPr>
          </a:p>
          <a:p>
            <a:endParaRPr lang="en-US" dirty="0"/>
          </a:p>
        </p:txBody>
      </p:sp>
    </p:spTree>
    <p:extLst>
      <p:ext uri="{BB962C8B-B14F-4D97-AF65-F5344CB8AC3E}">
        <p14:creationId xmlns:p14="http://schemas.microsoft.com/office/powerpoint/2010/main" val="56414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65507" y="649126"/>
            <a:ext cx="512332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prstGeom prst="rect">
            <a:avLst/>
          </a:prstGeom>
        </p:spPr>
        <p:txBody>
          <a:bodyPr vert="horz" wrap="square" lIns="0" tIns="0" rIns="0" bIns="0" rtlCol="0" anchor="ctr">
            <a:spAutoFit/>
          </a:bodyPr>
          <a:lstStyle/>
          <a:p>
            <a:pPr marL="708250">
              <a:lnSpc>
                <a:spcPct val="100000"/>
              </a:lnSpc>
            </a:pPr>
            <a:r>
              <a:rPr spc="-71" dirty="0"/>
              <a:t>S</a:t>
            </a:r>
            <a:r>
              <a:rPr spc="-57" dirty="0"/>
              <a:t>ynchroniz</a:t>
            </a:r>
            <a:r>
              <a:rPr spc="-44" dirty="0"/>
              <a:t>ati</a:t>
            </a:r>
            <a:r>
              <a:rPr spc="-57" dirty="0"/>
              <a:t>o</a:t>
            </a:r>
            <a:r>
              <a:rPr spc="-53" dirty="0"/>
              <a:t>n</a:t>
            </a:r>
            <a:r>
              <a:rPr spc="-44" dirty="0"/>
              <a:t> </a:t>
            </a:r>
            <a:r>
              <a:rPr spc="-57" dirty="0"/>
              <a:t>Pro</a:t>
            </a:r>
            <a:r>
              <a:rPr spc="-62" dirty="0"/>
              <a:t>b</a:t>
            </a:r>
            <a:r>
              <a:rPr spc="-35" dirty="0"/>
              <a:t>l</a:t>
            </a:r>
            <a:r>
              <a:rPr spc="-57" dirty="0"/>
              <a:t>e</a:t>
            </a:r>
            <a:r>
              <a:rPr spc="-84" dirty="0"/>
              <a:t>m</a:t>
            </a:r>
            <a:r>
              <a:rPr spc="-49" dirty="0"/>
              <a:t>s</a:t>
            </a:r>
          </a:p>
        </p:txBody>
      </p:sp>
      <p:sp>
        <p:nvSpPr>
          <p:cNvPr id="7" name="Content Placeholder 6"/>
          <p:cNvSpPr>
            <a:spLocks noGrp="1"/>
          </p:cNvSpPr>
          <p:nvPr>
            <p:ph idx="1"/>
          </p:nvPr>
        </p:nvSpPr>
        <p:spPr/>
        <p:txBody>
          <a:bodyPr/>
          <a:lstStyle/>
          <a:p>
            <a:pPr marL="263352" indent="-252146">
              <a:buClr>
                <a:srgbClr val="FF0000"/>
              </a:buClr>
              <a:buSzPct val="75000"/>
              <a:buFont typeface="Arial"/>
              <a:buChar char="●"/>
              <a:tabLst>
                <a:tab pos="263352" algn="l"/>
              </a:tabLst>
            </a:pPr>
            <a:r>
              <a:rPr lang="en-US" sz="2800" b="1" dirty="0">
                <a:latin typeface="Arial"/>
                <a:cs typeface="Arial"/>
              </a:rPr>
              <a:t>Sy</a:t>
            </a:r>
            <a:r>
              <a:rPr lang="en-US" sz="2800" b="1" spc="-13" dirty="0">
                <a:latin typeface="Arial"/>
                <a:cs typeface="Arial"/>
              </a:rPr>
              <a:t>n</a:t>
            </a:r>
            <a:r>
              <a:rPr lang="en-US" sz="2800" b="1" dirty="0">
                <a:latin typeface="Arial"/>
                <a:cs typeface="Arial"/>
              </a:rPr>
              <a:t>c</a:t>
            </a:r>
            <a:r>
              <a:rPr lang="en-US" sz="2800" b="1" spc="-13" dirty="0">
                <a:latin typeface="Arial"/>
                <a:cs typeface="Arial"/>
              </a:rPr>
              <a:t>h</a:t>
            </a:r>
            <a:r>
              <a:rPr lang="en-US" sz="2800" b="1" dirty="0">
                <a:latin typeface="Arial"/>
                <a:cs typeface="Arial"/>
              </a:rPr>
              <a:t>r</a:t>
            </a:r>
            <a:r>
              <a:rPr lang="en-US" sz="2800" b="1" spc="-13" dirty="0">
                <a:latin typeface="Arial"/>
                <a:cs typeface="Arial"/>
              </a:rPr>
              <a:t>oni</a:t>
            </a:r>
            <a:r>
              <a:rPr lang="en-US" sz="2800" b="1" dirty="0">
                <a:latin typeface="Arial"/>
                <a:cs typeface="Arial"/>
              </a:rPr>
              <a:t>za</a:t>
            </a:r>
            <a:r>
              <a:rPr lang="en-US" sz="2800" b="1" spc="-13" dirty="0">
                <a:latin typeface="Arial"/>
                <a:cs typeface="Arial"/>
              </a:rPr>
              <a:t>tion</a:t>
            </a:r>
            <a:r>
              <a:rPr lang="en-US" sz="2800" b="1" spc="-4" dirty="0">
                <a:latin typeface="Arial"/>
                <a:cs typeface="Arial"/>
              </a:rPr>
              <a:t> </a:t>
            </a:r>
            <a:r>
              <a:rPr lang="en-US" sz="2800" b="1" dirty="0">
                <a:latin typeface="Arial"/>
                <a:cs typeface="Arial"/>
              </a:rPr>
              <a:t>may</a:t>
            </a:r>
            <a:r>
              <a:rPr lang="en-US" sz="2800" b="1" spc="-4" dirty="0">
                <a:latin typeface="Arial"/>
                <a:cs typeface="Arial"/>
              </a:rPr>
              <a:t> </a:t>
            </a:r>
            <a:r>
              <a:rPr lang="en-US" sz="2800" b="1" spc="-13" dirty="0">
                <a:latin typeface="Arial"/>
                <a:cs typeface="Arial"/>
              </a:rPr>
              <a:t>b</a:t>
            </a:r>
            <a:r>
              <a:rPr lang="en-US" sz="2800" b="1" dirty="0">
                <a:latin typeface="Arial"/>
                <a:cs typeface="Arial"/>
              </a:rPr>
              <a:t>e</a:t>
            </a:r>
            <a:r>
              <a:rPr lang="en-US" sz="2800" b="1" spc="-4" dirty="0">
                <a:latin typeface="Arial"/>
                <a:cs typeface="Arial"/>
              </a:rPr>
              <a:t> </a:t>
            </a:r>
            <a:r>
              <a:rPr lang="en-US" sz="2800" b="1" dirty="0">
                <a:latin typeface="Arial"/>
                <a:cs typeface="Arial"/>
              </a:rPr>
              <a:t>acr</a:t>
            </a:r>
            <a:r>
              <a:rPr lang="en-US" sz="2800" b="1" spc="-13" dirty="0">
                <a:latin typeface="Arial"/>
                <a:cs typeface="Arial"/>
              </a:rPr>
              <a:t>o</a:t>
            </a:r>
            <a:r>
              <a:rPr lang="en-US" sz="2800" b="1" dirty="0">
                <a:latin typeface="Arial"/>
                <a:cs typeface="Arial"/>
              </a:rPr>
              <a:t>ss</a:t>
            </a:r>
            <a:r>
              <a:rPr lang="en-US" sz="2800" b="1" spc="-4" dirty="0">
                <a:latin typeface="Arial"/>
                <a:cs typeface="Arial"/>
              </a:rPr>
              <a:t> </a:t>
            </a:r>
            <a:r>
              <a:rPr lang="en-US" sz="2800" b="1" dirty="0">
                <a:latin typeface="Arial"/>
                <a:cs typeface="Arial"/>
              </a:rPr>
              <a:t>mac</a:t>
            </a:r>
            <a:r>
              <a:rPr lang="en-US" sz="2800" b="1" spc="-13" dirty="0">
                <a:latin typeface="Arial"/>
                <a:cs typeface="Arial"/>
              </a:rPr>
              <a:t>hin</a:t>
            </a:r>
            <a:r>
              <a:rPr lang="en-US" sz="2800" b="1" dirty="0">
                <a:latin typeface="Arial"/>
                <a:cs typeface="Arial"/>
              </a:rPr>
              <a:t>es</a:t>
            </a:r>
            <a:endParaRPr lang="en-US" sz="2800" dirty="0">
              <a:latin typeface="Arial"/>
              <a:cs typeface="Arial"/>
            </a:endParaRPr>
          </a:p>
          <a:p>
            <a:pPr marL="616356" lvl="1" indent="-201717">
              <a:spcBef>
                <a:spcPts val="710"/>
              </a:spcBef>
              <a:buFont typeface="Arial"/>
              <a:buChar char="–"/>
              <a:tabLst>
                <a:tab pos="616356" algn="l"/>
              </a:tabLst>
            </a:pPr>
            <a:r>
              <a:rPr lang="en-US" sz="1800" b="1" spc="-13" dirty="0">
                <a:solidFill>
                  <a:srgbClr val="0066CC"/>
                </a:solidFill>
                <a:latin typeface="Arial"/>
                <a:cs typeface="Arial"/>
              </a:rPr>
              <a:t>Wh</a:t>
            </a:r>
            <a:r>
              <a:rPr lang="en-US" sz="1800" b="1" dirty="0">
                <a:solidFill>
                  <a:srgbClr val="0066CC"/>
                </a:solidFill>
                <a:latin typeface="Arial"/>
                <a:cs typeface="Arial"/>
              </a:rPr>
              <a:t>at</a:t>
            </a:r>
            <a:r>
              <a:rPr lang="en-US" sz="1800" b="1" spc="-4" dirty="0">
                <a:solidFill>
                  <a:srgbClr val="0066CC"/>
                </a:solidFill>
                <a:latin typeface="Arial"/>
                <a:cs typeface="Arial"/>
              </a:rPr>
              <a:t> i</a:t>
            </a:r>
            <a:r>
              <a:rPr lang="en-US" sz="1800" b="1" dirty="0">
                <a:solidFill>
                  <a:srgbClr val="0066CC"/>
                </a:solidFill>
                <a:latin typeface="Arial"/>
                <a:cs typeface="Arial"/>
              </a:rPr>
              <a:t>f</a:t>
            </a:r>
            <a:r>
              <a:rPr lang="en-US" sz="1800" b="1" spc="-4" dirty="0">
                <a:solidFill>
                  <a:srgbClr val="0066CC"/>
                </a:solidFill>
                <a:latin typeface="Arial"/>
                <a:cs typeface="Arial"/>
              </a:rPr>
              <a:t> </a:t>
            </a:r>
            <a:r>
              <a:rPr lang="en-US" sz="1800" b="1" dirty="0">
                <a:solidFill>
                  <a:srgbClr val="0066CC"/>
                </a:solidFill>
                <a:latin typeface="Arial"/>
                <a:cs typeface="Arial"/>
              </a:rPr>
              <a:t>s</a:t>
            </a:r>
            <a:r>
              <a:rPr lang="en-US" sz="1800" b="1" spc="-13" dirty="0">
                <a:solidFill>
                  <a:srgbClr val="0066CC"/>
                </a:solidFill>
                <a:latin typeface="Arial"/>
                <a:cs typeface="Arial"/>
              </a:rPr>
              <a:t>o</a:t>
            </a:r>
            <a:r>
              <a:rPr lang="en-US" sz="1800" b="1" dirty="0">
                <a:solidFill>
                  <a:srgbClr val="0066CC"/>
                </a:solidFill>
                <a:latin typeface="Arial"/>
                <a:cs typeface="Arial"/>
              </a:rPr>
              <a:t>me</a:t>
            </a:r>
            <a:r>
              <a:rPr lang="en-US" sz="1800" b="1" spc="-4" dirty="0">
                <a:solidFill>
                  <a:srgbClr val="0066CC"/>
                </a:solidFill>
                <a:latin typeface="Arial"/>
                <a:cs typeface="Arial"/>
              </a:rPr>
              <a:t> </a:t>
            </a:r>
            <a:r>
              <a:rPr lang="en-US" sz="1800" b="1" dirty="0">
                <a:solidFill>
                  <a:srgbClr val="0066CC"/>
                </a:solidFill>
                <a:latin typeface="Arial"/>
                <a:cs typeface="Arial"/>
              </a:rPr>
              <a:t>mac</a:t>
            </a:r>
            <a:r>
              <a:rPr lang="en-US" sz="1800" b="1" spc="-9" dirty="0">
                <a:solidFill>
                  <a:srgbClr val="0066CC"/>
                </a:solidFill>
                <a:latin typeface="Arial"/>
                <a:cs typeface="Arial"/>
              </a:rPr>
              <a:t>hin</a:t>
            </a:r>
            <a:r>
              <a:rPr lang="en-US" sz="1800" b="1" dirty="0">
                <a:solidFill>
                  <a:srgbClr val="0066CC"/>
                </a:solidFill>
                <a:latin typeface="Arial"/>
                <a:cs typeface="Arial"/>
              </a:rPr>
              <a:t>es</a:t>
            </a:r>
            <a:r>
              <a:rPr lang="en-US" sz="1800" b="1" spc="-4" dirty="0">
                <a:solidFill>
                  <a:srgbClr val="0066CC"/>
                </a:solidFill>
                <a:latin typeface="Arial"/>
                <a:cs typeface="Arial"/>
              </a:rPr>
              <a:t> </a:t>
            </a:r>
            <a:r>
              <a:rPr lang="en-US" sz="1800" b="1" dirty="0">
                <a:solidFill>
                  <a:srgbClr val="0066CC"/>
                </a:solidFill>
                <a:latin typeface="Arial"/>
                <a:cs typeface="Arial"/>
              </a:rPr>
              <a:t>are</a:t>
            </a:r>
            <a:r>
              <a:rPr lang="en-US" sz="1800" b="1" spc="-4" dirty="0">
                <a:solidFill>
                  <a:srgbClr val="0066CC"/>
                </a:solidFill>
                <a:latin typeface="Arial"/>
                <a:cs typeface="Arial"/>
              </a:rPr>
              <a:t> </a:t>
            </a:r>
            <a:r>
              <a:rPr lang="en-US" sz="1800" b="1" spc="-9" dirty="0">
                <a:solidFill>
                  <a:srgbClr val="0066CC"/>
                </a:solidFill>
                <a:latin typeface="Arial"/>
                <a:cs typeface="Arial"/>
              </a:rPr>
              <a:t>di</a:t>
            </a:r>
            <a:r>
              <a:rPr lang="en-US" sz="1800" b="1" dirty="0">
                <a:solidFill>
                  <a:srgbClr val="0066CC"/>
                </a:solidFill>
                <a:latin typeface="Arial"/>
                <a:cs typeface="Arial"/>
              </a:rPr>
              <a:t>sc</a:t>
            </a:r>
            <a:r>
              <a:rPr lang="en-US" sz="1800" b="1" spc="-13" dirty="0">
                <a:solidFill>
                  <a:srgbClr val="0066CC"/>
                </a:solidFill>
                <a:latin typeface="Arial"/>
                <a:cs typeface="Arial"/>
              </a:rPr>
              <a:t>onn</a:t>
            </a:r>
            <a:r>
              <a:rPr lang="en-US" sz="1800" b="1" dirty="0">
                <a:solidFill>
                  <a:srgbClr val="0066CC"/>
                </a:solidFill>
                <a:latin typeface="Arial"/>
                <a:cs typeface="Arial"/>
              </a:rPr>
              <a:t>ecte</a:t>
            </a:r>
            <a:r>
              <a:rPr lang="en-US" sz="1800" b="1" spc="-13" dirty="0">
                <a:solidFill>
                  <a:srgbClr val="0066CC"/>
                </a:solidFill>
                <a:latin typeface="Arial"/>
                <a:cs typeface="Arial"/>
              </a:rPr>
              <a:t>d</a:t>
            </a:r>
            <a:r>
              <a:rPr lang="en-US" sz="1800" b="1" spc="-4" dirty="0">
                <a:solidFill>
                  <a:srgbClr val="0066CC"/>
                </a:solidFill>
                <a:latin typeface="Arial"/>
                <a:cs typeface="Arial"/>
              </a:rPr>
              <a:t> </a:t>
            </a:r>
            <a:r>
              <a:rPr lang="en-US" sz="1800" b="1" spc="-13" dirty="0">
                <a:solidFill>
                  <a:srgbClr val="0066CC"/>
                </a:solidFill>
                <a:latin typeface="Arial"/>
                <a:cs typeface="Arial"/>
              </a:rPr>
              <a:t>o</a:t>
            </a:r>
            <a:r>
              <a:rPr lang="en-US" sz="1800" b="1" dirty="0">
                <a:solidFill>
                  <a:srgbClr val="0066CC"/>
                </a:solidFill>
                <a:latin typeface="Arial"/>
                <a:cs typeface="Arial"/>
              </a:rPr>
              <a:t>r</a:t>
            </a:r>
            <a:r>
              <a:rPr lang="en-US" sz="1800" b="1" spc="-4" dirty="0">
                <a:solidFill>
                  <a:srgbClr val="0066CC"/>
                </a:solidFill>
                <a:latin typeface="Arial"/>
                <a:cs typeface="Arial"/>
              </a:rPr>
              <a:t> </a:t>
            </a:r>
            <a:r>
              <a:rPr lang="en-US" sz="1800" b="1" dirty="0">
                <a:solidFill>
                  <a:srgbClr val="0066CC"/>
                </a:solidFill>
                <a:latin typeface="Arial"/>
                <a:cs typeface="Arial"/>
              </a:rPr>
              <a:t>re</a:t>
            </a:r>
            <a:r>
              <a:rPr lang="en-US" sz="1800" b="1" spc="-9" dirty="0">
                <a:solidFill>
                  <a:srgbClr val="0066CC"/>
                </a:solidFill>
                <a:latin typeface="Arial"/>
                <a:cs typeface="Arial"/>
              </a:rPr>
              <a:t>booting?</a:t>
            </a:r>
            <a:endParaRPr lang="en-US" sz="1800" dirty="0">
              <a:latin typeface="Arial"/>
              <a:cs typeface="Arial"/>
            </a:endParaRPr>
          </a:p>
          <a:p>
            <a:pPr lvl="1">
              <a:lnSpc>
                <a:spcPct val="100000"/>
              </a:lnSpc>
              <a:buFont typeface="Arial"/>
              <a:buChar char="–"/>
            </a:pPr>
            <a:endParaRPr lang="en-US" sz="1800" dirty="0">
              <a:latin typeface="Times New Roman"/>
              <a:cs typeface="Times New Roman"/>
            </a:endParaRPr>
          </a:p>
          <a:p>
            <a:pPr lvl="1">
              <a:spcBef>
                <a:spcPts val="16"/>
              </a:spcBef>
              <a:buFont typeface="Arial"/>
              <a:buChar char="–"/>
            </a:pPr>
            <a:endParaRPr lang="en-US" dirty="0">
              <a:latin typeface="Times New Roman"/>
              <a:cs typeface="Times New Roman"/>
            </a:endParaRPr>
          </a:p>
          <a:p>
            <a:pPr marL="263352" indent="-252146">
              <a:buClr>
                <a:srgbClr val="FF0000"/>
              </a:buClr>
              <a:buSzPct val="75000"/>
              <a:buFont typeface="Arial"/>
              <a:buChar char="●"/>
              <a:tabLst>
                <a:tab pos="263352" algn="l"/>
              </a:tabLst>
            </a:pPr>
            <a:r>
              <a:rPr lang="en-US" sz="2800" b="1" spc="-18" dirty="0">
                <a:latin typeface="Arial"/>
                <a:cs typeface="Arial"/>
              </a:rPr>
              <a:t>So</a:t>
            </a:r>
            <a:r>
              <a:rPr lang="en-US" sz="2800" b="1" dirty="0">
                <a:latin typeface="Arial"/>
                <a:cs typeface="Arial"/>
              </a:rPr>
              <a:t>me</a:t>
            </a:r>
            <a:r>
              <a:rPr lang="en-US" sz="2800" b="1" spc="-9" dirty="0">
                <a:latin typeface="Arial"/>
                <a:cs typeface="Arial"/>
              </a:rPr>
              <a:t>ti</a:t>
            </a:r>
            <a:r>
              <a:rPr lang="en-US" sz="2800" b="1" dirty="0">
                <a:latin typeface="Arial"/>
                <a:cs typeface="Arial"/>
              </a:rPr>
              <a:t>mes</a:t>
            </a:r>
            <a:r>
              <a:rPr lang="en-US" sz="2800" b="1" spc="-4" dirty="0">
                <a:latin typeface="Arial"/>
                <a:cs typeface="Arial"/>
              </a:rPr>
              <a:t> </a:t>
            </a:r>
            <a:r>
              <a:rPr lang="en-US" sz="2800" b="1" spc="-9" dirty="0">
                <a:latin typeface="Arial"/>
                <a:cs typeface="Arial"/>
              </a:rPr>
              <a:t>it’</a:t>
            </a:r>
            <a:r>
              <a:rPr lang="en-US" sz="2800" b="1" dirty="0">
                <a:latin typeface="Arial"/>
                <a:cs typeface="Arial"/>
              </a:rPr>
              <a:t>s</a:t>
            </a:r>
            <a:r>
              <a:rPr lang="en-US" sz="2800" b="1" spc="-4" dirty="0">
                <a:latin typeface="Arial"/>
                <a:cs typeface="Arial"/>
              </a:rPr>
              <a:t> </a:t>
            </a:r>
            <a:r>
              <a:rPr lang="en-US" sz="2800" b="1" spc="-13" dirty="0">
                <a:latin typeface="Arial"/>
                <a:cs typeface="Arial"/>
              </a:rPr>
              <a:t>no</a:t>
            </a:r>
            <a:r>
              <a:rPr lang="en-US" sz="2800" b="1" dirty="0">
                <a:latin typeface="Arial"/>
                <a:cs typeface="Arial"/>
              </a:rPr>
              <a:t>t</a:t>
            </a:r>
            <a:r>
              <a:rPr lang="en-US" sz="2800" b="1" spc="-4" dirty="0">
                <a:latin typeface="Arial"/>
                <a:cs typeface="Arial"/>
              </a:rPr>
              <a:t> </a:t>
            </a:r>
            <a:r>
              <a:rPr lang="en-US" sz="2800" b="1" spc="-18" dirty="0">
                <a:latin typeface="Arial"/>
                <a:cs typeface="Arial"/>
              </a:rPr>
              <a:t>O</a:t>
            </a:r>
            <a:r>
              <a:rPr lang="en-US" sz="2800" b="1" dirty="0">
                <a:latin typeface="Arial"/>
                <a:cs typeface="Arial"/>
              </a:rPr>
              <a:t>K</a:t>
            </a:r>
            <a:r>
              <a:rPr lang="en-US" sz="2800" b="1" spc="-4" dirty="0">
                <a:latin typeface="Arial"/>
                <a:cs typeface="Arial"/>
              </a:rPr>
              <a:t> </a:t>
            </a:r>
            <a:r>
              <a:rPr lang="en-US" sz="2800" b="1" spc="-13" dirty="0">
                <a:latin typeface="Arial"/>
                <a:cs typeface="Arial"/>
              </a:rPr>
              <a:t>to</a:t>
            </a:r>
            <a:r>
              <a:rPr lang="en-US" sz="2800" b="1" spc="-4" dirty="0">
                <a:latin typeface="Arial"/>
                <a:cs typeface="Arial"/>
              </a:rPr>
              <a:t> </a:t>
            </a:r>
            <a:r>
              <a:rPr lang="en-US" sz="2800" b="1" spc="-13" dirty="0">
                <a:latin typeface="Arial"/>
                <a:cs typeface="Arial"/>
              </a:rPr>
              <a:t>blo</a:t>
            </a:r>
            <a:r>
              <a:rPr lang="en-US" sz="2800" b="1" dirty="0">
                <a:latin typeface="Arial"/>
                <a:cs typeface="Arial"/>
              </a:rPr>
              <a:t>ck</a:t>
            </a:r>
            <a:r>
              <a:rPr lang="en-US" sz="2800" b="1" spc="-4" dirty="0">
                <a:latin typeface="Arial"/>
                <a:cs typeface="Arial"/>
              </a:rPr>
              <a:t> </a:t>
            </a:r>
            <a:r>
              <a:rPr lang="en-US" sz="2800" b="1" dirty="0">
                <a:latin typeface="Arial"/>
                <a:cs typeface="Arial"/>
              </a:rPr>
              <a:t>a</a:t>
            </a:r>
            <a:r>
              <a:rPr lang="en-US" sz="2800" b="1" spc="-4" dirty="0">
                <a:latin typeface="Arial"/>
                <a:cs typeface="Arial"/>
              </a:rPr>
              <a:t> </a:t>
            </a:r>
            <a:r>
              <a:rPr lang="en-US" sz="2800" b="1" spc="-13" dirty="0">
                <a:latin typeface="Arial"/>
                <a:cs typeface="Arial"/>
              </a:rPr>
              <a:t>th</a:t>
            </a:r>
            <a:r>
              <a:rPr lang="en-US" sz="2800" b="1" dirty="0">
                <a:latin typeface="Arial"/>
                <a:cs typeface="Arial"/>
              </a:rPr>
              <a:t>rea</a:t>
            </a:r>
            <a:r>
              <a:rPr lang="en-US" sz="2800" b="1" spc="-13" dirty="0">
                <a:latin typeface="Arial"/>
                <a:cs typeface="Arial"/>
              </a:rPr>
              <a:t>d</a:t>
            </a:r>
            <a:r>
              <a:rPr lang="en-US" sz="2800" b="1" spc="-4" dirty="0">
                <a:latin typeface="Arial"/>
                <a:cs typeface="Arial"/>
              </a:rPr>
              <a:t> </a:t>
            </a:r>
            <a:r>
              <a:rPr lang="en-US" sz="2800" b="1" spc="-13" dirty="0">
                <a:latin typeface="Arial"/>
                <a:cs typeface="Arial"/>
              </a:rPr>
              <a:t>o</a:t>
            </a:r>
            <a:r>
              <a:rPr lang="en-US" sz="2800" b="1" dirty="0">
                <a:latin typeface="Arial"/>
                <a:cs typeface="Arial"/>
              </a:rPr>
              <a:t>r</a:t>
            </a:r>
            <a:r>
              <a:rPr lang="en-US" sz="2800" b="1" spc="-4" dirty="0">
                <a:latin typeface="Arial"/>
                <a:cs typeface="Arial"/>
              </a:rPr>
              <a:t> </a:t>
            </a:r>
            <a:r>
              <a:rPr lang="en-US" sz="2800" b="1" spc="-13" dirty="0">
                <a:latin typeface="Arial"/>
                <a:cs typeface="Arial"/>
              </a:rPr>
              <a:t>p</a:t>
            </a:r>
            <a:r>
              <a:rPr lang="en-US" sz="2800" b="1" dirty="0">
                <a:latin typeface="Arial"/>
                <a:cs typeface="Arial"/>
              </a:rPr>
              <a:t>r</a:t>
            </a:r>
            <a:r>
              <a:rPr lang="en-US" sz="2800" b="1" spc="-13" dirty="0">
                <a:latin typeface="Arial"/>
                <a:cs typeface="Arial"/>
              </a:rPr>
              <a:t>o</a:t>
            </a:r>
            <a:r>
              <a:rPr lang="en-US" sz="2800" b="1" dirty="0">
                <a:latin typeface="Arial"/>
                <a:cs typeface="Arial"/>
              </a:rPr>
              <a:t>cess</a:t>
            </a:r>
            <a:endParaRPr lang="en-US" sz="2800" dirty="0">
              <a:latin typeface="Arial"/>
              <a:cs typeface="Arial"/>
            </a:endParaRPr>
          </a:p>
          <a:p>
            <a:pPr marL="616356" lvl="1" indent="-201717">
              <a:spcBef>
                <a:spcPts val="529"/>
              </a:spcBef>
              <a:buFont typeface="Arial"/>
              <a:buChar char="–"/>
              <a:tabLst>
                <a:tab pos="616356" algn="l"/>
              </a:tabLst>
            </a:pPr>
            <a:r>
              <a:rPr lang="en-US" sz="1800" b="1" dirty="0">
                <a:solidFill>
                  <a:srgbClr val="0066CC"/>
                </a:solidFill>
                <a:latin typeface="Arial"/>
                <a:cs typeface="Arial"/>
              </a:rPr>
              <a:t>May</a:t>
            </a:r>
            <a:r>
              <a:rPr lang="en-US" sz="1800" b="1" spc="-4" dirty="0">
                <a:solidFill>
                  <a:srgbClr val="0066CC"/>
                </a:solidFill>
                <a:latin typeface="Arial"/>
                <a:cs typeface="Arial"/>
              </a:rPr>
              <a:t> </a:t>
            </a:r>
            <a:r>
              <a:rPr lang="en-US" sz="1800" b="1" spc="-13" dirty="0">
                <a:solidFill>
                  <a:srgbClr val="0066CC"/>
                </a:solidFill>
                <a:latin typeface="Arial"/>
                <a:cs typeface="Arial"/>
              </a:rPr>
              <a:t>h</a:t>
            </a:r>
            <a:r>
              <a:rPr lang="en-US" sz="1800" b="1" dirty="0">
                <a:solidFill>
                  <a:srgbClr val="0066CC"/>
                </a:solidFill>
                <a:latin typeface="Arial"/>
                <a:cs typeface="Arial"/>
              </a:rPr>
              <a:t>ave</a:t>
            </a:r>
            <a:r>
              <a:rPr lang="en-US" sz="1800" b="1" spc="-4" dirty="0">
                <a:solidFill>
                  <a:srgbClr val="0066CC"/>
                </a:solidFill>
                <a:latin typeface="Arial"/>
                <a:cs typeface="Arial"/>
              </a:rPr>
              <a:t> </a:t>
            </a:r>
            <a:r>
              <a:rPr lang="en-US" sz="1800" b="1" spc="-9" dirty="0">
                <a:solidFill>
                  <a:srgbClr val="0066CC"/>
                </a:solidFill>
                <a:latin typeface="Arial"/>
                <a:cs typeface="Arial"/>
              </a:rPr>
              <a:t>to</a:t>
            </a:r>
            <a:r>
              <a:rPr lang="en-US" sz="1800" b="1" spc="-4" dirty="0">
                <a:solidFill>
                  <a:srgbClr val="0066CC"/>
                </a:solidFill>
                <a:latin typeface="Arial"/>
                <a:cs typeface="Arial"/>
              </a:rPr>
              <a:t> </a:t>
            </a:r>
            <a:r>
              <a:rPr lang="en-US" sz="1800" b="1" dirty="0">
                <a:solidFill>
                  <a:srgbClr val="0066CC"/>
                </a:solidFill>
                <a:latin typeface="Arial"/>
                <a:cs typeface="Arial"/>
              </a:rPr>
              <a:t>reserve</a:t>
            </a:r>
            <a:r>
              <a:rPr lang="en-US" sz="1800" b="1" spc="-4" dirty="0">
                <a:solidFill>
                  <a:srgbClr val="0066CC"/>
                </a:solidFill>
                <a:latin typeface="Arial"/>
                <a:cs typeface="Arial"/>
              </a:rPr>
              <a:t> </a:t>
            </a:r>
            <a:r>
              <a:rPr lang="en-US" sz="1800" b="1" spc="-9" dirty="0">
                <a:solidFill>
                  <a:srgbClr val="0066CC"/>
                </a:solidFill>
                <a:latin typeface="Arial"/>
                <a:cs typeface="Arial"/>
              </a:rPr>
              <a:t>th</a:t>
            </a:r>
            <a:r>
              <a:rPr lang="en-US" sz="1800" b="1" dirty="0">
                <a:solidFill>
                  <a:srgbClr val="0066CC"/>
                </a:solidFill>
                <a:latin typeface="Arial"/>
                <a:cs typeface="Arial"/>
              </a:rPr>
              <a:t>e</a:t>
            </a:r>
            <a:r>
              <a:rPr lang="en-US" sz="1800" b="1" spc="-4" dirty="0">
                <a:solidFill>
                  <a:srgbClr val="0066CC"/>
                </a:solidFill>
                <a:latin typeface="Arial"/>
                <a:cs typeface="Arial"/>
              </a:rPr>
              <a:t> </a:t>
            </a:r>
            <a:r>
              <a:rPr lang="en-US" sz="1800" b="1" spc="-9" dirty="0">
                <a:solidFill>
                  <a:srgbClr val="007DD6"/>
                </a:solidFill>
                <a:latin typeface="MS PGothic"/>
                <a:cs typeface="MS PGothic"/>
              </a:rPr>
              <a:t>"</a:t>
            </a:r>
            <a:r>
              <a:rPr lang="en-US" sz="1800" b="1" spc="-9" dirty="0">
                <a:solidFill>
                  <a:srgbClr val="0066CC"/>
                </a:solidFill>
                <a:latin typeface="Arial"/>
                <a:cs typeface="Arial"/>
              </a:rPr>
              <a:t>righ</a:t>
            </a:r>
            <a:r>
              <a:rPr lang="en-US" sz="1800" b="1" spc="-13" dirty="0">
                <a:solidFill>
                  <a:srgbClr val="0066CC"/>
                </a:solidFill>
                <a:latin typeface="Arial"/>
                <a:cs typeface="Arial"/>
              </a:rPr>
              <a:t>t</a:t>
            </a:r>
            <a:r>
              <a:rPr lang="en-US" sz="1800" b="1" spc="-9" dirty="0">
                <a:solidFill>
                  <a:srgbClr val="007DD6"/>
                </a:solidFill>
                <a:latin typeface="MS PGothic"/>
                <a:cs typeface="MS PGothic"/>
              </a:rPr>
              <a:t>"</a:t>
            </a:r>
            <a:r>
              <a:rPr lang="en-US" sz="1800" b="1" spc="-53" dirty="0">
                <a:solidFill>
                  <a:srgbClr val="007DD6"/>
                </a:solidFill>
                <a:latin typeface="MS PGothic"/>
                <a:cs typeface="MS PGothic"/>
              </a:rPr>
              <a:t> </a:t>
            </a:r>
            <a:r>
              <a:rPr lang="en-US" sz="1800" b="1" spc="-13" dirty="0">
                <a:solidFill>
                  <a:srgbClr val="0066CC"/>
                </a:solidFill>
                <a:latin typeface="Arial"/>
                <a:cs typeface="Arial"/>
              </a:rPr>
              <a:t>do</a:t>
            </a:r>
            <a:r>
              <a:rPr lang="en-US" sz="1800" b="1" spc="-4" dirty="0">
                <a:solidFill>
                  <a:srgbClr val="0066CC"/>
                </a:solidFill>
                <a:latin typeface="Arial"/>
                <a:cs typeface="Arial"/>
              </a:rPr>
              <a:t> </a:t>
            </a:r>
            <a:r>
              <a:rPr lang="en-US" sz="1800" b="1" dirty="0">
                <a:solidFill>
                  <a:srgbClr val="0066CC"/>
                </a:solidFill>
                <a:latin typeface="Arial"/>
                <a:cs typeface="Arial"/>
              </a:rPr>
              <a:t>s</a:t>
            </a:r>
            <a:r>
              <a:rPr lang="en-US" sz="1800" b="1" spc="-13" dirty="0">
                <a:solidFill>
                  <a:srgbClr val="0066CC"/>
                </a:solidFill>
                <a:latin typeface="Arial"/>
                <a:cs typeface="Arial"/>
              </a:rPr>
              <a:t>o</a:t>
            </a:r>
            <a:r>
              <a:rPr lang="en-US" sz="1800" b="1" dirty="0">
                <a:solidFill>
                  <a:srgbClr val="0066CC"/>
                </a:solidFill>
                <a:latin typeface="Arial"/>
                <a:cs typeface="Arial"/>
              </a:rPr>
              <a:t>me</a:t>
            </a:r>
            <a:r>
              <a:rPr lang="en-US" sz="1800" b="1" spc="-9" dirty="0">
                <a:solidFill>
                  <a:srgbClr val="0066CC"/>
                </a:solidFill>
                <a:latin typeface="Arial"/>
                <a:cs typeface="Arial"/>
              </a:rPr>
              <a:t>thing</a:t>
            </a:r>
            <a:r>
              <a:rPr lang="en-US" sz="1800" b="1" spc="-4" dirty="0">
                <a:solidFill>
                  <a:srgbClr val="0066CC"/>
                </a:solidFill>
                <a:latin typeface="Arial"/>
                <a:cs typeface="Arial"/>
              </a:rPr>
              <a:t> </a:t>
            </a:r>
            <a:r>
              <a:rPr lang="en-US" sz="1800" b="1" dirty="0">
                <a:solidFill>
                  <a:srgbClr val="0066CC"/>
                </a:solidFill>
                <a:latin typeface="Arial"/>
                <a:cs typeface="Arial"/>
              </a:rPr>
              <a:t>a</a:t>
            </a:r>
            <a:r>
              <a:rPr lang="en-US" sz="1800" b="1" spc="-13" dirty="0">
                <a:solidFill>
                  <a:srgbClr val="0066CC"/>
                </a:solidFill>
                <a:latin typeface="Arial"/>
                <a:cs typeface="Arial"/>
              </a:rPr>
              <a:t>h</a:t>
            </a:r>
            <a:r>
              <a:rPr lang="en-US" sz="1800" b="1" dirty="0">
                <a:solidFill>
                  <a:srgbClr val="0066CC"/>
                </a:solidFill>
                <a:latin typeface="Arial"/>
                <a:cs typeface="Arial"/>
              </a:rPr>
              <a:t>ea</a:t>
            </a:r>
            <a:r>
              <a:rPr lang="en-US" sz="1800" b="1" spc="-13" dirty="0">
                <a:solidFill>
                  <a:srgbClr val="0066CC"/>
                </a:solidFill>
                <a:latin typeface="Arial"/>
                <a:cs typeface="Arial"/>
              </a:rPr>
              <a:t>d</a:t>
            </a:r>
            <a:r>
              <a:rPr lang="en-US" sz="1800" b="1" spc="-4" dirty="0">
                <a:solidFill>
                  <a:srgbClr val="0066CC"/>
                </a:solidFill>
                <a:latin typeface="Arial"/>
                <a:cs typeface="Arial"/>
              </a:rPr>
              <a:t> </a:t>
            </a:r>
            <a:r>
              <a:rPr lang="en-US" sz="1800" b="1" spc="-13" dirty="0">
                <a:solidFill>
                  <a:srgbClr val="0066CC"/>
                </a:solidFill>
                <a:latin typeface="Arial"/>
                <a:cs typeface="Arial"/>
              </a:rPr>
              <a:t>o</a:t>
            </a:r>
            <a:r>
              <a:rPr lang="en-US" sz="1800" b="1" dirty="0">
                <a:solidFill>
                  <a:srgbClr val="0066CC"/>
                </a:solidFill>
                <a:latin typeface="Arial"/>
                <a:cs typeface="Arial"/>
              </a:rPr>
              <a:t>f</a:t>
            </a:r>
            <a:r>
              <a:rPr lang="en-US" sz="1800" b="1" spc="-4" dirty="0">
                <a:solidFill>
                  <a:srgbClr val="0066CC"/>
                </a:solidFill>
                <a:latin typeface="Arial"/>
                <a:cs typeface="Arial"/>
              </a:rPr>
              <a:t> </a:t>
            </a:r>
            <a:r>
              <a:rPr lang="en-US" sz="1800" b="1" spc="-9" dirty="0">
                <a:solidFill>
                  <a:srgbClr val="0066CC"/>
                </a:solidFill>
                <a:latin typeface="Arial"/>
                <a:cs typeface="Arial"/>
              </a:rPr>
              <a:t>ti</a:t>
            </a:r>
            <a:r>
              <a:rPr lang="en-US" sz="1800" b="1" dirty="0">
                <a:solidFill>
                  <a:srgbClr val="0066CC"/>
                </a:solidFill>
                <a:latin typeface="Arial"/>
                <a:cs typeface="Arial"/>
              </a:rPr>
              <a:t>me</a:t>
            </a:r>
            <a:endParaRPr lang="en-US" sz="1800" dirty="0">
              <a:latin typeface="Arial"/>
              <a:cs typeface="Arial"/>
            </a:endParaRPr>
          </a:p>
          <a:p>
            <a:endParaRPr lang="en-US" dirty="0"/>
          </a:p>
        </p:txBody>
      </p:sp>
    </p:spTree>
    <p:extLst>
      <p:ext uri="{BB962C8B-B14F-4D97-AF65-F5344CB8AC3E}">
        <p14:creationId xmlns:p14="http://schemas.microsoft.com/office/powerpoint/2010/main" val="53799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5636" y="649126"/>
            <a:ext cx="3803072"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369992">
              <a:lnSpc>
                <a:spcPct val="100000"/>
              </a:lnSpc>
            </a:pPr>
            <a:r>
              <a:rPr spc="-66" dirty="0"/>
              <a:t>Atom</a:t>
            </a:r>
            <a:r>
              <a:rPr spc="-40" dirty="0"/>
              <a:t>ic</a:t>
            </a:r>
            <a:r>
              <a:rPr spc="-44" dirty="0"/>
              <a:t> </a:t>
            </a:r>
            <a:r>
              <a:rPr spc="-79" dirty="0"/>
              <a:t>O</a:t>
            </a:r>
            <a:r>
              <a:rPr spc="-57" dirty="0"/>
              <a:t>p</a:t>
            </a:r>
            <a:r>
              <a:rPr spc="-53" dirty="0"/>
              <a:t>er</a:t>
            </a:r>
            <a:r>
              <a:rPr spc="-62" dirty="0"/>
              <a:t>a</a:t>
            </a:r>
            <a:r>
              <a:rPr spc="-40" dirty="0"/>
              <a:t>ti</a:t>
            </a:r>
            <a:r>
              <a:rPr spc="-57" dirty="0"/>
              <a:t>ons</a:t>
            </a:r>
          </a:p>
        </p:txBody>
      </p:sp>
      <p:sp>
        <p:nvSpPr>
          <p:cNvPr id="4" name="object 4"/>
          <p:cNvSpPr txBox="1">
            <a:spLocks noGrp="1"/>
          </p:cNvSpPr>
          <p:nvPr>
            <p:ph type="body" idx="1"/>
          </p:nvPr>
        </p:nvSpPr>
        <p:spPr>
          <a:xfrm>
            <a:off x="2602454" y="1871831"/>
            <a:ext cx="8875059" cy="3831626"/>
          </a:xfrm>
          <a:prstGeom prst="rect">
            <a:avLst/>
          </a:prstGeom>
        </p:spPr>
        <p:txBody>
          <a:bodyPr vert="horz" wrap="square" lIns="0" tIns="0" rIns="0" bIns="0" rtlCol="0">
            <a:spAutoFit/>
          </a:bodyPr>
          <a:lstStyle/>
          <a:p>
            <a:pPr marL="263352" indent="-252146">
              <a:lnSpc>
                <a:spcPct val="100000"/>
              </a:lnSpc>
              <a:buClr>
                <a:srgbClr val="FF0000"/>
              </a:buClr>
              <a:buSzPct val="75000"/>
              <a:buFont typeface="Arial"/>
              <a:buChar char="●"/>
              <a:tabLst>
                <a:tab pos="263352" algn="l"/>
              </a:tabLst>
            </a:pPr>
            <a:r>
              <a:rPr dirty="0"/>
              <a:t>Ser</a:t>
            </a:r>
            <a:r>
              <a:rPr spc="-9" dirty="0"/>
              <a:t>i</a:t>
            </a:r>
            <a:r>
              <a:rPr dirty="0"/>
              <a:t>es</a:t>
            </a:r>
            <a:r>
              <a:rPr spc="-4" dirty="0"/>
              <a:t> </a:t>
            </a:r>
            <a:r>
              <a:rPr spc="-13" dirty="0"/>
              <a:t>o</a:t>
            </a:r>
            <a:r>
              <a:rPr dirty="0"/>
              <a:t>f</a:t>
            </a:r>
            <a:r>
              <a:rPr spc="-4" dirty="0"/>
              <a:t> </a:t>
            </a:r>
            <a:r>
              <a:rPr spc="-13" dirty="0"/>
              <a:t>op</a:t>
            </a:r>
            <a:r>
              <a:rPr dirty="0"/>
              <a:t>era</a:t>
            </a:r>
            <a:r>
              <a:rPr spc="-13" dirty="0"/>
              <a:t>tion</a:t>
            </a:r>
            <a:r>
              <a:rPr dirty="0"/>
              <a:t>s</a:t>
            </a:r>
            <a:r>
              <a:rPr spc="-4" dirty="0"/>
              <a:t> </a:t>
            </a:r>
            <a:r>
              <a:rPr spc="-13" dirty="0"/>
              <a:t>th</a:t>
            </a:r>
            <a:r>
              <a:rPr dirty="0"/>
              <a:t>at</a:t>
            </a:r>
            <a:r>
              <a:rPr spc="-4" dirty="0"/>
              <a:t> </a:t>
            </a:r>
            <a:r>
              <a:rPr dirty="0"/>
              <a:t>ca</a:t>
            </a:r>
            <a:r>
              <a:rPr spc="-13" dirty="0"/>
              <a:t>nno</a:t>
            </a:r>
            <a:r>
              <a:rPr dirty="0"/>
              <a:t>t</a:t>
            </a:r>
            <a:r>
              <a:rPr spc="-4" dirty="0"/>
              <a:t> </a:t>
            </a:r>
            <a:r>
              <a:rPr spc="-13" dirty="0"/>
              <a:t>b</a:t>
            </a:r>
            <a:r>
              <a:rPr dirty="0"/>
              <a:t>e</a:t>
            </a:r>
            <a:r>
              <a:rPr spc="-4" dirty="0"/>
              <a:t> </a:t>
            </a:r>
            <a:r>
              <a:rPr spc="-13" dirty="0"/>
              <a:t>in</a:t>
            </a:r>
            <a:r>
              <a:rPr dirty="0"/>
              <a:t>terr</a:t>
            </a:r>
            <a:r>
              <a:rPr spc="-13" dirty="0"/>
              <a:t>up</a:t>
            </a:r>
            <a:r>
              <a:rPr dirty="0"/>
              <a:t>te</a:t>
            </a:r>
            <a:r>
              <a:rPr spc="-13" dirty="0"/>
              <a:t>d</a:t>
            </a:r>
          </a:p>
          <a:p>
            <a:pPr marL="616356" marR="665105" lvl="1" indent="-201717">
              <a:lnSpc>
                <a:spcPct val="100000"/>
              </a:lnSpc>
              <a:spcBef>
                <a:spcPts val="499"/>
              </a:spcBef>
              <a:buFont typeface="Arial"/>
              <a:buChar char="–"/>
              <a:tabLst>
                <a:tab pos="616356" algn="l"/>
              </a:tabLst>
            </a:pPr>
            <a:r>
              <a:rPr sz="1588" b="1" spc="-13" dirty="0">
                <a:solidFill>
                  <a:srgbClr val="0066CC"/>
                </a:solidFill>
                <a:latin typeface="Arial"/>
                <a:cs typeface="Arial"/>
              </a:rPr>
              <a:t>So</a:t>
            </a:r>
            <a:r>
              <a:rPr sz="1588" b="1" dirty="0">
                <a:solidFill>
                  <a:srgbClr val="0066CC"/>
                </a:solidFill>
                <a:latin typeface="Arial"/>
                <a:cs typeface="Arial"/>
              </a:rPr>
              <a:t>me</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9" dirty="0">
                <a:solidFill>
                  <a:srgbClr val="0066CC"/>
                </a:solidFill>
                <a:latin typeface="Arial"/>
                <a:cs typeface="Arial"/>
              </a:rPr>
              <a:t>with</a:t>
            </a:r>
            <a:r>
              <a:rPr sz="1588" b="1" spc="-4" dirty="0">
                <a:solidFill>
                  <a:srgbClr val="0066CC"/>
                </a:solidFill>
                <a:latin typeface="Arial"/>
                <a:cs typeface="Arial"/>
              </a:rPr>
              <a:t> </a:t>
            </a:r>
            <a:r>
              <a:rPr sz="1588" b="1" dirty="0">
                <a:solidFill>
                  <a:srgbClr val="0066CC"/>
                </a:solidFill>
                <a:latin typeface="Arial"/>
                <a:cs typeface="Arial"/>
              </a:rPr>
              <a:t>res</a:t>
            </a:r>
            <a:r>
              <a:rPr sz="1588" b="1" spc="-13" dirty="0">
                <a:solidFill>
                  <a:srgbClr val="0066CC"/>
                </a:solidFill>
                <a:latin typeface="Arial"/>
                <a:cs typeface="Arial"/>
              </a:rPr>
              <a:t>p</a:t>
            </a:r>
            <a:r>
              <a:rPr sz="1588" b="1" dirty="0">
                <a:solidFill>
                  <a:srgbClr val="0066CC"/>
                </a:solidFill>
                <a:latin typeface="Arial"/>
                <a:cs typeface="Arial"/>
              </a:rPr>
              <a:t>ect</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every</a:t>
            </a:r>
            <a:r>
              <a:rPr sz="1588" b="1" spc="-9" dirty="0">
                <a:solidFill>
                  <a:srgbClr val="0066CC"/>
                </a:solidFill>
                <a:latin typeface="Arial"/>
                <a:cs typeface="Arial"/>
              </a:rPr>
              <a:t>thing</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at </a:t>
            </a:r>
            <a:r>
              <a:rPr sz="1588" b="1" spc="-13" dirty="0">
                <a:solidFill>
                  <a:srgbClr val="0066CC"/>
                </a:solidFill>
                <a:latin typeface="Arial"/>
                <a:cs typeface="Arial"/>
              </a:rPr>
              <a:t>happens</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a</a:t>
            </a:r>
            <a:r>
              <a:rPr sz="1588" b="1" spc="-4" dirty="0">
                <a:solidFill>
                  <a:srgbClr val="0066CC"/>
                </a:solidFill>
                <a:latin typeface="Arial"/>
                <a:cs typeface="Arial"/>
              </a:rPr>
              <a:t> machine</a:t>
            </a:r>
            <a:endParaRPr sz="1588">
              <a:latin typeface="Arial"/>
              <a:cs typeface="Arial"/>
            </a:endParaRPr>
          </a:p>
          <a:p>
            <a:pPr marL="616356" marR="1001299" lvl="1" indent="-201717">
              <a:lnSpc>
                <a:spcPct val="100000"/>
              </a:lnSpc>
              <a:spcBef>
                <a:spcPts val="604"/>
              </a:spcBef>
              <a:buFont typeface="Arial"/>
              <a:buChar char="–"/>
              <a:tabLst>
                <a:tab pos="616356" algn="l"/>
              </a:tabLst>
            </a:pPr>
            <a:r>
              <a:rPr sz="1588" b="1" spc="-13" dirty="0">
                <a:solidFill>
                  <a:srgbClr val="0066CC"/>
                </a:solidFill>
                <a:latin typeface="Arial"/>
                <a:cs typeface="Arial"/>
              </a:rPr>
              <a:t>Oth</a:t>
            </a:r>
            <a:r>
              <a:rPr sz="1588" b="1" dirty="0">
                <a:solidFill>
                  <a:srgbClr val="0066CC"/>
                </a:solidFill>
                <a:latin typeface="Arial"/>
                <a:cs typeface="Arial"/>
              </a:rPr>
              <a:t>er</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9" dirty="0">
                <a:solidFill>
                  <a:srgbClr val="0066CC"/>
                </a:solidFill>
                <a:latin typeface="Arial"/>
                <a:cs typeface="Arial"/>
              </a:rPr>
              <a:t>onl</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with</a:t>
            </a:r>
            <a:r>
              <a:rPr sz="1588" b="1" spc="-4" dirty="0">
                <a:solidFill>
                  <a:srgbClr val="0066CC"/>
                </a:solidFill>
                <a:latin typeface="Arial"/>
                <a:cs typeface="Arial"/>
              </a:rPr>
              <a:t> </a:t>
            </a:r>
            <a:r>
              <a:rPr sz="1588" b="1" dirty="0">
                <a:solidFill>
                  <a:srgbClr val="0066CC"/>
                </a:solidFill>
                <a:latin typeface="Arial"/>
                <a:cs typeface="Arial"/>
              </a:rPr>
              <a:t>res</a:t>
            </a:r>
            <a:r>
              <a:rPr sz="1588" b="1" spc="-13" dirty="0">
                <a:solidFill>
                  <a:srgbClr val="0066CC"/>
                </a:solidFill>
                <a:latin typeface="Arial"/>
                <a:cs typeface="Arial"/>
              </a:rPr>
              <a:t>p</a:t>
            </a:r>
            <a:r>
              <a:rPr sz="1588" b="1" dirty="0">
                <a:solidFill>
                  <a:srgbClr val="0066CC"/>
                </a:solidFill>
                <a:latin typeface="Arial"/>
                <a:cs typeface="Arial"/>
              </a:rPr>
              <a:t>ect</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c</a:t>
            </a:r>
            <a:r>
              <a:rPr sz="1588" b="1" spc="-9" dirty="0">
                <a:solidFill>
                  <a:srgbClr val="0066CC"/>
                </a:solidFill>
                <a:latin typeface="Arial"/>
                <a:cs typeface="Arial"/>
              </a:rPr>
              <a:t>onfli</a:t>
            </a:r>
            <a:r>
              <a:rPr sz="1588" b="1" dirty="0">
                <a:solidFill>
                  <a:srgbClr val="0066CC"/>
                </a:solidFill>
                <a:latin typeface="Arial"/>
                <a:cs typeface="Arial"/>
              </a:rPr>
              <a:t>c</a:t>
            </a:r>
            <a:r>
              <a:rPr sz="1588" b="1" spc="-9" dirty="0">
                <a:solidFill>
                  <a:srgbClr val="0066CC"/>
                </a:solidFill>
                <a:latin typeface="Arial"/>
                <a:cs typeface="Arial"/>
              </a:rPr>
              <a:t>ting</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cesses</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terr</a:t>
            </a:r>
            <a:r>
              <a:rPr sz="1588" b="1" spc="-13" dirty="0">
                <a:solidFill>
                  <a:srgbClr val="0066CC"/>
                </a:solidFill>
                <a:latin typeface="Arial"/>
                <a:cs typeface="Arial"/>
              </a:rPr>
              <a:t>up</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h</a:t>
            </a:r>
            <a:r>
              <a:rPr sz="1588" b="1" dirty="0">
                <a:solidFill>
                  <a:srgbClr val="0066CC"/>
                </a:solidFill>
                <a:latin typeface="Arial"/>
                <a:cs typeface="Arial"/>
              </a:rPr>
              <a:t>a</a:t>
            </a:r>
            <a:r>
              <a:rPr sz="1588" b="1" spc="-9" dirty="0">
                <a:solidFill>
                  <a:srgbClr val="0066CC"/>
                </a:solidFill>
                <a:latin typeface="Arial"/>
                <a:cs typeface="Arial"/>
              </a:rPr>
              <a:t>ndl</a:t>
            </a:r>
            <a:r>
              <a:rPr sz="1588" b="1" dirty="0">
                <a:solidFill>
                  <a:srgbClr val="0066CC"/>
                </a:solidFill>
                <a:latin typeface="Arial"/>
                <a:cs typeface="Arial"/>
              </a:rPr>
              <a:t>ers</a:t>
            </a:r>
            <a:r>
              <a:rPr sz="1588" b="1" spc="-4" dirty="0">
                <a:solidFill>
                  <a:srgbClr val="0066CC"/>
                </a:solidFill>
                <a:latin typeface="Arial"/>
                <a:cs typeface="Arial"/>
              </a:rPr>
              <a:t>, </a:t>
            </a:r>
            <a:r>
              <a:rPr sz="1588" b="1" dirty="0">
                <a:solidFill>
                  <a:srgbClr val="0066CC"/>
                </a:solidFill>
                <a:latin typeface="Arial"/>
                <a:cs typeface="Arial"/>
              </a:rPr>
              <a:t>etc</a:t>
            </a:r>
            <a:r>
              <a:rPr sz="1588" b="1" spc="-4" dirty="0">
                <a:solidFill>
                  <a:srgbClr val="0066CC"/>
                </a:solidFill>
                <a:latin typeface="Arial"/>
                <a:cs typeface="Arial"/>
              </a:rPr>
              <a:t>.</a:t>
            </a:r>
            <a:endParaRPr sz="1588">
              <a:latin typeface="Arial"/>
              <a:cs typeface="Arial"/>
            </a:endParaRPr>
          </a:p>
          <a:p>
            <a:pPr marL="263352" indent="-252146">
              <a:lnSpc>
                <a:spcPct val="100000"/>
              </a:lnSpc>
              <a:spcBef>
                <a:spcPts val="799"/>
              </a:spcBef>
              <a:buClr>
                <a:srgbClr val="FF0000"/>
              </a:buClr>
              <a:buSzPct val="75000"/>
              <a:buFont typeface="Arial"/>
              <a:buChar char="●"/>
              <a:tabLst>
                <a:tab pos="263352" algn="l"/>
              </a:tabLst>
            </a:pPr>
            <a:r>
              <a:rPr spc="-18" dirty="0"/>
              <a:t>On</a:t>
            </a:r>
            <a:r>
              <a:rPr spc="-4" dirty="0"/>
              <a:t> </a:t>
            </a:r>
            <a:r>
              <a:rPr dirty="0"/>
              <a:t>ty</a:t>
            </a:r>
            <a:r>
              <a:rPr spc="-13" dirty="0"/>
              <a:t>pi</a:t>
            </a:r>
            <a:r>
              <a:rPr dirty="0"/>
              <a:t>ca</a:t>
            </a:r>
            <a:r>
              <a:rPr spc="-9" dirty="0"/>
              <a:t>l</a:t>
            </a:r>
            <a:r>
              <a:rPr spc="-4" dirty="0"/>
              <a:t> </a:t>
            </a:r>
            <a:r>
              <a:rPr dirty="0"/>
              <a:t>arc</a:t>
            </a:r>
            <a:r>
              <a:rPr spc="-13" dirty="0"/>
              <a:t>hi</a:t>
            </a:r>
            <a:r>
              <a:rPr dirty="0"/>
              <a:t>tec</a:t>
            </a:r>
            <a:r>
              <a:rPr spc="-13" dirty="0"/>
              <a:t>tu</a:t>
            </a:r>
            <a:r>
              <a:rPr dirty="0"/>
              <a:t>res:</a:t>
            </a:r>
          </a:p>
          <a:p>
            <a:pPr marL="616356" lvl="1" indent="-201717">
              <a:lnSpc>
                <a:spcPct val="100000"/>
              </a:lnSpc>
              <a:spcBef>
                <a:spcPts val="529"/>
              </a:spcBef>
              <a:buFont typeface="Arial"/>
              <a:buChar char="–"/>
              <a:tabLst>
                <a:tab pos="616356" algn="l"/>
              </a:tabLst>
            </a:pPr>
            <a:r>
              <a:rPr sz="1588" b="1" spc="-9" dirty="0">
                <a:solidFill>
                  <a:srgbClr val="0066CC"/>
                </a:solidFill>
                <a:latin typeface="Arial"/>
                <a:cs typeface="Arial"/>
              </a:rPr>
              <a:t>Indi</a:t>
            </a:r>
            <a:r>
              <a:rPr sz="1588" b="1" dirty="0">
                <a:solidFill>
                  <a:srgbClr val="0066CC"/>
                </a:solidFill>
                <a:latin typeface="Arial"/>
                <a:cs typeface="Arial"/>
              </a:rPr>
              <a:t>v</a:t>
            </a:r>
            <a:r>
              <a:rPr sz="1588" b="1" spc="-9" dirty="0">
                <a:solidFill>
                  <a:srgbClr val="0066CC"/>
                </a:solidFill>
                <a:latin typeface="Arial"/>
                <a:cs typeface="Arial"/>
              </a:rPr>
              <a:t>idu</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wo</a:t>
            </a:r>
            <a:r>
              <a:rPr sz="1588" b="1" dirty="0">
                <a:solidFill>
                  <a:srgbClr val="0066CC"/>
                </a:solidFill>
                <a:latin typeface="Arial"/>
                <a:cs typeface="Arial"/>
              </a:rPr>
              <a:t>r</a:t>
            </a:r>
            <a:r>
              <a:rPr sz="1588" b="1" spc="-13" dirty="0">
                <a:solidFill>
                  <a:srgbClr val="0066CC"/>
                </a:solidFill>
                <a:latin typeface="Arial"/>
                <a:cs typeface="Arial"/>
              </a:rPr>
              <a:t>d</a:t>
            </a:r>
            <a:r>
              <a:rPr sz="1588" b="1" spc="-4" dirty="0">
                <a:solidFill>
                  <a:srgbClr val="0066CC"/>
                </a:solidFill>
                <a:latin typeface="Arial"/>
                <a:cs typeface="Arial"/>
              </a:rPr>
              <a:t> </a:t>
            </a:r>
            <a:r>
              <a:rPr sz="1588" b="1" spc="-9" dirty="0">
                <a:solidFill>
                  <a:srgbClr val="0066CC"/>
                </a:solidFill>
                <a:latin typeface="Arial"/>
                <a:cs typeface="Arial"/>
              </a:rPr>
              <a:t>lo</a:t>
            </a:r>
            <a:r>
              <a:rPr sz="1588" b="1" dirty="0">
                <a:solidFill>
                  <a:srgbClr val="0066CC"/>
                </a:solidFill>
                <a:latin typeface="Arial"/>
                <a:cs typeface="Arial"/>
              </a:rPr>
              <a:t>a</a:t>
            </a:r>
            <a:r>
              <a:rPr sz="1588" b="1" spc="-9" dirty="0">
                <a:solidFill>
                  <a:srgbClr val="0066CC"/>
                </a:solidFill>
                <a:latin typeface="Arial"/>
                <a:cs typeface="Arial"/>
              </a:rPr>
              <a:t>d/</a:t>
            </a:r>
            <a:r>
              <a:rPr sz="1588" b="1" dirty="0">
                <a:solidFill>
                  <a:srgbClr val="0066CC"/>
                </a:solidFill>
                <a:latin typeface="Arial"/>
                <a:cs typeface="Arial"/>
              </a:rPr>
              <a:t>s</a:t>
            </a:r>
            <a:r>
              <a:rPr sz="1588" b="1" spc="-9" dirty="0">
                <a:solidFill>
                  <a:srgbClr val="0066CC"/>
                </a:solidFill>
                <a:latin typeface="Arial"/>
                <a:cs typeface="Arial"/>
              </a:rPr>
              <a:t>to</a:t>
            </a:r>
            <a:r>
              <a:rPr sz="1588" b="1" dirty="0">
                <a:solidFill>
                  <a:srgbClr val="0066CC"/>
                </a:solidFill>
                <a:latin typeface="Arial"/>
                <a:cs typeface="Arial"/>
              </a:rPr>
              <a:t>res</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nd</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L</a:t>
            </a:r>
            <a:r>
              <a:rPr sz="1588" b="1" dirty="0">
                <a:solidFill>
                  <a:srgbClr val="0066CC"/>
                </a:solidFill>
                <a:latin typeface="Arial"/>
                <a:cs typeface="Arial"/>
              </a:rPr>
              <a:t>U</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str</a:t>
            </a:r>
            <a:r>
              <a:rPr sz="1588" b="1" spc="-13" dirty="0">
                <a:solidFill>
                  <a:srgbClr val="0066CC"/>
                </a:solidFill>
                <a:latin typeface="Arial"/>
                <a:cs typeface="Arial"/>
              </a:rPr>
              <a:t>u</a:t>
            </a:r>
            <a:r>
              <a:rPr sz="1588" b="1" dirty="0">
                <a:solidFill>
                  <a:srgbClr val="0066CC"/>
                </a:solidFill>
                <a:latin typeface="Arial"/>
                <a:cs typeface="Arial"/>
              </a:rPr>
              <a:t>c</a:t>
            </a:r>
            <a:r>
              <a:rPr sz="1588" b="1" spc="-9" dirty="0">
                <a:solidFill>
                  <a:srgbClr val="0066CC"/>
                </a:solidFill>
                <a:latin typeface="Arial"/>
                <a:cs typeface="Arial"/>
              </a:rPr>
              <a:t>tion</a:t>
            </a:r>
            <a:r>
              <a:rPr sz="1588" b="1" dirty="0">
                <a:solidFill>
                  <a:srgbClr val="0066CC"/>
                </a:solidFill>
                <a:latin typeface="Arial"/>
                <a:cs typeface="Arial"/>
              </a:rPr>
              <a:t>s</a:t>
            </a:r>
            <a:endParaRPr sz="1588">
              <a:latin typeface="Arial"/>
              <a:cs typeface="Arial"/>
            </a:endParaRPr>
          </a:p>
          <a:p>
            <a:pPr marL="616356" lvl="1" indent="-201717">
              <a:lnSpc>
                <a:spcPct val="100000"/>
              </a:lnSpc>
              <a:spcBef>
                <a:spcPts val="565"/>
              </a:spcBef>
              <a:buFont typeface="Arial"/>
              <a:buChar char="–"/>
              <a:tabLst>
                <a:tab pos="616356" algn="l"/>
              </a:tabLst>
            </a:pPr>
            <a:r>
              <a:rPr sz="1588" b="1" dirty="0">
                <a:solidFill>
                  <a:srgbClr val="0066CC"/>
                </a:solidFill>
                <a:latin typeface="Arial"/>
                <a:cs typeface="Arial"/>
              </a:rPr>
              <a:t>Sy</a:t>
            </a:r>
            <a:r>
              <a:rPr sz="1588" b="1" spc="-13" dirty="0">
                <a:solidFill>
                  <a:srgbClr val="0066CC"/>
                </a:solidFill>
                <a:latin typeface="Arial"/>
                <a:cs typeface="Arial"/>
              </a:rPr>
              <a:t>n</a:t>
            </a:r>
            <a:r>
              <a:rPr sz="1588" b="1" dirty="0">
                <a:solidFill>
                  <a:srgbClr val="0066CC"/>
                </a:solidFill>
                <a:latin typeface="Arial"/>
                <a:cs typeface="Arial"/>
              </a:rPr>
              <a:t>c</a:t>
            </a:r>
            <a:r>
              <a:rPr sz="1588" b="1" spc="-13" dirty="0">
                <a:solidFill>
                  <a:srgbClr val="0066CC"/>
                </a:solidFill>
                <a:latin typeface="Arial"/>
                <a:cs typeface="Arial"/>
              </a:rPr>
              <a:t>h</a:t>
            </a:r>
            <a:r>
              <a:rPr sz="1588" b="1" dirty="0">
                <a:solidFill>
                  <a:srgbClr val="0066CC"/>
                </a:solidFill>
                <a:latin typeface="Arial"/>
                <a:cs typeface="Arial"/>
              </a:rPr>
              <a:t>r</a:t>
            </a:r>
            <a:r>
              <a:rPr sz="1588" b="1" spc="-9" dirty="0">
                <a:solidFill>
                  <a:srgbClr val="0066CC"/>
                </a:solidFill>
                <a:latin typeface="Arial"/>
                <a:cs typeface="Arial"/>
              </a:rPr>
              <a:t>oni</a:t>
            </a:r>
            <a:r>
              <a:rPr sz="1588" b="1" dirty="0">
                <a:solidFill>
                  <a:srgbClr val="0066CC"/>
                </a:solidFill>
                <a:latin typeface="Arial"/>
                <a:cs typeface="Arial"/>
              </a:rPr>
              <a:t>za</a:t>
            </a:r>
            <a:r>
              <a:rPr sz="1588" b="1" spc="-9" dirty="0">
                <a:solidFill>
                  <a:srgbClr val="0066CC"/>
                </a:solidFill>
                <a:latin typeface="Arial"/>
                <a:cs typeface="Arial"/>
              </a:rPr>
              <a:t>tion</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(e</a:t>
            </a:r>
            <a:r>
              <a:rPr sz="1588" b="1" spc="-9" dirty="0">
                <a:solidFill>
                  <a:srgbClr val="0066CC"/>
                </a:solidFill>
                <a:latin typeface="Arial"/>
                <a:cs typeface="Arial"/>
              </a:rPr>
              <a:t>.g.,</a:t>
            </a:r>
            <a:r>
              <a:rPr sz="1588" b="1" spc="-4" dirty="0">
                <a:solidFill>
                  <a:srgbClr val="0066CC"/>
                </a:solidFill>
                <a:latin typeface="Arial"/>
                <a:cs typeface="Arial"/>
              </a:rPr>
              <a:t> </a:t>
            </a:r>
            <a:r>
              <a:rPr sz="1588" b="1" dirty="0">
                <a:solidFill>
                  <a:srgbClr val="0066CC"/>
                </a:solidFill>
                <a:latin typeface="Arial"/>
                <a:cs typeface="Arial"/>
              </a:rPr>
              <a:t>fetc</a:t>
            </a:r>
            <a:r>
              <a:rPr sz="1588" b="1" spc="-13" dirty="0">
                <a:solidFill>
                  <a:srgbClr val="0066CC"/>
                </a:solidFill>
                <a:latin typeface="Arial"/>
                <a:cs typeface="Arial"/>
              </a:rPr>
              <a:t>h</a:t>
            </a:r>
            <a:r>
              <a:rPr sz="1588" b="1" dirty="0">
                <a:solidFill>
                  <a:srgbClr val="0066CC"/>
                </a:solidFill>
                <a:latin typeface="Arial"/>
                <a:cs typeface="Arial"/>
              </a:rPr>
              <a:t>_a</a:t>
            </a:r>
            <a:r>
              <a:rPr sz="1588" b="1" spc="-13" dirty="0">
                <a:solidFill>
                  <a:srgbClr val="0066CC"/>
                </a:solidFill>
                <a:latin typeface="Arial"/>
                <a:cs typeface="Arial"/>
              </a:rPr>
              <a:t>nd</a:t>
            </a:r>
            <a:r>
              <a:rPr sz="1588" b="1" dirty="0">
                <a:solidFill>
                  <a:srgbClr val="0066CC"/>
                </a:solidFill>
                <a:latin typeface="Arial"/>
                <a:cs typeface="Arial"/>
              </a:rPr>
              <a:t>_a</a:t>
            </a:r>
            <a:r>
              <a:rPr sz="1588" b="1" spc="-9" dirty="0">
                <a:solidFill>
                  <a:srgbClr val="0066CC"/>
                </a:solidFill>
                <a:latin typeface="Arial"/>
                <a:cs typeface="Arial"/>
              </a:rPr>
              <a:t>dd,</a:t>
            </a:r>
            <a:r>
              <a:rPr sz="1588" b="1" spc="-4" dirty="0">
                <a:solidFill>
                  <a:srgbClr val="0066CC"/>
                </a:solidFill>
                <a:latin typeface="Arial"/>
                <a:cs typeface="Arial"/>
              </a:rPr>
              <a:t> </a:t>
            </a:r>
            <a:r>
              <a:rPr sz="1588" b="1" dirty="0">
                <a:solidFill>
                  <a:srgbClr val="0066CC"/>
                </a:solidFill>
                <a:latin typeface="Arial"/>
                <a:cs typeface="Arial"/>
              </a:rPr>
              <a:t>cm</a:t>
            </a:r>
            <a:r>
              <a:rPr sz="1588" b="1" spc="-13" dirty="0">
                <a:solidFill>
                  <a:srgbClr val="0066CC"/>
                </a:solidFill>
                <a:latin typeface="Arial"/>
                <a:cs typeface="Arial"/>
              </a:rPr>
              <a:t>p</a:t>
            </a:r>
            <a:r>
              <a:rPr sz="1588" b="1" dirty="0">
                <a:solidFill>
                  <a:srgbClr val="0066CC"/>
                </a:solidFill>
                <a:latin typeface="Arial"/>
                <a:cs typeface="Arial"/>
              </a:rPr>
              <a:t>_a</a:t>
            </a:r>
            <a:r>
              <a:rPr sz="1588" b="1" spc="-13" dirty="0">
                <a:solidFill>
                  <a:srgbClr val="0066CC"/>
                </a:solidFill>
                <a:latin typeface="Arial"/>
                <a:cs typeface="Arial"/>
              </a:rPr>
              <a:t>nd</a:t>
            </a:r>
            <a:r>
              <a:rPr sz="1588" b="1" dirty="0">
                <a:solidFill>
                  <a:srgbClr val="0066CC"/>
                </a:solidFill>
                <a:latin typeface="Arial"/>
                <a:cs typeface="Arial"/>
              </a:rPr>
              <a:t>_s</a:t>
            </a:r>
            <a:r>
              <a:rPr sz="1588" b="1" spc="-13" dirty="0">
                <a:solidFill>
                  <a:srgbClr val="0066CC"/>
                </a:solidFill>
                <a:latin typeface="Arial"/>
                <a:cs typeface="Arial"/>
              </a:rPr>
              <a:t>w</a:t>
            </a:r>
            <a:r>
              <a:rPr sz="1588" b="1" dirty="0">
                <a:solidFill>
                  <a:srgbClr val="0066CC"/>
                </a:solidFill>
                <a:latin typeface="Arial"/>
                <a:cs typeface="Arial"/>
              </a:rPr>
              <a:t>a</a:t>
            </a:r>
            <a:r>
              <a:rPr sz="1588" b="1" spc="-13" dirty="0">
                <a:solidFill>
                  <a:srgbClr val="0066CC"/>
                </a:solidFill>
                <a:latin typeface="Arial"/>
                <a:cs typeface="Arial"/>
              </a:rPr>
              <a:t>p</a:t>
            </a:r>
            <a:r>
              <a:rPr sz="1588" b="1" dirty="0">
                <a:solidFill>
                  <a:srgbClr val="0066CC"/>
                </a:solidFill>
                <a:latin typeface="Arial"/>
                <a:cs typeface="Arial"/>
              </a:rPr>
              <a:t>)</a:t>
            </a:r>
            <a:endParaRPr sz="1588">
              <a:latin typeface="Arial"/>
              <a:cs typeface="Arial"/>
            </a:endParaRPr>
          </a:p>
          <a:p>
            <a:pPr marL="263352" indent="-252146">
              <a:lnSpc>
                <a:spcPct val="100000"/>
              </a:lnSpc>
              <a:spcBef>
                <a:spcPts val="754"/>
              </a:spcBef>
              <a:buClr>
                <a:srgbClr val="FF0000"/>
              </a:buClr>
              <a:buSzPct val="75000"/>
              <a:buFont typeface="Arial"/>
              <a:buChar char="●"/>
              <a:tabLst>
                <a:tab pos="263352" algn="l"/>
                <a:tab pos="2484477" algn="l"/>
              </a:tabLst>
            </a:pPr>
            <a:r>
              <a:rPr dirty="0"/>
              <a:t>A</a:t>
            </a:r>
            <a:r>
              <a:rPr spc="-13" dirty="0"/>
              <a:t>T</a:t>
            </a:r>
            <a:r>
              <a:rPr dirty="0"/>
              <a:t>M</a:t>
            </a:r>
            <a:r>
              <a:rPr spc="-4" dirty="0"/>
              <a:t> </a:t>
            </a:r>
            <a:r>
              <a:rPr dirty="0"/>
              <a:t>exam</a:t>
            </a:r>
            <a:r>
              <a:rPr spc="-13" dirty="0"/>
              <a:t>pl</a:t>
            </a:r>
            <a:r>
              <a:rPr dirty="0"/>
              <a:t>e</a:t>
            </a:r>
            <a:r>
              <a:rPr spc="-4" dirty="0"/>
              <a:t> </a:t>
            </a:r>
            <a:r>
              <a:rPr spc="-1059" dirty="0">
                <a:latin typeface="Wingdings"/>
                <a:cs typeface="Wingdings"/>
              </a:rPr>
              <a:t></a:t>
            </a:r>
            <a:r>
              <a:rPr b="0" dirty="0">
                <a:latin typeface="Times New Roman"/>
                <a:cs typeface="Times New Roman"/>
              </a:rPr>
              <a:t>	</a:t>
            </a:r>
            <a:r>
              <a:rPr dirty="0"/>
              <a:t>Ba</a:t>
            </a:r>
            <a:r>
              <a:rPr spc="-9" dirty="0"/>
              <a:t>l</a:t>
            </a:r>
            <a:r>
              <a:rPr dirty="0"/>
              <a:t>a</a:t>
            </a:r>
            <a:r>
              <a:rPr spc="-13" dirty="0"/>
              <a:t>n</a:t>
            </a:r>
            <a:r>
              <a:rPr dirty="0"/>
              <a:t>ce</a:t>
            </a:r>
            <a:r>
              <a:rPr spc="-4" dirty="0"/>
              <a:t> </a:t>
            </a:r>
            <a:r>
              <a:rPr spc="-13" dirty="0"/>
              <a:t>upd</a:t>
            </a:r>
            <a:r>
              <a:rPr dirty="0"/>
              <a:t>ates</a:t>
            </a:r>
            <a:r>
              <a:rPr spc="-4" dirty="0"/>
              <a:t> </a:t>
            </a:r>
            <a:r>
              <a:rPr spc="-18" dirty="0"/>
              <a:t>w</a:t>
            </a:r>
            <a:r>
              <a:rPr dirty="0"/>
              <a:t>ere</a:t>
            </a:r>
            <a:r>
              <a:rPr spc="-4" dirty="0"/>
              <a:t> </a:t>
            </a:r>
            <a:r>
              <a:rPr dirty="0"/>
              <a:t>N</a:t>
            </a:r>
            <a:r>
              <a:rPr spc="-18" dirty="0"/>
              <a:t>OT</a:t>
            </a:r>
            <a:r>
              <a:rPr spc="-4" dirty="0"/>
              <a:t> </a:t>
            </a:r>
            <a:r>
              <a:rPr dirty="0"/>
              <a:t>a</a:t>
            </a:r>
            <a:r>
              <a:rPr spc="-13" dirty="0"/>
              <a:t>to</a:t>
            </a:r>
            <a:r>
              <a:rPr dirty="0"/>
              <a:t>m</a:t>
            </a:r>
            <a:r>
              <a:rPr spc="-9" dirty="0"/>
              <a:t>i</a:t>
            </a:r>
            <a:r>
              <a:rPr dirty="0"/>
              <a:t>c</a:t>
            </a:r>
          </a:p>
          <a:p>
            <a:pPr marL="616356" lvl="1" indent="-201717">
              <a:lnSpc>
                <a:spcPct val="100000"/>
              </a:lnSpc>
              <a:spcBef>
                <a:spcPts val="618"/>
              </a:spcBef>
              <a:buFont typeface="Arial"/>
              <a:buChar char="–"/>
              <a:tabLst>
                <a:tab pos="616356" algn="l"/>
              </a:tabLst>
            </a:pPr>
            <a:r>
              <a:rPr sz="1588" b="1" spc="-9" dirty="0">
                <a:solidFill>
                  <a:srgbClr val="0066CC"/>
                </a:solidFill>
                <a:latin typeface="Arial"/>
                <a:cs typeface="Arial"/>
              </a:rPr>
              <a:t>Solution</a:t>
            </a:r>
            <a:r>
              <a:rPr sz="1588" b="1" dirty="0">
                <a:solidFill>
                  <a:srgbClr val="0066CC"/>
                </a:solidFill>
                <a:latin typeface="Arial"/>
                <a:cs typeface="Arial"/>
              </a:rPr>
              <a:t>:</a:t>
            </a:r>
            <a:r>
              <a:rPr sz="1588" b="1" spc="-4" dirty="0">
                <a:solidFill>
                  <a:srgbClr val="0066CC"/>
                </a:solidFill>
                <a:latin typeface="Arial"/>
                <a:cs typeface="Arial"/>
              </a:rPr>
              <a:t> </a:t>
            </a:r>
            <a:r>
              <a:rPr sz="1588" b="1" spc="-9" dirty="0">
                <a:solidFill>
                  <a:srgbClr val="0066CC"/>
                </a:solidFill>
                <a:latin typeface="Arial"/>
                <a:cs typeface="Arial"/>
              </a:rPr>
              <a:t>Enfo</a:t>
            </a:r>
            <a:r>
              <a:rPr sz="1588" b="1" dirty="0">
                <a:solidFill>
                  <a:srgbClr val="0066CC"/>
                </a:solidFill>
                <a:latin typeface="Arial"/>
                <a:cs typeface="Arial"/>
              </a:rPr>
              <a:t>rce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upd</a:t>
            </a:r>
            <a:r>
              <a:rPr sz="1588" b="1" dirty="0">
                <a:solidFill>
                  <a:srgbClr val="0066CC"/>
                </a:solidFill>
                <a:latin typeface="Arial"/>
                <a:cs typeface="Arial"/>
              </a:rPr>
              <a:t>ates</a:t>
            </a:r>
            <a:endParaRPr sz="1588">
              <a:latin typeface="Arial"/>
              <a:cs typeface="Arial"/>
            </a:endParaRPr>
          </a:p>
          <a:p>
            <a:pPr marL="616356" lvl="1" indent="-201717">
              <a:lnSpc>
                <a:spcPts val="1888"/>
              </a:lnSpc>
              <a:spcBef>
                <a:spcPts val="565"/>
              </a:spcBef>
              <a:buFont typeface="Arial"/>
              <a:buChar char="–"/>
              <a:tabLst>
                <a:tab pos="616356" algn="l"/>
              </a:tabLst>
            </a:pPr>
            <a:r>
              <a:rPr sz="1588" b="1" spc="-13" dirty="0">
                <a:solidFill>
                  <a:srgbClr val="0066CC"/>
                </a:solidFill>
                <a:latin typeface="Arial"/>
                <a:cs typeface="Arial"/>
              </a:rPr>
              <a:t>Qu</a:t>
            </a:r>
            <a:r>
              <a:rPr sz="1588" b="1" dirty="0">
                <a:solidFill>
                  <a:srgbClr val="0066CC"/>
                </a:solidFill>
                <a:latin typeface="Arial"/>
                <a:cs typeface="Arial"/>
              </a:rPr>
              <a:t>es</a:t>
            </a:r>
            <a:r>
              <a:rPr sz="1588" b="1" spc="-9" dirty="0">
                <a:solidFill>
                  <a:srgbClr val="0066CC"/>
                </a:solidFill>
                <a:latin typeface="Arial"/>
                <a:cs typeface="Arial"/>
              </a:rPr>
              <a:t>tion</a:t>
            </a:r>
            <a:r>
              <a:rPr sz="1588" b="1"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H</a:t>
            </a:r>
            <a:r>
              <a:rPr sz="1588" b="1" spc="-13" dirty="0">
                <a:solidFill>
                  <a:srgbClr val="0066CC"/>
                </a:solidFill>
                <a:latin typeface="Arial"/>
                <a:cs typeface="Arial"/>
              </a:rPr>
              <a:t>ow?</a:t>
            </a:r>
            <a:endParaRPr sz="1588">
              <a:latin typeface="Arial"/>
              <a:cs typeface="Arial"/>
            </a:endParaRPr>
          </a:p>
        </p:txBody>
      </p:sp>
    </p:spTree>
    <p:extLst>
      <p:ext uri="{BB962C8B-B14F-4D97-AF65-F5344CB8AC3E}">
        <p14:creationId xmlns:p14="http://schemas.microsoft.com/office/powerpoint/2010/main" val="60695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928075">
              <a:lnSpc>
                <a:spcPct val="100000"/>
              </a:lnSpc>
            </a:pPr>
            <a:r>
              <a:rPr spc="-62" dirty="0"/>
              <a:t>More</a:t>
            </a:r>
            <a:r>
              <a:rPr spc="-44" dirty="0"/>
              <a:t> </a:t>
            </a:r>
            <a:r>
              <a:rPr spc="-75" dirty="0"/>
              <a:t>A</a:t>
            </a:r>
            <a:r>
              <a:rPr spc="-66" dirty="0"/>
              <a:t>tom</a:t>
            </a:r>
            <a:r>
              <a:rPr spc="-40" dirty="0"/>
              <a:t>ic</a:t>
            </a:r>
          </a:p>
        </p:txBody>
      </p:sp>
      <p:sp>
        <p:nvSpPr>
          <p:cNvPr id="7" name="Content Placeholder 6"/>
          <p:cNvSpPr>
            <a:spLocks noGrp="1"/>
          </p:cNvSpPr>
          <p:nvPr>
            <p:ph idx="1"/>
          </p:nvPr>
        </p:nvSpPr>
        <p:spPr/>
        <p:txBody>
          <a:bodyPr/>
          <a:lstStyle/>
          <a:p>
            <a:pPr marL="257749" marR="1313960" indent="-246543">
              <a:lnSpc>
                <a:spcPts val="2471"/>
              </a:lnSpc>
              <a:buClr>
                <a:srgbClr val="FF0000"/>
              </a:buClr>
              <a:buSzPct val="75000"/>
              <a:buFont typeface="Arial"/>
              <a:buChar char="●"/>
              <a:tabLst>
                <a:tab pos="263352" algn="l"/>
              </a:tabLst>
            </a:pP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r>
              <a:rPr lang="en-US" sz="3200" spc="-4" dirty="0">
                <a:cs typeface="Arial"/>
              </a:rPr>
              <a:t> </a:t>
            </a:r>
            <a:r>
              <a:rPr lang="en-US" sz="3200" dirty="0">
                <a:cs typeface="Arial"/>
              </a:rPr>
              <a:t>are</a:t>
            </a:r>
            <a:r>
              <a:rPr lang="en-US" sz="3200" spc="-4" dirty="0">
                <a:cs typeface="Arial"/>
              </a:rPr>
              <a:t> </a:t>
            </a:r>
            <a:r>
              <a:rPr lang="en-US" sz="3200" dirty="0">
                <a:cs typeface="Arial"/>
              </a:rPr>
              <a:t>at</a:t>
            </a:r>
            <a:r>
              <a:rPr lang="en-US" sz="3200" spc="-4" dirty="0">
                <a:cs typeface="Arial"/>
              </a:rPr>
              <a:t> </a:t>
            </a:r>
            <a:r>
              <a:rPr lang="en-US" sz="3200" spc="-13" dirty="0">
                <a:cs typeface="Arial"/>
              </a:rPr>
              <a:t>th</a:t>
            </a:r>
            <a:r>
              <a:rPr lang="en-US" sz="3200" dirty="0">
                <a:cs typeface="Arial"/>
              </a:rPr>
              <a:t>e</a:t>
            </a:r>
            <a:r>
              <a:rPr lang="en-US" sz="3200" spc="-4" dirty="0">
                <a:cs typeface="Arial"/>
              </a:rPr>
              <a:t> </a:t>
            </a:r>
            <a:r>
              <a:rPr lang="en-US" sz="3200" dirty="0">
                <a:cs typeface="Arial"/>
              </a:rPr>
              <a:t>r</a:t>
            </a:r>
            <a:r>
              <a:rPr lang="en-US" sz="3200" spc="-13" dirty="0">
                <a:cs typeface="Arial"/>
              </a:rPr>
              <a:t>oo</a:t>
            </a:r>
            <a:r>
              <a:rPr lang="en-US" sz="3200" dirty="0">
                <a:cs typeface="Arial"/>
              </a:rPr>
              <a:t>t</a:t>
            </a:r>
            <a:r>
              <a:rPr lang="en-US" sz="3200" spc="-4" dirty="0">
                <a:cs typeface="Arial"/>
              </a:rPr>
              <a:t> </a:t>
            </a:r>
            <a:r>
              <a:rPr lang="en-US" sz="3200" spc="-13" dirty="0">
                <a:cs typeface="Arial"/>
              </a:rPr>
              <a:t>o</a:t>
            </a:r>
            <a:r>
              <a:rPr lang="en-US" sz="3200" dirty="0">
                <a:cs typeface="Arial"/>
              </a:rPr>
              <a:t>f</a:t>
            </a:r>
            <a:r>
              <a:rPr lang="en-US" sz="3200" spc="-4" dirty="0">
                <a:cs typeface="Arial"/>
              </a:rPr>
              <a:t> </a:t>
            </a:r>
            <a:r>
              <a:rPr lang="en-US" sz="3200" dirty="0">
                <a:cs typeface="Arial"/>
              </a:rPr>
              <a:t>m</a:t>
            </a:r>
            <a:r>
              <a:rPr lang="en-US" sz="3200" spc="-13" dirty="0">
                <a:cs typeface="Arial"/>
              </a:rPr>
              <a:t>o</a:t>
            </a:r>
            <a:r>
              <a:rPr lang="en-US" sz="3200" dirty="0">
                <a:cs typeface="Arial"/>
              </a:rPr>
              <a:t>st sy</a:t>
            </a:r>
            <a:r>
              <a:rPr lang="en-US" sz="3200" spc="-13" dirty="0">
                <a:cs typeface="Arial"/>
              </a:rPr>
              <a:t>n</a:t>
            </a:r>
            <a:r>
              <a:rPr lang="en-US" sz="3200" dirty="0">
                <a:cs typeface="Arial"/>
              </a:rPr>
              <a:t>c</a:t>
            </a:r>
            <a:r>
              <a:rPr lang="en-US" sz="3200" spc="-13" dirty="0">
                <a:cs typeface="Arial"/>
              </a:rPr>
              <a:t>h</a:t>
            </a:r>
            <a:r>
              <a:rPr lang="en-US" sz="3200" dirty="0">
                <a:cs typeface="Arial"/>
              </a:rPr>
              <a:t>r</a:t>
            </a:r>
            <a:r>
              <a:rPr lang="en-US" sz="3200" spc="-13" dirty="0">
                <a:cs typeface="Arial"/>
              </a:rPr>
              <a:t>oni</a:t>
            </a:r>
            <a:r>
              <a:rPr lang="en-US" sz="3200" dirty="0">
                <a:cs typeface="Arial"/>
              </a:rPr>
              <a:t>za</a:t>
            </a:r>
            <a:r>
              <a:rPr lang="en-US" sz="3200" spc="-13" dirty="0">
                <a:cs typeface="Arial"/>
              </a:rPr>
              <a:t>tion</a:t>
            </a:r>
            <a:r>
              <a:rPr lang="en-US" sz="3200" spc="-4" dirty="0">
                <a:cs typeface="Arial"/>
              </a:rPr>
              <a:t> </a:t>
            </a:r>
            <a:r>
              <a:rPr lang="en-US" sz="3200" dirty="0">
                <a:cs typeface="Arial"/>
              </a:rPr>
              <a:t>s</a:t>
            </a:r>
            <a:r>
              <a:rPr lang="en-US" sz="3200" spc="-13" dirty="0">
                <a:cs typeface="Arial"/>
              </a:rPr>
              <a:t>olution</a:t>
            </a:r>
            <a:r>
              <a:rPr lang="en-US" sz="3200" dirty="0">
                <a:cs typeface="Arial"/>
              </a:rPr>
              <a:t>s</a:t>
            </a:r>
          </a:p>
          <a:p>
            <a:pPr marL="263352" indent="-252146">
              <a:spcBef>
                <a:spcPts val="710"/>
              </a:spcBef>
              <a:buClr>
                <a:srgbClr val="FF0000"/>
              </a:buClr>
              <a:buSzPct val="75000"/>
              <a:buFont typeface="Arial"/>
              <a:buChar char="●"/>
              <a:tabLst>
                <a:tab pos="263352" algn="l"/>
              </a:tabLst>
            </a:pPr>
            <a:r>
              <a:rPr lang="en-US" sz="3200" dirty="0">
                <a:cs typeface="Arial"/>
              </a:rPr>
              <a:t>Pr</a:t>
            </a:r>
            <a:r>
              <a:rPr lang="en-US" sz="3200" spc="-13" dirty="0">
                <a:cs typeface="Arial"/>
              </a:rPr>
              <a:t>o</a:t>
            </a:r>
            <a:r>
              <a:rPr lang="en-US" sz="3200" dirty="0">
                <a:cs typeface="Arial"/>
              </a:rPr>
              <a:t>cess</a:t>
            </a:r>
            <a:r>
              <a:rPr lang="en-US" sz="3200" spc="-13" dirty="0">
                <a:cs typeface="Arial"/>
              </a:rPr>
              <a:t>o</a:t>
            </a:r>
            <a:r>
              <a:rPr lang="en-US" sz="3200" dirty="0">
                <a:cs typeface="Arial"/>
              </a:rPr>
              <a:t>r</a:t>
            </a:r>
            <a:r>
              <a:rPr lang="en-US" sz="3200" spc="-4" dirty="0">
                <a:cs typeface="Arial"/>
              </a:rPr>
              <a:t> </a:t>
            </a:r>
            <a:r>
              <a:rPr lang="en-US" sz="3200" spc="-13" dirty="0">
                <a:cs typeface="Arial"/>
              </a:rPr>
              <a:t>h</a:t>
            </a:r>
            <a:r>
              <a:rPr lang="en-US" sz="3200" dirty="0">
                <a:cs typeface="Arial"/>
              </a:rPr>
              <a:t>as</a:t>
            </a:r>
            <a:r>
              <a:rPr lang="en-US" sz="3200" spc="-4" dirty="0">
                <a:cs typeface="Arial"/>
              </a:rPr>
              <a:t> </a:t>
            </a:r>
            <a:r>
              <a:rPr lang="en-US" sz="3200" spc="-13" dirty="0">
                <a:cs typeface="Arial"/>
              </a:rPr>
              <a:t>to</a:t>
            </a:r>
            <a:r>
              <a:rPr lang="en-US" sz="3200" spc="-4" dirty="0">
                <a:cs typeface="Arial"/>
              </a:rPr>
              <a:t> </a:t>
            </a:r>
            <a:r>
              <a:rPr lang="en-US" sz="3200" dirty="0">
                <a:cs typeface="Arial"/>
              </a:rPr>
              <a:t>s</a:t>
            </a:r>
            <a:r>
              <a:rPr lang="en-US" sz="3200" spc="-13" dirty="0">
                <a:cs typeface="Arial"/>
              </a:rPr>
              <a:t>uppo</a:t>
            </a:r>
            <a:r>
              <a:rPr lang="en-US" sz="3200" dirty="0">
                <a:cs typeface="Arial"/>
              </a:rPr>
              <a:t>rt</a:t>
            </a:r>
            <a:r>
              <a:rPr lang="en-US" sz="3200" spc="-4" dirty="0">
                <a:cs typeface="Arial"/>
              </a:rPr>
              <a:t> </a:t>
            </a:r>
            <a:r>
              <a:rPr lang="en-US" sz="3200" dirty="0">
                <a:cs typeface="Arial"/>
              </a:rPr>
              <a:t>s</a:t>
            </a:r>
            <a:r>
              <a:rPr lang="en-US" sz="3200" spc="-13" dirty="0">
                <a:cs typeface="Arial"/>
              </a:rPr>
              <a:t>o</a:t>
            </a:r>
            <a:r>
              <a:rPr lang="en-US" sz="3200" dirty="0">
                <a:cs typeface="Arial"/>
              </a:rPr>
              <a:t>me</a:t>
            </a:r>
            <a:r>
              <a:rPr lang="en-US" sz="3200" spc="-4" dirty="0">
                <a:cs typeface="Arial"/>
              </a:rPr>
              <a:t> </a:t>
            </a: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p>
          <a:p>
            <a:pPr marL="616356" lvl="1" indent="-201717">
              <a:spcBef>
                <a:spcPts val="618"/>
              </a:spcBef>
              <a:buFont typeface="Arial"/>
              <a:buChar char="–"/>
              <a:tabLst>
                <a:tab pos="616356" algn="l"/>
              </a:tabLst>
            </a:pPr>
            <a:r>
              <a:rPr lang="en-US" sz="2000" spc="-4" dirty="0">
                <a:solidFill>
                  <a:srgbClr val="0066CC"/>
                </a:solidFill>
                <a:cs typeface="Arial"/>
              </a:rPr>
              <a:t>I</a:t>
            </a:r>
            <a:r>
              <a:rPr lang="en-US" sz="2000" dirty="0">
                <a:solidFill>
                  <a:srgbClr val="0066CC"/>
                </a:solidFill>
                <a:cs typeface="Arial"/>
              </a:rPr>
              <a:t>f</a:t>
            </a:r>
            <a:r>
              <a:rPr lang="en-US" sz="2000" spc="-4" dirty="0">
                <a:solidFill>
                  <a:srgbClr val="0066CC"/>
                </a:solidFill>
                <a:cs typeface="Arial"/>
              </a:rPr>
              <a:t> </a:t>
            </a:r>
            <a:r>
              <a:rPr lang="en-US" sz="2000" spc="-9" dirty="0">
                <a:solidFill>
                  <a:srgbClr val="0066CC"/>
                </a:solidFill>
                <a:cs typeface="Arial"/>
              </a:rPr>
              <a:t>not,</a:t>
            </a:r>
            <a:r>
              <a:rPr lang="en-US" sz="2000" spc="-4" dirty="0">
                <a:solidFill>
                  <a:srgbClr val="0066CC"/>
                </a:solidFill>
                <a:cs typeface="Arial"/>
              </a:rPr>
              <a:t> </a:t>
            </a:r>
            <a:r>
              <a:rPr lang="en-US" sz="2000" spc="-13" dirty="0">
                <a:solidFill>
                  <a:srgbClr val="0066CC"/>
                </a:solidFill>
                <a:cs typeface="Arial"/>
              </a:rPr>
              <a:t>w</a:t>
            </a:r>
            <a:r>
              <a:rPr lang="en-US" sz="2000" dirty="0">
                <a:solidFill>
                  <a:srgbClr val="0066CC"/>
                </a:solidFill>
                <a:cs typeface="Arial"/>
              </a:rPr>
              <a:t>e</a:t>
            </a:r>
            <a:r>
              <a:rPr lang="en-US" sz="2000" spc="-4" dirty="0">
                <a:solidFill>
                  <a:srgbClr val="0066CC"/>
                </a:solidFill>
                <a:cs typeface="Arial"/>
              </a:rPr>
              <a:t>’</a:t>
            </a:r>
            <a:r>
              <a:rPr lang="en-US" sz="2000" dirty="0">
                <a:solidFill>
                  <a:srgbClr val="0066CC"/>
                </a:solidFill>
                <a:cs typeface="Arial"/>
              </a:rPr>
              <a:t>re</a:t>
            </a:r>
            <a:r>
              <a:rPr lang="en-US" sz="2000" spc="-4" dirty="0">
                <a:solidFill>
                  <a:srgbClr val="0066CC"/>
                </a:solidFill>
                <a:cs typeface="Arial"/>
              </a:rPr>
              <a:t> </a:t>
            </a:r>
            <a:r>
              <a:rPr lang="en-US" sz="2000" dirty="0">
                <a:solidFill>
                  <a:srgbClr val="0066CC"/>
                </a:solidFill>
                <a:cs typeface="Arial"/>
              </a:rPr>
              <a:t>s</a:t>
            </a:r>
            <a:r>
              <a:rPr lang="en-US" sz="2000" spc="-9" dirty="0">
                <a:solidFill>
                  <a:srgbClr val="0066CC"/>
                </a:solidFill>
                <a:cs typeface="Arial"/>
              </a:rPr>
              <a:t>tu</a:t>
            </a:r>
            <a:r>
              <a:rPr lang="en-US" sz="2000" dirty="0">
                <a:solidFill>
                  <a:srgbClr val="0066CC"/>
                </a:solidFill>
                <a:cs typeface="Arial"/>
              </a:rPr>
              <a:t>ck!</a:t>
            </a:r>
            <a:endParaRPr lang="en-US" sz="2000" dirty="0">
              <a:cs typeface="Arial"/>
            </a:endParaRPr>
          </a:p>
          <a:p>
            <a:pPr marL="257749" marR="776049" indent="-246543">
              <a:lnSpc>
                <a:spcPts val="2506"/>
              </a:lnSpc>
              <a:spcBef>
                <a:spcPts val="869"/>
              </a:spcBef>
              <a:buClr>
                <a:srgbClr val="FF0000"/>
              </a:buClr>
              <a:buSzPct val="75000"/>
              <a:buFont typeface="Arial"/>
              <a:buChar char="●"/>
              <a:tabLst>
                <a:tab pos="263352" algn="l"/>
              </a:tabLst>
            </a:pPr>
            <a:r>
              <a:rPr lang="en-US" sz="3200" spc="-18" dirty="0">
                <a:cs typeface="Arial"/>
              </a:rPr>
              <a:t>OS</a:t>
            </a:r>
            <a:r>
              <a:rPr lang="en-US" sz="3200" spc="-4" dirty="0">
                <a:cs typeface="Arial"/>
              </a:rPr>
              <a:t> </a:t>
            </a:r>
            <a:r>
              <a:rPr lang="en-US" sz="3200" spc="-13" dirty="0">
                <a:cs typeface="Arial"/>
              </a:rPr>
              <a:t>u</a:t>
            </a:r>
            <a:r>
              <a:rPr lang="en-US" sz="3200" dirty="0">
                <a:cs typeface="Arial"/>
              </a:rPr>
              <a:t>ses</a:t>
            </a:r>
            <a:r>
              <a:rPr lang="en-US" sz="3200" spc="-4" dirty="0">
                <a:cs typeface="Arial"/>
              </a:rPr>
              <a:t> </a:t>
            </a:r>
            <a:r>
              <a:rPr lang="en-US" sz="3200" spc="-13" dirty="0">
                <a:cs typeface="Arial"/>
              </a:rPr>
              <a:t>low-l</a:t>
            </a:r>
            <a:r>
              <a:rPr lang="en-US" sz="3200" dirty="0">
                <a:cs typeface="Arial"/>
              </a:rPr>
              <a:t>eve</a:t>
            </a:r>
            <a:r>
              <a:rPr lang="en-US" sz="3200" spc="-9" dirty="0">
                <a:cs typeface="Arial"/>
              </a:rPr>
              <a:t>l</a:t>
            </a:r>
            <a:r>
              <a:rPr lang="en-US" sz="3200" spc="-4" dirty="0">
                <a:cs typeface="Arial"/>
              </a:rPr>
              <a:t> </a:t>
            </a:r>
            <a:r>
              <a:rPr lang="en-US" sz="3200" spc="-13" dirty="0">
                <a:cs typeface="Arial"/>
              </a:rPr>
              <a:t>p</a:t>
            </a:r>
            <a:r>
              <a:rPr lang="en-US" sz="3200" dirty="0">
                <a:cs typeface="Arial"/>
              </a:rPr>
              <a:t>r</a:t>
            </a:r>
            <a:r>
              <a:rPr lang="en-US" sz="3200" spc="-9" dirty="0">
                <a:cs typeface="Arial"/>
              </a:rPr>
              <a:t>i</a:t>
            </a:r>
            <a:r>
              <a:rPr lang="en-US" sz="3200" dirty="0">
                <a:cs typeface="Arial"/>
              </a:rPr>
              <a:t>m</a:t>
            </a:r>
            <a:r>
              <a:rPr lang="en-US" sz="3200" spc="-9" dirty="0">
                <a:cs typeface="Arial"/>
              </a:rPr>
              <a:t>iti</a:t>
            </a:r>
            <a:r>
              <a:rPr lang="en-US" sz="3200" dirty="0">
                <a:cs typeface="Arial"/>
              </a:rPr>
              <a:t>ves</a:t>
            </a:r>
            <a:r>
              <a:rPr lang="en-US" sz="3200" spc="-4" dirty="0">
                <a:cs typeface="Arial"/>
              </a:rPr>
              <a:t> </a:t>
            </a:r>
            <a:r>
              <a:rPr lang="en-US" sz="3200" spc="-13" dirty="0">
                <a:cs typeface="Arial"/>
              </a:rPr>
              <a:t>to</a:t>
            </a:r>
            <a:r>
              <a:rPr lang="en-US" sz="3200" spc="-4" dirty="0">
                <a:cs typeface="Arial"/>
              </a:rPr>
              <a:t> </a:t>
            </a:r>
            <a:r>
              <a:rPr lang="en-US" sz="3200" spc="-13" dirty="0">
                <a:cs typeface="Arial"/>
              </a:rPr>
              <a:t>build</a:t>
            </a:r>
            <a:r>
              <a:rPr lang="en-US" sz="3200" spc="-4" dirty="0">
                <a:cs typeface="Arial"/>
              </a:rPr>
              <a:t> </a:t>
            </a:r>
            <a:r>
              <a:rPr lang="en-US" sz="3200" spc="-13" dirty="0">
                <a:cs typeface="Arial"/>
              </a:rPr>
              <a:t>up</a:t>
            </a:r>
            <a:r>
              <a:rPr lang="en-US" sz="3200" spc="-4" dirty="0">
                <a:cs typeface="Arial"/>
              </a:rPr>
              <a:t> </a:t>
            </a:r>
            <a:r>
              <a:rPr lang="en-US" sz="3200" dirty="0">
                <a:cs typeface="Arial"/>
              </a:rPr>
              <a:t>m</a:t>
            </a:r>
            <a:r>
              <a:rPr lang="en-US" sz="3200" spc="-13" dirty="0">
                <a:cs typeface="Arial"/>
              </a:rPr>
              <a:t>o</a:t>
            </a:r>
            <a:r>
              <a:rPr lang="en-US" sz="3200" dirty="0">
                <a:cs typeface="Arial"/>
              </a:rPr>
              <a:t>re s</a:t>
            </a:r>
            <a:r>
              <a:rPr lang="en-US" sz="3200" spc="-13" dirty="0">
                <a:cs typeface="Arial"/>
              </a:rPr>
              <a:t>ophi</a:t>
            </a:r>
            <a:r>
              <a:rPr lang="en-US" sz="3200" dirty="0">
                <a:cs typeface="Arial"/>
              </a:rPr>
              <a:t>s</a:t>
            </a:r>
            <a:r>
              <a:rPr lang="en-US" sz="3200" spc="-9" dirty="0">
                <a:cs typeface="Arial"/>
              </a:rPr>
              <a:t>ti</a:t>
            </a:r>
            <a:r>
              <a:rPr lang="en-US" sz="3200" dirty="0">
                <a:cs typeface="Arial"/>
              </a:rPr>
              <a:t>cate</a:t>
            </a:r>
            <a:r>
              <a:rPr lang="en-US" sz="3200" spc="-13" dirty="0">
                <a:cs typeface="Arial"/>
              </a:rPr>
              <a:t>d</a:t>
            </a:r>
            <a:r>
              <a:rPr lang="en-US" sz="3200" spc="-4" dirty="0">
                <a:cs typeface="Arial"/>
              </a:rPr>
              <a:t> </a:t>
            </a: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p>
          <a:p>
            <a:pPr marL="616356" lvl="1" indent="-201717">
              <a:spcBef>
                <a:spcPts val="512"/>
              </a:spcBef>
              <a:buFont typeface="Arial"/>
              <a:buChar char="–"/>
              <a:tabLst>
                <a:tab pos="616356" algn="l"/>
              </a:tabLst>
            </a:pPr>
            <a:r>
              <a:rPr lang="en-US" sz="2000" spc="-13" dirty="0">
                <a:solidFill>
                  <a:srgbClr val="0066CC"/>
                </a:solidFill>
                <a:cs typeface="Arial"/>
              </a:rPr>
              <a:t>Fo</a:t>
            </a:r>
            <a:r>
              <a:rPr lang="en-US" sz="2000" dirty="0">
                <a:solidFill>
                  <a:srgbClr val="0066CC"/>
                </a:solidFill>
                <a:cs typeface="Arial"/>
              </a:rPr>
              <a:t>r</a:t>
            </a:r>
            <a:r>
              <a:rPr lang="en-US" sz="2000" spc="-4" dirty="0">
                <a:solidFill>
                  <a:srgbClr val="0066CC"/>
                </a:solidFill>
                <a:cs typeface="Arial"/>
              </a:rPr>
              <a:t> </a:t>
            </a:r>
            <a:r>
              <a:rPr lang="en-US" sz="2000" dirty="0">
                <a:solidFill>
                  <a:srgbClr val="0066CC"/>
                </a:solidFill>
                <a:cs typeface="Arial"/>
              </a:rPr>
              <a:t>exam</a:t>
            </a:r>
            <a:r>
              <a:rPr lang="en-US" sz="2000" spc="-9" dirty="0">
                <a:solidFill>
                  <a:srgbClr val="0066CC"/>
                </a:solidFill>
                <a:cs typeface="Arial"/>
              </a:rPr>
              <a:t>pl</a:t>
            </a:r>
            <a:r>
              <a:rPr lang="en-US" sz="2000" dirty="0">
                <a:solidFill>
                  <a:srgbClr val="0066CC"/>
                </a:solidFill>
                <a:cs typeface="Arial"/>
              </a:rPr>
              <a:t>e</a:t>
            </a:r>
            <a:r>
              <a:rPr lang="en-US" sz="2000" spc="-4" dirty="0">
                <a:solidFill>
                  <a:srgbClr val="0066CC"/>
                </a:solidFill>
                <a:cs typeface="Arial"/>
              </a:rPr>
              <a:t>, </a:t>
            </a:r>
            <a:r>
              <a:rPr lang="en-US" sz="2000" spc="-9" dirty="0">
                <a:solidFill>
                  <a:srgbClr val="0066CC"/>
                </a:solidFill>
                <a:cs typeface="Arial"/>
              </a:rPr>
              <a:t>lo</a:t>
            </a:r>
            <a:r>
              <a:rPr lang="en-US" sz="2000" dirty="0">
                <a:solidFill>
                  <a:srgbClr val="0066CC"/>
                </a:solidFill>
                <a:cs typeface="Arial"/>
              </a:rPr>
              <a:t>cks</a:t>
            </a:r>
            <a:r>
              <a:rPr lang="en-US" sz="2000" spc="-4" dirty="0">
                <a:solidFill>
                  <a:srgbClr val="0066CC"/>
                </a:solidFill>
                <a:cs typeface="Arial"/>
              </a:rPr>
              <a:t> </a:t>
            </a:r>
            <a:r>
              <a:rPr lang="en-US" sz="2000" spc="-9" dirty="0">
                <a:solidFill>
                  <a:srgbClr val="0066CC"/>
                </a:solidFill>
                <a:cs typeface="Arial"/>
              </a:rPr>
              <a:t>th</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s</a:t>
            </a:r>
            <a:r>
              <a:rPr lang="en-US" sz="2000" spc="-13" dirty="0">
                <a:solidFill>
                  <a:srgbClr val="0066CC"/>
                </a:solidFill>
                <a:cs typeface="Arial"/>
              </a:rPr>
              <a:t>uppo</a:t>
            </a:r>
            <a:r>
              <a:rPr lang="en-US" sz="2000" dirty="0">
                <a:solidFill>
                  <a:srgbClr val="0066CC"/>
                </a:solidFill>
                <a:cs typeface="Arial"/>
              </a:rPr>
              <a:t>rt</a:t>
            </a:r>
            <a:r>
              <a:rPr lang="en-US" sz="2000" spc="-4" dirty="0">
                <a:solidFill>
                  <a:srgbClr val="0066CC"/>
                </a:solidFill>
                <a:cs typeface="Arial"/>
              </a:rPr>
              <a:t> </a:t>
            </a:r>
            <a:r>
              <a:rPr lang="en-US" sz="2000" spc="-9" dirty="0">
                <a:solidFill>
                  <a:srgbClr val="0066CC"/>
                </a:solidFill>
                <a:cs typeface="Arial"/>
              </a:rPr>
              <a:t>blo</a:t>
            </a:r>
            <a:r>
              <a:rPr lang="en-US" sz="2000" dirty="0">
                <a:solidFill>
                  <a:srgbClr val="0066CC"/>
                </a:solidFill>
                <a:cs typeface="Arial"/>
              </a:rPr>
              <a:t>ck</a:t>
            </a:r>
            <a:r>
              <a:rPr lang="en-US" sz="2000" spc="-9" dirty="0">
                <a:solidFill>
                  <a:srgbClr val="0066CC"/>
                </a:solidFill>
                <a:cs typeface="Arial"/>
              </a:rPr>
              <a:t>ing</a:t>
            </a:r>
            <a:r>
              <a:rPr lang="en-US" sz="2000" spc="-4" dirty="0">
                <a:solidFill>
                  <a:srgbClr val="0066CC"/>
                </a:solidFill>
                <a:cs typeface="Arial"/>
              </a:rPr>
              <a:t> </a:t>
            </a:r>
            <a:r>
              <a:rPr lang="en-US" sz="2000" spc="-9" dirty="0">
                <a:solidFill>
                  <a:srgbClr val="0066CC"/>
                </a:solidFill>
                <a:cs typeface="Arial"/>
              </a:rPr>
              <a:t>in</a:t>
            </a:r>
            <a:r>
              <a:rPr lang="en-US" sz="2000" dirty="0">
                <a:solidFill>
                  <a:srgbClr val="0066CC"/>
                </a:solidFill>
                <a:cs typeface="Arial"/>
              </a:rPr>
              <a:t>stea</a:t>
            </a:r>
            <a:r>
              <a:rPr lang="en-US" sz="2000" spc="-13" dirty="0">
                <a:solidFill>
                  <a:srgbClr val="0066CC"/>
                </a:solidFill>
                <a:cs typeface="Arial"/>
              </a:rPr>
              <a:t>d</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spc="-13" dirty="0">
                <a:solidFill>
                  <a:srgbClr val="0066CC"/>
                </a:solidFill>
                <a:cs typeface="Arial"/>
              </a:rPr>
              <a:t>bu</a:t>
            </a:r>
            <a:r>
              <a:rPr lang="en-US" sz="2000" dirty="0">
                <a:solidFill>
                  <a:srgbClr val="0066CC"/>
                </a:solidFill>
                <a:cs typeface="Arial"/>
              </a:rPr>
              <a:t>sy</a:t>
            </a:r>
            <a:r>
              <a:rPr lang="en-US" sz="2000" spc="-9" dirty="0">
                <a:solidFill>
                  <a:srgbClr val="0066CC"/>
                </a:solidFill>
                <a:cs typeface="Arial"/>
              </a:rPr>
              <a:t>-w</a:t>
            </a:r>
            <a:r>
              <a:rPr lang="en-US" sz="2000" dirty="0">
                <a:solidFill>
                  <a:srgbClr val="0066CC"/>
                </a:solidFill>
                <a:cs typeface="Arial"/>
              </a:rPr>
              <a:t>a</a:t>
            </a:r>
            <a:r>
              <a:rPr lang="en-US" sz="2000" spc="-9" dirty="0">
                <a:solidFill>
                  <a:srgbClr val="0066CC"/>
                </a:solidFill>
                <a:cs typeface="Arial"/>
              </a:rPr>
              <a:t>iting</a:t>
            </a:r>
            <a:endParaRPr lang="en-US" sz="2000" dirty="0">
              <a:cs typeface="Arial"/>
            </a:endParaRPr>
          </a:p>
          <a:p>
            <a:pPr marL="616356" lvl="1" indent="-201717">
              <a:lnSpc>
                <a:spcPts val="1888"/>
              </a:lnSpc>
              <a:spcBef>
                <a:spcPts val="565"/>
              </a:spcBef>
              <a:buFont typeface="Arial"/>
              <a:buChar char="–"/>
              <a:tabLst>
                <a:tab pos="616356" algn="l"/>
              </a:tabLst>
            </a:pPr>
            <a:r>
              <a:rPr lang="en-US" sz="2000" spc="-18" dirty="0">
                <a:solidFill>
                  <a:srgbClr val="0066CC"/>
                </a:solidFill>
                <a:cs typeface="Arial"/>
              </a:rPr>
              <a:t>W</a:t>
            </a:r>
            <a:r>
              <a:rPr lang="en-US" sz="2000" dirty="0">
                <a:solidFill>
                  <a:srgbClr val="0066CC"/>
                </a:solidFill>
                <a:cs typeface="Arial"/>
              </a:rPr>
              <a:t>e</a:t>
            </a:r>
            <a:r>
              <a:rPr lang="en-US" sz="2000" spc="-4" dirty="0">
                <a:solidFill>
                  <a:srgbClr val="0066CC"/>
                </a:solidFill>
                <a:cs typeface="Arial"/>
              </a:rPr>
              <a:t>’ll </a:t>
            </a:r>
            <a:r>
              <a:rPr lang="en-US" sz="2000" spc="-9" dirty="0">
                <a:solidFill>
                  <a:srgbClr val="0066CC"/>
                </a:solidFill>
                <a:cs typeface="Arial"/>
              </a:rPr>
              <a:t>loo</a:t>
            </a:r>
            <a:r>
              <a:rPr lang="en-US" sz="2000" dirty="0">
                <a:solidFill>
                  <a:srgbClr val="0066CC"/>
                </a:solidFill>
                <a:cs typeface="Arial"/>
              </a:rPr>
              <a:t>k</a:t>
            </a:r>
            <a:r>
              <a:rPr lang="en-US" sz="2000" spc="-4" dirty="0">
                <a:solidFill>
                  <a:srgbClr val="0066CC"/>
                </a:solidFill>
                <a:cs typeface="Arial"/>
              </a:rPr>
              <a:t> </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a</a:t>
            </a:r>
            <a:r>
              <a:rPr lang="en-US" sz="2000" spc="-13" dirty="0">
                <a:solidFill>
                  <a:srgbClr val="0066CC"/>
                </a:solidFill>
                <a:cs typeface="Arial"/>
              </a:rPr>
              <a:t>n</a:t>
            </a:r>
            <a:r>
              <a:rPr lang="en-US" sz="2000" spc="-4" dirty="0">
                <a:solidFill>
                  <a:srgbClr val="0066CC"/>
                </a:solidFill>
                <a:cs typeface="Arial"/>
              </a:rPr>
              <a:t> </a:t>
            </a:r>
            <a:r>
              <a:rPr lang="en-US" sz="2000" dirty="0">
                <a:solidFill>
                  <a:srgbClr val="0066CC"/>
                </a:solidFill>
                <a:cs typeface="Arial"/>
              </a:rPr>
              <a:t>exam</a:t>
            </a:r>
            <a:r>
              <a:rPr lang="en-US" sz="2000" spc="-9" dirty="0">
                <a:solidFill>
                  <a:srgbClr val="0066CC"/>
                </a:solidFill>
                <a:cs typeface="Arial"/>
              </a:rPr>
              <a:t>pl</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s</a:t>
            </a:r>
            <a:r>
              <a:rPr lang="en-US" sz="2000" spc="-13" dirty="0">
                <a:solidFill>
                  <a:srgbClr val="0066CC"/>
                </a:solidFill>
                <a:cs typeface="Arial"/>
              </a:rPr>
              <a:t>oon</a:t>
            </a:r>
            <a:endParaRPr lang="en-US" sz="2000" dirty="0">
              <a:cs typeface="Arial"/>
            </a:endParaRPr>
          </a:p>
          <a:p>
            <a:endParaRPr lang="en-US" dirty="0"/>
          </a:p>
        </p:txBody>
      </p:sp>
    </p:spTree>
    <p:extLst>
      <p:ext uri="{BB962C8B-B14F-4D97-AF65-F5344CB8AC3E}">
        <p14:creationId xmlns:p14="http://schemas.microsoft.com/office/powerpoint/2010/main" val="162625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471" y="102320"/>
            <a:ext cx="10058400" cy="1609344"/>
          </a:xfrm>
          <a:prstGeom prst="rect">
            <a:avLst/>
          </a:prstGeom>
        </p:spPr>
        <p:txBody>
          <a:bodyPr vert="horz" wrap="square" lIns="0" tIns="0" rIns="0" bIns="0" rtlCol="0" anchor="ctr">
            <a:spAutoFit/>
          </a:bodyPr>
          <a:lstStyle/>
          <a:p>
            <a:pPr marL="1552658">
              <a:lnSpc>
                <a:spcPct val="100000"/>
              </a:lnSpc>
            </a:pPr>
            <a:r>
              <a:rPr spc="-62" dirty="0"/>
              <a:t>More</a:t>
            </a:r>
            <a:r>
              <a:rPr spc="-44" dirty="0"/>
              <a:t> </a:t>
            </a:r>
            <a:r>
              <a:rPr spc="-49" dirty="0"/>
              <a:t>Defini</a:t>
            </a:r>
            <a:r>
              <a:rPr spc="-53" dirty="0"/>
              <a:t>t</a:t>
            </a:r>
            <a:r>
              <a:rPr spc="-31" dirty="0"/>
              <a:t>i</a:t>
            </a:r>
            <a:r>
              <a:rPr spc="-57" dirty="0"/>
              <a:t>o</a:t>
            </a:r>
            <a:r>
              <a:rPr spc="-53" dirty="0"/>
              <a:t>ns</a:t>
            </a:r>
          </a:p>
        </p:txBody>
      </p:sp>
      <p:sp>
        <p:nvSpPr>
          <p:cNvPr id="7" name="Content Placeholder 6"/>
          <p:cNvSpPr>
            <a:spLocks noGrp="1"/>
          </p:cNvSpPr>
          <p:nvPr>
            <p:ph idx="1"/>
          </p:nvPr>
        </p:nvSpPr>
        <p:spPr/>
        <p:txBody>
          <a:bodyPr>
            <a:normAutofit fontScale="92500"/>
          </a:bodyPr>
          <a:lstStyle/>
          <a:p>
            <a:pPr marL="263352" indent="-252146">
              <a:buClr>
                <a:srgbClr val="FF0000"/>
              </a:buClr>
              <a:buSzPct val="75000"/>
              <a:buFont typeface="Arial"/>
              <a:buChar char="●"/>
              <a:tabLst>
                <a:tab pos="263352" algn="l"/>
              </a:tabLst>
            </a:pP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a:t>
            </a:r>
            <a:r>
              <a:rPr lang="en-US" sz="2800" spc="-4" dirty="0">
                <a:cs typeface="Arial"/>
              </a:rPr>
              <a:t> </a:t>
            </a:r>
            <a:r>
              <a:rPr lang="en-US" sz="2800" spc="-13" dirty="0">
                <a:cs typeface="Arial"/>
              </a:rPr>
              <a:t>(o</a:t>
            </a:r>
            <a:r>
              <a:rPr lang="en-US" sz="2800" dirty="0">
                <a:cs typeface="Arial"/>
              </a:rPr>
              <a:t>r</a:t>
            </a:r>
            <a:r>
              <a:rPr lang="en-US" sz="2800" spc="-4" dirty="0">
                <a:cs typeface="Arial"/>
              </a:rPr>
              <a:t> </a:t>
            </a:r>
            <a:r>
              <a:rPr lang="en-US" sz="2800" dirty="0">
                <a:cs typeface="Arial"/>
              </a:rPr>
              <a:t>C</a:t>
            </a:r>
            <a:r>
              <a:rPr lang="en-US" sz="2800" spc="-13" dirty="0">
                <a:cs typeface="Arial"/>
              </a:rPr>
              <a:t>on</a:t>
            </a:r>
            <a:r>
              <a:rPr lang="en-US" sz="2800" dirty="0">
                <a:cs typeface="Arial"/>
              </a:rPr>
              <a:t>c</a:t>
            </a:r>
            <a:r>
              <a:rPr lang="en-US" sz="2800" spc="-13" dirty="0">
                <a:cs typeface="Arial"/>
              </a:rPr>
              <a:t>u</a:t>
            </a:r>
            <a:r>
              <a:rPr lang="en-US" sz="2800" dirty="0">
                <a:cs typeface="Arial"/>
              </a:rPr>
              <a:t>rre</a:t>
            </a:r>
            <a:r>
              <a:rPr lang="en-US" sz="2800" spc="-13" dirty="0">
                <a:cs typeface="Arial"/>
              </a:rPr>
              <a:t>n</a:t>
            </a:r>
            <a:r>
              <a:rPr lang="en-US" sz="2800" dirty="0">
                <a:cs typeface="Arial"/>
              </a:rPr>
              <a:t>cy</a:t>
            </a:r>
            <a:r>
              <a:rPr lang="en-US" sz="2800" spc="-4" dirty="0">
                <a:cs typeface="Arial"/>
              </a:rPr>
              <a:t> </a:t>
            </a:r>
            <a:r>
              <a:rPr lang="en-US" sz="2800" dirty="0">
                <a:cs typeface="Arial"/>
              </a:rPr>
              <a:t>C</a:t>
            </a:r>
            <a:r>
              <a:rPr lang="en-US" sz="2800" spc="-13" dirty="0">
                <a:cs typeface="Arial"/>
              </a:rPr>
              <a:t>on</a:t>
            </a:r>
            <a:r>
              <a:rPr lang="en-US" sz="2800" dirty="0">
                <a:cs typeface="Arial"/>
              </a:rPr>
              <a:t>tr</a:t>
            </a:r>
            <a:r>
              <a:rPr lang="en-US" sz="2800" spc="-13" dirty="0">
                <a:cs typeface="Arial"/>
              </a:rPr>
              <a:t>ol</a:t>
            </a:r>
            <a:r>
              <a:rPr lang="en-US" sz="2800" dirty="0">
                <a:cs typeface="Arial"/>
              </a:rPr>
              <a:t>):</a:t>
            </a:r>
          </a:p>
          <a:p>
            <a:pPr marL="616356" lvl="1" indent="-201717">
              <a:spcBef>
                <a:spcPts val="287"/>
              </a:spcBef>
              <a:buFont typeface="Arial"/>
              <a:buChar char="–"/>
              <a:tabLst>
                <a:tab pos="616356" algn="l"/>
              </a:tabLst>
            </a:pPr>
            <a:r>
              <a:rPr lang="en-US" sz="1800" dirty="0">
                <a:solidFill>
                  <a:srgbClr val="0066CC"/>
                </a:solidFill>
                <a:cs typeface="Arial"/>
              </a:rPr>
              <a:t>Us</a:t>
            </a:r>
            <a:r>
              <a:rPr lang="en-US" sz="1800" spc="-9" dirty="0">
                <a:solidFill>
                  <a:srgbClr val="0066CC"/>
                </a:solidFill>
                <a:cs typeface="Arial"/>
              </a:rPr>
              <a:t>ing</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t>
            </a:r>
            <a:r>
              <a:rPr lang="en-US" sz="1800" spc="-4" dirty="0">
                <a:solidFill>
                  <a:srgbClr val="0066CC"/>
                </a:solidFill>
                <a:cs typeface="Arial"/>
              </a:rPr>
              <a:t> </a:t>
            </a:r>
            <a:r>
              <a:rPr lang="en-US" sz="1800" spc="-13" dirty="0">
                <a:solidFill>
                  <a:srgbClr val="0066CC"/>
                </a:solidFill>
                <a:cs typeface="Arial"/>
              </a:rPr>
              <a:t>op</a:t>
            </a:r>
            <a:r>
              <a:rPr lang="en-US" sz="1800" dirty="0">
                <a:solidFill>
                  <a:srgbClr val="0066CC"/>
                </a:solidFill>
                <a:cs typeface="Arial"/>
              </a:rPr>
              <a:t>era</a:t>
            </a:r>
            <a:r>
              <a:rPr lang="en-US" sz="1800" spc="-9" dirty="0">
                <a:solidFill>
                  <a:srgbClr val="0066CC"/>
                </a:solidFill>
                <a:cs typeface="Arial"/>
              </a:rPr>
              <a:t>tion</a:t>
            </a:r>
            <a:r>
              <a:rPr lang="en-US" sz="1800" dirty="0">
                <a:solidFill>
                  <a:srgbClr val="0066CC"/>
                </a:solidFill>
                <a:cs typeface="Arial"/>
              </a:rPr>
              <a:t>s</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dirty="0">
                <a:solidFill>
                  <a:srgbClr val="0066CC"/>
                </a:solidFill>
                <a:cs typeface="Arial"/>
              </a:rPr>
              <a:t>e</a:t>
            </a:r>
            <a:r>
              <a:rPr lang="en-US" sz="1800" spc="-4" dirty="0">
                <a:solidFill>
                  <a:srgbClr val="0066CC"/>
                </a:solidFill>
                <a:cs typeface="Arial"/>
              </a:rPr>
              <a:t>li</a:t>
            </a:r>
            <a:r>
              <a:rPr lang="en-US" sz="1800" dirty="0">
                <a:solidFill>
                  <a:srgbClr val="0066CC"/>
                </a:solidFill>
                <a:cs typeface="Arial"/>
              </a:rPr>
              <a:t>m</a:t>
            </a:r>
            <a:r>
              <a:rPr lang="en-US" sz="1800" spc="-9" dirty="0">
                <a:solidFill>
                  <a:srgbClr val="0066CC"/>
                </a:solidFill>
                <a:cs typeface="Arial"/>
              </a:rPr>
              <a:t>in</a:t>
            </a:r>
            <a:r>
              <a:rPr lang="en-US" sz="1800" dirty="0">
                <a:solidFill>
                  <a:srgbClr val="0066CC"/>
                </a:solidFill>
                <a:cs typeface="Arial"/>
              </a:rPr>
              <a:t>ate</a:t>
            </a:r>
            <a:r>
              <a:rPr lang="en-US" sz="1800" spc="-4" dirty="0">
                <a:solidFill>
                  <a:srgbClr val="0066CC"/>
                </a:solidFill>
                <a:cs typeface="Arial"/>
              </a:rPr>
              <a:t> </a:t>
            </a:r>
            <a:r>
              <a:rPr lang="en-US" sz="1800" dirty="0">
                <a:solidFill>
                  <a:srgbClr val="0066CC"/>
                </a:solidFill>
                <a:cs typeface="Arial"/>
              </a:rPr>
              <a:t>race</a:t>
            </a:r>
            <a:r>
              <a:rPr lang="en-US" sz="1800" spc="-4" dirty="0">
                <a:solidFill>
                  <a:srgbClr val="0066CC"/>
                </a:solidFill>
                <a:cs typeface="Arial"/>
              </a:rPr>
              <a:t> </a:t>
            </a:r>
            <a:r>
              <a:rPr lang="en-US" sz="1800" dirty="0">
                <a:solidFill>
                  <a:srgbClr val="0066CC"/>
                </a:solidFill>
                <a:cs typeface="Arial"/>
              </a:rPr>
              <a:t>c</a:t>
            </a:r>
            <a:r>
              <a:rPr lang="en-US" sz="1800" spc="-9" dirty="0">
                <a:solidFill>
                  <a:srgbClr val="0066CC"/>
                </a:solidFill>
                <a:cs typeface="Arial"/>
              </a:rPr>
              <a:t>ondition</a:t>
            </a:r>
            <a:r>
              <a:rPr lang="en-US" sz="1800" dirty="0">
                <a:solidFill>
                  <a:srgbClr val="0066CC"/>
                </a:solidFill>
                <a:cs typeface="Arial"/>
              </a:rPr>
              <a:t>s</a:t>
            </a:r>
            <a:endParaRPr lang="en-US" sz="1800" dirty="0">
              <a:cs typeface="Arial"/>
            </a:endParaRPr>
          </a:p>
          <a:p>
            <a:pPr marL="263352" indent="-252146">
              <a:spcBef>
                <a:spcPts val="525"/>
              </a:spcBef>
              <a:buClr>
                <a:srgbClr val="FF0000"/>
              </a:buClr>
              <a:buSzPct val="75000"/>
              <a:buFont typeface="Arial"/>
              <a:buChar char="●"/>
              <a:tabLst>
                <a:tab pos="263352" algn="l"/>
              </a:tabLst>
            </a:pPr>
            <a:r>
              <a:rPr lang="en-US" sz="2800" dirty="0">
                <a:cs typeface="Arial"/>
              </a:rPr>
              <a:t>Cr</a:t>
            </a:r>
            <a:r>
              <a:rPr lang="en-US" sz="2800" spc="-9" dirty="0">
                <a:cs typeface="Arial"/>
              </a:rPr>
              <a:t>iti</a:t>
            </a:r>
            <a:r>
              <a:rPr lang="en-US" sz="2800" dirty="0">
                <a:cs typeface="Arial"/>
              </a:rPr>
              <a:t>ca</a:t>
            </a:r>
            <a:r>
              <a:rPr lang="en-US" sz="2800" spc="-9" dirty="0">
                <a:cs typeface="Arial"/>
              </a:rPr>
              <a:t>l</a:t>
            </a:r>
            <a:r>
              <a:rPr lang="en-US" sz="2800" spc="-4" dirty="0">
                <a:cs typeface="Arial"/>
              </a:rPr>
              <a:t> </a:t>
            </a:r>
            <a:r>
              <a:rPr lang="en-US" sz="2800" dirty="0">
                <a:cs typeface="Arial"/>
              </a:rPr>
              <a:t>sec</a:t>
            </a:r>
            <a:r>
              <a:rPr lang="en-US" sz="2800" spc="-13" dirty="0">
                <a:cs typeface="Arial"/>
              </a:rPr>
              <a:t>tion</a:t>
            </a:r>
            <a:r>
              <a:rPr lang="en-US" sz="2800" dirty="0">
                <a:cs typeface="Arial"/>
              </a:rPr>
              <a:t>:</a:t>
            </a:r>
          </a:p>
          <a:p>
            <a:pPr marL="616356" lvl="1" indent="-201717">
              <a:spcBef>
                <a:spcPts val="409"/>
              </a:spcBef>
              <a:buFont typeface="Arial"/>
              <a:buChar char="–"/>
              <a:tabLst>
                <a:tab pos="616356" algn="l"/>
              </a:tabLst>
            </a:pPr>
            <a:r>
              <a:rPr lang="en-US" sz="1800" spc="-9" dirty="0">
                <a:solidFill>
                  <a:srgbClr val="0066CC"/>
                </a:solidFill>
                <a:cs typeface="Arial"/>
              </a:rPr>
              <a:t>Pi</a:t>
            </a:r>
            <a:r>
              <a:rPr lang="en-US" sz="1800" dirty="0">
                <a:solidFill>
                  <a:srgbClr val="0066CC"/>
                </a:solidFill>
                <a:cs typeface="Arial"/>
              </a:rPr>
              <a:t>ece</a:t>
            </a:r>
            <a:r>
              <a:rPr lang="en-US" sz="1800" spc="-4" dirty="0">
                <a:solidFill>
                  <a:srgbClr val="0066CC"/>
                </a:solidFill>
                <a:cs typeface="Arial"/>
              </a:rPr>
              <a:t> </a:t>
            </a:r>
            <a:r>
              <a:rPr lang="en-US" sz="1800" spc="-13" dirty="0">
                <a:solidFill>
                  <a:srgbClr val="0066CC"/>
                </a:solidFill>
                <a:cs typeface="Arial"/>
              </a:rPr>
              <a:t>o</a:t>
            </a:r>
            <a:r>
              <a:rPr lang="en-US" sz="1800" dirty="0">
                <a:solidFill>
                  <a:srgbClr val="0066CC"/>
                </a:solidFill>
                <a:cs typeface="Arial"/>
              </a:rPr>
              <a:t>f</a:t>
            </a:r>
            <a:r>
              <a:rPr lang="en-US" sz="1800" spc="-4" dirty="0">
                <a:solidFill>
                  <a:srgbClr val="0066CC"/>
                </a:solidFill>
                <a:cs typeface="Arial"/>
              </a:rPr>
              <a:t> </a:t>
            </a:r>
            <a:r>
              <a:rPr lang="en-US" sz="1800" dirty="0">
                <a:solidFill>
                  <a:srgbClr val="0066CC"/>
                </a:solidFill>
                <a:cs typeface="Arial"/>
              </a:rPr>
              <a:t>c</a:t>
            </a:r>
            <a:r>
              <a:rPr lang="en-US" sz="1800" spc="-13" dirty="0">
                <a:solidFill>
                  <a:srgbClr val="0066CC"/>
                </a:solidFill>
                <a:cs typeface="Arial"/>
              </a:rPr>
              <a:t>od</a:t>
            </a:r>
            <a:r>
              <a:rPr lang="en-US" sz="1800" dirty="0">
                <a:solidFill>
                  <a:srgbClr val="0066CC"/>
                </a:solidFill>
                <a:cs typeface="Arial"/>
              </a:rPr>
              <a:t>e</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dirty="0">
                <a:solidFill>
                  <a:srgbClr val="0066CC"/>
                </a:solidFill>
                <a:cs typeface="Arial"/>
              </a:rPr>
              <a:t>A</a:t>
            </a:r>
            <a:r>
              <a:rPr lang="en-US" sz="1800" spc="-13" dirty="0">
                <a:solidFill>
                  <a:srgbClr val="0066CC"/>
                </a:solidFill>
                <a:cs typeface="Arial"/>
              </a:rPr>
              <a:t>T</a:t>
            </a:r>
            <a:r>
              <a:rPr lang="en-US" sz="1800" dirty="0">
                <a:solidFill>
                  <a:srgbClr val="0066CC"/>
                </a:solidFill>
                <a:cs typeface="Arial"/>
              </a:rPr>
              <a:t>M</a:t>
            </a:r>
            <a:r>
              <a:rPr lang="en-US" sz="1800" spc="-4" dirty="0">
                <a:solidFill>
                  <a:srgbClr val="0066CC"/>
                </a:solidFill>
                <a:cs typeface="Arial"/>
              </a:rPr>
              <a:t> </a:t>
            </a:r>
            <a:r>
              <a:rPr lang="en-US" sz="1800" spc="-13" dirty="0">
                <a:solidFill>
                  <a:srgbClr val="0066CC"/>
                </a:solidFill>
                <a:cs typeface="Arial"/>
              </a:rPr>
              <a:t>b</a:t>
            </a:r>
            <a:r>
              <a:rPr lang="en-US" sz="1800" dirty="0">
                <a:solidFill>
                  <a:srgbClr val="0066CC"/>
                </a:solidFill>
                <a:cs typeface="Arial"/>
              </a:rPr>
              <a:t>a</a:t>
            </a:r>
            <a:r>
              <a:rPr lang="en-US" sz="1800" spc="-4" dirty="0">
                <a:solidFill>
                  <a:srgbClr val="0066CC"/>
                </a:solidFill>
                <a:cs typeface="Arial"/>
              </a:rPr>
              <a:t>l</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ce</a:t>
            </a:r>
            <a:r>
              <a:rPr lang="en-US" sz="1800" spc="-4" dirty="0">
                <a:solidFill>
                  <a:srgbClr val="0066CC"/>
                </a:solidFill>
                <a:cs typeface="Arial"/>
              </a:rPr>
              <a:t> </a:t>
            </a:r>
            <a:r>
              <a:rPr lang="en-US" sz="1800" spc="-13" dirty="0">
                <a:solidFill>
                  <a:srgbClr val="0066CC"/>
                </a:solidFill>
                <a:cs typeface="Arial"/>
              </a:rPr>
              <a:t>upd</a:t>
            </a:r>
            <a:r>
              <a:rPr lang="en-US" sz="1800" dirty="0">
                <a:solidFill>
                  <a:srgbClr val="0066CC"/>
                </a:solidFill>
                <a:cs typeface="Arial"/>
              </a:rPr>
              <a:t>ate)</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m</a:t>
            </a:r>
            <a:r>
              <a:rPr lang="en-US" sz="1800" spc="-13" dirty="0">
                <a:solidFill>
                  <a:srgbClr val="0066CC"/>
                </a:solidFill>
                <a:cs typeface="Arial"/>
              </a:rPr>
              <a:t>u</a:t>
            </a:r>
            <a:r>
              <a:rPr lang="en-US" sz="1800" dirty="0">
                <a:solidFill>
                  <a:srgbClr val="0066CC"/>
                </a:solidFill>
                <a:cs typeface="Arial"/>
              </a:rPr>
              <a:t>st</a:t>
            </a:r>
            <a:r>
              <a:rPr lang="en-US" sz="1800" spc="-4" dirty="0">
                <a:solidFill>
                  <a:srgbClr val="0066CC"/>
                </a:solidFill>
                <a:cs typeface="Arial"/>
              </a:rPr>
              <a:t> </a:t>
            </a:r>
            <a:r>
              <a:rPr lang="en-US" sz="1800" dirty="0">
                <a:solidFill>
                  <a:srgbClr val="0066CC"/>
                </a:solidFill>
                <a:cs typeface="Arial"/>
              </a:rPr>
              <a:t>r</a:t>
            </a:r>
            <a:r>
              <a:rPr lang="en-US" sz="1800" spc="-13" dirty="0">
                <a:solidFill>
                  <a:srgbClr val="0066CC"/>
                </a:solidFill>
                <a:cs typeface="Arial"/>
              </a:rPr>
              <a:t>un</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a:t>
            </a:r>
            <a:r>
              <a:rPr lang="en-US" sz="1800" spc="-4" dirty="0">
                <a:solidFill>
                  <a:srgbClr val="0066CC"/>
                </a:solidFill>
                <a:cs typeface="Arial"/>
              </a:rPr>
              <a:t>ll</a:t>
            </a:r>
            <a:r>
              <a:rPr lang="en-US" sz="1800" dirty="0">
                <a:solidFill>
                  <a:srgbClr val="0066CC"/>
                </a:solidFill>
                <a:cs typeface="Arial"/>
              </a:rPr>
              <a:t>y</a:t>
            </a:r>
            <a:endParaRPr lang="en-US" sz="1800" dirty="0">
              <a:cs typeface="Arial"/>
            </a:endParaRPr>
          </a:p>
          <a:p>
            <a:pPr marL="616356" lvl="1" indent="-201717">
              <a:spcBef>
                <a:spcPts val="387"/>
              </a:spcBef>
              <a:buFont typeface="Arial"/>
              <a:buChar char="–"/>
              <a:tabLst>
                <a:tab pos="616356" algn="l"/>
              </a:tabLst>
            </a:pPr>
            <a:r>
              <a:rPr lang="en-US" sz="1800" spc="-13" dirty="0">
                <a:solidFill>
                  <a:srgbClr val="0066CC"/>
                </a:solidFill>
                <a:cs typeface="Arial"/>
              </a:rPr>
              <a:t>Mutu</a:t>
            </a:r>
            <a:r>
              <a:rPr lang="en-US" sz="1800" dirty="0">
                <a:solidFill>
                  <a:srgbClr val="0066CC"/>
                </a:solidFill>
                <a:cs typeface="Arial"/>
              </a:rPr>
              <a:t>a</a:t>
            </a:r>
            <a:r>
              <a:rPr lang="en-US" sz="1800" spc="-4" dirty="0">
                <a:solidFill>
                  <a:srgbClr val="0066CC"/>
                </a:solidFill>
                <a:cs typeface="Arial"/>
              </a:rPr>
              <a:t>l </a:t>
            </a:r>
            <a:r>
              <a:rPr lang="en-US" sz="1800" dirty="0">
                <a:solidFill>
                  <a:srgbClr val="0066CC"/>
                </a:solidFill>
                <a:cs typeface="Arial"/>
              </a:rPr>
              <a:t>exc</a:t>
            </a:r>
            <a:r>
              <a:rPr lang="en-US" sz="1800" spc="-9" dirty="0">
                <a:solidFill>
                  <a:srgbClr val="0066CC"/>
                </a:solidFill>
                <a:cs typeface="Arial"/>
              </a:rPr>
              <a:t>lu</a:t>
            </a:r>
            <a:r>
              <a:rPr lang="en-US" sz="1800" dirty="0">
                <a:solidFill>
                  <a:srgbClr val="0066CC"/>
                </a:solidFill>
                <a:cs typeface="Arial"/>
              </a:rPr>
              <a:t>s</a:t>
            </a:r>
            <a:r>
              <a:rPr lang="en-US" sz="1800" spc="-9" dirty="0">
                <a:solidFill>
                  <a:srgbClr val="0066CC"/>
                </a:solidFill>
                <a:cs typeface="Arial"/>
              </a:rPr>
              <a:t>ion</a:t>
            </a:r>
            <a:r>
              <a:rPr lang="en-US" sz="1800" dirty="0">
                <a:solidFill>
                  <a:srgbClr val="0066CC"/>
                </a:solidFill>
                <a:cs typeface="Arial"/>
              </a:rPr>
              <a:t>: </a:t>
            </a:r>
            <a:r>
              <a:rPr lang="en-US" sz="1800" spc="-4" dirty="0">
                <a:solidFill>
                  <a:srgbClr val="0066CC"/>
                </a:solidFill>
                <a:cs typeface="Arial"/>
              </a:rPr>
              <a:t> </a:t>
            </a:r>
            <a:r>
              <a:rPr lang="en-US" sz="1800" spc="-13" dirty="0">
                <a:solidFill>
                  <a:srgbClr val="0066CC"/>
                </a:solidFill>
                <a:cs typeface="Arial"/>
              </a:rPr>
              <a:t>En</a:t>
            </a:r>
            <a:r>
              <a:rPr lang="en-US" sz="1800" dirty="0">
                <a:solidFill>
                  <a:srgbClr val="0066CC"/>
                </a:solidFill>
                <a:cs typeface="Arial"/>
              </a:rPr>
              <a:t>s</a:t>
            </a:r>
            <a:r>
              <a:rPr lang="en-US" sz="1800" spc="-13" dirty="0">
                <a:solidFill>
                  <a:srgbClr val="0066CC"/>
                </a:solidFill>
                <a:cs typeface="Arial"/>
              </a:rPr>
              <a:t>u</a:t>
            </a:r>
            <a:r>
              <a:rPr lang="en-US" sz="1800" dirty="0">
                <a:solidFill>
                  <a:srgbClr val="0066CC"/>
                </a:solidFill>
                <a:cs typeface="Arial"/>
              </a:rPr>
              <a:t>re</a:t>
            </a:r>
            <a:r>
              <a:rPr lang="en-US" sz="1800" spc="-4" dirty="0">
                <a:solidFill>
                  <a:srgbClr val="0066CC"/>
                </a:solidFill>
                <a:cs typeface="Arial"/>
              </a:rPr>
              <a:t> </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m</a:t>
            </a:r>
            <a:r>
              <a:rPr lang="en-US" sz="1800" spc="-13" dirty="0">
                <a:solidFill>
                  <a:srgbClr val="0066CC"/>
                </a:solidFill>
                <a:cs typeface="Arial"/>
              </a:rPr>
              <a:t>o</a:t>
            </a:r>
            <a:r>
              <a:rPr lang="en-US" sz="1800" dirty="0">
                <a:solidFill>
                  <a:srgbClr val="0066CC"/>
                </a:solidFill>
                <a:cs typeface="Arial"/>
              </a:rPr>
              <a:t>st</a:t>
            </a:r>
            <a:r>
              <a:rPr lang="en-US" sz="1800" spc="-4" dirty="0">
                <a:solidFill>
                  <a:srgbClr val="0066CC"/>
                </a:solidFill>
                <a:cs typeface="Arial"/>
              </a:rPr>
              <a:t> </a:t>
            </a:r>
            <a:r>
              <a:rPr lang="en-US" sz="1800" spc="-13" dirty="0">
                <a:solidFill>
                  <a:srgbClr val="0066CC"/>
                </a:solidFill>
                <a:cs typeface="Arial"/>
              </a:rPr>
              <a:t>on</a:t>
            </a:r>
            <a:r>
              <a:rPr lang="en-US" sz="1800" dirty="0">
                <a:solidFill>
                  <a:srgbClr val="0066CC"/>
                </a:solidFill>
                <a:cs typeface="Arial"/>
              </a:rPr>
              <a:t>e</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a:t>
            </a:r>
            <a:r>
              <a:rPr lang="en-US" sz="1800" spc="-4" dirty="0">
                <a:solidFill>
                  <a:srgbClr val="0066CC"/>
                </a:solidFill>
                <a:cs typeface="Arial"/>
              </a:rPr>
              <a:t> </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a</a:t>
            </a:r>
            <a:r>
              <a:rPr lang="en-US" sz="1800" spc="-4" dirty="0">
                <a:solidFill>
                  <a:srgbClr val="0066CC"/>
                </a:solidFill>
                <a:cs typeface="Arial"/>
              </a:rPr>
              <a:t> </a:t>
            </a:r>
            <a:r>
              <a:rPr lang="en-US" sz="1800" spc="-9" dirty="0">
                <a:solidFill>
                  <a:srgbClr val="0066CC"/>
                </a:solidFill>
                <a:cs typeface="Arial"/>
              </a:rPr>
              <a:t>ti</a:t>
            </a:r>
            <a:r>
              <a:rPr lang="en-US" sz="1800" dirty="0">
                <a:solidFill>
                  <a:srgbClr val="0066CC"/>
                </a:solidFill>
                <a:cs typeface="Arial"/>
              </a:rPr>
              <a:t>me</a:t>
            </a:r>
            <a:endParaRPr lang="en-US" sz="1800" dirty="0">
              <a:cs typeface="Arial"/>
            </a:endParaRPr>
          </a:p>
          <a:p>
            <a:pPr marL="263352" indent="-252146">
              <a:spcBef>
                <a:spcPts val="525"/>
              </a:spcBef>
              <a:buClr>
                <a:srgbClr val="FF0000"/>
              </a:buClr>
              <a:buSzPct val="75000"/>
              <a:buFont typeface="Arial"/>
              <a:buChar char="●"/>
              <a:tabLst>
                <a:tab pos="263352" algn="l"/>
              </a:tabLst>
            </a:pPr>
            <a:r>
              <a:rPr lang="en-US" sz="2800" spc="-13" dirty="0">
                <a:cs typeface="Arial"/>
              </a:rPr>
              <a:t>Lo</a:t>
            </a:r>
            <a:r>
              <a:rPr lang="en-US" sz="2800" dirty="0">
                <a:cs typeface="Arial"/>
              </a:rPr>
              <a:t>ck:</a:t>
            </a:r>
          </a:p>
          <a:p>
            <a:pPr marL="616356" lvl="1" indent="-201717">
              <a:spcBef>
                <a:spcPts val="543"/>
              </a:spcBef>
              <a:buFont typeface="Arial"/>
              <a:buChar char="–"/>
              <a:tabLst>
                <a:tab pos="616356" algn="l"/>
              </a:tabLst>
            </a:pPr>
            <a:r>
              <a:rPr lang="en-US" sz="1800" dirty="0">
                <a:solidFill>
                  <a:srgbClr val="0066CC"/>
                </a:solidFill>
                <a:cs typeface="Arial"/>
              </a:rPr>
              <a:t>Sy</a:t>
            </a:r>
            <a:r>
              <a:rPr lang="en-US" sz="1800" spc="-13" dirty="0">
                <a:solidFill>
                  <a:srgbClr val="0066CC"/>
                </a:solidFill>
                <a:cs typeface="Arial"/>
              </a:rPr>
              <a:t>n</a:t>
            </a:r>
            <a:r>
              <a:rPr lang="en-US" sz="1800" dirty="0">
                <a:solidFill>
                  <a:srgbClr val="0066CC"/>
                </a:solidFill>
                <a:cs typeface="Arial"/>
              </a:rPr>
              <a:t>c</a:t>
            </a:r>
            <a:r>
              <a:rPr lang="en-US" sz="1800" spc="-13" dirty="0">
                <a:solidFill>
                  <a:srgbClr val="0066CC"/>
                </a:solidFill>
                <a:cs typeface="Arial"/>
              </a:rPr>
              <a:t>h</a:t>
            </a:r>
            <a:r>
              <a:rPr lang="en-US" sz="1800" dirty="0">
                <a:solidFill>
                  <a:srgbClr val="0066CC"/>
                </a:solidFill>
                <a:cs typeface="Arial"/>
              </a:rPr>
              <a:t>r</a:t>
            </a:r>
            <a:r>
              <a:rPr lang="en-US" sz="1800" spc="-9" dirty="0">
                <a:solidFill>
                  <a:srgbClr val="0066CC"/>
                </a:solidFill>
                <a:cs typeface="Arial"/>
              </a:rPr>
              <a:t>oni</a:t>
            </a:r>
            <a:r>
              <a:rPr lang="en-US" sz="1800" dirty="0">
                <a:solidFill>
                  <a:srgbClr val="0066CC"/>
                </a:solidFill>
                <a:cs typeface="Arial"/>
              </a:rPr>
              <a:t>za</a:t>
            </a:r>
            <a:r>
              <a:rPr lang="en-US" sz="1800" spc="-9" dirty="0">
                <a:solidFill>
                  <a:srgbClr val="0066CC"/>
                </a:solidFill>
                <a:cs typeface="Arial"/>
              </a:rPr>
              <a:t>tion</a:t>
            </a:r>
            <a:r>
              <a:rPr lang="en-US" sz="1800" spc="-4" dirty="0">
                <a:solidFill>
                  <a:srgbClr val="0066CC"/>
                </a:solidFill>
                <a:cs typeface="Arial"/>
              </a:rPr>
              <a:t> </a:t>
            </a:r>
            <a:r>
              <a:rPr lang="en-US" sz="1800" dirty="0">
                <a:solidFill>
                  <a:srgbClr val="0066CC"/>
                </a:solidFill>
                <a:cs typeface="Arial"/>
              </a:rPr>
              <a:t>mec</a:t>
            </a:r>
            <a:r>
              <a:rPr lang="en-US" sz="1800" spc="-13" dirty="0">
                <a:solidFill>
                  <a:srgbClr val="0066CC"/>
                </a:solidFill>
                <a:cs typeface="Arial"/>
              </a:rPr>
              <a:t>h</a:t>
            </a:r>
            <a:r>
              <a:rPr lang="en-US" sz="1800" dirty="0">
                <a:solidFill>
                  <a:srgbClr val="0066CC"/>
                </a:solidFill>
                <a:cs typeface="Arial"/>
              </a:rPr>
              <a:t>a</a:t>
            </a:r>
            <a:r>
              <a:rPr lang="en-US" sz="1800" spc="-9" dirty="0">
                <a:solidFill>
                  <a:srgbClr val="0066CC"/>
                </a:solidFill>
                <a:cs typeface="Arial"/>
              </a:rPr>
              <a:t>ni</a:t>
            </a:r>
            <a:r>
              <a:rPr lang="en-US" sz="1800" dirty="0">
                <a:solidFill>
                  <a:srgbClr val="0066CC"/>
                </a:solidFill>
                <a:cs typeface="Arial"/>
              </a:rPr>
              <a:t>sm</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nfo</a:t>
            </a:r>
            <a:r>
              <a:rPr lang="en-US" sz="1800" dirty="0">
                <a:solidFill>
                  <a:srgbClr val="0066CC"/>
                </a:solidFill>
                <a:cs typeface="Arial"/>
              </a:rPr>
              <a:t>rces</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t>
            </a:r>
            <a:r>
              <a:rPr lang="en-US" sz="1800" spc="-4" dirty="0">
                <a:solidFill>
                  <a:srgbClr val="0066CC"/>
                </a:solidFill>
                <a:cs typeface="Arial"/>
              </a:rPr>
              <a:t>i</a:t>
            </a:r>
            <a:r>
              <a:rPr lang="en-US" sz="1800" dirty="0">
                <a:solidFill>
                  <a:srgbClr val="0066CC"/>
                </a:solidFill>
                <a:cs typeface="Arial"/>
              </a:rPr>
              <a:t>ty</a:t>
            </a:r>
            <a:endParaRPr lang="en-US" sz="1800" dirty="0">
              <a:cs typeface="Arial"/>
            </a:endParaRPr>
          </a:p>
          <a:p>
            <a:pPr marL="616356" lvl="1" indent="-201717">
              <a:spcBef>
                <a:spcPts val="653"/>
              </a:spcBef>
              <a:buFont typeface="Arial"/>
              <a:buChar char="–"/>
              <a:tabLst>
                <a:tab pos="616356" algn="l"/>
              </a:tabLst>
            </a:pPr>
            <a:r>
              <a:rPr lang="en-US" sz="1800" dirty="0">
                <a:solidFill>
                  <a:srgbClr val="0066CC"/>
                </a:solidFill>
                <a:cs typeface="Arial"/>
              </a:rPr>
              <a:t>Sema</a:t>
            </a:r>
            <a:r>
              <a:rPr lang="en-US" sz="1800" spc="-9" dirty="0">
                <a:solidFill>
                  <a:srgbClr val="0066CC"/>
                </a:solidFill>
                <a:cs typeface="Arial"/>
              </a:rPr>
              <a:t>nti</a:t>
            </a:r>
            <a:r>
              <a:rPr lang="en-US" sz="1800" dirty="0">
                <a:solidFill>
                  <a:srgbClr val="0066CC"/>
                </a:solidFill>
                <a:cs typeface="Arial"/>
              </a:rPr>
              <a:t>cs:</a:t>
            </a:r>
            <a:endParaRPr lang="en-US" sz="1800" dirty="0">
              <a:cs typeface="Arial"/>
            </a:endParaRPr>
          </a:p>
          <a:p>
            <a:pPr marL="818073">
              <a:spcBef>
                <a:spcPts val="415"/>
              </a:spcBef>
            </a:pPr>
            <a:r>
              <a:rPr lang="en-US" sz="1800" dirty="0">
                <a:cs typeface="Arial"/>
              </a:rPr>
              <a:t>» </a:t>
            </a:r>
            <a:r>
              <a:rPr lang="en-US" sz="1800" spc="18" dirty="0">
                <a:cs typeface="Arial"/>
              </a:rPr>
              <a:t> </a:t>
            </a:r>
            <a:r>
              <a:rPr lang="en-US" sz="1800" spc="-9" dirty="0">
                <a:solidFill>
                  <a:srgbClr val="5F5F5F"/>
                </a:solidFill>
                <a:cs typeface="Arial"/>
              </a:rPr>
              <a:t>Lo</a:t>
            </a:r>
            <a:r>
              <a:rPr lang="en-US" sz="1800" dirty="0">
                <a:solidFill>
                  <a:srgbClr val="5F5F5F"/>
                </a:solidFill>
                <a:cs typeface="Arial"/>
              </a:rPr>
              <a:t>ck</a:t>
            </a:r>
            <a:r>
              <a:rPr lang="en-US" sz="1800" spc="-9" dirty="0">
                <a:solidFill>
                  <a:srgbClr val="5F5F5F"/>
                </a:solidFill>
                <a:cs typeface="Arial"/>
              </a:rPr>
              <a:t>(L</a:t>
            </a:r>
            <a:r>
              <a:rPr lang="en-US" sz="1800" dirty="0">
                <a:solidFill>
                  <a:srgbClr val="5F5F5F"/>
                </a:solidFill>
                <a:cs typeface="Arial"/>
              </a:rPr>
              <a:t>): </a:t>
            </a:r>
            <a:r>
              <a:rPr lang="en-US" sz="1800" spc="-4" dirty="0">
                <a:solidFill>
                  <a:srgbClr val="5F5F5F"/>
                </a:solidFill>
                <a:cs typeface="Arial"/>
              </a:rPr>
              <a:t> I</a:t>
            </a:r>
            <a:r>
              <a:rPr lang="en-US" sz="1800" dirty="0">
                <a:solidFill>
                  <a:srgbClr val="5F5F5F"/>
                </a:solidFill>
                <a:cs typeface="Arial"/>
              </a:rPr>
              <a:t>f</a:t>
            </a:r>
            <a:r>
              <a:rPr lang="en-US" sz="1800" spc="-4" dirty="0">
                <a:solidFill>
                  <a:srgbClr val="5F5F5F"/>
                </a:solidFill>
                <a:cs typeface="Arial"/>
              </a:rPr>
              <a:t> </a:t>
            </a:r>
            <a:r>
              <a:rPr lang="en-US" sz="1800" spc="-9" dirty="0">
                <a:solidFill>
                  <a:srgbClr val="5F5F5F"/>
                </a:solidFill>
                <a:cs typeface="Arial"/>
              </a:rPr>
              <a:t>L</a:t>
            </a:r>
            <a:r>
              <a:rPr lang="en-US" sz="1800" spc="-4" dirty="0">
                <a:solidFill>
                  <a:srgbClr val="5F5F5F"/>
                </a:solidFill>
                <a:cs typeface="Arial"/>
              </a:rPr>
              <a:t> i</a:t>
            </a:r>
            <a:r>
              <a:rPr lang="en-US" sz="1800" dirty="0">
                <a:solidFill>
                  <a:srgbClr val="5F5F5F"/>
                </a:solidFill>
                <a:cs typeface="Arial"/>
              </a:rPr>
              <a:t>s</a:t>
            </a:r>
            <a:r>
              <a:rPr lang="en-US" sz="1800" spc="-4" dirty="0">
                <a:solidFill>
                  <a:srgbClr val="5F5F5F"/>
                </a:solidFill>
                <a:cs typeface="Arial"/>
              </a:rPr>
              <a:t> </a:t>
            </a:r>
            <a:r>
              <a:rPr lang="en-US" sz="1800" spc="-9" dirty="0">
                <a:solidFill>
                  <a:srgbClr val="5F5F5F"/>
                </a:solidFill>
                <a:cs typeface="Arial"/>
              </a:rPr>
              <a:t>no</a:t>
            </a:r>
            <a:r>
              <a:rPr lang="en-US" sz="1800" dirty="0">
                <a:solidFill>
                  <a:srgbClr val="5F5F5F"/>
                </a:solidFill>
                <a:cs typeface="Arial"/>
              </a:rPr>
              <a:t>t</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u</a:t>
            </a:r>
            <a:r>
              <a:rPr lang="en-US" sz="1800" dirty="0">
                <a:solidFill>
                  <a:srgbClr val="5F5F5F"/>
                </a:solidFill>
                <a:cs typeface="Arial"/>
              </a:rPr>
              <a:t>rre</a:t>
            </a:r>
            <a:r>
              <a:rPr lang="en-US" sz="1800" spc="-9" dirty="0">
                <a:solidFill>
                  <a:srgbClr val="5F5F5F"/>
                </a:solidFill>
                <a:cs typeface="Arial"/>
              </a:rPr>
              <a:t>ntl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cke</a:t>
            </a:r>
            <a:r>
              <a:rPr lang="en-US" sz="1800" spc="-9" dirty="0">
                <a:solidFill>
                  <a:srgbClr val="5F5F5F"/>
                </a:solidFill>
                <a:cs typeface="Arial"/>
              </a:rPr>
              <a:t>d</a:t>
            </a:r>
            <a:r>
              <a:rPr lang="en-US" sz="1800" dirty="0">
                <a:solidFill>
                  <a:srgbClr val="5F5F5F"/>
                </a:solidFill>
                <a:cs typeface="Arial"/>
              </a:rPr>
              <a:t> </a:t>
            </a:r>
            <a:r>
              <a:rPr lang="en-US" sz="1800" spc="-706" dirty="0">
                <a:solidFill>
                  <a:srgbClr val="727272"/>
                </a:solidFill>
                <a:cs typeface="Wingdings"/>
              </a:rPr>
              <a:t></a:t>
            </a:r>
            <a:r>
              <a:rPr lang="en-US" sz="1800" spc="35" dirty="0">
                <a:solidFill>
                  <a:srgbClr val="727272"/>
                </a:solidFill>
                <a:cs typeface="Times New Roman"/>
              </a:rPr>
              <a:t> </a:t>
            </a:r>
            <a:r>
              <a:rPr lang="en-US" sz="1800" dirty="0">
                <a:solidFill>
                  <a:srgbClr val="5F5F5F"/>
                </a:solidFill>
                <a:cs typeface="Arial"/>
              </a:rPr>
              <a:t>a</a:t>
            </a:r>
            <a:r>
              <a:rPr lang="en-US" sz="1800" spc="-9" dirty="0">
                <a:solidFill>
                  <a:srgbClr val="5F5F5F"/>
                </a:solidFill>
                <a:cs typeface="Arial"/>
              </a:rPr>
              <a:t>to</a:t>
            </a:r>
            <a:r>
              <a:rPr lang="en-US" sz="1800" dirty="0">
                <a:solidFill>
                  <a:srgbClr val="5F5F5F"/>
                </a:solidFill>
                <a:cs typeface="Arial"/>
              </a:rPr>
              <a:t>m</a:t>
            </a:r>
            <a:r>
              <a:rPr lang="en-US" sz="1800" spc="-4" dirty="0">
                <a:solidFill>
                  <a:srgbClr val="5F5F5F"/>
                </a:solidFill>
                <a:cs typeface="Arial"/>
              </a:rPr>
              <a:t>i</a:t>
            </a:r>
            <a:r>
              <a:rPr lang="en-US" sz="1800" dirty="0">
                <a:solidFill>
                  <a:srgbClr val="5F5F5F"/>
                </a:solidFill>
                <a:cs typeface="Arial"/>
              </a:rPr>
              <a:t>ca</a:t>
            </a:r>
            <a:r>
              <a:rPr lang="en-US" sz="1800" spc="-4" dirty="0">
                <a:solidFill>
                  <a:srgbClr val="5F5F5F"/>
                </a:solidFill>
                <a:cs typeface="Arial"/>
              </a:rPr>
              <a:t>ll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a:t>
            </a:r>
            <a:r>
              <a:rPr lang="en-US" sz="1800" spc="-4" dirty="0">
                <a:solidFill>
                  <a:srgbClr val="5F5F5F"/>
                </a:solidFill>
                <a:cs typeface="Arial"/>
              </a:rPr>
              <a:t> i</a:t>
            </a:r>
            <a:r>
              <a:rPr lang="en-US" sz="1800" dirty="0">
                <a:solidFill>
                  <a:srgbClr val="5F5F5F"/>
                </a:solidFill>
                <a:cs typeface="Arial"/>
              </a:rPr>
              <a:t>t</a:t>
            </a:r>
            <a:endParaRPr lang="en-US" sz="1800" dirty="0">
              <a:cs typeface="Arial"/>
            </a:endParaRPr>
          </a:p>
          <a:p>
            <a:pPr marL="1813769">
              <a:spcBef>
                <a:spcPts val="335"/>
              </a:spcBef>
            </a:pPr>
            <a:r>
              <a:rPr lang="en-US" sz="1800" spc="-4" dirty="0">
                <a:solidFill>
                  <a:srgbClr val="5F5F5F"/>
                </a:solidFill>
                <a:cs typeface="Arial"/>
              </a:rPr>
              <a:t>If </a:t>
            </a:r>
            <a:r>
              <a:rPr lang="en-US" sz="1800" spc="-9" dirty="0">
                <a:solidFill>
                  <a:srgbClr val="5F5F5F"/>
                </a:solidFill>
                <a:cs typeface="Arial"/>
              </a:rPr>
              <a:t>L</a:t>
            </a:r>
            <a:r>
              <a:rPr lang="en-US" sz="1800" spc="-4" dirty="0">
                <a:solidFill>
                  <a:srgbClr val="5F5F5F"/>
                </a:solidFill>
                <a:cs typeface="Arial"/>
              </a:rPr>
              <a:t> i</a:t>
            </a:r>
            <a:r>
              <a:rPr lang="en-US" sz="1800" dirty="0">
                <a:solidFill>
                  <a:srgbClr val="5F5F5F"/>
                </a:solidFill>
                <a:cs typeface="Arial"/>
              </a:rPr>
              <a:t>s</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u</a:t>
            </a:r>
            <a:r>
              <a:rPr lang="en-US" sz="1800" dirty="0">
                <a:solidFill>
                  <a:srgbClr val="5F5F5F"/>
                </a:solidFill>
                <a:cs typeface="Arial"/>
              </a:rPr>
              <a:t>rre</a:t>
            </a:r>
            <a:r>
              <a:rPr lang="en-US" sz="1800" spc="-9" dirty="0">
                <a:solidFill>
                  <a:srgbClr val="5F5F5F"/>
                </a:solidFill>
                <a:cs typeface="Arial"/>
              </a:rPr>
              <a:t>ntl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cke</a:t>
            </a:r>
            <a:r>
              <a:rPr lang="en-US" sz="1800" spc="-9" dirty="0">
                <a:solidFill>
                  <a:srgbClr val="5F5F5F"/>
                </a:solidFill>
                <a:cs typeface="Arial"/>
              </a:rPr>
              <a:t>d</a:t>
            </a:r>
            <a:r>
              <a:rPr lang="en-US" sz="1800" dirty="0">
                <a:solidFill>
                  <a:srgbClr val="5F5F5F"/>
                </a:solidFill>
                <a:cs typeface="Arial"/>
              </a:rPr>
              <a:t> </a:t>
            </a:r>
            <a:r>
              <a:rPr lang="en-US" sz="1800" spc="-706" dirty="0">
                <a:solidFill>
                  <a:srgbClr val="727272"/>
                </a:solidFill>
                <a:cs typeface="Wingdings"/>
              </a:rPr>
              <a:t></a:t>
            </a:r>
            <a:r>
              <a:rPr lang="en-US" sz="1800" spc="35" dirty="0">
                <a:solidFill>
                  <a:srgbClr val="727272"/>
                </a:solidFill>
                <a:cs typeface="Times New Roman"/>
              </a:rPr>
              <a:t> </a:t>
            </a:r>
            <a:r>
              <a:rPr lang="en-US" sz="1800" spc="-9" dirty="0">
                <a:solidFill>
                  <a:srgbClr val="5F5F5F"/>
                </a:solidFill>
                <a:cs typeface="Arial"/>
              </a:rPr>
              <a:t>blo</a:t>
            </a:r>
            <a:r>
              <a:rPr lang="en-US" sz="1800" dirty="0">
                <a:solidFill>
                  <a:srgbClr val="5F5F5F"/>
                </a:solidFill>
                <a:cs typeface="Arial"/>
              </a:rPr>
              <a:t>ck</a:t>
            </a:r>
            <a:r>
              <a:rPr lang="en-US" sz="1800" spc="-4" dirty="0">
                <a:solidFill>
                  <a:srgbClr val="5F5F5F"/>
                </a:solidFill>
                <a:cs typeface="Arial"/>
              </a:rPr>
              <a:t> </a:t>
            </a:r>
            <a:r>
              <a:rPr lang="en-US" sz="1800" spc="-9" dirty="0">
                <a:solidFill>
                  <a:srgbClr val="5F5F5F"/>
                </a:solidFill>
                <a:cs typeface="Arial"/>
              </a:rPr>
              <a:t>until</a:t>
            </a:r>
            <a:r>
              <a:rPr lang="en-US" sz="1800" spc="-4" dirty="0">
                <a:solidFill>
                  <a:srgbClr val="5F5F5F"/>
                </a:solidFill>
                <a:cs typeface="Arial"/>
              </a:rPr>
              <a:t> i</a:t>
            </a:r>
            <a:r>
              <a:rPr lang="en-US" sz="1800" dirty="0">
                <a:solidFill>
                  <a:srgbClr val="5F5F5F"/>
                </a:solidFill>
                <a:cs typeface="Arial"/>
              </a:rPr>
              <a:t>t</a:t>
            </a:r>
            <a:r>
              <a:rPr lang="en-US" sz="1800" spc="-4" dirty="0">
                <a:solidFill>
                  <a:srgbClr val="5F5F5F"/>
                </a:solidFill>
                <a:cs typeface="Arial"/>
              </a:rPr>
              <a:t> </a:t>
            </a:r>
            <a:r>
              <a:rPr lang="en-US" sz="1800" spc="-9" dirty="0">
                <a:solidFill>
                  <a:srgbClr val="5F5F5F"/>
                </a:solidFill>
                <a:cs typeface="Arial"/>
              </a:rPr>
              <a:t>b</a:t>
            </a:r>
            <a:r>
              <a:rPr lang="en-US" sz="1800" dirty="0">
                <a:solidFill>
                  <a:srgbClr val="5F5F5F"/>
                </a:solidFill>
                <a:cs typeface="Arial"/>
              </a:rPr>
              <a:t>ec</a:t>
            </a:r>
            <a:r>
              <a:rPr lang="en-US" sz="1800" spc="-9" dirty="0">
                <a:solidFill>
                  <a:srgbClr val="5F5F5F"/>
                </a:solidFill>
                <a:cs typeface="Arial"/>
              </a:rPr>
              <a:t>o</a:t>
            </a:r>
            <a:r>
              <a:rPr lang="en-US" sz="1800" dirty="0">
                <a:solidFill>
                  <a:srgbClr val="5F5F5F"/>
                </a:solidFill>
                <a:cs typeface="Arial"/>
              </a:rPr>
              <a:t>mes</a:t>
            </a:r>
            <a:r>
              <a:rPr lang="en-US" sz="1800" spc="-4" dirty="0">
                <a:solidFill>
                  <a:srgbClr val="5F5F5F"/>
                </a:solidFill>
                <a:cs typeface="Arial"/>
              </a:rPr>
              <a:t> </a:t>
            </a:r>
            <a:r>
              <a:rPr lang="en-US" sz="1800" dirty="0">
                <a:solidFill>
                  <a:srgbClr val="5F5F5F"/>
                </a:solidFill>
                <a:cs typeface="Arial"/>
              </a:rPr>
              <a:t>free</a:t>
            </a:r>
            <a:endParaRPr lang="en-US" sz="1800" dirty="0">
              <a:cs typeface="Arial"/>
            </a:endParaRPr>
          </a:p>
          <a:p>
            <a:pPr marL="818073">
              <a:spcBef>
                <a:spcPts val="335"/>
              </a:spcBef>
            </a:pPr>
            <a:r>
              <a:rPr lang="en-US" sz="1800" dirty="0">
                <a:cs typeface="Arial"/>
              </a:rPr>
              <a:t>» </a:t>
            </a:r>
            <a:r>
              <a:rPr lang="en-US" sz="1800" spc="18" dirty="0">
                <a:cs typeface="Arial"/>
              </a:rPr>
              <a:t> </a:t>
            </a:r>
            <a:r>
              <a:rPr lang="en-US" sz="1800" dirty="0">
                <a:solidFill>
                  <a:srgbClr val="5F5F5F"/>
                </a:solidFill>
                <a:cs typeface="Arial"/>
              </a:rPr>
              <a:t>U</a:t>
            </a:r>
            <a:r>
              <a:rPr lang="en-US" sz="1800" spc="-9" dirty="0">
                <a:solidFill>
                  <a:srgbClr val="5F5F5F"/>
                </a:solidFill>
                <a:cs typeface="Arial"/>
              </a:rPr>
              <a:t>nlo</a:t>
            </a:r>
            <a:r>
              <a:rPr lang="en-US" sz="1800" dirty="0">
                <a:solidFill>
                  <a:srgbClr val="5F5F5F"/>
                </a:solidFill>
                <a:cs typeface="Arial"/>
              </a:rPr>
              <a:t>ck</a:t>
            </a:r>
            <a:r>
              <a:rPr lang="en-US" sz="1800" spc="-9" dirty="0">
                <a:solidFill>
                  <a:srgbClr val="5F5F5F"/>
                </a:solidFill>
                <a:cs typeface="Arial"/>
              </a:rPr>
              <a:t>(L</a:t>
            </a:r>
            <a:r>
              <a:rPr lang="en-US" sz="1800" dirty="0">
                <a:solidFill>
                  <a:srgbClr val="5F5F5F"/>
                </a:solidFill>
                <a:cs typeface="Arial"/>
              </a:rPr>
              <a:t>): </a:t>
            </a:r>
            <a:r>
              <a:rPr lang="en-US" sz="1800" spc="-4" dirty="0">
                <a:solidFill>
                  <a:srgbClr val="5F5F5F"/>
                </a:solidFill>
                <a:cs typeface="Arial"/>
              </a:rPr>
              <a:t> </a:t>
            </a:r>
            <a:r>
              <a:rPr lang="en-US" sz="1800" dirty="0">
                <a:solidFill>
                  <a:srgbClr val="5F5F5F"/>
                </a:solidFill>
                <a:cs typeface="Arial"/>
              </a:rPr>
              <a:t>Re</a:t>
            </a:r>
            <a:r>
              <a:rPr lang="en-US" sz="1800" spc="-4" dirty="0">
                <a:solidFill>
                  <a:srgbClr val="5F5F5F"/>
                </a:solidFill>
                <a:cs typeface="Arial"/>
              </a:rPr>
              <a:t>l</a:t>
            </a:r>
            <a:r>
              <a:rPr lang="en-US" sz="1800" dirty="0">
                <a:solidFill>
                  <a:srgbClr val="5F5F5F"/>
                </a:solidFill>
                <a:cs typeface="Arial"/>
              </a:rPr>
              <a:t>ease</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on</a:t>
            </a:r>
            <a:r>
              <a:rPr lang="en-US" sz="1800" dirty="0">
                <a:solidFill>
                  <a:srgbClr val="5F5F5F"/>
                </a:solidFill>
                <a:cs typeface="Arial"/>
              </a:rPr>
              <a:t>tr</a:t>
            </a:r>
            <a:r>
              <a:rPr lang="en-US" sz="1800" spc="-9" dirty="0">
                <a:solidFill>
                  <a:srgbClr val="5F5F5F"/>
                </a:solidFill>
                <a:cs typeface="Arial"/>
              </a:rPr>
              <a:t>ol</a:t>
            </a:r>
            <a:r>
              <a:rPr lang="en-US" sz="1800" spc="-4" dirty="0">
                <a:solidFill>
                  <a:srgbClr val="5F5F5F"/>
                </a:solidFill>
                <a:cs typeface="Arial"/>
              </a:rPr>
              <a:t> </a:t>
            </a:r>
            <a:r>
              <a:rPr lang="en-US" sz="1800" spc="-9" dirty="0">
                <a:solidFill>
                  <a:srgbClr val="5F5F5F"/>
                </a:solidFill>
                <a:cs typeface="Arial"/>
              </a:rPr>
              <a:t>o</a:t>
            </a:r>
            <a:r>
              <a:rPr lang="en-US" sz="1800" dirty="0">
                <a:solidFill>
                  <a:srgbClr val="5F5F5F"/>
                </a:solidFill>
                <a:cs typeface="Arial"/>
              </a:rPr>
              <a:t>f</a:t>
            </a:r>
            <a:r>
              <a:rPr lang="en-US" sz="1800" spc="-4" dirty="0">
                <a:solidFill>
                  <a:srgbClr val="5F5F5F"/>
                </a:solidFill>
                <a:cs typeface="Arial"/>
              </a:rPr>
              <a:t> </a:t>
            </a:r>
            <a:r>
              <a:rPr lang="en-US" sz="1800" spc="-9" dirty="0">
                <a:solidFill>
                  <a:srgbClr val="5F5F5F"/>
                </a:solidFill>
                <a:cs typeface="Arial"/>
              </a:rPr>
              <a:t>L</a:t>
            </a:r>
            <a:endParaRPr lang="en-US" sz="1800" dirty="0">
              <a:cs typeface="Arial"/>
            </a:endParaRPr>
          </a:p>
          <a:p>
            <a:pPr marL="616356" marR="4483" indent="-201717">
              <a:lnSpc>
                <a:spcPct val="109300"/>
              </a:lnSpc>
              <a:spcBef>
                <a:spcPts val="481"/>
              </a:spcBef>
            </a:pPr>
            <a:r>
              <a:rPr lang="en-US" sz="1800" dirty="0">
                <a:cs typeface="Arial"/>
              </a:rPr>
              <a:t>– </a:t>
            </a:r>
            <a:r>
              <a:rPr lang="en-US" sz="1800" spc="-180" dirty="0">
                <a:cs typeface="Arial"/>
              </a:rPr>
              <a:t> </a:t>
            </a:r>
            <a:r>
              <a:rPr lang="en-US" sz="1800" spc="-13" dirty="0">
                <a:solidFill>
                  <a:srgbClr val="0066CC"/>
                </a:solidFill>
                <a:cs typeface="Arial"/>
              </a:rPr>
              <a:t>You</a:t>
            </a:r>
            <a:r>
              <a:rPr lang="en-US" sz="1800" spc="-4" dirty="0">
                <a:solidFill>
                  <a:srgbClr val="0066CC"/>
                </a:solidFill>
                <a:cs typeface="Arial"/>
              </a:rPr>
              <a:t> </a:t>
            </a:r>
            <a:r>
              <a:rPr lang="en-US" sz="1800" dirty="0">
                <a:solidFill>
                  <a:srgbClr val="0066CC"/>
                </a:solidFill>
                <a:cs typeface="Arial"/>
              </a:rPr>
              <a:t>ca</a:t>
            </a:r>
            <a:r>
              <a:rPr lang="en-US" sz="1800" spc="-13" dirty="0">
                <a:solidFill>
                  <a:srgbClr val="0066CC"/>
                </a:solidFill>
                <a:cs typeface="Arial"/>
              </a:rPr>
              <a:t>n</a:t>
            </a:r>
            <a:r>
              <a:rPr lang="en-US" sz="1800" spc="-4" dirty="0">
                <a:solidFill>
                  <a:srgbClr val="0066CC"/>
                </a:solidFill>
                <a:cs typeface="Arial"/>
              </a:rPr>
              <a:t> </a:t>
            </a:r>
            <a:r>
              <a:rPr lang="en-US" sz="1800" spc="-13" dirty="0">
                <a:solidFill>
                  <a:srgbClr val="0066CC"/>
                </a:solidFill>
                <a:cs typeface="Arial"/>
              </a:rPr>
              <a:t>u</a:t>
            </a:r>
            <a:r>
              <a:rPr lang="en-US" sz="1800" dirty="0">
                <a:solidFill>
                  <a:srgbClr val="0066CC"/>
                </a:solidFill>
                <a:cs typeface="Arial"/>
              </a:rPr>
              <a:t>se</a:t>
            </a:r>
            <a:r>
              <a:rPr lang="en-US" sz="1800" spc="-4" dirty="0">
                <a:solidFill>
                  <a:srgbClr val="0066CC"/>
                </a:solidFill>
                <a:cs typeface="Arial"/>
              </a:rPr>
              <a:t> </a:t>
            </a:r>
            <a:r>
              <a:rPr lang="en-US" sz="1800" dirty="0">
                <a:solidFill>
                  <a:srgbClr val="0066CC"/>
                </a:solidFill>
                <a:cs typeface="Arial"/>
              </a:rPr>
              <a:t>a</a:t>
            </a:r>
            <a:r>
              <a:rPr lang="en-US" sz="1800" spc="-4" dirty="0">
                <a:solidFill>
                  <a:srgbClr val="0066CC"/>
                </a:solidFill>
                <a:cs typeface="Arial"/>
              </a:rPr>
              <a:t> </a:t>
            </a:r>
            <a:r>
              <a:rPr lang="en-US" sz="1800" spc="-9" dirty="0">
                <a:solidFill>
                  <a:srgbClr val="0066CC"/>
                </a:solidFill>
                <a:cs typeface="Arial"/>
              </a:rPr>
              <a:t>lo</a:t>
            </a:r>
            <a:r>
              <a:rPr lang="en-US" sz="1800" dirty="0">
                <a:solidFill>
                  <a:srgbClr val="0066CC"/>
                </a:solidFill>
                <a:cs typeface="Arial"/>
              </a:rPr>
              <a:t>ck</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tect</a:t>
            </a:r>
            <a:r>
              <a:rPr lang="en-US" sz="1800" spc="-4" dirty="0">
                <a:solidFill>
                  <a:srgbClr val="0066CC"/>
                </a:solidFill>
                <a:cs typeface="Arial"/>
              </a:rPr>
              <a:t> </a:t>
            </a:r>
            <a:r>
              <a:rPr lang="en-US" sz="1800" spc="-13" dirty="0">
                <a:solidFill>
                  <a:srgbClr val="0066CC"/>
                </a:solidFill>
                <a:cs typeface="Arial"/>
              </a:rPr>
              <a:t>d</a:t>
            </a:r>
            <a:r>
              <a:rPr lang="en-US" sz="1800" dirty="0">
                <a:solidFill>
                  <a:srgbClr val="0066CC"/>
                </a:solidFill>
                <a:cs typeface="Arial"/>
              </a:rPr>
              <a:t>ata: </a:t>
            </a:r>
            <a:r>
              <a:rPr lang="en-US" sz="1800" spc="-4" dirty="0">
                <a:solidFill>
                  <a:srgbClr val="0066CC"/>
                </a:solidFill>
                <a:cs typeface="Arial"/>
              </a:rPr>
              <a:t> </a:t>
            </a:r>
            <a:r>
              <a:rPr lang="en-US" sz="1800" spc="-13" dirty="0">
                <a:solidFill>
                  <a:srgbClr val="0066CC"/>
                </a:solidFill>
                <a:cs typeface="Arial"/>
              </a:rPr>
              <a:t>Lo</a:t>
            </a:r>
            <a:r>
              <a:rPr lang="en-US" sz="1800" dirty="0">
                <a:solidFill>
                  <a:srgbClr val="0066CC"/>
                </a:solidFill>
                <a:cs typeface="Arial"/>
              </a:rPr>
              <a:t>ck</a:t>
            </a:r>
            <a:r>
              <a:rPr lang="en-US" sz="1800" spc="-9" dirty="0">
                <a:solidFill>
                  <a:srgbClr val="0066CC"/>
                </a:solidFill>
                <a:cs typeface="Arial"/>
              </a:rPr>
              <a:t>(L</a:t>
            </a:r>
            <a:r>
              <a:rPr lang="en-US" sz="1800" dirty="0">
                <a:solidFill>
                  <a:srgbClr val="0066CC"/>
                </a:solidFill>
                <a:cs typeface="Arial"/>
              </a:rPr>
              <a:t>)</a:t>
            </a:r>
            <a:r>
              <a:rPr lang="en-US" sz="1800" spc="-4" dirty="0">
                <a:solidFill>
                  <a:srgbClr val="0066CC"/>
                </a:solidFill>
                <a:cs typeface="Arial"/>
              </a:rPr>
              <a:t> </a:t>
            </a:r>
            <a:r>
              <a:rPr lang="en-US" sz="1800" spc="-13" dirty="0">
                <a:solidFill>
                  <a:srgbClr val="0066CC"/>
                </a:solidFill>
                <a:cs typeface="Arial"/>
              </a:rPr>
              <a:t>b</a:t>
            </a:r>
            <a:r>
              <a:rPr lang="en-US" sz="1800" dirty="0">
                <a:solidFill>
                  <a:srgbClr val="0066CC"/>
                </a:solidFill>
                <a:cs typeface="Arial"/>
              </a:rPr>
              <a:t>e</a:t>
            </a:r>
            <a:r>
              <a:rPr lang="en-US" sz="1800" spc="-9" dirty="0">
                <a:solidFill>
                  <a:srgbClr val="0066CC"/>
                </a:solidFill>
                <a:cs typeface="Arial"/>
              </a:rPr>
              <a:t>fo</a:t>
            </a:r>
            <a:r>
              <a:rPr lang="en-US" sz="1800" dirty="0">
                <a:solidFill>
                  <a:srgbClr val="0066CC"/>
                </a:solidFill>
                <a:cs typeface="Arial"/>
              </a:rPr>
              <a:t>re</a:t>
            </a:r>
            <a:r>
              <a:rPr lang="en-US" sz="1800" spc="-4" dirty="0">
                <a:solidFill>
                  <a:srgbClr val="0066CC"/>
                </a:solidFill>
                <a:cs typeface="Arial"/>
              </a:rPr>
              <a:t> </a:t>
            </a:r>
            <a:r>
              <a:rPr lang="en-US" sz="1800" dirty="0">
                <a:solidFill>
                  <a:srgbClr val="0066CC"/>
                </a:solidFill>
                <a:cs typeface="Arial"/>
              </a:rPr>
              <a:t>access</a:t>
            </a:r>
            <a:r>
              <a:rPr lang="en-US" sz="1800" spc="-9" dirty="0">
                <a:solidFill>
                  <a:srgbClr val="0066CC"/>
                </a:solidFill>
                <a:cs typeface="Arial"/>
              </a:rPr>
              <a:t>ing</a:t>
            </a:r>
            <a:r>
              <a:rPr lang="en-US" sz="1800" spc="-4" dirty="0">
                <a:solidFill>
                  <a:srgbClr val="0066CC"/>
                </a:solidFill>
                <a:cs typeface="Arial"/>
              </a:rPr>
              <a:t> </a:t>
            </a:r>
            <a:r>
              <a:rPr lang="en-US" sz="1800" spc="-13" dirty="0">
                <a:solidFill>
                  <a:srgbClr val="0066CC"/>
                </a:solidFill>
                <a:cs typeface="Arial"/>
              </a:rPr>
              <a:t>d</a:t>
            </a:r>
            <a:r>
              <a:rPr lang="en-US" sz="1800" dirty="0">
                <a:solidFill>
                  <a:srgbClr val="0066CC"/>
                </a:solidFill>
                <a:cs typeface="Arial"/>
              </a:rPr>
              <a:t>ata</a:t>
            </a:r>
            <a:r>
              <a:rPr lang="en-US" sz="1800" spc="-4" dirty="0">
                <a:solidFill>
                  <a:srgbClr val="0066CC"/>
                </a:solidFill>
                <a:cs typeface="Arial"/>
              </a:rPr>
              <a:t>, </a:t>
            </a:r>
            <a:r>
              <a:rPr lang="en-US" sz="1800" dirty="0">
                <a:solidFill>
                  <a:srgbClr val="0066CC"/>
                </a:solidFill>
                <a:cs typeface="Arial"/>
              </a:rPr>
              <a:t>U</a:t>
            </a:r>
            <a:r>
              <a:rPr lang="en-US" sz="1800" spc="-9" dirty="0">
                <a:solidFill>
                  <a:srgbClr val="0066CC"/>
                </a:solidFill>
                <a:cs typeface="Arial"/>
              </a:rPr>
              <a:t>nlo</a:t>
            </a:r>
            <a:r>
              <a:rPr lang="en-US" sz="1800" dirty="0">
                <a:solidFill>
                  <a:srgbClr val="0066CC"/>
                </a:solidFill>
                <a:cs typeface="Arial"/>
              </a:rPr>
              <a:t>ck</a:t>
            </a:r>
            <a:r>
              <a:rPr lang="en-US" sz="1800" spc="-9" dirty="0">
                <a:solidFill>
                  <a:srgbClr val="0066CC"/>
                </a:solidFill>
                <a:cs typeface="Arial"/>
              </a:rPr>
              <a:t>(L</a:t>
            </a:r>
            <a:r>
              <a:rPr lang="en-US" sz="1800" dirty="0">
                <a:solidFill>
                  <a:srgbClr val="0066CC"/>
                </a:solidFill>
                <a:cs typeface="Arial"/>
              </a:rPr>
              <a:t>)</a:t>
            </a:r>
            <a:r>
              <a:rPr lang="en-US" sz="1800" spc="-4" dirty="0">
                <a:solidFill>
                  <a:srgbClr val="0066CC"/>
                </a:solidFill>
                <a:cs typeface="Arial"/>
              </a:rPr>
              <a:t> </a:t>
            </a:r>
            <a:r>
              <a:rPr lang="en-US" sz="1800" spc="-13" dirty="0">
                <a:solidFill>
                  <a:srgbClr val="0066CC"/>
                </a:solidFill>
                <a:cs typeface="Arial"/>
              </a:rPr>
              <a:t>wh</a:t>
            </a:r>
            <a:r>
              <a:rPr lang="en-US" sz="1800" dirty="0">
                <a:solidFill>
                  <a:srgbClr val="0066CC"/>
                </a:solidFill>
                <a:cs typeface="Arial"/>
              </a:rPr>
              <a:t>e</a:t>
            </a:r>
            <a:r>
              <a:rPr lang="en-US" sz="1800" spc="-13" dirty="0">
                <a:solidFill>
                  <a:srgbClr val="0066CC"/>
                </a:solidFill>
                <a:cs typeface="Arial"/>
              </a:rPr>
              <a:t>n</a:t>
            </a:r>
            <a:r>
              <a:rPr lang="en-US" sz="1800" spc="-4" dirty="0">
                <a:solidFill>
                  <a:srgbClr val="0066CC"/>
                </a:solidFill>
                <a:cs typeface="Arial"/>
              </a:rPr>
              <a:t> </a:t>
            </a:r>
            <a:r>
              <a:rPr lang="en-US" sz="1800" spc="-13" dirty="0">
                <a:solidFill>
                  <a:srgbClr val="0066CC"/>
                </a:solidFill>
                <a:cs typeface="Arial"/>
              </a:rPr>
              <a:t>don</a:t>
            </a:r>
            <a:r>
              <a:rPr lang="en-US" sz="1800" dirty="0">
                <a:solidFill>
                  <a:srgbClr val="0066CC"/>
                </a:solidFill>
                <a:cs typeface="Arial"/>
              </a:rPr>
              <a:t>e</a:t>
            </a:r>
            <a:endParaRPr lang="en-US" sz="1800" dirty="0">
              <a:cs typeface="Arial"/>
            </a:endParaRPr>
          </a:p>
          <a:p>
            <a:pPr marL="0" indent="0">
              <a:buNone/>
            </a:pPr>
            <a:endParaRPr lang="en-US" dirty="0"/>
          </a:p>
        </p:txBody>
      </p:sp>
    </p:spTree>
    <p:extLst>
      <p:ext uri="{BB962C8B-B14F-4D97-AF65-F5344CB8AC3E}">
        <p14:creationId xmlns:p14="http://schemas.microsoft.com/office/powerpoint/2010/main" val="32220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63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864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Mutual Exclusion</a:t>
            </a:r>
          </a:p>
        </p:txBody>
      </p:sp>
      <p:sp>
        <p:nvSpPr>
          <p:cNvPr id="152" name="Shape 152"/>
          <p:cNvSpPr>
            <a:spLocks noGrp="1"/>
          </p:cNvSpPr>
          <p:nvPr>
            <p:ph type="body" idx="1"/>
          </p:nvPr>
        </p:nvSpPr>
        <p:spPr>
          <a:prstGeom prst="rect">
            <a:avLst/>
          </a:prstGeom>
        </p:spPr>
        <p:txBody>
          <a:bodyPr>
            <a:normAutofit/>
          </a:bodyPr>
          <a:lstStyle/>
          <a:p>
            <a:r>
              <a:rPr sz="2800" dirty="0"/>
              <a:t>The key trouble we ran into was that the read-update-write sequence on a shared resource could be interleaved between two processes</a:t>
            </a:r>
            <a:endParaRPr lang="en-US" sz="2800" dirty="0"/>
          </a:p>
          <a:p>
            <a:endParaRPr sz="2800" dirty="0"/>
          </a:p>
          <a:p>
            <a:pPr marL="548640" lvl="2" indent="0">
              <a:buNone/>
            </a:pPr>
            <a:r>
              <a:rPr sz="2400" dirty="0"/>
              <a:t>(read</a:t>
            </a:r>
            <a:r>
              <a:rPr sz="2400" baseline="-5999" dirty="0"/>
              <a:t>1</a:t>
            </a:r>
            <a:r>
              <a:rPr sz="2400" dirty="0"/>
              <a:t>-read</a:t>
            </a:r>
            <a:r>
              <a:rPr sz="2400" baseline="-5999" dirty="0"/>
              <a:t>2</a:t>
            </a:r>
            <a:r>
              <a:rPr sz="2400" dirty="0"/>
              <a:t>-update</a:t>
            </a:r>
            <a:r>
              <a:rPr sz="2400" baseline="-5999" dirty="0"/>
              <a:t>2</a:t>
            </a:r>
            <a:r>
              <a:rPr sz="2400" dirty="0"/>
              <a:t>-write</a:t>
            </a:r>
            <a:r>
              <a:rPr sz="2400" baseline="-5999" dirty="0"/>
              <a:t>2</a:t>
            </a:r>
            <a:r>
              <a:rPr sz="2400" dirty="0"/>
              <a:t>-update</a:t>
            </a:r>
            <a:r>
              <a:rPr sz="2400" baseline="-5999" dirty="0"/>
              <a:t>1</a:t>
            </a:r>
            <a:r>
              <a:rPr sz="2400" dirty="0"/>
              <a:t>-write</a:t>
            </a:r>
            <a:r>
              <a:rPr sz="2400" baseline="-5999" dirty="0"/>
              <a:t>1</a:t>
            </a:r>
            <a:r>
              <a:rPr sz="2400" dirty="0"/>
              <a:t>)</a:t>
            </a:r>
          </a:p>
          <a:p>
            <a:endParaRPr lang="en-US" sz="2800" dirty="0"/>
          </a:p>
          <a:p>
            <a:r>
              <a:rPr sz="2800" dirty="0"/>
              <a:t>The way to solve this is through </a:t>
            </a:r>
            <a:r>
              <a:rPr sz="2800" i="1" dirty="0"/>
              <a:t>mutual exclusion</a:t>
            </a:r>
            <a:r>
              <a:rPr sz="2800" dirty="0"/>
              <a:t> –making sure that only one process has access to the shared resource at a time</a:t>
            </a:r>
          </a:p>
        </p:txBody>
      </p:sp>
    </p:spTree>
    <p:extLst>
      <p:ext uri="{BB962C8B-B14F-4D97-AF65-F5344CB8AC3E}">
        <p14:creationId xmlns:p14="http://schemas.microsoft.com/office/powerpoint/2010/main" val="283271745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lvl1pPr defTabSz="560831">
              <a:defRPr sz="7679"/>
            </a:lvl1pPr>
          </a:lstStyle>
          <a:p>
            <a:r>
              <a:t>Critical Regions/Sections</a:t>
            </a:r>
          </a:p>
        </p:txBody>
      </p:sp>
      <p:sp>
        <p:nvSpPr>
          <p:cNvPr id="155" name="Shape 155"/>
          <p:cNvSpPr>
            <a:spLocks noGrp="1"/>
          </p:cNvSpPr>
          <p:nvPr>
            <p:ph type="body" idx="1"/>
          </p:nvPr>
        </p:nvSpPr>
        <p:spPr>
          <a:prstGeom prst="rect">
            <a:avLst/>
          </a:prstGeom>
        </p:spPr>
        <p:txBody>
          <a:bodyPr>
            <a:normAutofit fontScale="85000" lnSpcReduction="10000"/>
          </a:bodyPr>
          <a:lstStyle/>
          <a:p>
            <a:pPr marL="259397" indent="-259397" defTabSz="340923">
              <a:spcBef>
                <a:spcPts val="2391"/>
              </a:spcBef>
              <a:defRPr sz="2988"/>
            </a:pPr>
            <a:r>
              <a:rPr dirty="0"/>
              <a:t>We can formulate the problem by classifying what programs do into two parts</a:t>
            </a:r>
          </a:p>
          <a:p>
            <a:pPr marL="518796" lvl="1" indent="-259397" defTabSz="340923">
              <a:spcBef>
                <a:spcPts val="2391"/>
              </a:spcBef>
              <a:defRPr sz="2988"/>
            </a:pPr>
            <a:r>
              <a:rPr dirty="0"/>
              <a:t>The majority of the time they do things that </a:t>
            </a:r>
            <a:r>
              <a:rPr b="1" dirty="0"/>
              <a:t>don't require synchronization</a:t>
            </a:r>
            <a:r>
              <a:rPr dirty="0"/>
              <a:t>; the things they do only affect non-shared resources</a:t>
            </a:r>
          </a:p>
          <a:p>
            <a:pPr marL="518796" lvl="1" indent="-259397" defTabSz="340923">
              <a:spcBef>
                <a:spcPts val="2391"/>
              </a:spcBef>
              <a:defRPr sz="2988"/>
            </a:pPr>
            <a:r>
              <a:rPr dirty="0"/>
              <a:t>Some of the time, they need to access shared memory or files; we call this a </a:t>
            </a:r>
            <a:r>
              <a:rPr b="1" i="1" dirty="0">
                <a:solidFill>
                  <a:srgbClr val="FF0000"/>
                </a:solidFill>
              </a:rPr>
              <a:t>critical region </a:t>
            </a:r>
            <a:r>
              <a:rPr b="1" dirty="0">
                <a:solidFill>
                  <a:srgbClr val="FF0000"/>
                </a:solidFill>
              </a:rPr>
              <a:t>or </a:t>
            </a:r>
            <a:r>
              <a:rPr b="1" i="1" dirty="0">
                <a:solidFill>
                  <a:srgbClr val="FF0000"/>
                </a:solidFill>
              </a:rPr>
              <a:t>critical section </a:t>
            </a:r>
            <a:r>
              <a:rPr dirty="0"/>
              <a:t>of the program</a:t>
            </a:r>
          </a:p>
          <a:p>
            <a:pPr marL="259397" indent="-259397" defTabSz="340923">
              <a:spcBef>
                <a:spcPts val="2391"/>
              </a:spcBef>
              <a:defRPr sz="2988"/>
            </a:pPr>
            <a:r>
              <a:rPr dirty="0"/>
              <a:t>If we can arrange it so that two programs are never in a critical section at the same time, we can avoid race conditions</a:t>
            </a:r>
          </a:p>
        </p:txBody>
      </p:sp>
    </p:spTree>
    <p:extLst>
      <p:ext uri="{BB962C8B-B14F-4D97-AF65-F5344CB8AC3E}">
        <p14:creationId xmlns:p14="http://schemas.microsoft.com/office/powerpoint/2010/main" val="18757125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dirty="0"/>
              <a:t>Requirements</a:t>
            </a:r>
          </a:p>
        </p:txBody>
      </p:sp>
      <p:sp>
        <p:nvSpPr>
          <p:cNvPr id="158" name="Shape 158"/>
          <p:cNvSpPr>
            <a:spLocks noGrp="1"/>
          </p:cNvSpPr>
          <p:nvPr>
            <p:ph type="body" idx="1"/>
          </p:nvPr>
        </p:nvSpPr>
        <p:spPr>
          <a:prstGeom prst="rect">
            <a:avLst/>
          </a:prstGeom>
        </p:spPr>
        <p:txBody>
          <a:bodyPr>
            <a:normAutofit/>
          </a:bodyPr>
          <a:lstStyle/>
          <a:p>
            <a:pPr marL="446469" indent="-446469">
              <a:buSzPct val="100000"/>
              <a:buAutoNum type="arabicPeriod"/>
            </a:pPr>
            <a:r>
              <a:rPr sz="2800" dirty="0"/>
              <a:t>No two processes may be simultaneously inside their critical regions</a:t>
            </a:r>
          </a:p>
          <a:p>
            <a:pPr marL="446469" indent="-446469">
              <a:buSzPct val="100000"/>
              <a:buAutoNum type="arabicPeriod"/>
            </a:pPr>
            <a:r>
              <a:rPr sz="2800" dirty="0"/>
              <a:t>No assumptions may be made about speeds or the number of CPUs</a:t>
            </a:r>
          </a:p>
          <a:p>
            <a:pPr marL="446469" indent="-446469">
              <a:buSzPct val="100000"/>
              <a:buAutoNum type="arabicPeriod"/>
            </a:pPr>
            <a:r>
              <a:rPr sz="2800" dirty="0"/>
              <a:t>No process running outside its critical region may block any process</a:t>
            </a:r>
          </a:p>
          <a:p>
            <a:pPr marL="446469" indent="-446469">
              <a:buSzPct val="100000"/>
              <a:buAutoNum type="arabicPeriod"/>
            </a:pPr>
            <a:r>
              <a:rPr sz="2800" dirty="0"/>
              <a:t>No process should have to wait forever to enter its critical region</a:t>
            </a:r>
          </a:p>
        </p:txBody>
      </p:sp>
    </p:spTree>
    <p:extLst>
      <p:ext uri="{BB962C8B-B14F-4D97-AF65-F5344CB8AC3E}">
        <p14:creationId xmlns:p14="http://schemas.microsoft.com/office/powerpoint/2010/main" val="416475106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xfrm>
            <a:off x="115691" y="-7265"/>
            <a:ext cx="10058400" cy="1609344"/>
          </a:xfrm>
          <a:prstGeom prst="rect">
            <a:avLst/>
          </a:prstGeom>
        </p:spPr>
        <p:txBody>
          <a:bodyPr/>
          <a:lstStyle/>
          <a:p>
            <a:r>
              <a:rPr dirty="0"/>
              <a:t>Lock Variable</a:t>
            </a:r>
          </a:p>
        </p:txBody>
      </p:sp>
      <p:sp>
        <p:nvSpPr>
          <p:cNvPr id="166" name="Shape 166"/>
          <p:cNvSpPr>
            <a:spLocks noGrp="1"/>
          </p:cNvSpPr>
          <p:nvPr>
            <p:ph type="body" sz="half" idx="1"/>
          </p:nvPr>
        </p:nvSpPr>
        <p:spPr>
          <a:xfrm>
            <a:off x="2193727" y="3886681"/>
            <a:ext cx="7804547" cy="2426608"/>
          </a:xfrm>
          <a:prstGeom prst="rect">
            <a:avLst/>
          </a:prstGeom>
        </p:spPr>
        <p:txBody>
          <a:bodyPr>
            <a:normAutofit fontScale="85000" lnSpcReduction="20000"/>
          </a:bodyPr>
          <a:lstStyle/>
          <a:p>
            <a:pPr marL="303152" indent="-303152" defTabSz="398428">
              <a:spcBef>
                <a:spcPts val="2812"/>
              </a:spcBef>
              <a:defRPr sz="3492"/>
            </a:pPr>
            <a:r>
              <a:t>To enter a critical region, wait until the lock variable is 0, then set it to 1</a:t>
            </a:r>
          </a:p>
          <a:p>
            <a:pPr marL="303152" indent="-303152" defTabSz="398428">
              <a:spcBef>
                <a:spcPts val="2812"/>
              </a:spcBef>
              <a:defRPr sz="3492"/>
            </a:pPr>
            <a:r>
              <a:t>To leave the critical region, just set the lock back to 0</a:t>
            </a:r>
          </a:p>
          <a:p>
            <a:pPr marL="303152" indent="-303152" defTabSz="398428">
              <a:spcBef>
                <a:spcPts val="2812"/>
              </a:spcBef>
              <a:defRPr sz="3492"/>
            </a:pPr>
            <a:r>
              <a:t>What's wrong with this idea?</a:t>
            </a:r>
          </a:p>
        </p:txBody>
      </p:sp>
      <p:sp>
        <p:nvSpPr>
          <p:cNvPr id="167" name="Shape 167"/>
          <p:cNvSpPr/>
          <p:nvPr/>
        </p:nvSpPr>
        <p:spPr>
          <a:xfrm>
            <a:off x="4704744" y="484443"/>
            <a:ext cx="4732066" cy="2903680"/>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solidFill>
                  <a:srgbClr val="34BD26"/>
                </a:solidFill>
              </a:rPr>
              <a:t>void</a:t>
            </a:r>
            <a:r>
              <a:rPr b="1" dirty="0"/>
              <a:t> acquire(</a:t>
            </a:r>
            <a:r>
              <a:rPr b="1" dirty="0" err="1">
                <a:solidFill>
                  <a:srgbClr val="34BD26"/>
                </a:solidFill>
              </a:rPr>
              <a:t>struct</a:t>
            </a:r>
            <a:r>
              <a:rPr b="1" dirty="0"/>
              <a:t> spinlock *</a:t>
            </a:r>
            <a:r>
              <a:rPr b="1" dirty="0" err="1"/>
              <a:t>lk</a:t>
            </a: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for</a:t>
            </a: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if</a:t>
            </a:r>
            <a:r>
              <a:rPr b="1" dirty="0"/>
              <a:t>(!</a:t>
            </a:r>
            <a:r>
              <a:rPr b="1" dirty="0" err="1"/>
              <a:t>lk</a:t>
            </a:r>
            <a:r>
              <a:rPr b="1" dirty="0"/>
              <a:t>-&gt;locked)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err="1"/>
              <a:t>lk</a:t>
            </a:r>
            <a:r>
              <a:rPr b="1" dirty="0"/>
              <a:t>-&gt;locked = </a:t>
            </a:r>
            <a:r>
              <a:rPr b="1" dirty="0">
                <a:solidFill>
                  <a:srgbClr val="C33720"/>
                </a:solidFill>
              </a:rPr>
              <a:t>1</a:t>
            </a:r>
            <a:r>
              <a:rPr b="1"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break</a:t>
            </a:r>
            <a:r>
              <a:rPr b="1"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a:t>
            </a:r>
          </a:p>
        </p:txBody>
      </p:sp>
    </p:spTree>
    <p:extLst>
      <p:ext uri="{BB962C8B-B14F-4D97-AF65-F5344CB8AC3E}">
        <p14:creationId xmlns:p14="http://schemas.microsoft.com/office/powerpoint/2010/main" val="42441844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xfrm>
            <a:off x="1014189" y="-207131"/>
            <a:ext cx="10058400" cy="1609344"/>
          </a:xfrm>
          <a:prstGeom prst="rect">
            <a:avLst/>
          </a:prstGeom>
        </p:spPr>
        <p:txBody>
          <a:bodyPr/>
          <a:lstStyle/>
          <a:p>
            <a:r>
              <a:rPr dirty="0"/>
              <a:t>Peterson's Algorithm</a:t>
            </a:r>
          </a:p>
        </p:txBody>
      </p:sp>
      <p:sp>
        <p:nvSpPr>
          <p:cNvPr id="170" name="Shape 170"/>
          <p:cNvSpPr/>
          <p:nvPr/>
        </p:nvSpPr>
        <p:spPr>
          <a:xfrm>
            <a:off x="2330161" y="1423756"/>
            <a:ext cx="8292781" cy="5242782"/>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dirty="0"/>
              <a:t>#</a:t>
            </a:r>
            <a:r>
              <a:rPr sz="1600" dirty="0"/>
              <a:t>define FALSE </a:t>
            </a:r>
            <a:r>
              <a:rPr sz="1600" dirty="0">
                <a:solidFill>
                  <a:srgbClr val="C33720"/>
                </a:solidFill>
              </a:rPr>
              <a:t>0</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600" dirty="0"/>
              <a:t>#define TRUE </a:t>
            </a:r>
            <a:r>
              <a:rPr sz="1600" dirty="0">
                <a:solidFill>
                  <a:srgbClr val="C33720"/>
                </a:solidFill>
              </a:rPr>
              <a:t>1</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600" dirty="0"/>
              <a:t>#define N </a:t>
            </a:r>
            <a:r>
              <a:rPr sz="1600" dirty="0">
                <a:solidFill>
                  <a:srgbClr val="C33720"/>
                </a:solidFill>
              </a:rPr>
              <a:t>2</a:t>
            </a:r>
            <a:r>
              <a:rPr sz="1600" dirty="0"/>
              <a:t>                             </a:t>
            </a:r>
            <a:r>
              <a:rPr lang="en-US" sz="1600" dirty="0"/>
              <a:t>				</a:t>
            </a:r>
            <a:r>
              <a:rPr sz="1600" dirty="0">
                <a:solidFill>
                  <a:srgbClr val="5330E1"/>
                </a:solidFill>
              </a:rPr>
              <a:t>/* number of processes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err="1">
                <a:solidFill>
                  <a:srgbClr val="34BD26"/>
                </a:solidFill>
              </a:rPr>
              <a:t>int</a:t>
            </a:r>
            <a:r>
              <a:rPr sz="1600" dirty="0"/>
              <a:t> turn;                               </a:t>
            </a:r>
            <a:r>
              <a:rPr lang="en-US" sz="1600" dirty="0"/>
              <a:t>					</a:t>
            </a:r>
            <a:r>
              <a:rPr sz="1600" dirty="0">
                <a:solidFill>
                  <a:srgbClr val="5330E1"/>
                </a:solidFill>
              </a:rPr>
              <a:t>/* whose turn is it?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err="1">
                <a:solidFill>
                  <a:srgbClr val="34BD26"/>
                </a:solidFill>
              </a:rPr>
              <a:t>int</a:t>
            </a:r>
            <a:r>
              <a:rPr sz="1600" dirty="0"/>
              <a:t> interested[N];                     </a:t>
            </a:r>
            <a:r>
              <a:rPr lang="en-US" sz="1600" dirty="0"/>
              <a:t>	</a:t>
            </a:r>
            <a:r>
              <a:rPr sz="1600" dirty="0"/>
              <a:t> </a:t>
            </a:r>
            <a:r>
              <a:rPr lang="en-US" sz="1600" dirty="0"/>
              <a:t>		</a:t>
            </a:r>
            <a:r>
              <a:rPr lang="en-US" sz="1600" dirty="0">
                <a:solidFill>
                  <a:srgbClr val="5330E1"/>
                </a:solidFill>
              </a:rPr>
              <a:t>	/</a:t>
            </a:r>
            <a:r>
              <a:rPr sz="1600" dirty="0">
                <a:solidFill>
                  <a:srgbClr val="5330E1"/>
                </a:solidFill>
              </a:rPr>
              <a:t>* all values initially 0 (FALSE)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solidFill>
                <a:srgbClr val="5330E1"/>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34BD26"/>
                </a:solidFill>
              </a:rPr>
              <a:t>void</a:t>
            </a:r>
            <a:r>
              <a:rPr sz="1600" dirty="0">
                <a:solidFill>
                  <a:srgbClr val="000000"/>
                </a:solidFill>
              </a:rPr>
              <a:t> </a:t>
            </a:r>
            <a:r>
              <a:rPr sz="1600" dirty="0" err="1">
                <a:solidFill>
                  <a:srgbClr val="000000"/>
                </a:solidFill>
              </a:rPr>
              <a:t>enter_region</a:t>
            </a:r>
            <a:r>
              <a:rPr sz="1600" dirty="0">
                <a:solidFill>
                  <a:srgbClr val="000000"/>
                </a:solidFill>
              </a:rPr>
              <a:t>(</a:t>
            </a:r>
            <a:r>
              <a:rPr sz="1600" dirty="0" err="1">
                <a:solidFill>
                  <a:srgbClr val="34BD26"/>
                </a:solidFill>
              </a:rPr>
              <a:t>int</a:t>
            </a:r>
            <a:r>
              <a:rPr sz="1600" dirty="0">
                <a:solidFill>
                  <a:srgbClr val="000000"/>
                </a:solidFill>
              </a:rPr>
              <a:t> process);         </a:t>
            </a:r>
            <a:r>
              <a:rPr lang="en-US" sz="1600" dirty="0">
                <a:solidFill>
                  <a:srgbClr val="000000"/>
                </a:solidFill>
              </a:rPr>
              <a:t>	</a:t>
            </a:r>
            <a:r>
              <a:rPr sz="1600" dirty="0"/>
              <a:t>/* process is 0 or 1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r>
              <a:rPr sz="1600" dirty="0" err="1">
                <a:solidFill>
                  <a:srgbClr val="34BD26"/>
                </a:solidFill>
              </a:rPr>
              <a:t>int</a:t>
            </a:r>
            <a:r>
              <a:rPr sz="1600" dirty="0"/>
              <a:t> other;                           </a:t>
            </a:r>
            <a:r>
              <a:rPr lang="en-US" sz="1600" dirty="0"/>
              <a:t>		</a:t>
            </a:r>
            <a:r>
              <a:rPr sz="1600" dirty="0"/>
              <a:t> </a:t>
            </a:r>
            <a:r>
              <a:rPr lang="en-US" sz="1600" dirty="0"/>
              <a:t>			</a:t>
            </a:r>
            <a:r>
              <a:rPr sz="1600" dirty="0">
                <a:solidFill>
                  <a:srgbClr val="5330E1"/>
                </a:solidFill>
              </a:rPr>
              <a:t>/* number of the other process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other = </a:t>
            </a:r>
            <a:r>
              <a:rPr sz="1600" dirty="0">
                <a:solidFill>
                  <a:srgbClr val="C33720"/>
                </a:solidFill>
              </a:rPr>
              <a:t>1</a:t>
            </a:r>
            <a:r>
              <a:rPr sz="1600" dirty="0"/>
              <a:t> − process;                  </a:t>
            </a:r>
            <a:r>
              <a:rPr lang="en-US" sz="1600" dirty="0"/>
              <a:t>			</a:t>
            </a:r>
            <a:r>
              <a:rPr sz="1600" dirty="0">
                <a:solidFill>
                  <a:srgbClr val="5330E1"/>
                </a:solidFill>
              </a:rPr>
              <a:t>/* the opposite of process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interested[process] = TRUE;           </a:t>
            </a:r>
            <a:r>
              <a:rPr lang="en-US" sz="1600" dirty="0"/>
              <a:t>	</a:t>
            </a:r>
            <a:r>
              <a:rPr sz="1600" dirty="0">
                <a:solidFill>
                  <a:srgbClr val="5330E1"/>
                </a:solidFill>
              </a:rPr>
              <a:t>/* show that you are interested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turn = process;                       </a:t>
            </a:r>
            <a:r>
              <a:rPr lang="en-US" sz="1600" dirty="0"/>
              <a:t>			</a:t>
            </a:r>
            <a:r>
              <a:rPr sz="1600" dirty="0">
                <a:solidFill>
                  <a:srgbClr val="5330E1"/>
                </a:solidFill>
              </a:rPr>
              <a:t>/* set flag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r>
              <a:rPr sz="1600" dirty="0">
                <a:solidFill>
                  <a:srgbClr val="CE7924"/>
                </a:solidFill>
              </a:rPr>
              <a:t>while</a:t>
            </a:r>
            <a:r>
              <a:rPr sz="1600" dirty="0"/>
              <a:t> (turn == process &amp;&amp; interested[other] == TRUE)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000000"/>
                </a:solidFill>
              </a:rPr>
              <a:t>    </a:t>
            </a:r>
            <a:r>
              <a:rPr sz="1600" dirty="0"/>
              <a:t>// Do nothing</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34BD26"/>
                </a:solidFill>
              </a:rPr>
              <a:t>void</a:t>
            </a:r>
            <a:r>
              <a:rPr sz="1600" dirty="0">
                <a:solidFill>
                  <a:srgbClr val="000000"/>
                </a:solidFill>
              </a:rPr>
              <a:t> </a:t>
            </a:r>
            <a:r>
              <a:rPr sz="1600" dirty="0" err="1">
                <a:solidFill>
                  <a:srgbClr val="000000"/>
                </a:solidFill>
              </a:rPr>
              <a:t>leave_region</a:t>
            </a:r>
            <a:r>
              <a:rPr sz="1600" dirty="0">
                <a:solidFill>
                  <a:srgbClr val="000000"/>
                </a:solidFill>
              </a:rPr>
              <a:t>(</a:t>
            </a:r>
            <a:r>
              <a:rPr sz="1600" dirty="0" err="1">
                <a:solidFill>
                  <a:srgbClr val="34BD26"/>
                </a:solidFill>
              </a:rPr>
              <a:t>int</a:t>
            </a:r>
            <a:r>
              <a:rPr sz="1600" dirty="0">
                <a:solidFill>
                  <a:srgbClr val="000000"/>
                </a:solidFill>
              </a:rPr>
              <a:t> process) {        </a:t>
            </a:r>
            <a:r>
              <a:rPr lang="en-US" sz="1600" dirty="0">
                <a:solidFill>
                  <a:srgbClr val="000000"/>
                </a:solidFill>
              </a:rPr>
              <a:t>	</a:t>
            </a:r>
            <a:r>
              <a:rPr sz="1600" dirty="0"/>
              <a:t>/* process: who is leaving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interested[process] = FALSE;          </a:t>
            </a:r>
            <a:r>
              <a:rPr lang="en-US" sz="1600" dirty="0"/>
              <a:t>	</a:t>
            </a:r>
            <a:r>
              <a:rPr sz="1600" dirty="0">
                <a:solidFill>
                  <a:srgbClr val="5330E1"/>
                </a:solidFill>
              </a:rPr>
              <a:t>/* indicate departure from</a:t>
            </a:r>
            <a:r>
              <a:rPr lang="en-US" sz="1600" dirty="0">
                <a:solidFill>
                  <a:srgbClr val="5330E1"/>
                </a:solidFill>
              </a:rPr>
              <a:t> </a:t>
            </a:r>
            <a:r>
              <a:rPr sz="1600" dirty="0">
                <a:solidFill>
                  <a:srgbClr val="5330E1"/>
                </a:solidFill>
                <a:latin typeface="Menlo"/>
                <a:ea typeface="Menlo"/>
                <a:cs typeface="Menlo"/>
              </a:rPr>
              <a:t>critical region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p:txBody>
      </p:sp>
    </p:spTree>
    <p:extLst>
      <p:ext uri="{BB962C8B-B14F-4D97-AF65-F5344CB8AC3E}">
        <p14:creationId xmlns:p14="http://schemas.microsoft.com/office/powerpoint/2010/main" val="1624486081"/>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p>
            <a:r>
              <a:t>Peterson's Algorithm</a:t>
            </a:r>
          </a:p>
        </p:txBody>
      </p:sp>
      <p:sp>
        <p:nvSpPr>
          <p:cNvPr id="173" name="Shape 173"/>
          <p:cNvSpPr>
            <a:spLocks noGrp="1"/>
          </p:cNvSpPr>
          <p:nvPr>
            <p:ph type="body" idx="1"/>
          </p:nvPr>
        </p:nvSpPr>
        <p:spPr>
          <a:prstGeom prst="rect">
            <a:avLst/>
          </a:prstGeom>
        </p:spPr>
        <p:txBody>
          <a:bodyPr>
            <a:normAutofit fontScale="85000" lnSpcReduction="20000"/>
          </a:bodyPr>
          <a:lstStyle/>
          <a:p>
            <a:pPr marL="306277" indent="-306277" defTabSz="402536">
              <a:spcBef>
                <a:spcPts val="2883"/>
              </a:spcBef>
              <a:defRPr sz="3528"/>
            </a:pPr>
            <a:r>
              <a:t>Each process indicates its </a:t>
            </a:r>
            <a:r>
              <a:rPr i="1"/>
              <a:t>interest</a:t>
            </a:r>
            <a:r>
              <a:t> by setting its entry in the "interested" array</a:t>
            </a:r>
          </a:p>
          <a:p>
            <a:pPr marL="306277" indent="-306277" defTabSz="402536">
              <a:spcBef>
                <a:spcPts val="2883"/>
              </a:spcBef>
              <a:defRPr sz="3528"/>
            </a:pPr>
            <a:r>
              <a:t>Then, it sets the global </a:t>
            </a:r>
            <a:r>
              <a:rPr i="1"/>
              <a:t>turn</a:t>
            </a:r>
            <a:r>
              <a:t> variable to its own process number</a:t>
            </a:r>
          </a:p>
          <a:p>
            <a:pPr marL="306277" indent="-306277" defTabSz="402536">
              <a:spcBef>
                <a:spcPts val="2883"/>
              </a:spcBef>
              <a:defRPr sz="3528"/>
            </a:pPr>
            <a:r>
              <a:t>Finally, loop until </a:t>
            </a:r>
            <a:r>
              <a:rPr i="1"/>
              <a:t>turn</a:t>
            </a:r>
            <a:r>
              <a:t> indicates that it's our turn </a:t>
            </a:r>
            <a:r>
              <a:rPr i="1"/>
              <a:t>and </a:t>
            </a:r>
            <a:r>
              <a:t>we see that the other process is no longer interested</a:t>
            </a:r>
          </a:p>
          <a:p>
            <a:pPr marL="306277" indent="-306277" defTabSz="402536">
              <a:spcBef>
                <a:spcPts val="2883"/>
              </a:spcBef>
              <a:defRPr sz="3528"/>
            </a:pPr>
            <a:r>
              <a:t>There is still a race – but regardless of the winner, only one process will get to enter its critical region</a:t>
            </a:r>
          </a:p>
        </p:txBody>
      </p:sp>
    </p:spTree>
    <p:extLst>
      <p:ext uri="{BB962C8B-B14F-4D97-AF65-F5344CB8AC3E}">
        <p14:creationId xmlns:p14="http://schemas.microsoft.com/office/powerpoint/2010/main" val="107138839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865060" cy="1609344"/>
          </a:xfrm>
        </p:spPr>
        <p:txBody>
          <a:bodyPr>
            <a:normAutofit/>
          </a:bodyPr>
          <a:lstStyle/>
          <a:p>
            <a:r>
              <a:rPr lang="en-US" dirty="0"/>
              <a:t>Hardware support: disable interrupts</a:t>
            </a:r>
          </a:p>
        </p:txBody>
      </p:sp>
      <p:sp>
        <p:nvSpPr>
          <p:cNvPr id="8" name="TextBox 7"/>
          <p:cNvSpPr txBox="1"/>
          <p:nvPr/>
        </p:nvSpPr>
        <p:spPr>
          <a:xfrm>
            <a:off x="413466" y="2538586"/>
            <a:ext cx="4985469" cy="2954655"/>
          </a:xfrm>
          <a:prstGeom prst="rect">
            <a:avLst/>
          </a:prstGeom>
          <a:noFill/>
        </p:spPr>
        <p:txBody>
          <a:bodyPr wrap="square" rtlCol="0">
            <a:spAutoFit/>
          </a:bodyPr>
          <a:lstStyle/>
          <a:p>
            <a:pPr marL="342900" lvl="1" indent="-342900">
              <a:buFont typeface="Wingdings" charset="2"/>
              <a:buChar char="§"/>
            </a:pPr>
            <a:r>
              <a:rPr lang="en-US" sz="3200" b="1" dirty="0">
                <a:ln w="1905"/>
                <a:solidFill>
                  <a:srgbClr val="FF0000"/>
                </a:solidFill>
                <a:effectLst>
                  <a:innerShdw blurRad="69850" dist="43180" dir="5400000">
                    <a:srgbClr val="000000">
                      <a:alpha val="65000"/>
                    </a:srgbClr>
                  </a:innerShdw>
                </a:effectLst>
              </a:rPr>
              <a:t>Interrupt Disabling</a:t>
            </a:r>
          </a:p>
          <a:p>
            <a:pPr marL="342900" lvl="1" indent="-342900"/>
            <a:endParaRPr lang="en-US" sz="1600" b="1" dirty="0">
              <a:solidFill>
                <a:schemeClr val="accent4">
                  <a:lumMod val="50000"/>
                </a:schemeClr>
              </a:solidFill>
            </a:endParaRPr>
          </a:p>
          <a:p>
            <a:pPr lvl="1">
              <a:buClr>
                <a:schemeClr val="accent3">
                  <a:lumMod val="50000"/>
                </a:schemeClr>
              </a:buClr>
              <a:buFont typeface="Wingdings" charset="2"/>
              <a:buChar char="§"/>
            </a:pPr>
            <a:r>
              <a:rPr lang="en-US" sz="2400" dirty="0"/>
              <a:t> </a:t>
            </a:r>
            <a:r>
              <a:rPr lang="en-US" sz="2400" dirty="0" err="1"/>
              <a:t>uniprocessor</a:t>
            </a:r>
            <a:r>
              <a:rPr lang="en-US" sz="2400" dirty="0"/>
              <a:t> system</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disabling interrupts      </a:t>
            </a:r>
          </a:p>
          <a:p>
            <a:pPr lvl="1">
              <a:buClr>
                <a:schemeClr val="accent3">
                  <a:lumMod val="50000"/>
                </a:schemeClr>
              </a:buClr>
            </a:pPr>
            <a:r>
              <a:rPr lang="en-US" sz="2400" dirty="0"/>
              <a:t>   guarantees mutual  </a:t>
            </a:r>
          </a:p>
          <a:p>
            <a:pPr lvl="1">
              <a:buClr>
                <a:schemeClr val="accent3">
                  <a:lumMod val="50000"/>
                </a:schemeClr>
              </a:buClr>
            </a:pPr>
            <a:r>
              <a:rPr lang="en-US" sz="2400" dirty="0"/>
              <a:t>   exclusion</a:t>
            </a:r>
          </a:p>
          <a:p>
            <a:endParaRPr lang="en-US" dirty="0"/>
          </a:p>
        </p:txBody>
      </p:sp>
      <p:sp>
        <p:nvSpPr>
          <p:cNvPr id="9" name="TextBox 8"/>
          <p:cNvSpPr txBox="1"/>
          <p:nvPr/>
        </p:nvSpPr>
        <p:spPr>
          <a:xfrm>
            <a:off x="6324600" y="2538586"/>
            <a:ext cx="3962400" cy="4001096"/>
          </a:xfrm>
          <a:prstGeom prst="rect">
            <a:avLst/>
          </a:prstGeom>
          <a:noFill/>
        </p:spPr>
        <p:txBody>
          <a:bodyPr wrap="square" rtlCol="0">
            <a:spAutoFit/>
          </a:bodyPr>
          <a:lstStyle/>
          <a:p>
            <a:pPr marL="342900" lvl="1" indent="-342900">
              <a:buFont typeface="Wingdings" charset="2"/>
              <a:buChar char="§"/>
            </a:pPr>
            <a:r>
              <a:rPr lang="en-US" sz="3200" b="1" dirty="0">
                <a:ln w="1905"/>
                <a:solidFill>
                  <a:srgbClr val="FF0000"/>
                </a:solidFill>
                <a:effectLst>
                  <a:innerShdw blurRad="69850" dist="43180" dir="5400000">
                    <a:srgbClr val="000000">
                      <a:alpha val="65000"/>
                    </a:srgbClr>
                  </a:innerShdw>
                </a:effectLst>
              </a:rPr>
              <a:t>Disadvantages:</a:t>
            </a:r>
          </a:p>
          <a:p>
            <a:pPr marL="342900" lvl="1" indent="-342900"/>
            <a:endParaRPr lang="en-US" sz="1200" dirty="0"/>
          </a:p>
          <a:p>
            <a:pPr lvl="1">
              <a:buClr>
                <a:schemeClr val="accent3">
                  <a:lumMod val="50000"/>
                </a:schemeClr>
              </a:buClr>
              <a:buFont typeface="Wingdings" charset="2"/>
              <a:buChar char="§"/>
            </a:pPr>
            <a:r>
              <a:rPr lang="en-US" sz="2400" dirty="0"/>
              <a:t> the efficiency of  </a:t>
            </a:r>
          </a:p>
          <a:p>
            <a:pPr lvl="1">
              <a:buClr>
                <a:schemeClr val="accent3">
                  <a:lumMod val="50000"/>
                </a:schemeClr>
              </a:buClr>
            </a:pPr>
            <a:r>
              <a:rPr lang="en-US" sz="2400" dirty="0"/>
              <a:t>   execution could be </a:t>
            </a:r>
          </a:p>
          <a:p>
            <a:pPr lvl="1">
              <a:buClr>
                <a:schemeClr val="accent3">
                  <a:lumMod val="50000"/>
                </a:schemeClr>
              </a:buClr>
            </a:pPr>
            <a:r>
              <a:rPr lang="en-US" sz="2400" dirty="0"/>
              <a:t>   noticeably degraded</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this approach will not </a:t>
            </a:r>
          </a:p>
          <a:p>
            <a:pPr lvl="1">
              <a:buClr>
                <a:schemeClr val="accent3">
                  <a:lumMod val="50000"/>
                </a:schemeClr>
              </a:buClr>
            </a:pPr>
            <a:r>
              <a:rPr lang="en-US" sz="2400" dirty="0"/>
              <a:t>   work in a  </a:t>
            </a:r>
          </a:p>
          <a:p>
            <a:pPr lvl="1">
              <a:buClr>
                <a:schemeClr val="accent3">
                  <a:lumMod val="50000"/>
                </a:schemeClr>
              </a:buClr>
            </a:pPr>
            <a:r>
              <a:rPr lang="en-US" sz="2400" dirty="0"/>
              <a:t>   multiprocessor </a:t>
            </a:r>
          </a:p>
          <a:p>
            <a:pPr lvl="1">
              <a:buClr>
                <a:schemeClr val="accent3">
                  <a:lumMod val="50000"/>
                </a:schemeClr>
              </a:buClr>
            </a:pPr>
            <a:r>
              <a:rPr lang="en-US" sz="2400" dirty="0"/>
              <a:t>   architecture</a:t>
            </a:r>
          </a:p>
          <a:p>
            <a:endParaRPr lang="en-US" dirty="0"/>
          </a:p>
        </p:txBody>
      </p:sp>
      <p:cxnSp>
        <p:nvCxnSpPr>
          <p:cNvPr id="11" name="Straight Connector 10"/>
          <p:cNvCxnSpPr/>
          <p:nvPr/>
        </p:nvCxnSpPr>
        <p:spPr>
          <a:xfrm rot="5400000">
            <a:off x="4382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656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xfrm>
            <a:off x="564543" y="484632"/>
            <a:ext cx="10563705" cy="1609344"/>
          </a:xfrm>
          <a:prstGeom prst="rect">
            <a:avLst/>
          </a:prstGeom>
        </p:spPr>
        <p:txBody>
          <a:bodyPr/>
          <a:lstStyle/>
          <a:p>
            <a:r>
              <a:rPr dirty="0"/>
              <a:t>Hardware Support</a:t>
            </a:r>
            <a:r>
              <a:rPr lang="en-US" dirty="0"/>
              <a:t>: atomic instruction</a:t>
            </a:r>
            <a:endParaRPr dirty="0"/>
          </a:p>
        </p:txBody>
      </p:sp>
      <p:sp>
        <p:nvSpPr>
          <p:cNvPr id="176" name="Shape 176"/>
          <p:cNvSpPr>
            <a:spLocks noGrp="1"/>
          </p:cNvSpPr>
          <p:nvPr>
            <p:ph type="body" idx="1"/>
          </p:nvPr>
        </p:nvSpPr>
        <p:spPr>
          <a:prstGeom prst="rect">
            <a:avLst/>
          </a:prstGeom>
        </p:spPr>
        <p:txBody>
          <a:bodyPr>
            <a:normAutofit/>
          </a:bodyPr>
          <a:lstStyle/>
          <a:p>
            <a:r>
              <a:rPr sz="2800" dirty="0"/>
              <a:t>We can have a simpler solution if the hardware helps us out a bit with an </a:t>
            </a:r>
            <a:r>
              <a:rPr sz="2800" b="1" i="1" dirty="0"/>
              <a:t>atomic instruction</a:t>
            </a:r>
            <a:endParaRPr lang="en-US" sz="2800" b="1" i="1" dirty="0"/>
          </a:p>
          <a:p>
            <a:endParaRPr sz="2800" i="1" dirty="0"/>
          </a:p>
          <a:p>
            <a:r>
              <a:rPr sz="2800" dirty="0"/>
              <a:t>For example, "test and set lock": TSL RX, LOCK</a:t>
            </a:r>
          </a:p>
          <a:p>
            <a:pPr lvl="1"/>
            <a:r>
              <a:rPr sz="2800" dirty="0"/>
              <a:t>Atomically reads the memory at address LOCK into RX and then stores a nonzero value back into LOCK</a:t>
            </a:r>
          </a:p>
          <a:p>
            <a:pPr lvl="1"/>
            <a:r>
              <a:rPr sz="2800" dirty="0"/>
              <a:t>No other processor is allowed to access the memory at address LOCK until TSL is done</a:t>
            </a:r>
          </a:p>
        </p:txBody>
      </p:sp>
      <p:sp>
        <p:nvSpPr>
          <p:cNvPr id="2" name="Rectangle 1"/>
          <p:cNvSpPr/>
          <p:nvPr/>
        </p:nvSpPr>
        <p:spPr>
          <a:xfrm>
            <a:off x="5126696" y="3244334"/>
            <a:ext cx="1938608" cy="369332"/>
          </a:xfrm>
          <a:prstGeom prst="rect">
            <a:avLst/>
          </a:prstGeom>
        </p:spPr>
        <p:txBody>
          <a:bodyPr wrap="none">
            <a:spAutoFit/>
          </a:bodyPr>
          <a:lstStyle/>
          <a:p>
            <a:r>
              <a:rPr lang="en-US" dirty="0"/>
              <a:t>CPU instructions</a:t>
            </a:r>
          </a:p>
        </p:txBody>
      </p:sp>
    </p:spTree>
    <p:extLst>
      <p:ext uri="{BB962C8B-B14F-4D97-AF65-F5344CB8AC3E}">
        <p14:creationId xmlns:p14="http://schemas.microsoft.com/office/powerpoint/2010/main" val="32536793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660526" y="274638"/>
            <a:ext cx="8583613" cy="1143000"/>
          </a:xfrm>
        </p:spPr>
        <p:txBody>
          <a:bodyPr>
            <a:normAutofit/>
          </a:bodyPr>
          <a:lstStyle/>
          <a:p>
            <a:pPr eaLnBrk="1" hangingPunct="1"/>
            <a:r>
              <a:rPr lang="en-US" altLang="en-US" sz="3600" dirty="0"/>
              <a:t>the TSL Instruction </a:t>
            </a:r>
            <a:endParaRPr lang="en-US" altLang="en-US" dirty="0"/>
          </a:p>
        </p:txBody>
      </p:sp>
      <p:sp>
        <p:nvSpPr>
          <p:cNvPr id="47107" name="Text Placeholder 2"/>
          <p:cNvSpPr>
            <a:spLocks noGrp="1"/>
          </p:cNvSpPr>
          <p:nvPr>
            <p:ph type="body" sz="quarter" idx="12"/>
          </p:nvPr>
        </p:nvSpPr>
        <p:spPr>
          <a:xfrm>
            <a:off x="2411413" y="5513389"/>
            <a:ext cx="7759700" cy="833437"/>
          </a:xfrm>
        </p:spPr>
        <p:txBody>
          <a:bodyPr/>
          <a:lstStyle/>
          <a:p>
            <a:pPr eaLnBrk="1" hangingPunct="1"/>
            <a:r>
              <a:rPr lang="en-US" altLang="en-US" dirty="0"/>
              <a:t>Entering and leaving a critical region </a:t>
            </a:r>
            <a:br>
              <a:rPr lang="en-US" altLang="en-US" dirty="0"/>
            </a:br>
            <a:r>
              <a:rPr lang="en-US" altLang="en-US" dirty="0"/>
              <a:t>using the TSL instruction.</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2133600"/>
            <a:ext cx="80200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67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55" y="484632"/>
            <a:ext cx="10794293" cy="1609344"/>
          </a:xfrm>
        </p:spPr>
        <p:txBody>
          <a:bodyPr>
            <a:normAutofit/>
          </a:bodyPr>
          <a:lstStyle/>
          <a:p>
            <a:r>
              <a:rPr lang="en-US" dirty="0"/>
              <a:t>Hardware support: Atomic Locking</a:t>
            </a:r>
            <a:endParaRPr lang="en-NZ" dirty="0"/>
          </a:p>
        </p:txBody>
      </p:sp>
      <p:sp>
        <p:nvSpPr>
          <p:cNvPr id="3" name="Content Placeholder 2"/>
          <p:cNvSpPr>
            <a:spLocks noGrp="1"/>
          </p:cNvSpPr>
          <p:nvPr>
            <p:ph sz="half" idx="1"/>
          </p:nvPr>
        </p:nvSpPr>
        <p:spPr>
          <a:xfrm>
            <a:off x="1069848" y="2109216"/>
            <a:ext cx="8305800" cy="4419600"/>
          </a:xfrm>
        </p:spPr>
        <p:txBody>
          <a:bodyPr>
            <a:noAutofit/>
          </a:bodyPr>
          <a:lstStyle/>
          <a:p>
            <a:r>
              <a:rPr lang="en-NZ" sz="3200" dirty="0"/>
              <a:t>Compare &amp; Swap Instruction </a:t>
            </a:r>
          </a:p>
          <a:p>
            <a:pPr lvl="2"/>
            <a:r>
              <a:rPr lang="en-NZ" sz="2800" dirty="0"/>
              <a:t>also called a “compare and exchange instruction”</a:t>
            </a:r>
          </a:p>
          <a:p>
            <a:pPr lvl="2"/>
            <a:r>
              <a:rPr lang="en-NZ" sz="2800" dirty="0"/>
              <a:t>a compare is made between a memory value and a test value</a:t>
            </a:r>
          </a:p>
          <a:p>
            <a:pPr lvl="2"/>
            <a:r>
              <a:rPr lang="en-NZ" sz="2800" dirty="0"/>
              <a:t>if the values are the same a swap occurs</a:t>
            </a:r>
          </a:p>
          <a:p>
            <a:pPr lvl="2"/>
            <a:r>
              <a:rPr lang="en-NZ" sz="2800" dirty="0"/>
              <a:t>carried out atomically</a:t>
            </a:r>
          </a:p>
        </p:txBody>
      </p:sp>
    </p:spTree>
    <p:extLst>
      <p:ext uri="{BB962C8B-B14F-4D97-AF65-F5344CB8AC3E}">
        <p14:creationId xmlns:p14="http://schemas.microsoft.com/office/powerpoint/2010/main" val="323133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will be able to</a:t>
            </a:r>
          </a:p>
        </p:txBody>
      </p:sp>
      <p:sp>
        <p:nvSpPr>
          <p:cNvPr id="3" name="Text Placeholder 2"/>
          <p:cNvSpPr>
            <a:spLocks noGrp="1"/>
          </p:cNvSpPr>
          <p:nvPr>
            <p:ph type="body" idx="1"/>
          </p:nvPr>
        </p:nvSpPr>
        <p:spPr/>
        <p:txBody>
          <a:bodyPr>
            <a:normAutofit fontScale="92500" lnSpcReduction="10000"/>
          </a:bodyPr>
          <a:lstStyle/>
          <a:p>
            <a:r>
              <a:rPr lang="en-US" dirty="0"/>
              <a:t> </a:t>
            </a:r>
            <a:r>
              <a:rPr lang="en-US" sz="2800" dirty="0"/>
              <a:t>Understand the Challenges Concurrency poses in an Operating System</a:t>
            </a:r>
          </a:p>
          <a:p>
            <a:r>
              <a:rPr lang="en-US" sz="2800" dirty="0"/>
              <a:t>Understand the definitions of key terms like </a:t>
            </a:r>
            <a:r>
              <a:rPr lang="en-US" sz="2800" b="1" dirty="0"/>
              <a:t>race condition</a:t>
            </a:r>
            <a:r>
              <a:rPr lang="en-US" sz="2800" dirty="0"/>
              <a:t>, </a:t>
            </a:r>
            <a:r>
              <a:rPr lang="en-US" sz="2800" b="1" dirty="0"/>
              <a:t>critical section</a:t>
            </a:r>
            <a:r>
              <a:rPr lang="en-US" sz="2800" dirty="0"/>
              <a:t>, </a:t>
            </a:r>
            <a:r>
              <a:rPr lang="en-US" sz="2800" b="1" dirty="0"/>
              <a:t>mutual exclusion</a:t>
            </a:r>
            <a:r>
              <a:rPr lang="en-US" sz="2800" dirty="0"/>
              <a:t>, etc.</a:t>
            </a:r>
          </a:p>
          <a:p>
            <a:r>
              <a:rPr lang="en-US" sz="2800" dirty="0"/>
              <a:t>Understand Multiple Approaches to Enforcing Mutual Exclusion.</a:t>
            </a:r>
          </a:p>
          <a:p>
            <a:r>
              <a:rPr lang="en-US" sz="2800" dirty="0"/>
              <a:t>Understand classic problems like: Readers-Writers and Dining Philosophers. </a:t>
            </a:r>
          </a:p>
          <a:p>
            <a:r>
              <a:rPr lang="en-US" sz="2800" dirty="0"/>
              <a:t>Understand what is a Deadlock, Deadlock Protection and Avoidance.</a:t>
            </a:r>
            <a:endParaRPr lang="en-US" sz="2400" dirty="0"/>
          </a:p>
        </p:txBody>
      </p:sp>
    </p:spTree>
    <p:extLst>
      <p:ext uri="{BB962C8B-B14F-4D97-AF65-F5344CB8AC3E}">
        <p14:creationId xmlns:p14="http://schemas.microsoft.com/office/powerpoint/2010/main" val="233361428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rPr lang="en-US" dirty="0"/>
              <a:t>Hardware support: </a:t>
            </a:r>
            <a:r>
              <a:rPr dirty="0"/>
              <a:t>Atomic Locking</a:t>
            </a:r>
          </a:p>
        </p:txBody>
      </p:sp>
      <p:sp>
        <p:nvSpPr>
          <p:cNvPr id="182" name="Shape 182"/>
          <p:cNvSpPr>
            <a:spLocks noGrp="1"/>
          </p:cNvSpPr>
          <p:nvPr>
            <p:ph type="body" idx="1"/>
          </p:nvPr>
        </p:nvSpPr>
        <p:spPr>
          <a:prstGeom prst="rect">
            <a:avLst/>
          </a:prstGeom>
        </p:spPr>
        <p:txBody>
          <a:bodyPr>
            <a:normAutofit/>
          </a:bodyPr>
          <a:lstStyle/>
          <a:p>
            <a:r>
              <a:rPr sz="2800" dirty="0"/>
              <a:t>A similar instruction exists on x86: </a:t>
            </a:r>
            <a:r>
              <a:rPr sz="2800" b="1" dirty="0" err="1">
                <a:ea typeface="Helvetica"/>
                <a:cs typeface="Helvetica"/>
                <a:sym typeface="Helvetica"/>
              </a:rPr>
              <a:t>xchg</a:t>
            </a:r>
            <a:r>
              <a:rPr sz="2800" b="1" dirty="0">
                <a:ea typeface="Helvetica"/>
                <a:cs typeface="Helvetica"/>
                <a:sym typeface="Helvetica"/>
              </a:rPr>
              <a:t> REG, MEM</a:t>
            </a:r>
          </a:p>
          <a:p>
            <a:r>
              <a:rPr sz="2800" dirty="0"/>
              <a:t>Atomically exchanges the contents of a register and a memory location</a:t>
            </a:r>
          </a:p>
          <a:p>
            <a:r>
              <a:rPr sz="2800" dirty="0"/>
              <a:t>You can see that this is equivalent to TSL if the register is set to 1</a:t>
            </a:r>
          </a:p>
        </p:txBody>
      </p:sp>
    </p:spTree>
    <p:extLst>
      <p:ext uri="{BB962C8B-B14F-4D97-AF65-F5344CB8AC3E}">
        <p14:creationId xmlns:p14="http://schemas.microsoft.com/office/powerpoint/2010/main" val="40318514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2862469" y="-216762"/>
            <a:ext cx="10058400" cy="1609344"/>
          </a:xfrm>
          <a:prstGeom prst="rect">
            <a:avLst/>
          </a:prstGeom>
        </p:spPr>
        <p:txBody>
          <a:bodyPr/>
          <a:lstStyle/>
          <a:p>
            <a:r>
              <a:rPr dirty="0"/>
              <a:t>xv6 Lock using XCHG</a:t>
            </a:r>
          </a:p>
        </p:txBody>
      </p:sp>
      <p:sp>
        <p:nvSpPr>
          <p:cNvPr id="185" name="Shape 185"/>
          <p:cNvSpPr/>
          <p:nvPr/>
        </p:nvSpPr>
        <p:spPr>
          <a:xfrm>
            <a:off x="836262" y="1273711"/>
            <a:ext cx="6230873" cy="5304337"/>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34BD26"/>
                </a:solidFill>
                <a:latin typeface="Menlo"/>
                <a:ea typeface="Menlo"/>
                <a:cs typeface="Menlo"/>
                <a:sym typeface="Menlo"/>
              </a:defRPr>
            </a:pPr>
            <a:r>
              <a:rPr dirty="0"/>
              <a:t>void</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acquire(</a:t>
            </a:r>
            <a:r>
              <a:rPr dirty="0" err="1">
                <a:solidFill>
                  <a:srgbClr val="34BD26"/>
                </a:solidFill>
              </a:rPr>
              <a:t>struct</a:t>
            </a:r>
            <a:r>
              <a:rPr dirty="0"/>
              <a:t> spinlock *</a:t>
            </a:r>
            <a:r>
              <a:rPr dirty="0" err="1"/>
              <a:t>lk</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err="1">
                <a:solidFill>
                  <a:srgbClr val="000000"/>
                </a:solidFill>
              </a:rPr>
              <a:t>pushcli</a:t>
            </a:r>
            <a:r>
              <a:rPr dirty="0">
                <a:solidFill>
                  <a:srgbClr val="000000"/>
                </a:solidFill>
              </a:rPr>
              <a:t>(); </a:t>
            </a:r>
            <a:r>
              <a:rPr dirty="0"/>
              <a:t>// disable interrupts to avoid deadlock.</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a:solidFill>
                  <a:srgbClr val="CE7924"/>
                </a:solidFill>
              </a:rPr>
              <a:t>if</a:t>
            </a:r>
            <a:r>
              <a:rPr dirty="0"/>
              <a:t>(holding(</a:t>
            </a:r>
            <a:r>
              <a:rPr dirty="0" err="1"/>
              <a:t>lk</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panic(</a:t>
            </a:r>
            <a:r>
              <a:rPr dirty="0">
                <a:solidFill>
                  <a:srgbClr val="C33720"/>
                </a:solidFill>
              </a:rPr>
              <a:t>"acquire"</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endParaRPr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The </a:t>
            </a:r>
            <a:r>
              <a:rPr dirty="0" err="1"/>
              <a:t>xchg</a:t>
            </a:r>
            <a:r>
              <a:rPr dirty="0"/>
              <a:t> is atomic.</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It also serializes, so that reads after acquire are not</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reordered before it. </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a:solidFill>
                  <a:srgbClr val="CE7924"/>
                </a:solidFill>
              </a:rPr>
              <a:t>while</a:t>
            </a:r>
            <a:r>
              <a:rPr dirty="0"/>
              <a:t>(</a:t>
            </a:r>
            <a:r>
              <a:rPr dirty="0" err="1"/>
              <a:t>xchg</a:t>
            </a:r>
            <a:r>
              <a:rPr dirty="0"/>
              <a:t>(&amp;</a:t>
            </a:r>
            <a:r>
              <a:rPr dirty="0" err="1"/>
              <a:t>lk</a:t>
            </a:r>
            <a:r>
              <a:rPr dirty="0"/>
              <a:t>-&gt;locked, </a:t>
            </a:r>
            <a:r>
              <a:rPr dirty="0">
                <a:solidFill>
                  <a:srgbClr val="C33720"/>
                </a:solidFill>
              </a:rPr>
              <a:t>1</a:t>
            </a:r>
            <a:r>
              <a:rPr dirty="0"/>
              <a:t>) != </a:t>
            </a:r>
            <a:r>
              <a:rPr dirty="0">
                <a:solidFill>
                  <a:srgbClr val="C33720"/>
                </a:solidFill>
              </a:rPr>
              <a:t>0</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endParaRPr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Record info about lock acquisition for debugging.</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err="1"/>
              <a:t>lk</a:t>
            </a:r>
            <a:r>
              <a:rPr dirty="0"/>
              <a:t>-&gt;</a:t>
            </a:r>
            <a:r>
              <a:rPr dirty="0" err="1"/>
              <a:t>cpu</a:t>
            </a:r>
            <a:r>
              <a:rPr dirty="0"/>
              <a:t> = </a:t>
            </a:r>
            <a:r>
              <a:rPr dirty="0" err="1"/>
              <a:t>cpu</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err="1"/>
              <a:t>getcallerpcs</a:t>
            </a:r>
            <a:r>
              <a:rPr dirty="0"/>
              <a:t>(&amp;</a:t>
            </a:r>
            <a:r>
              <a:rPr dirty="0" err="1"/>
              <a:t>lk</a:t>
            </a:r>
            <a:r>
              <a:rPr dirty="0"/>
              <a:t>, </a:t>
            </a:r>
            <a:r>
              <a:rPr dirty="0" err="1"/>
              <a:t>lk</a:t>
            </a:r>
            <a:r>
              <a:rPr dirty="0"/>
              <a:t>-&gt;pcs);</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t>
            </a:r>
          </a:p>
        </p:txBody>
      </p:sp>
    </p:spTree>
    <p:extLst>
      <p:ext uri="{BB962C8B-B14F-4D97-AF65-F5344CB8AC3E}">
        <p14:creationId xmlns:p14="http://schemas.microsoft.com/office/powerpoint/2010/main" val="111767790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t>Busy Waiting</a:t>
            </a:r>
          </a:p>
        </p:txBody>
      </p:sp>
      <p:sp>
        <p:nvSpPr>
          <p:cNvPr id="188" name="Shape 188"/>
          <p:cNvSpPr>
            <a:spLocks noGrp="1"/>
          </p:cNvSpPr>
          <p:nvPr>
            <p:ph type="body" idx="1"/>
          </p:nvPr>
        </p:nvSpPr>
        <p:spPr>
          <a:prstGeom prst="rect">
            <a:avLst/>
          </a:prstGeom>
        </p:spPr>
        <p:txBody>
          <a:bodyPr>
            <a:normAutofit fontScale="92500" lnSpcReduction="10000"/>
          </a:bodyPr>
          <a:lstStyle/>
          <a:p>
            <a:r>
              <a:rPr sz="2800" dirty="0"/>
              <a:t>Whenever the a process is waiting to enter a critical section under these schemes, it sits in an infinite loop</a:t>
            </a:r>
            <a:endParaRPr lang="en-US" sz="2800" dirty="0"/>
          </a:p>
          <a:p>
            <a:endParaRPr sz="2800" dirty="0"/>
          </a:p>
          <a:p>
            <a:r>
              <a:rPr sz="2800" dirty="0"/>
              <a:t>This wastes CPU time</a:t>
            </a:r>
          </a:p>
          <a:p>
            <a:endParaRPr lang="en-US" sz="2800" dirty="0"/>
          </a:p>
          <a:p>
            <a:r>
              <a:rPr sz="2800" dirty="0"/>
              <a:t>It can also interact badly with scheduling</a:t>
            </a:r>
            <a:endParaRPr lang="en-US" sz="2800" dirty="0"/>
          </a:p>
          <a:p>
            <a:endParaRPr lang="en-US" sz="2800" dirty="0"/>
          </a:p>
          <a:p>
            <a:r>
              <a:rPr lang="en-US" sz="2800" dirty="0"/>
              <a:t>Both </a:t>
            </a:r>
            <a:r>
              <a:rPr lang="en-US" sz="2800" dirty="0" err="1"/>
              <a:t>Petterson’s</a:t>
            </a:r>
            <a:r>
              <a:rPr lang="en-US" sz="2800" dirty="0"/>
              <a:t> </a:t>
            </a:r>
            <a:r>
              <a:rPr lang="en-US" sz="2800" dirty="0" err="1"/>
              <a:t>Algo</a:t>
            </a:r>
            <a:r>
              <a:rPr lang="en-US" sz="2800" dirty="0"/>
              <a:t> and Hardware approaches suffer from Busy Waiting. </a:t>
            </a:r>
            <a:endParaRPr sz="2800" dirty="0"/>
          </a:p>
        </p:txBody>
      </p:sp>
    </p:spTree>
    <p:extLst>
      <p:ext uri="{BB962C8B-B14F-4D97-AF65-F5344CB8AC3E}">
        <p14:creationId xmlns:p14="http://schemas.microsoft.com/office/powerpoint/2010/main" val="405829346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p>
            <a:r>
              <a:t>Priority Inversion</a:t>
            </a:r>
          </a:p>
        </p:txBody>
      </p:sp>
      <p:sp>
        <p:nvSpPr>
          <p:cNvPr id="191" name="Shape 191"/>
          <p:cNvSpPr>
            <a:spLocks noGrp="1"/>
          </p:cNvSpPr>
          <p:nvPr>
            <p:ph type="body" idx="1"/>
          </p:nvPr>
        </p:nvSpPr>
        <p:spPr>
          <a:prstGeom prst="rect">
            <a:avLst/>
          </a:prstGeom>
        </p:spPr>
        <p:txBody>
          <a:bodyPr>
            <a:normAutofit fontScale="85000" lnSpcReduction="10000"/>
          </a:bodyPr>
          <a:lstStyle/>
          <a:p>
            <a:pPr marL="262523" indent="-262523" defTabSz="345030">
              <a:spcBef>
                <a:spcPts val="2461"/>
              </a:spcBef>
              <a:defRPr sz="3024"/>
            </a:pPr>
            <a:r>
              <a:rPr dirty="0"/>
              <a:t>Suppose we're using priority scheduling, and we have a high-priority process </a:t>
            </a:r>
            <a:r>
              <a:rPr b="1" dirty="0">
                <a:latin typeface="Helvetica"/>
                <a:ea typeface="Helvetica"/>
                <a:cs typeface="Helvetica"/>
                <a:sym typeface="Helvetica"/>
              </a:rPr>
              <a:t>H</a:t>
            </a:r>
            <a:r>
              <a:rPr dirty="0"/>
              <a:t> and a low priority process </a:t>
            </a:r>
            <a:r>
              <a:rPr b="1" dirty="0">
                <a:latin typeface="Helvetica"/>
                <a:ea typeface="Helvetica"/>
                <a:cs typeface="Helvetica"/>
                <a:sym typeface="Helvetica"/>
              </a:rPr>
              <a:t>L</a:t>
            </a:r>
          </a:p>
          <a:p>
            <a:pPr marL="525046" lvl="1" indent="-262523" defTabSz="345030">
              <a:spcBef>
                <a:spcPts val="2461"/>
              </a:spcBef>
              <a:defRPr sz="3024"/>
            </a:pPr>
            <a:r>
              <a:rPr dirty="0"/>
              <a:t>So whenever </a:t>
            </a:r>
            <a:r>
              <a:rPr b="1" dirty="0">
                <a:latin typeface="Helvetica"/>
                <a:ea typeface="Helvetica"/>
                <a:cs typeface="Helvetica"/>
                <a:sym typeface="Helvetica"/>
              </a:rPr>
              <a:t>H</a:t>
            </a:r>
            <a:r>
              <a:rPr dirty="0"/>
              <a:t> is runnable, </a:t>
            </a:r>
            <a:r>
              <a:rPr b="1" dirty="0"/>
              <a:t>it will always be chosen </a:t>
            </a:r>
            <a:r>
              <a:rPr dirty="0"/>
              <a:t>over </a:t>
            </a:r>
            <a:r>
              <a:rPr b="1" dirty="0">
                <a:latin typeface="Helvetica"/>
                <a:ea typeface="Helvetica"/>
                <a:cs typeface="Helvetica"/>
                <a:sym typeface="Helvetica"/>
              </a:rPr>
              <a:t>L</a:t>
            </a:r>
          </a:p>
          <a:p>
            <a:pPr marL="262523" indent="-262523" defTabSz="345030">
              <a:spcBef>
                <a:spcPts val="2461"/>
              </a:spcBef>
              <a:defRPr sz="3024"/>
            </a:pPr>
            <a:r>
              <a:rPr dirty="0"/>
              <a:t>Now, </a:t>
            </a:r>
            <a:r>
              <a:rPr b="1" dirty="0">
                <a:latin typeface="Helvetica"/>
                <a:ea typeface="Helvetica"/>
                <a:cs typeface="Helvetica"/>
                <a:sym typeface="Helvetica"/>
              </a:rPr>
              <a:t>L</a:t>
            </a:r>
            <a:r>
              <a:rPr dirty="0"/>
              <a:t> enters a critical region, but is then preempted to run </a:t>
            </a:r>
            <a:r>
              <a:rPr b="1" dirty="0">
                <a:latin typeface="Helvetica"/>
                <a:ea typeface="Helvetica"/>
                <a:cs typeface="Helvetica"/>
                <a:sym typeface="Helvetica"/>
              </a:rPr>
              <a:t>H</a:t>
            </a:r>
          </a:p>
          <a:p>
            <a:pPr marL="262523" indent="-262523" defTabSz="345030">
              <a:spcBef>
                <a:spcPts val="2461"/>
              </a:spcBef>
              <a:defRPr sz="3024"/>
            </a:pPr>
            <a:r>
              <a:rPr b="1" dirty="0">
                <a:latin typeface="Helvetica"/>
                <a:ea typeface="Helvetica"/>
                <a:cs typeface="Helvetica"/>
                <a:sym typeface="Helvetica"/>
              </a:rPr>
              <a:t>H</a:t>
            </a:r>
            <a:r>
              <a:rPr dirty="0"/>
              <a:t> wants to enter the critical region, but the lock is already held by </a:t>
            </a:r>
            <a:r>
              <a:rPr b="1" dirty="0">
                <a:latin typeface="Helvetica"/>
                <a:ea typeface="Helvetica"/>
                <a:cs typeface="Helvetica"/>
                <a:sym typeface="Helvetica"/>
              </a:rPr>
              <a:t>L</a:t>
            </a:r>
            <a:r>
              <a:rPr dirty="0"/>
              <a:t>, so it enters a busy wait loop</a:t>
            </a:r>
          </a:p>
          <a:p>
            <a:pPr marL="262523" indent="-262523" defTabSz="345030">
              <a:spcBef>
                <a:spcPts val="2461"/>
              </a:spcBef>
              <a:defRPr sz="3024"/>
            </a:pPr>
            <a:r>
              <a:rPr dirty="0"/>
              <a:t>But now </a:t>
            </a:r>
            <a:r>
              <a:rPr b="1" dirty="0">
                <a:latin typeface="Helvetica"/>
                <a:ea typeface="Helvetica"/>
                <a:cs typeface="Helvetica"/>
                <a:sym typeface="Helvetica"/>
              </a:rPr>
              <a:t>H</a:t>
            </a:r>
            <a:r>
              <a:rPr dirty="0"/>
              <a:t> is </a:t>
            </a:r>
            <a:r>
              <a:rPr i="1" dirty="0"/>
              <a:t>always</a:t>
            </a:r>
            <a:r>
              <a:rPr dirty="0"/>
              <a:t> runnable, and will </a:t>
            </a:r>
            <a:r>
              <a:rPr i="1" dirty="0"/>
              <a:t>always </a:t>
            </a:r>
            <a:r>
              <a:rPr dirty="0"/>
              <a:t>be chosen over </a:t>
            </a:r>
            <a:r>
              <a:rPr b="1" dirty="0">
                <a:latin typeface="Helvetica"/>
                <a:ea typeface="Helvetica"/>
                <a:cs typeface="Helvetica"/>
                <a:sym typeface="Helvetica"/>
              </a:rPr>
              <a:t>L</a:t>
            </a:r>
            <a:r>
              <a:rPr dirty="0"/>
              <a:t>, so </a:t>
            </a:r>
            <a:r>
              <a:rPr b="1" dirty="0">
                <a:latin typeface="Helvetica"/>
                <a:ea typeface="Helvetica"/>
                <a:cs typeface="Helvetica"/>
                <a:sym typeface="Helvetica"/>
              </a:rPr>
              <a:t>L</a:t>
            </a:r>
            <a:r>
              <a:rPr dirty="0"/>
              <a:t> can never leave its critical region and </a:t>
            </a:r>
            <a:r>
              <a:rPr b="1" dirty="0">
                <a:solidFill>
                  <a:srgbClr val="FF0000"/>
                </a:solidFill>
              </a:rPr>
              <a:t>the system is stuck</a:t>
            </a:r>
          </a:p>
        </p:txBody>
      </p:sp>
    </p:spTree>
    <p:extLst>
      <p:ext uri="{BB962C8B-B14F-4D97-AF65-F5344CB8AC3E}">
        <p14:creationId xmlns:p14="http://schemas.microsoft.com/office/powerpoint/2010/main" val="406733475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asted-image.jpg"/>
          <p:cNvPicPr>
            <a:picLocks noGrp="1" noChangeAspect="1"/>
          </p:cNvPicPr>
          <p:nvPr>
            <p:ph type="pic" idx="13"/>
          </p:nvPr>
        </p:nvPicPr>
        <p:blipFill>
          <a:blip r:embed="rId2">
            <a:extLst/>
          </a:blip>
          <a:srcRect t="4377" b="4377"/>
          <a:stretch>
            <a:fillRect/>
          </a:stretch>
        </p:blipFill>
        <p:spPr>
          <a:prstGeom prst="rect">
            <a:avLst/>
          </a:prstGeom>
        </p:spPr>
      </p:pic>
      <p:sp>
        <p:nvSpPr>
          <p:cNvPr id="194" name="Shape 194"/>
          <p:cNvSpPr>
            <a:spLocks noGrp="1"/>
          </p:cNvSpPr>
          <p:nvPr>
            <p:ph type="title"/>
          </p:nvPr>
        </p:nvSpPr>
        <p:spPr>
          <a:prstGeom prst="rect">
            <a:avLst/>
          </a:prstGeom>
        </p:spPr>
        <p:txBody>
          <a:bodyPr/>
          <a:lstStyle/>
          <a:p>
            <a:r>
              <a:t>The Martian Inversion</a:t>
            </a:r>
          </a:p>
        </p:txBody>
      </p:sp>
      <p:sp>
        <p:nvSpPr>
          <p:cNvPr id="195" name="Shape 195"/>
          <p:cNvSpPr>
            <a:spLocks noGrp="1"/>
          </p:cNvSpPr>
          <p:nvPr>
            <p:ph type="body" sz="half" idx="1"/>
          </p:nvPr>
        </p:nvSpPr>
        <p:spPr>
          <a:prstGeom prst="rect">
            <a:avLst/>
          </a:prstGeom>
        </p:spPr>
        <p:txBody>
          <a:bodyPr>
            <a:normAutofit fontScale="92500" lnSpcReduction="20000"/>
          </a:bodyPr>
          <a:lstStyle/>
          <a:p>
            <a:pPr marL="221806" indent="-221806" defTabSz="377890">
              <a:spcBef>
                <a:spcPts val="2039"/>
              </a:spcBef>
              <a:defRPr sz="2576"/>
            </a:pPr>
            <a:r>
              <a:t>The Mars Pathfinder mission used the VxWorks realtime operating system with priority scheduling</a:t>
            </a:r>
          </a:p>
          <a:p>
            <a:pPr marL="221806" indent="-221806" defTabSz="377890">
              <a:spcBef>
                <a:spcPts val="2039"/>
              </a:spcBef>
              <a:defRPr sz="2576"/>
            </a:pPr>
            <a:r>
              <a:t>Meterological data gathering was low-priority task, communication task was medium-priority</a:t>
            </a:r>
          </a:p>
          <a:p>
            <a:pPr marL="221806" indent="-221806" defTabSz="377890">
              <a:spcBef>
                <a:spcPts val="2039"/>
              </a:spcBef>
              <a:defRPr sz="2576"/>
            </a:pPr>
            <a:r>
              <a:t>Both shared a data bus, controlled by a lock</a:t>
            </a:r>
          </a:p>
          <a:p>
            <a:pPr marL="221806" indent="-221806" defTabSz="377890">
              <a:spcBef>
                <a:spcPts val="2039"/>
              </a:spcBef>
              <a:defRPr sz="2576"/>
            </a:pPr>
            <a:r>
              <a:t>This caused a classic priority inversion, hanging the lander until the watchdog timer reset it</a:t>
            </a:r>
          </a:p>
        </p:txBody>
      </p:sp>
    </p:spTree>
    <p:extLst>
      <p:ext uri="{BB962C8B-B14F-4D97-AF65-F5344CB8AC3E}">
        <p14:creationId xmlns:p14="http://schemas.microsoft.com/office/powerpoint/2010/main" val="130218668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pasted-image.jpg"/>
          <p:cNvPicPr>
            <a:picLocks noGrp="1" noChangeAspect="1"/>
          </p:cNvPicPr>
          <p:nvPr>
            <p:ph type="pic" idx="13"/>
          </p:nvPr>
        </p:nvPicPr>
        <p:blipFill>
          <a:blip r:embed="rId3">
            <a:extLst/>
          </a:blip>
          <a:srcRect l="16486" r="23870"/>
          <a:stretch>
            <a:fillRect/>
          </a:stretch>
        </p:blipFill>
        <p:spPr>
          <a:prstGeom prst="rect">
            <a:avLst/>
          </a:prstGeom>
        </p:spPr>
      </p:pic>
      <p:sp>
        <p:nvSpPr>
          <p:cNvPr id="198" name="Shape 198"/>
          <p:cNvSpPr>
            <a:spLocks noGrp="1"/>
          </p:cNvSpPr>
          <p:nvPr>
            <p:ph type="title"/>
          </p:nvPr>
        </p:nvSpPr>
        <p:spPr>
          <a:prstGeom prst="rect">
            <a:avLst/>
          </a:prstGeom>
        </p:spPr>
        <p:txBody>
          <a:bodyPr/>
          <a:lstStyle/>
          <a:p>
            <a:r>
              <a:t>The Martian Inversion</a:t>
            </a:r>
          </a:p>
        </p:txBody>
      </p:sp>
      <p:sp>
        <p:nvSpPr>
          <p:cNvPr id="199" name="Shape 199"/>
          <p:cNvSpPr>
            <a:spLocks noGrp="1"/>
          </p:cNvSpPr>
          <p:nvPr>
            <p:ph type="body" sz="half" idx="1"/>
          </p:nvPr>
        </p:nvSpPr>
        <p:spPr>
          <a:prstGeom prst="rect">
            <a:avLst/>
          </a:prstGeom>
        </p:spPr>
        <p:txBody>
          <a:bodyPr/>
          <a:lstStyle/>
          <a:p>
            <a:r>
              <a:rPr dirty="0"/>
              <a:t>This was debugged from 140 million miles away by examining system log data</a:t>
            </a:r>
          </a:p>
          <a:p>
            <a:r>
              <a:rPr dirty="0"/>
              <a:t>Fixed by uploading a snippet of C code that turned on </a:t>
            </a:r>
            <a:r>
              <a:rPr b="1" i="1" dirty="0"/>
              <a:t>priority inheritance</a:t>
            </a:r>
            <a:r>
              <a:rPr b="1" dirty="0"/>
              <a:t> </a:t>
            </a:r>
            <a:r>
              <a:rPr dirty="0"/>
              <a:t>for the lock</a:t>
            </a:r>
          </a:p>
          <a:p>
            <a:r>
              <a:rPr dirty="0"/>
              <a:t>Priority inheritance says that a process holding a lock is elevated to the highest priority of anything waiting for the lock</a:t>
            </a:r>
          </a:p>
        </p:txBody>
      </p:sp>
    </p:spTree>
    <p:extLst>
      <p:ext uri="{BB962C8B-B14F-4D97-AF65-F5344CB8AC3E}">
        <p14:creationId xmlns:p14="http://schemas.microsoft.com/office/powerpoint/2010/main" val="201414836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Sleep and Wakeup</a:t>
            </a:r>
          </a:p>
        </p:txBody>
      </p:sp>
      <p:sp>
        <p:nvSpPr>
          <p:cNvPr id="202" name="Shape 202"/>
          <p:cNvSpPr>
            <a:spLocks noGrp="1"/>
          </p:cNvSpPr>
          <p:nvPr>
            <p:ph type="body" idx="1"/>
          </p:nvPr>
        </p:nvSpPr>
        <p:spPr>
          <a:prstGeom prst="rect">
            <a:avLst/>
          </a:prstGeom>
        </p:spPr>
        <p:txBody>
          <a:bodyPr>
            <a:normAutofit fontScale="85000" lnSpcReduction="10000"/>
          </a:bodyPr>
          <a:lstStyle/>
          <a:p>
            <a:pPr marL="275024" indent="-275024" defTabSz="361460">
              <a:spcBef>
                <a:spcPts val="2531"/>
              </a:spcBef>
              <a:defRPr sz="3168"/>
            </a:pPr>
            <a:r>
              <a:t>Instead of waiting in a loop, wasting CPU, we would like to put the waiting process to sleep, waking up when the lock is released</a:t>
            </a:r>
          </a:p>
          <a:p>
            <a:pPr marL="275024" indent="-275024" defTabSz="361460">
              <a:spcBef>
                <a:spcPts val="2531"/>
              </a:spcBef>
              <a:defRPr sz="3168"/>
            </a:pPr>
            <a:r>
              <a:t>Often, sleep and wakeup take as parameters the address of some variable so we can match up sleeps with wakeups</a:t>
            </a:r>
          </a:p>
          <a:p>
            <a:pPr marL="275024" indent="-275024" defTabSz="361460">
              <a:spcBef>
                <a:spcPts val="2531"/>
              </a:spcBef>
              <a:defRPr sz="3168"/>
            </a:pPr>
            <a:r>
              <a:t>E.g., in xv6:</a:t>
            </a:r>
          </a:p>
          <a:p>
            <a:pPr marL="550048" lvl="1" indent="-275024" defTabSz="361460">
              <a:spcBef>
                <a:spcPts val="2531"/>
              </a:spcBef>
              <a:defRPr sz="3168"/>
            </a:pPr>
            <a:r>
              <a:t>sleep(void *chan)</a:t>
            </a:r>
          </a:p>
          <a:p>
            <a:pPr marL="550048" lvl="1" indent="-275024" defTabSz="361460">
              <a:spcBef>
                <a:spcPts val="2531"/>
              </a:spcBef>
              <a:defRPr sz="3168"/>
            </a:pPr>
            <a:r>
              <a:t>wakeup(void *chan)</a:t>
            </a:r>
          </a:p>
        </p:txBody>
      </p:sp>
    </p:spTree>
    <p:extLst>
      <p:ext uri="{BB962C8B-B14F-4D97-AF65-F5344CB8AC3E}">
        <p14:creationId xmlns:p14="http://schemas.microsoft.com/office/powerpoint/2010/main" val="223742302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prstGeom prst="rect">
            <a:avLst/>
          </a:prstGeom>
        </p:spPr>
        <p:txBody>
          <a:bodyPr/>
          <a:lstStyle/>
          <a:p>
            <a:r>
              <a:t>Producer-Consumer</a:t>
            </a:r>
          </a:p>
        </p:txBody>
      </p:sp>
      <p:sp>
        <p:nvSpPr>
          <p:cNvPr id="205" name="Shape 205"/>
          <p:cNvSpPr>
            <a:spLocks noGrp="1"/>
          </p:cNvSpPr>
          <p:nvPr>
            <p:ph type="body" idx="1"/>
          </p:nvPr>
        </p:nvSpPr>
        <p:spPr>
          <a:prstGeom prst="rect">
            <a:avLst/>
          </a:prstGeom>
        </p:spPr>
        <p:txBody>
          <a:bodyPr>
            <a:normAutofit/>
          </a:bodyPr>
          <a:lstStyle/>
          <a:p>
            <a:r>
              <a:rPr sz="2800" dirty="0"/>
              <a:t>Imagine we have two tasks, one that </a:t>
            </a:r>
            <a:r>
              <a:rPr sz="2800" i="1" dirty="0"/>
              <a:t>produces</a:t>
            </a:r>
            <a:r>
              <a:rPr sz="2800" dirty="0"/>
              <a:t> items and places them in a fixed-size buffer, and one that </a:t>
            </a:r>
            <a:r>
              <a:rPr sz="2800" i="1" dirty="0"/>
              <a:t>consumes</a:t>
            </a:r>
            <a:r>
              <a:rPr sz="2800" dirty="0"/>
              <a:t> them</a:t>
            </a:r>
          </a:p>
          <a:p>
            <a:pPr lvl="1"/>
            <a:r>
              <a:rPr sz="2400" dirty="0"/>
              <a:t>An example you have seen already – a pipe!</a:t>
            </a:r>
          </a:p>
          <a:p>
            <a:r>
              <a:rPr sz="2800" dirty="0"/>
              <a:t>If the buffer is full, the producer sleeps until there's space</a:t>
            </a:r>
          </a:p>
          <a:p>
            <a:r>
              <a:rPr sz="2800" dirty="0"/>
              <a:t>If the buffer is empty, the consumer sleeps until there's data available</a:t>
            </a:r>
          </a:p>
        </p:txBody>
      </p:sp>
    </p:spTree>
    <p:extLst>
      <p:ext uri="{BB962C8B-B14F-4D97-AF65-F5344CB8AC3E}">
        <p14:creationId xmlns:p14="http://schemas.microsoft.com/office/powerpoint/2010/main" val="2000819034"/>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84294" y="-7684"/>
            <a:ext cx="10058400" cy="829876"/>
          </a:xfrm>
        </p:spPr>
        <p:txBody>
          <a:bodyPr/>
          <a:lstStyle/>
          <a:p>
            <a:pPr eaLnBrk="1" hangingPunct="1"/>
            <a:r>
              <a:rPr lang="en-US" altLang="en-US" sz="3200" dirty="0"/>
              <a:t>The Producer-Consumer Problem</a:t>
            </a:r>
          </a:p>
        </p:txBody>
      </p:sp>
      <p:pic>
        <p:nvPicPr>
          <p:cNvPr id="5018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89" t="19963" r="4556" b="2863"/>
          <a:stretch/>
        </p:blipFill>
        <p:spPr bwMode="auto">
          <a:xfrm>
            <a:off x="5013818" y="3758420"/>
            <a:ext cx="6912113" cy="2895808"/>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15" t="3957" r="2115" b="19690"/>
          <a:stretch/>
        </p:blipFill>
        <p:spPr bwMode="auto">
          <a:xfrm>
            <a:off x="357809" y="822192"/>
            <a:ext cx="7013575" cy="3083156"/>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507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normAutofit/>
          </a:bodyPr>
          <a:lstStyle>
            <a:lvl1pPr defTabSz="537463">
              <a:defRPr sz="7360"/>
            </a:lvl1pPr>
          </a:lstStyle>
          <a:p>
            <a:r>
              <a:t>The Lost Wakeup Problem</a:t>
            </a:r>
          </a:p>
        </p:txBody>
      </p:sp>
      <p:sp>
        <p:nvSpPr>
          <p:cNvPr id="214" name="Shape 214"/>
          <p:cNvSpPr>
            <a:spLocks noGrp="1"/>
          </p:cNvSpPr>
          <p:nvPr>
            <p:ph type="body" idx="1"/>
          </p:nvPr>
        </p:nvSpPr>
        <p:spPr>
          <a:prstGeom prst="rect">
            <a:avLst/>
          </a:prstGeom>
        </p:spPr>
        <p:txBody>
          <a:bodyPr>
            <a:normAutofit fontScale="85000" lnSpcReduction="10000"/>
          </a:bodyPr>
          <a:lstStyle/>
          <a:p>
            <a:pPr marL="290650" indent="-290650" defTabSz="381998">
              <a:spcBef>
                <a:spcPts val="2742"/>
              </a:spcBef>
              <a:defRPr sz="3348"/>
            </a:pPr>
            <a:r>
              <a:t>Suppose the buffer is empty, and consumer checks that count is 0</a:t>
            </a:r>
          </a:p>
          <a:p>
            <a:pPr marL="290650" indent="-290650" defTabSz="381998">
              <a:spcBef>
                <a:spcPts val="2742"/>
              </a:spcBef>
              <a:defRPr sz="3348"/>
            </a:pPr>
            <a:r>
              <a:t>Just before consumer actually goes to sleep, it gets preempted, and producer puts something in the buffer</a:t>
            </a:r>
          </a:p>
          <a:p>
            <a:pPr marL="290650" indent="-290650" defTabSz="381998">
              <a:spcBef>
                <a:spcPts val="2742"/>
              </a:spcBef>
              <a:defRPr sz="3348"/>
            </a:pPr>
            <a:r>
              <a:t>Since count is now 1, producer tries to wake up consumer, but consumer isn't asleep yet, so it does nothing</a:t>
            </a:r>
          </a:p>
          <a:p>
            <a:pPr marL="290650" indent="-290650" defTabSz="381998">
              <a:spcBef>
                <a:spcPts val="2742"/>
              </a:spcBef>
              <a:defRPr sz="3348"/>
            </a:pPr>
            <a:r>
              <a:t>Control returns to the consumer, who goes to sleep, and never wakes up – it has missed its wakeup</a:t>
            </a:r>
          </a:p>
        </p:txBody>
      </p:sp>
    </p:spTree>
    <p:extLst>
      <p:ext uri="{BB962C8B-B14F-4D97-AF65-F5344CB8AC3E}">
        <p14:creationId xmlns:p14="http://schemas.microsoft.com/office/powerpoint/2010/main" val="340564106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lecture</a:t>
            </a:r>
          </a:p>
        </p:txBody>
      </p:sp>
      <p:sp>
        <p:nvSpPr>
          <p:cNvPr id="3" name="Text Placeholder 2"/>
          <p:cNvSpPr>
            <a:spLocks noGrp="1"/>
          </p:cNvSpPr>
          <p:nvPr>
            <p:ph sz="half" idx="1"/>
          </p:nvPr>
        </p:nvSpPr>
        <p:spPr/>
        <p:txBody>
          <a:bodyPr/>
          <a:lstStyle/>
          <a:p>
            <a:r>
              <a:rPr lang="en-US" dirty="0"/>
              <a:t>Concurrency</a:t>
            </a:r>
          </a:p>
          <a:p>
            <a:r>
              <a:rPr lang="en-US" dirty="0"/>
              <a:t>Mutual Exclusion</a:t>
            </a:r>
          </a:p>
          <a:p>
            <a:pPr lvl="1"/>
            <a:r>
              <a:rPr lang="en-US" dirty="0"/>
              <a:t>Hardware Support</a:t>
            </a:r>
          </a:p>
          <a:p>
            <a:pPr lvl="1"/>
            <a:r>
              <a:rPr lang="en-US" dirty="0"/>
              <a:t>Semaphores</a:t>
            </a:r>
          </a:p>
          <a:p>
            <a:pPr lvl="1"/>
            <a:r>
              <a:rPr lang="en-US" dirty="0"/>
              <a:t>Monitors</a:t>
            </a:r>
          </a:p>
          <a:p>
            <a:pPr lvl="1"/>
            <a:r>
              <a:rPr lang="en-US" dirty="0"/>
              <a:t>Readers/Writers Problem</a:t>
            </a:r>
          </a:p>
          <a:p>
            <a:pPr lvl="1"/>
            <a:endParaRPr lang="en-US" dirty="0"/>
          </a:p>
          <a:p>
            <a:r>
              <a:rPr lang="en-US" dirty="0"/>
              <a:t>Deadlocks</a:t>
            </a:r>
          </a:p>
          <a:p>
            <a:pPr lvl="1"/>
            <a:r>
              <a:rPr lang="en-US" dirty="0"/>
              <a:t>Detection &amp; Recovery</a:t>
            </a:r>
          </a:p>
          <a:p>
            <a:pPr lvl="1"/>
            <a:r>
              <a:rPr lang="en-US" dirty="0"/>
              <a:t>Avoidance</a:t>
            </a:r>
          </a:p>
          <a:p>
            <a:pPr lvl="1"/>
            <a:r>
              <a:rPr lang="en-US" dirty="0"/>
              <a:t>Prevention</a:t>
            </a:r>
          </a:p>
          <a:p>
            <a:pPr lvl="1"/>
            <a:endParaRPr lang="en-US" dirty="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927122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Lost Wakeup</a:t>
            </a:r>
          </a:p>
        </p:txBody>
      </p:sp>
      <p:pic>
        <p:nvPicPr>
          <p:cNvPr id="217" name="pasted-image.pdf"/>
          <p:cNvPicPr>
            <a:picLocks noChangeAspect="1"/>
          </p:cNvPicPr>
          <p:nvPr/>
        </p:nvPicPr>
        <p:blipFill>
          <a:blip r:embed="rId2">
            <a:extLst/>
          </a:blip>
          <a:stretch>
            <a:fillRect/>
          </a:stretch>
        </p:blipFill>
        <p:spPr>
          <a:xfrm>
            <a:off x="2364275" y="2783831"/>
            <a:ext cx="7463450" cy="2522634"/>
          </a:xfrm>
          <a:prstGeom prst="rect">
            <a:avLst/>
          </a:prstGeom>
          <a:ln w="12700">
            <a:miter lim="400000"/>
          </a:ln>
        </p:spPr>
      </p:pic>
    </p:spTree>
    <p:extLst>
      <p:ext uri="{BB962C8B-B14F-4D97-AF65-F5344CB8AC3E}">
        <p14:creationId xmlns:p14="http://schemas.microsoft.com/office/powerpoint/2010/main" val="217593249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normAutofit fontScale="90000"/>
          </a:bodyPr>
          <a:lstStyle>
            <a:lvl1pPr defTabSz="490727">
              <a:defRPr sz="6719"/>
            </a:lvl1pPr>
          </a:lstStyle>
          <a:p>
            <a:r>
              <a:t>Solving the Lost Wakeup Problem</a:t>
            </a:r>
          </a:p>
        </p:txBody>
      </p:sp>
      <p:sp>
        <p:nvSpPr>
          <p:cNvPr id="220" name="Shape 220"/>
          <p:cNvSpPr>
            <a:spLocks noGrp="1"/>
          </p:cNvSpPr>
          <p:nvPr>
            <p:ph type="body" idx="1"/>
          </p:nvPr>
        </p:nvSpPr>
        <p:spPr>
          <a:prstGeom prst="rect">
            <a:avLst/>
          </a:prstGeom>
        </p:spPr>
        <p:txBody>
          <a:bodyPr>
            <a:normAutofit/>
          </a:bodyPr>
          <a:lstStyle/>
          <a:p>
            <a:r>
              <a:rPr sz="2800" dirty="0"/>
              <a:t>We can have the producer and the consumer share a lock</a:t>
            </a:r>
          </a:p>
          <a:p>
            <a:r>
              <a:rPr sz="2800" dirty="0"/>
              <a:t>The consumer acquires the lock, checks the value of count, and goes to sleep, passing the lock to the sleep function, which releases it</a:t>
            </a:r>
          </a:p>
          <a:p>
            <a:r>
              <a:rPr sz="2800" dirty="0"/>
              <a:t>The producer acquires the lock before calling wakeup; if the process is not yet fully asleep, it will wait, ensuring that the wakeup is sent </a:t>
            </a:r>
            <a:r>
              <a:rPr sz="2800" i="1" dirty="0"/>
              <a:t>after</a:t>
            </a:r>
            <a:r>
              <a:rPr sz="2800" dirty="0"/>
              <a:t> the process is actually asleep</a:t>
            </a:r>
          </a:p>
        </p:txBody>
      </p:sp>
    </p:spTree>
    <p:extLst>
      <p:ext uri="{BB962C8B-B14F-4D97-AF65-F5344CB8AC3E}">
        <p14:creationId xmlns:p14="http://schemas.microsoft.com/office/powerpoint/2010/main" val="3088309962"/>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Mutexes</a:t>
            </a:r>
          </a:p>
        </p:txBody>
      </p:sp>
      <p:sp>
        <p:nvSpPr>
          <p:cNvPr id="223" name="Shape 223"/>
          <p:cNvSpPr>
            <a:spLocks noGrp="1"/>
          </p:cNvSpPr>
          <p:nvPr>
            <p:ph type="body" idx="1"/>
          </p:nvPr>
        </p:nvSpPr>
        <p:spPr>
          <a:prstGeom prst="rect">
            <a:avLst/>
          </a:prstGeom>
        </p:spPr>
        <p:txBody>
          <a:bodyPr>
            <a:normAutofit/>
          </a:bodyPr>
          <a:lstStyle/>
          <a:p>
            <a:r>
              <a:rPr sz="2800" dirty="0"/>
              <a:t>A </a:t>
            </a:r>
            <a:r>
              <a:rPr sz="2800" dirty="0" err="1"/>
              <a:t>mutex</a:t>
            </a:r>
            <a:r>
              <a:rPr sz="2800" dirty="0"/>
              <a:t> is a way to have mutual exclusion without busy waiting</a:t>
            </a:r>
            <a:endParaRPr lang="en-US" sz="2800" dirty="0"/>
          </a:p>
          <a:p>
            <a:endParaRPr sz="2800" dirty="0"/>
          </a:p>
          <a:p>
            <a:r>
              <a:rPr sz="2800" dirty="0"/>
              <a:t>Implementation is very similar to the busy-wait version of critical regions, but instead of looping, </a:t>
            </a:r>
            <a:r>
              <a:rPr sz="2800" b="1" dirty="0"/>
              <a:t>we yield the CPU</a:t>
            </a:r>
          </a:p>
        </p:txBody>
      </p:sp>
    </p:spTree>
    <p:extLst>
      <p:ext uri="{BB962C8B-B14F-4D97-AF65-F5344CB8AC3E}">
        <p14:creationId xmlns:p14="http://schemas.microsoft.com/office/powerpoint/2010/main" val="129338990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Mutex Code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845" y="1910416"/>
            <a:ext cx="80962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40562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155448" y="-71959"/>
            <a:ext cx="10058400" cy="1609344"/>
          </a:xfrm>
          <a:prstGeom prst="rect">
            <a:avLst/>
          </a:prstGeom>
        </p:spPr>
        <p:txBody>
          <a:bodyPr/>
          <a:lstStyle/>
          <a:p>
            <a:r>
              <a:rPr dirty="0"/>
              <a:t>Locks and Interrupts</a:t>
            </a:r>
          </a:p>
        </p:txBody>
      </p:sp>
      <p:sp>
        <p:nvSpPr>
          <p:cNvPr id="229" name="Shape 229"/>
          <p:cNvSpPr>
            <a:spLocks noGrp="1"/>
          </p:cNvSpPr>
          <p:nvPr>
            <p:ph type="body" sz="quarter" idx="1"/>
          </p:nvPr>
        </p:nvSpPr>
        <p:spPr>
          <a:xfrm>
            <a:off x="2193727" y="1830586"/>
            <a:ext cx="7804547" cy="841937"/>
          </a:xfrm>
          <a:prstGeom prst="rect">
            <a:avLst/>
          </a:prstGeom>
        </p:spPr>
        <p:txBody>
          <a:bodyPr>
            <a:normAutofit/>
          </a:bodyPr>
          <a:lstStyle/>
          <a:p>
            <a:r>
              <a:rPr lang="en-US" dirty="0"/>
              <a:t>Is something wrong with this code?  If so, how could you fix it?</a:t>
            </a:r>
            <a:endParaRPr dirty="0"/>
          </a:p>
        </p:txBody>
      </p:sp>
      <p:sp>
        <p:nvSpPr>
          <p:cNvPr id="230" name="Shape 230"/>
          <p:cNvSpPr/>
          <p:nvPr/>
        </p:nvSpPr>
        <p:spPr>
          <a:xfrm>
            <a:off x="3064002" y="2726416"/>
            <a:ext cx="4554132" cy="3709029"/>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char</a:t>
            </a:r>
            <a:r>
              <a:rPr sz="1477"/>
              <a:t>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void</a:t>
            </a:r>
            <a:r>
              <a:rPr sz="1477"/>
              <a:t> interrupt_handler(</a:t>
            </a:r>
            <a:r>
              <a:rPr sz="1477">
                <a:solidFill>
                  <a:srgbClr val="34BD26"/>
                </a:solidFill>
              </a:rPr>
              <a:t>void</a:t>
            </a:r>
            <a:r>
              <a:rPr sz="1477"/>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t>
            </a:r>
            <a:r>
              <a:rPr sz="1477">
                <a:solidFill>
                  <a:srgbClr val="34BD26"/>
                </a:solidFill>
              </a:rPr>
              <a:t>char</a:t>
            </a:r>
            <a:r>
              <a:rPr sz="1477"/>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x1 = inb(</a:t>
            </a:r>
            <a:r>
              <a:rPr sz="1477">
                <a:solidFill>
                  <a:srgbClr val="C33720"/>
                </a:solidFill>
              </a:rPr>
              <a:t>0x120</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x2 = inb(</a:t>
            </a:r>
            <a:r>
              <a:rPr sz="1477">
                <a:solidFill>
                  <a:srgbClr val="C33720"/>
                </a:solidFill>
              </a:rPr>
              <a:t>0x121</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acknowledge_interrupt();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temp = x1;</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x1 =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x2 =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C33720"/>
                </a:solidFill>
                <a:latin typeface="Menlo"/>
                <a:ea typeface="Menlo"/>
                <a:cs typeface="Menlo"/>
                <a:sym typeface="Menlo"/>
              </a:defRPr>
            </a:pPr>
            <a:r>
              <a:rPr sz="1477">
                <a:solidFill>
                  <a:srgbClr val="000000"/>
                </a:solidFill>
              </a:rPr>
              <a:t>    printf(</a:t>
            </a:r>
            <a:r>
              <a:rPr sz="1477"/>
              <a:t>"Got and swapped x1=</a:t>
            </a:r>
            <a:r>
              <a:rPr sz="1477">
                <a:solidFill>
                  <a:srgbClr val="D53BD3"/>
                </a:solidFill>
              </a:rPr>
              <a:t>%d</a:t>
            </a:r>
            <a:r>
              <a:rPr sz="1477"/>
              <a:t> x2=</a:t>
            </a:r>
            <a:r>
              <a:rPr sz="1477">
                <a:solidFill>
                  <a:srgbClr val="D53BD3"/>
                </a:solidFill>
              </a:rPr>
              <a:t>%d\n</a:t>
            </a:r>
            <a:r>
              <a:rPr sz="1477"/>
              <a:t>"</a:t>
            </a:r>
            <a:r>
              <a:rPr sz="1477">
                <a:solidFill>
                  <a:srgbClr val="000000"/>
                </a:solidFill>
              </a:rPr>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a:t>
            </a:r>
          </a:p>
        </p:txBody>
      </p:sp>
    </p:spTree>
    <p:extLst>
      <p:ext uri="{BB962C8B-B14F-4D97-AF65-F5344CB8AC3E}">
        <p14:creationId xmlns:p14="http://schemas.microsoft.com/office/powerpoint/2010/main" val="360734143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r>
              <a:t>Locks and Interrupts</a:t>
            </a:r>
          </a:p>
        </p:txBody>
      </p:sp>
      <p:sp>
        <p:nvSpPr>
          <p:cNvPr id="233" name="Shape 233"/>
          <p:cNvSpPr>
            <a:spLocks noGrp="1"/>
          </p:cNvSpPr>
          <p:nvPr>
            <p:ph type="body" sz="quarter" idx="1"/>
          </p:nvPr>
        </p:nvSpPr>
        <p:spPr>
          <a:xfrm>
            <a:off x="2193727" y="1830586"/>
            <a:ext cx="7804547" cy="841937"/>
          </a:xfrm>
          <a:prstGeom prst="rect">
            <a:avLst/>
          </a:prstGeom>
        </p:spPr>
        <p:txBody>
          <a:bodyPr/>
          <a:lstStyle/>
          <a:p>
            <a:r>
              <a:t>It's tempting to just add a lock around the swap:</a:t>
            </a:r>
          </a:p>
        </p:txBody>
      </p:sp>
      <p:sp>
        <p:nvSpPr>
          <p:cNvPr id="234" name="Shape 234"/>
          <p:cNvSpPr/>
          <p:nvPr/>
        </p:nvSpPr>
        <p:spPr>
          <a:xfrm>
            <a:off x="3064002" y="2499110"/>
            <a:ext cx="4554132" cy="4163640"/>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char</a:t>
            </a:r>
            <a:r>
              <a:rPr sz="1477"/>
              <a:t>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void</a:t>
            </a:r>
            <a:r>
              <a:rPr sz="1477"/>
              <a:t> interrupt_handler(</a:t>
            </a:r>
            <a:r>
              <a:rPr sz="1477">
                <a:solidFill>
                  <a:srgbClr val="34BD26"/>
                </a:solidFill>
              </a:rPr>
              <a:t>void</a:t>
            </a:r>
            <a:r>
              <a:rPr sz="1477"/>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t>
            </a:r>
            <a:r>
              <a:rPr sz="1477">
                <a:solidFill>
                  <a:srgbClr val="34BD26"/>
                </a:solidFill>
              </a:rPr>
              <a:t>char</a:t>
            </a:r>
            <a:r>
              <a:rPr sz="1477"/>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x1 = inb(</a:t>
            </a:r>
            <a:r>
              <a:rPr sz="1477">
                <a:solidFill>
                  <a:srgbClr val="C33720"/>
                </a:solidFill>
              </a:rPr>
              <a:t>0x120</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x2 = inb(</a:t>
            </a:r>
            <a:r>
              <a:rPr sz="1477">
                <a:solidFill>
                  <a:srgbClr val="C33720"/>
                </a:solidFill>
              </a:rPr>
              <a:t>0x121</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acknowledge_interrupt();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acquire(&amp;lock);</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temp = x1;</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x1 =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x2 =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release(&amp;lock);</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C33720"/>
                </a:solidFill>
                <a:latin typeface="Menlo"/>
                <a:ea typeface="Menlo"/>
                <a:cs typeface="Menlo"/>
                <a:sym typeface="Menlo"/>
              </a:defRPr>
            </a:pPr>
            <a:r>
              <a:rPr sz="1477">
                <a:solidFill>
                  <a:srgbClr val="000000"/>
                </a:solidFill>
              </a:rPr>
              <a:t>    printf(</a:t>
            </a:r>
            <a:r>
              <a:rPr sz="1477"/>
              <a:t>"Got and swapped x1=</a:t>
            </a:r>
            <a:r>
              <a:rPr sz="1477">
                <a:solidFill>
                  <a:srgbClr val="D53BD3"/>
                </a:solidFill>
              </a:rPr>
              <a:t>%d</a:t>
            </a:r>
            <a:r>
              <a:rPr sz="1477"/>
              <a:t> x2=</a:t>
            </a:r>
            <a:r>
              <a:rPr sz="1477">
                <a:solidFill>
                  <a:srgbClr val="D53BD3"/>
                </a:solidFill>
              </a:rPr>
              <a:t>%d\n</a:t>
            </a:r>
            <a:r>
              <a:rPr sz="1477"/>
              <a:t>"</a:t>
            </a:r>
            <a:r>
              <a:rPr sz="1477">
                <a:solidFill>
                  <a:srgbClr val="000000"/>
                </a:solidFill>
              </a:rPr>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a:t>
            </a:r>
          </a:p>
        </p:txBody>
      </p:sp>
    </p:spTree>
    <p:extLst>
      <p:ext uri="{BB962C8B-B14F-4D97-AF65-F5344CB8AC3E}">
        <p14:creationId xmlns:p14="http://schemas.microsoft.com/office/powerpoint/2010/main" val="111651764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r>
              <a:rPr dirty="0"/>
              <a:t>Locks and Interrupts</a:t>
            </a:r>
          </a:p>
        </p:txBody>
      </p:sp>
      <p:sp>
        <p:nvSpPr>
          <p:cNvPr id="237" name="Shape 237"/>
          <p:cNvSpPr>
            <a:spLocks noGrp="1"/>
          </p:cNvSpPr>
          <p:nvPr>
            <p:ph type="body" idx="1"/>
          </p:nvPr>
        </p:nvSpPr>
        <p:spPr>
          <a:prstGeom prst="rect">
            <a:avLst/>
          </a:prstGeom>
        </p:spPr>
        <p:txBody>
          <a:bodyPr>
            <a:normAutofit/>
          </a:bodyPr>
          <a:lstStyle/>
          <a:p>
            <a:r>
              <a:rPr sz="2800" dirty="0"/>
              <a:t>But now consider what happens if we get an interrupt that calls </a:t>
            </a:r>
            <a:r>
              <a:rPr sz="2800" dirty="0" err="1"/>
              <a:t>interrupt_handler</a:t>
            </a:r>
            <a:r>
              <a:rPr sz="2800" dirty="0"/>
              <a:t> after we acquire the lock</a:t>
            </a:r>
          </a:p>
          <a:p>
            <a:r>
              <a:rPr sz="2800" dirty="0"/>
              <a:t>We re-enter </a:t>
            </a:r>
            <a:r>
              <a:rPr sz="2800" dirty="0" err="1"/>
              <a:t>interrupt_handler</a:t>
            </a:r>
            <a:r>
              <a:rPr sz="2800" dirty="0"/>
              <a:t>, which tries to acquire the lock...</a:t>
            </a:r>
          </a:p>
          <a:p>
            <a:r>
              <a:rPr sz="2800" dirty="0"/>
              <a:t>But it can't! The lock is held by the earlier call to the interrupt handler, which </a:t>
            </a:r>
          </a:p>
        </p:txBody>
      </p:sp>
    </p:spTree>
    <p:extLst>
      <p:ext uri="{BB962C8B-B14F-4D97-AF65-F5344CB8AC3E}">
        <p14:creationId xmlns:p14="http://schemas.microsoft.com/office/powerpoint/2010/main" val="45405310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490727">
              <a:defRPr sz="6719"/>
            </a:lvl1pPr>
          </a:lstStyle>
          <a:p>
            <a:r>
              <a:t>Avoiding Interrupt Deadlocks</a:t>
            </a:r>
          </a:p>
        </p:txBody>
      </p:sp>
      <p:sp>
        <p:nvSpPr>
          <p:cNvPr id="240" name="Shape 240"/>
          <p:cNvSpPr>
            <a:spLocks noGrp="1"/>
          </p:cNvSpPr>
          <p:nvPr>
            <p:ph type="body" idx="1"/>
          </p:nvPr>
        </p:nvSpPr>
        <p:spPr>
          <a:prstGeom prst="rect">
            <a:avLst/>
          </a:prstGeom>
        </p:spPr>
        <p:txBody>
          <a:bodyPr>
            <a:normAutofit/>
          </a:bodyPr>
          <a:lstStyle/>
          <a:p>
            <a:r>
              <a:rPr sz="2800" dirty="0"/>
              <a:t>To get around this problem, we must make sure that when a lock is held by an interrupt handler we disable interrupts</a:t>
            </a:r>
            <a:endParaRPr lang="en-US" sz="2800" dirty="0"/>
          </a:p>
          <a:p>
            <a:endParaRPr sz="2800" dirty="0"/>
          </a:p>
          <a:p>
            <a:r>
              <a:rPr sz="2800" dirty="0"/>
              <a:t>xv6 actually goes further – all locks in the kernel disable interrupts on acquire and re-enable on release</a:t>
            </a:r>
          </a:p>
        </p:txBody>
      </p:sp>
    </p:spTree>
    <p:extLst>
      <p:ext uri="{BB962C8B-B14F-4D97-AF65-F5344CB8AC3E}">
        <p14:creationId xmlns:p14="http://schemas.microsoft.com/office/powerpoint/2010/main" val="98085187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6096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4648200" y="62484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8645055" y="1524001"/>
            <a:ext cx="2362200" cy="2800767"/>
          </a:xfrm>
          <a:prstGeom prst="rect">
            <a:avLst/>
          </a:prstGeom>
        </p:spPr>
        <p:txBody>
          <a:bodyPr wrap="square">
            <a:spAutoFit/>
          </a:bodyPr>
          <a:lstStyle/>
          <a:p>
            <a:pPr algn="ctr"/>
            <a:endParaRPr lang="en-US" sz="3600" b="1" dirty="0">
              <a:latin typeface="+mj-lt"/>
            </a:endParaRPr>
          </a:p>
          <a:p>
            <a:pPr algn="ctr"/>
            <a:r>
              <a:rPr lang="en-US" sz="2800" b="1" dirty="0">
                <a:solidFill>
                  <a:srgbClr val="FF0000"/>
                </a:solidFill>
                <a:latin typeface="+mj-lt"/>
              </a:rPr>
              <a:t>Common </a:t>
            </a:r>
          </a:p>
          <a:p>
            <a:pPr algn="ctr"/>
            <a:endParaRPr lang="en-US" sz="2800" b="1" dirty="0">
              <a:solidFill>
                <a:srgbClr val="FF0000"/>
              </a:solidFill>
              <a:latin typeface="+mj-lt"/>
            </a:endParaRPr>
          </a:p>
          <a:p>
            <a:pPr algn="ctr"/>
            <a:r>
              <a:rPr lang="en-US" sz="2800" b="1" dirty="0">
                <a:solidFill>
                  <a:srgbClr val="FF0000"/>
                </a:solidFill>
                <a:latin typeface="+mj-lt"/>
              </a:rPr>
              <a:t>Concurrency </a:t>
            </a:r>
          </a:p>
          <a:p>
            <a:pPr algn="ctr"/>
            <a:endParaRPr lang="en-US" sz="2800" b="1" dirty="0">
              <a:solidFill>
                <a:srgbClr val="FF0000"/>
              </a:solidFill>
              <a:latin typeface="+mj-lt"/>
            </a:endParaRPr>
          </a:p>
          <a:p>
            <a:pPr algn="ctr"/>
            <a:r>
              <a:rPr lang="en-US" sz="2800" b="1" dirty="0">
                <a:solidFill>
                  <a:srgbClr val="FF0000"/>
                </a:solidFill>
                <a:latin typeface="+mj-lt"/>
              </a:rPr>
              <a:t>Mechanisms</a:t>
            </a:r>
            <a:r>
              <a:rPr lang="en-US" sz="2800" dirty="0">
                <a:solidFill>
                  <a:srgbClr val="FF0000"/>
                </a:solidFill>
                <a:latin typeface="+mj-lt"/>
              </a:rPr>
              <a:t> </a:t>
            </a:r>
            <a:endParaRPr lang="en-US" sz="4000" dirty="0">
              <a:solidFill>
                <a:srgbClr val="FF0000"/>
              </a:solidFill>
              <a:latin typeface="+mj-lt"/>
            </a:endParaRPr>
          </a:p>
        </p:txBody>
      </p:sp>
      <p:pic>
        <p:nvPicPr>
          <p:cNvPr id="11" name="Picture 10"/>
          <p:cNvPicPr>
            <a:picLocks noChangeAspect="1"/>
          </p:cNvPicPr>
          <p:nvPr/>
        </p:nvPicPr>
        <p:blipFill>
          <a:blip r:embed="rId4"/>
          <a:stretch>
            <a:fillRect/>
          </a:stretch>
        </p:blipFill>
        <p:spPr>
          <a:xfrm>
            <a:off x="1981201" y="685800"/>
            <a:ext cx="5931849" cy="5969000"/>
          </a:xfrm>
          <a:prstGeom prst="rect">
            <a:avLst/>
          </a:prstGeom>
        </p:spPr>
      </p:pic>
    </p:spTree>
    <p:extLst>
      <p:ext uri="{BB962C8B-B14F-4D97-AF65-F5344CB8AC3E}">
        <p14:creationId xmlns:p14="http://schemas.microsoft.com/office/powerpoint/2010/main" val="101507059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asted-image.jpg"/>
          <p:cNvPicPr>
            <a:picLocks noGrp="1" noChangeAspect="1"/>
          </p:cNvPicPr>
          <p:nvPr>
            <p:ph type="pic" idx="13"/>
          </p:nvPr>
        </p:nvPicPr>
        <p:blipFill>
          <a:blip r:embed="rId2">
            <a:extLst/>
          </a:blip>
          <a:srcRect t="10714" b="10714"/>
          <a:stretch>
            <a:fillRect/>
          </a:stretch>
        </p:blipFill>
        <p:spPr>
          <a:prstGeom prst="rect">
            <a:avLst/>
          </a:prstGeom>
        </p:spPr>
      </p:pic>
      <p:sp>
        <p:nvSpPr>
          <p:cNvPr id="140" name="Shape 140"/>
          <p:cNvSpPr>
            <a:spLocks noGrp="1"/>
          </p:cNvSpPr>
          <p:nvPr>
            <p:ph type="title"/>
          </p:nvPr>
        </p:nvSpPr>
        <p:spPr>
          <a:prstGeom prst="rect">
            <a:avLst/>
          </a:prstGeom>
        </p:spPr>
        <p:txBody>
          <a:bodyPr/>
          <a:lstStyle/>
          <a:p>
            <a:r>
              <a:rPr dirty="0"/>
              <a:t>Semaphores</a:t>
            </a:r>
          </a:p>
        </p:txBody>
      </p:sp>
      <p:sp>
        <p:nvSpPr>
          <p:cNvPr id="141" name="Shape 141"/>
          <p:cNvSpPr>
            <a:spLocks noGrp="1"/>
          </p:cNvSpPr>
          <p:nvPr>
            <p:ph type="body" sz="half" idx="1"/>
          </p:nvPr>
        </p:nvSpPr>
        <p:spPr>
          <a:prstGeom prst="rect">
            <a:avLst/>
          </a:prstGeom>
        </p:spPr>
        <p:txBody>
          <a:bodyPr/>
          <a:lstStyle/>
          <a:p>
            <a:r>
              <a:rPr lang="en-US" dirty="0"/>
              <a:t>O</a:t>
            </a:r>
            <a:r>
              <a:rPr dirty="0"/>
              <a:t>ne way to solve the lost wakeup problem is by using a lock</a:t>
            </a:r>
          </a:p>
          <a:p>
            <a:r>
              <a:rPr dirty="0"/>
              <a:t>Another way to solve this problem is to use a </a:t>
            </a:r>
            <a:r>
              <a:rPr i="1" dirty="0"/>
              <a:t>semaphore</a:t>
            </a:r>
            <a:r>
              <a:rPr dirty="0"/>
              <a:t>: an integer to count the number of wakeups pending</a:t>
            </a:r>
          </a:p>
        </p:txBody>
      </p:sp>
      <p:sp>
        <p:nvSpPr>
          <p:cNvPr id="142" name="Shape 142"/>
          <p:cNvSpPr/>
          <p:nvPr/>
        </p:nvSpPr>
        <p:spPr>
          <a:xfrm>
            <a:off x="6910941" y="6251023"/>
            <a:ext cx="2501968" cy="320986"/>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defRPr sz="2300"/>
            </a:lvl1pPr>
          </a:lstStyle>
          <a:p>
            <a:r>
              <a:rPr sz="1617"/>
              <a:t>Photo Credit:  AmosWolfe</a:t>
            </a:r>
          </a:p>
        </p:txBody>
      </p:sp>
    </p:spTree>
    <p:extLst>
      <p:ext uri="{BB962C8B-B14F-4D97-AF65-F5344CB8AC3E}">
        <p14:creationId xmlns:p14="http://schemas.microsoft.com/office/powerpoint/2010/main" val="346405205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5324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1"/>
            <a:ext cx="4648200" cy="1142999"/>
          </a:xfrm>
        </p:spPr>
        <p:txBody>
          <a:bodyPr/>
          <a:lstStyle/>
          <a:p>
            <a:r>
              <a:rPr lang="en-NZ" dirty="0"/>
              <a:t>Semaphore</a:t>
            </a:r>
          </a:p>
        </p:txBody>
      </p:sp>
      <p:graphicFrame>
        <p:nvGraphicFramePr>
          <p:cNvPr id="4" name="Content Placeholder 3"/>
          <p:cNvGraphicFramePr>
            <a:graphicFrameLocks noGrp="1"/>
          </p:cNvGraphicFramePr>
          <p:nvPr>
            <p:ph sz="half" idx="1"/>
            <p:extLst/>
          </p:nvPr>
        </p:nvGraphicFramePr>
        <p:xfrm>
          <a:off x="2044032" y="2257926"/>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981200" y="4267201"/>
            <a:ext cx="8229600" cy="1831271"/>
          </a:xfrm>
          <a:prstGeom prst="rect">
            <a:avLst/>
          </a:prstGeom>
          <a:blipFill rotWithShape="1">
            <a:blip r:embed="rId8"/>
            <a:tile tx="0" ty="0" sx="100000" sy="100000" flip="none" algn="tl"/>
          </a:blipFill>
        </p:spPr>
        <p:txBody>
          <a:bodyPr wrap="square" rtlCol="0">
            <a:spAutoFit/>
          </a:bodyPr>
          <a:lstStyle/>
          <a:p>
            <a:pPr marL="919163" indent="-457200">
              <a:spcBef>
                <a:spcPts val="1200"/>
              </a:spcBef>
              <a:buFont typeface="+mj-lt"/>
              <a:buAutoNum type="arabicParenR"/>
            </a:pPr>
            <a:r>
              <a:rPr lang="en-US" sz="2500" dirty="0">
                <a:solidFill>
                  <a:schemeClr val="bg2">
                    <a:lumMod val="25000"/>
                  </a:schemeClr>
                </a:solidFill>
              </a:rPr>
              <a:t>May be initialized to a nonnegative integer value</a:t>
            </a:r>
          </a:p>
          <a:p>
            <a:pPr marL="919163" indent="-457200">
              <a:spcBef>
                <a:spcPts val="1200"/>
              </a:spcBef>
              <a:buFont typeface="+mj-lt"/>
              <a:buAutoNum type="arabicParenR"/>
            </a:pPr>
            <a:r>
              <a:rPr lang="en-US" sz="2500" dirty="0">
                <a:solidFill>
                  <a:schemeClr val="bg2">
                    <a:lumMod val="25000"/>
                  </a:schemeClr>
                </a:solidFill>
              </a:rPr>
              <a:t>The </a:t>
            </a:r>
            <a:r>
              <a:rPr lang="en-US" sz="2500" dirty="0" err="1">
                <a:solidFill>
                  <a:schemeClr val="bg2">
                    <a:lumMod val="25000"/>
                  </a:schemeClr>
                </a:solidFill>
              </a:rPr>
              <a:t>semWait</a:t>
            </a:r>
            <a:r>
              <a:rPr lang="en-US" sz="2500" dirty="0">
                <a:solidFill>
                  <a:schemeClr val="bg2">
                    <a:lumMod val="25000"/>
                  </a:schemeClr>
                </a:solidFill>
              </a:rPr>
              <a:t> operation decrements the value</a:t>
            </a:r>
          </a:p>
          <a:p>
            <a:pPr marL="919163" indent="-457200">
              <a:spcBef>
                <a:spcPts val="1200"/>
              </a:spcBef>
              <a:buFont typeface="+mj-lt"/>
              <a:buAutoNum type="arabicParenR"/>
            </a:pPr>
            <a:r>
              <a:rPr lang="en-US" sz="2500" dirty="0">
                <a:solidFill>
                  <a:schemeClr val="bg2">
                    <a:lumMod val="25000"/>
                  </a:schemeClr>
                </a:solidFill>
              </a:rPr>
              <a:t>The </a:t>
            </a:r>
            <a:r>
              <a:rPr lang="en-US" sz="2500" dirty="0" err="1">
                <a:solidFill>
                  <a:schemeClr val="bg2">
                    <a:lumMod val="25000"/>
                  </a:schemeClr>
                </a:solidFill>
              </a:rPr>
              <a:t>semSignal</a:t>
            </a:r>
            <a:r>
              <a:rPr lang="en-US" sz="2500" dirty="0">
                <a:solidFill>
                  <a:schemeClr val="bg2">
                    <a:lumMod val="25000"/>
                  </a:schemeClr>
                </a:solidFill>
              </a:rPr>
              <a:t> operation increments the value</a:t>
            </a:r>
          </a:p>
          <a:p>
            <a:endParaRPr lang="en-US" dirty="0"/>
          </a:p>
        </p:txBody>
      </p:sp>
    </p:spTree>
    <p:extLst>
      <p:ext uri="{BB962C8B-B14F-4D97-AF65-F5344CB8AC3E}">
        <p14:creationId xmlns:p14="http://schemas.microsoft.com/office/powerpoint/2010/main" val="2299433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71" name="Object 7"/>
          <p:cNvGraphicFramePr>
            <a:graphicFrameLocks noChangeAspect="1"/>
          </p:cNvGraphicFramePr>
          <p:nvPr>
            <p:extLst>
              <p:ext uri="{D42A27DB-BD31-4B8C-83A1-F6EECF244321}">
                <p14:modId xmlns:p14="http://schemas.microsoft.com/office/powerpoint/2010/main" val="3689489852"/>
              </p:ext>
            </p:extLst>
          </p:nvPr>
        </p:nvGraphicFramePr>
        <p:xfrm>
          <a:off x="3067216" y="744770"/>
          <a:ext cx="8167320" cy="5618521"/>
        </p:xfrm>
        <a:graphic>
          <a:graphicData uri="http://schemas.openxmlformats.org/presentationml/2006/ole">
            <mc:AlternateContent xmlns:mc="http://schemas.openxmlformats.org/markup-compatibility/2006">
              <mc:Choice xmlns:v="urn:schemas-microsoft-com:vml" Requires="v">
                <p:oleObj spid="_x0000_s2084" name="Document" r:id="rId4" imgW="5575300" imgH="3835400" progId="Word.Document.12">
                  <p:link updateAutomatic="1"/>
                </p:oleObj>
              </mc:Choice>
              <mc:Fallback>
                <p:oleObj name="Document" r:id="rId4" imgW="5575300" imgH="3835400" progId="Word.Document.12">
                  <p:link updateAutomatic="1"/>
                  <p:pic>
                    <p:nvPicPr>
                      <p:cNvPr id="318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216" y="744770"/>
                        <a:ext cx="8167320" cy="56185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1917351" y="696756"/>
            <a:ext cx="1359249" cy="369332"/>
          </a:xfrm>
          <a:prstGeom prst="rect">
            <a:avLst/>
          </a:prstGeom>
        </p:spPr>
        <p:txBody>
          <a:bodyPr wrap="square" rtlCol="0">
            <a:spAutoFit/>
          </a:bodyPr>
          <a:lstStyle/>
          <a:p>
            <a:endParaRPr lang="en-US" dirty="0"/>
          </a:p>
        </p:txBody>
      </p:sp>
      <p:sp useBgFill="1">
        <p:nvSpPr>
          <p:cNvPr id="16" name="TextBox 15"/>
          <p:cNvSpPr txBox="1"/>
          <p:nvPr/>
        </p:nvSpPr>
        <p:spPr>
          <a:xfrm>
            <a:off x="2895600" y="5943600"/>
            <a:ext cx="7391400" cy="369332"/>
          </a:xfrm>
          <a:prstGeom prst="rect">
            <a:avLst/>
          </a:prstGeom>
        </p:spPr>
        <p:txBody>
          <a:bodyPr wrap="square" rtlCol="0">
            <a:spAutoFit/>
          </a:bodyPr>
          <a:lstStyle/>
          <a:p>
            <a:endParaRPr lang="en-US" dirty="0"/>
          </a:p>
        </p:txBody>
      </p:sp>
      <p:sp>
        <p:nvSpPr>
          <p:cNvPr id="17" name="Rectangle 16"/>
          <p:cNvSpPr/>
          <p:nvPr/>
        </p:nvSpPr>
        <p:spPr>
          <a:xfrm>
            <a:off x="320584" y="658924"/>
            <a:ext cx="2956016" cy="1200329"/>
          </a:xfrm>
          <a:prstGeom prst="rect">
            <a:avLst/>
          </a:prstGeom>
        </p:spPr>
        <p:txBody>
          <a:bodyPr wrap="square">
            <a:spAutoFit/>
          </a:bodyPr>
          <a:lstStyle/>
          <a:p>
            <a:pPr algn="ctr"/>
            <a:r>
              <a:rPr lang="en-US" b="1" dirty="0"/>
              <a:t>A </a:t>
            </a:r>
          </a:p>
          <a:p>
            <a:pPr algn="ctr"/>
            <a:r>
              <a:rPr lang="en-US" b="1" dirty="0"/>
              <a:t>Definition </a:t>
            </a:r>
          </a:p>
          <a:p>
            <a:pPr algn="ctr"/>
            <a:r>
              <a:rPr lang="en-US" b="1" dirty="0"/>
              <a:t>of Semaphore Primitives </a:t>
            </a:r>
          </a:p>
        </p:txBody>
      </p:sp>
      <p:sp>
        <p:nvSpPr>
          <p:cNvPr id="6" name="Rectangle 5"/>
          <p:cNvSpPr/>
          <p:nvPr/>
        </p:nvSpPr>
        <p:spPr>
          <a:xfrm>
            <a:off x="1014276" y="5525807"/>
            <a:ext cx="2956016" cy="923330"/>
          </a:xfrm>
          <a:prstGeom prst="rect">
            <a:avLst/>
          </a:prstGeom>
        </p:spPr>
        <p:txBody>
          <a:bodyPr wrap="square">
            <a:spAutoFit/>
          </a:bodyPr>
          <a:lstStyle/>
          <a:p>
            <a:pPr algn="ctr"/>
            <a:r>
              <a:rPr lang="en-US" dirty="0"/>
              <a:t>Both </a:t>
            </a:r>
            <a:r>
              <a:rPr lang="en-US" dirty="0" err="1"/>
              <a:t>semWait</a:t>
            </a:r>
            <a:r>
              <a:rPr lang="en-US" dirty="0"/>
              <a:t> and </a:t>
            </a:r>
            <a:r>
              <a:rPr lang="en-US" dirty="0" err="1"/>
              <a:t>semSignal</a:t>
            </a:r>
            <a:r>
              <a:rPr lang="en-US" dirty="0"/>
              <a:t> are assumed to be </a:t>
            </a:r>
            <a:r>
              <a:rPr lang="en-US" b="1" dirty="0"/>
              <a:t>atomic</a:t>
            </a:r>
            <a:r>
              <a:rPr lang="en-US" dirty="0"/>
              <a:t>.</a:t>
            </a:r>
          </a:p>
        </p:txBody>
      </p:sp>
    </p:spTree>
    <p:extLst>
      <p:ext uri="{BB962C8B-B14F-4D97-AF65-F5344CB8AC3E}">
        <p14:creationId xmlns:p14="http://schemas.microsoft.com/office/powerpoint/2010/main" val="8146908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2667001" y="533400"/>
            <a:ext cx="6777271" cy="5130800"/>
          </a:xfrm>
          <a:prstGeom prst="rect">
            <a:avLst/>
          </a:prstGeom>
        </p:spPr>
      </p:pic>
      <p:sp>
        <p:nvSpPr>
          <p:cNvPr id="8" name="TextBox 7"/>
          <p:cNvSpPr txBox="1"/>
          <p:nvPr/>
        </p:nvSpPr>
        <p:spPr>
          <a:xfrm>
            <a:off x="2819400" y="5867401"/>
            <a:ext cx="6629400" cy="369332"/>
          </a:xfrm>
          <a:prstGeom prst="rect">
            <a:avLst/>
          </a:prstGeom>
          <a:noFill/>
        </p:spPr>
        <p:txBody>
          <a:bodyPr wrap="square" rtlCol="0">
            <a:spAutoFit/>
          </a:bodyPr>
          <a:lstStyle/>
          <a:p>
            <a:pPr algn="ctr"/>
            <a:r>
              <a:rPr lang="en-US" b="1" dirty="0"/>
              <a:t>Definition of Binary Semaphore Primitives </a:t>
            </a:r>
          </a:p>
        </p:txBody>
      </p:sp>
    </p:spTree>
    <p:extLst>
      <p:ext uri="{BB962C8B-B14F-4D97-AF65-F5344CB8AC3E}">
        <p14:creationId xmlns:p14="http://schemas.microsoft.com/office/powerpoint/2010/main" val="41528994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normAutofit/>
          </a:bodyPr>
          <a:lstStyle/>
          <a:p>
            <a:r>
              <a:rPr lang="en-NZ" sz="6000" dirty="0"/>
              <a:t>Strong/Weak</a:t>
            </a:r>
            <a:r>
              <a:rPr lang="en-NZ" b="1" dirty="0">
                <a:ln w="10541" cmpd="sng">
                  <a:solidFill>
                    <a:schemeClr val="accent1">
                      <a:shade val="88000"/>
                      <a:satMod val="110000"/>
                    </a:schemeClr>
                  </a:solidFill>
                  <a:prstDash val="solid"/>
                </a:ln>
                <a:solidFill>
                  <a:schemeClr val="accent6">
                    <a:lumMod val="50000"/>
                  </a:schemeClr>
                </a:solidFill>
                <a:effectLst/>
              </a:rPr>
              <a:t> </a:t>
            </a:r>
            <a:r>
              <a:rPr lang="en-NZ" sz="6000" dirty="0"/>
              <a:t>Semaphores</a:t>
            </a:r>
          </a:p>
        </p:txBody>
      </p:sp>
      <p:sp>
        <p:nvSpPr>
          <p:cNvPr id="3" name="Content Placeholder 2"/>
          <p:cNvSpPr>
            <a:spLocks noGrp="1"/>
          </p:cNvSpPr>
          <p:nvPr>
            <p:ph sz="half" idx="1"/>
          </p:nvPr>
        </p:nvSpPr>
        <p:spPr>
          <a:xfrm>
            <a:off x="1905000" y="2209800"/>
            <a:ext cx="9067800" cy="609601"/>
          </a:xfrm>
        </p:spPr>
        <p:txBody>
          <a:bodyPr>
            <a:noAutofit/>
          </a:bodyPr>
          <a:lstStyle/>
          <a:p>
            <a:pPr>
              <a:buClr>
                <a:schemeClr val="accent1">
                  <a:lumMod val="75000"/>
                </a:schemeClr>
              </a:buClr>
              <a:buSzPct val="92000"/>
              <a:buFont typeface="Wingdings" charset="2"/>
              <a:buChar char="❋"/>
            </a:pPr>
            <a:r>
              <a:rPr lang="en-NZ" sz="2400" dirty="0"/>
              <a:t>A queue is used to hold processes waiting on the semaphore</a:t>
            </a:r>
          </a:p>
          <a:p>
            <a:endParaRPr lang="en-NZ" sz="2800" dirty="0"/>
          </a:p>
        </p:txBody>
      </p:sp>
      <p:graphicFrame>
        <p:nvGraphicFramePr>
          <p:cNvPr id="4" name="Diagram 3"/>
          <p:cNvGraphicFramePr/>
          <p:nvPr>
            <p:extLst>
              <p:ext uri="{D42A27DB-BD31-4B8C-83A1-F6EECF244321}">
                <p14:modId xmlns:p14="http://schemas.microsoft.com/office/powerpoint/2010/main" val="1198142478"/>
              </p:ext>
            </p:extLst>
          </p:nvPr>
        </p:nvGraphicFramePr>
        <p:xfrm>
          <a:off x="1981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51178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rotWithShape="1">
          <a:blip r:embed="rId3"/>
          <a:srcRect t="2727" b="18131"/>
          <a:stretch/>
        </p:blipFill>
        <p:spPr>
          <a:xfrm>
            <a:off x="4081006" y="95415"/>
            <a:ext cx="7257553" cy="6975543"/>
          </a:xfrm>
          <a:prstGeom prst="rect">
            <a:avLst/>
          </a:prstGeom>
        </p:spPr>
      </p:pic>
      <p:sp>
        <p:nvSpPr>
          <p:cNvPr id="2" name="TextBox 1"/>
          <p:cNvSpPr txBox="1"/>
          <p:nvPr/>
        </p:nvSpPr>
        <p:spPr>
          <a:xfrm>
            <a:off x="540689" y="1982748"/>
            <a:ext cx="3705308" cy="1600438"/>
          </a:xfrm>
          <a:prstGeom prst="rect">
            <a:avLst/>
          </a:prstGeom>
          <a:noFill/>
        </p:spPr>
        <p:txBody>
          <a:bodyPr wrap="square" rtlCol="0">
            <a:spAutoFit/>
          </a:bodyPr>
          <a:lstStyle/>
          <a:p>
            <a:r>
              <a:rPr lang="en-US" sz="4900" b="1" cap="all" dirty="0">
                <a:solidFill>
                  <a:srgbClr val="FF0000"/>
                </a:solidFill>
                <a:latin typeface="+mj-lt"/>
                <a:ea typeface="+mj-ea"/>
                <a:cs typeface="+mj-cs"/>
              </a:rPr>
              <a:t>Semaphore Example</a:t>
            </a:r>
          </a:p>
        </p:txBody>
      </p:sp>
    </p:spTree>
    <p:extLst>
      <p:ext uri="{BB962C8B-B14F-4D97-AF65-F5344CB8AC3E}">
        <p14:creationId xmlns:p14="http://schemas.microsoft.com/office/powerpoint/2010/main" val="4008989809"/>
      </p:ext>
    </p:extLst>
  </p:cSld>
  <p:clrMapOvr>
    <a:masterClrMapping/>
  </p:clrMapOvr>
  <p:transition spd="slow">
    <p:wheel spokes="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extLst>
              <p:ext uri="{D42A27DB-BD31-4B8C-83A1-F6EECF244321}">
                <p14:modId xmlns:p14="http://schemas.microsoft.com/office/powerpoint/2010/main" val="1601062968"/>
              </p:ext>
            </p:extLst>
          </p:nvPr>
        </p:nvGraphicFramePr>
        <p:xfrm>
          <a:off x="2190215" y="2229679"/>
          <a:ext cx="7791985" cy="4419600"/>
        </p:xfrm>
        <a:graphic>
          <a:graphicData uri="http://schemas.openxmlformats.org/presentationml/2006/ole">
            <mc:AlternateContent xmlns:mc="http://schemas.openxmlformats.org/markup-compatibility/2006">
              <mc:Choice xmlns:v="urn:schemas-microsoft-com:vml" Requires="v">
                <p:oleObj spid="_x0000_s3108" name="Document" r:id="rId4" imgW="5575300" imgH="3162300" progId="Word.Document.12">
                  <p:link updateAutomatic="1"/>
                </p:oleObj>
              </mc:Choice>
              <mc:Fallback>
                <p:oleObj name="Document" r:id="rId4" imgW="5575300" imgH="3162300" progId="Word.Document.12">
                  <p:link updateAutomatic="1"/>
                  <p:pic>
                    <p:nvPicPr>
                      <p:cNvPr id="326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215" y="2229679"/>
                        <a:ext cx="7791985"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8" name="TextBox 7"/>
          <p:cNvSpPr txBox="1"/>
          <p:nvPr/>
        </p:nvSpPr>
        <p:spPr>
          <a:xfrm>
            <a:off x="1905000" y="685800"/>
            <a:ext cx="1219200" cy="369332"/>
          </a:xfrm>
          <a:prstGeom prst="rect">
            <a:avLst/>
          </a:prstGeom>
        </p:spPr>
        <p:txBody>
          <a:bodyPr wrap="square" rtlCol="0">
            <a:spAutoFit/>
          </a:bodyPr>
          <a:lstStyle/>
          <a:p>
            <a:endParaRPr lang="en-US" dirty="0"/>
          </a:p>
        </p:txBody>
      </p:sp>
      <p:sp useBgFill="1">
        <p:nvSpPr>
          <p:cNvPr id="10" name="TextBox 9"/>
          <p:cNvSpPr txBox="1"/>
          <p:nvPr/>
        </p:nvSpPr>
        <p:spPr>
          <a:xfrm>
            <a:off x="3048000" y="685800"/>
            <a:ext cx="6781800" cy="369332"/>
          </a:xfrm>
          <a:prstGeom prst="rect">
            <a:avLst/>
          </a:prstGeom>
        </p:spPr>
        <p:txBody>
          <a:bodyPr wrap="square" rtlCol="0">
            <a:spAutoFit/>
          </a:bodyPr>
          <a:lstStyle/>
          <a:p>
            <a:endParaRPr lang="en-US" dirty="0"/>
          </a:p>
        </p:txBody>
      </p:sp>
      <p:sp>
        <p:nvSpPr>
          <p:cNvPr id="2" name="Title 1"/>
          <p:cNvSpPr>
            <a:spLocks noGrp="1"/>
          </p:cNvSpPr>
          <p:nvPr>
            <p:ph type="title"/>
          </p:nvPr>
        </p:nvSpPr>
        <p:spPr/>
        <p:txBody>
          <a:bodyPr>
            <a:normAutofit fontScale="90000"/>
          </a:bodyPr>
          <a:lstStyle/>
          <a:p>
            <a:r>
              <a:rPr lang="en-US" b="1" dirty="0"/>
              <a:t>Mutual Exclusion Using Semaphores </a:t>
            </a:r>
            <a:br>
              <a:rPr lang="en-US" b="1"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56512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rotWithShape="1">
          <a:blip r:embed="rId3"/>
          <a:srcRect t="11817" b="29418"/>
          <a:stretch/>
        </p:blipFill>
        <p:spPr>
          <a:xfrm>
            <a:off x="3430325" y="351847"/>
            <a:ext cx="8414154" cy="6398810"/>
          </a:xfrm>
          <a:prstGeom prst="rect">
            <a:avLst/>
          </a:prstGeom>
        </p:spPr>
      </p:pic>
      <p:sp>
        <p:nvSpPr>
          <p:cNvPr id="5" name="TextBox 4"/>
          <p:cNvSpPr txBox="1"/>
          <p:nvPr/>
        </p:nvSpPr>
        <p:spPr>
          <a:xfrm>
            <a:off x="341907" y="1033670"/>
            <a:ext cx="3609892" cy="4616648"/>
          </a:xfrm>
          <a:prstGeom prst="rect">
            <a:avLst/>
          </a:prstGeom>
          <a:noFill/>
        </p:spPr>
        <p:txBody>
          <a:bodyPr wrap="square" rtlCol="0">
            <a:spAutoFit/>
          </a:bodyPr>
          <a:lstStyle/>
          <a:p>
            <a:r>
              <a:rPr lang="en-US" sz="4900" b="1" cap="all" dirty="0">
                <a:solidFill>
                  <a:srgbClr val="FF0000"/>
                </a:solidFill>
                <a:latin typeface="+mj-lt"/>
                <a:ea typeface="+mj-ea"/>
                <a:cs typeface="+mj-cs"/>
              </a:rPr>
              <a:t>Accessing shared data protected by a semaphore</a:t>
            </a:r>
          </a:p>
        </p:txBody>
      </p:sp>
    </p:spTree>
    <p:extLst>
      <p:ext uri="{BB962C8B-B14F-4D97-AF65-F5344CB8AC3E}">
        <p14:creationId xmlns:p14="http://schemas.microsoft.com/office/powerpoint/2010/main" val="167229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457200"/>
            <a:ext cx="7824788" cy="1067748"/>
          </a:xfrm>
        </p:spPr>
        <p:txBody>
          <a:bodyPr/>
          <a:lstStyle/>
          <a:p>
            <a:pPr algn="l"/>
            <a:r>
              <a:rPr lang="en-US" b="1" dirty="0">
                <a:ln w="1905"/>
                <a:effectLst>
                  <a:innerShdw blurRad="69850" dist="43180" dir="5400000">
                    <a:srgbClr val="000000">
                      <a:alpha val="65000"/>
                    </a:srgbClr>
                  </a:innerShdw>
                </a:effectLst>
              </a:rPr>
              <a:t>Monitors</a:t>
            </a:r>
          </a:p>
        </p:txBody>
      </p:sp>
      <p:sp>
        <p:nvSpPr>
          <p:cNvPr id="5" name="Content Placeholder 4"/>
          <p:cNvSpPr>
            <a:spLocks noGrp="1"/>
          </p:cNvSpPr>
          <p:nvPr>
            <p:ph sz="half" idx="1"/>
          </p:nvPr>
        </p:nvSpPr>
        <p:spPr>
          <a:xfrm>
            <a:off x="1905000" y="2057400"/>
            <a:ext cx="8382000" cy="4800600"/>
          </a:xfrm>
        </p:spPr>
        <p:txBody>
          <a:bodyPr>
            <a:normAutofit lnSpcReduction="10000"/>
          </a:bodyPr>
          <a:lstStyle/>
          <a:p>
            <a:pPr>
              <a:spcBef>
                <a:spcPts val="600"/>
              </a:spcBef>
            </a:pPr>
            <a:r>
              <a:rPr lang="en-US" sz="2800" dirty="0"/>
              <a:t>Programming language construct that provides equivalent functionality to that of semaphores and is easier to control</a:t>
            </a:r>
          </a:p>
          <a:p>
            <a:pPr>
              <a:spcBef>
                <a:spcPts val="600"/>
              </a:spcBef>
            </a:pPr>
            <a:r>
              <a:rPr lang="en-US" sz="2800" dirty="0"/>
              <a:t>Implemented in a number of programming languages</a:t>
            </a:r>
            <a:endParaRPr lang="en-US" dirty="0"/>
          </a:p>
          <a:p>
            <a:pPr lvl="2"/>
            <a:r>
              <a:rPr lang="en-US" sz="2400" dirty="0"/>
              <a:t>Java, C#,  Concurrent Pascal, Pascal-Plus,  and Modula</a:t>
            </a:r>
          </a:p>
          <a:p>
            <a:pPr marL="342900" lvl="2" indent="-342900"/>
            <a:r>
              <a:rPr lang="en-US" sz="2800" dirty="0"/>
              <a:t>Has also been implemented as a program library</a:t>
            </a:r>
          </a:p>
          <a:p>
            <a:pPr marL="342900" lvl="2" indent="-342900"/>
            <a:r>
              <a:rPr lang="en-US" sz="2800" dirty="0"/>
              <a:t>Software module consisting of one or more procedures, an initialization sequence, and local data</a:t>
            </a:r>
          </a:p>
        </p:txBody>
      </p:sp>
      <p:pic>
        <p:nvPicPr>
          <p:cNvPr id="6" name="Picture 5"/>
          <p:cNvPicPr>
            <a:picLocks noChangeAspect="1"/>
          </p:cNvPicPr>
          <p:nvPr/>
        </p:nvPicPr>
        <p:blipFill>
          <a:blip r:embed="rId3"/>
          <a:stretch>
            <a:fillRect/>
          </a:stretch>
        </p:blipFill>
        <p:spPr>
          <a:xfrm>
            <a:off x="7543800" y="609600"/>
            <a:ext cx="2476788" cy="1143000"/>
          </a:xfrm>
          <a:prstGeom prst="rect">
            <a:avLst/>
          </a:prstGeom>
        </p:spPr>
      </p:pic>
    </p:spTree>
    <p:extLst>
      <p:ext uri="{BB962C8B-B14F-4D97-AF65-F5344CB8AC3E}">
        <p14:creationId xmlns:p14="http://schemas.microsoft.com/office/powerpoint/2010/main" val="4155079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077200" cy="1219200"/>
          </a:xfrm>
        </p:spPr>
        <p:txBody>
          <a:bodyPr>
            <a:normAutofit/>
          </a:bodyPr>
          <a:lstStyle/>
          <a:p>
            <a:r>
              <a:rPr lang="en-US" sz="6000" dirty="0"/>
              <a:t>Monitor</a:t>
            </a:r>
            <a:r>
              <a:rPr lang="en-US" b="1" dirty="0"/>
              <a:t> </a:t>
            </a:r>
            <a:r>
              <a:rPr lang="en-US" dirty="0"/>
              <a:t>Characteristics</a:t>
            </a:r>
            <a:endParaRPr lang="en-NZ" dirty="0"/>
          </a:p>
        </p:txBody>
      </p:sp>
      <p:graphicFrame>
        <p:nvGraphicFramePr>
          <p:cNvPr id="4" name="Content Placeholder 3"/>
          <p:cNvGraphicFramePr>
            <a:graphicFrameLocks noGrp="1"/>
          </p:cNvGraphicFramePr>
          <p:nvPr>
            <p:ph idx="4294967295"/>
            <p:extLst/>
          </p:nvPr>
        </p:nvGraphicFramePr>
        <p:xfrm>
          <a:off x="1981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4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296347"/>
          </a:xfrm>
        </p:spPr>
        <p:txBody>
          <a:bodyPr/>
          <a:lstStyle/>
          <a:p>
            <a:r>
              <a:rPr lang="en-NZ" dirty="0"/>
              <a:t>Synchronization</a:t>
            </a:r>
          </a:p>
        </p:txBody>
      </p:sp>
      <p:sp>
        <p:nvSpPr>
          <p:cNvPr id="3" name="Content Placeholder 2"/>
          <p:cNvSpPr>
            <a:spLocks noGrp="1"/>
          </p:cNvSpPr>
          <p:nvPr>
            <p:ph sz="half" idx="1"/>
          </p:nvPr>
        </p:nvSpPr>
        <p:spPr>
          <a:xfrm>
            <a:off x="1905000" y="2209800"/>
            <a:ext cx="8305800" cy="4191000"/>
          </a:xfrm>
        </p:spPr>
        <p:txBody>
          <a:bodyPr>
            <a:normAutofit/>
          </a:bodyPr>
          <a:lstStyle/>
          <a:p>
            <a:r>
              <a:rPr lang="en-NZ" sz="2800" dirty="0"/>
              <a:t>Achieved by the use of </a:t>
            </a:r>
            <a:r>
              <a:rPr lang="en-NZ" sz="2800" b="1" dirty="0"/>
              <a:t>condition variables </a:t>
            </a:r>
            <a:r>
              <a:rPr lang="en-NZ" sz="2800" dirty="0"/>
              <a:t>that are contained within the monitor and accessible only within the monitor</a:t>
            </a:r>
          </a:p>
          <a:p>
            <a:pPr lvl="2"/>
            <a:r>
              <a:rPr lang="en-NZ" sz="2600" dirty="0"/>
              <a:t>Condition variables are operated on by two functions:</a:t>
            </a:r>
          </a:p>
          <a:p>
            <a:pPr marL="1662113" lvl="4" indent="-284163"/>
            <a:r>
              <a:rPr lang="en-NZ" sz="2200" dirty="0"/>
              <a:t>cwait(c): suspend execution of the calling process on condition c</a:t>
            </a:r>
          </a:p>
          <a:p>
            <a:pPr marL="1662113" lvl="4" indent="-284163"/>
            <a:r>
              <a:rPr lang="en-NZ" sz="2200" dirty="0"/>
              <a:t>csignal(c): resume execution of some process blocked after a cwait on the same condition</a:t>
            </a:r>
          </a:p>
          <a:p>
            <a:endParaRPr lang="en-NZ" dirty="0"/>
          </a:p>
        </p:txBody>
      </p:sp>
    </p:spTree>
    <p:extLst>
      <p:ext uri="{BB962C8B-B14F-4D97-AF65-F5344CB8AC3E}">
        <p14:creationId xmlns:p14="http://schemas.microsoft.com/office/powerpoint/2010/main" val="2210168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589" y="257081"/>
            <a:ext cx="8875059" cy="830997"/>
          </a:xfrm>
          <a:prstGeom prst="rect">
            <a:avLst/>
          </a:prstGeom>
        </p:spPr>
        <p:txBody>
          <a:bodyPr vert="horz" wrap="square" lIns="0" tIns="0" rIns="0" bIns="0" rtlCol="0" anchor="ctr">
            <a:spAutoFit/>
          </a:bodyPr>
          <a:lstStyle/>
          <a:p>
            <a:pPr marL="671828">
              <a:lnSpc>
                <a:spcPct val="100000"/>
              </a:lnSpc>
            </a:pPr>
            <a:r>
              <a:rPr spc="-66" dirty="0"/>
              <a:t>What</a:t>
            </a:r>
            <a:r>
              <a:rPr spc="-40" dirty="0"/>
              <a:t> is</a:t>
            </a:r>
            <a:r>
              <a:rPr spc="-44" dirty="0"/>
              <a:t> </a:t>
            </a:r>
            <a:r>
              <a:rPr spc="-71" dirty="0"/>
              <a:t>S</a:t>
            </a:r>
            <a:r>
              <a:rPr spc="-62" dirty="0"/>
              <a:t>y</a:t>
            </a:r>
            <a:r>
              <a:rPr spc="-53" dirty="0"/>
              <a:t>n</a:t>
            </a:r>
            <a:r>
              <a:rPr spc="-62" dirty="0"/>
              <a:t>ch</a:t>
            </a:r>
            <a:r>
              <a:rPr spc="-49" dirty="0"/>
              <a:t>r</a:t>
            </a:r>
            <a:r>
              <a:rPr spc="-57" dirty="0"/>
              <a:t>o</a:t>
            </a:r>
            <a:r>
              <a:rPr spc="-44" dirty="0"/>
              <a:t>niz</a:t>
            </a:r>
            <a:r>
              <a:rPr spc="-62" dirty="0"/>
              <a:t>a</a:t>
            </a:r>
            <a:r>
              <a:rPr spc="-40" dirty="0"/>
              <a:t>ti</a:t>
            </a:r>
            <a:r>
              <a:rPr spc="-57" dirty="0"/>
              <a:t>on?</a:t>
            </a:r>
          </a:p>
        </p:txBody>
      </p:sp>
      <p:sp>
        <p:nvSpPr>
          <p:cNvPr id="4" name="object 4"/>
          <p:cNvSpPr txBox="1"/>
          <p:nvPr/>
        </p:nvSpPr>
        <p:spPr>
          <a:xfrm>
            <a:off x="2602566" y="1503577"/>
            <a:ext cx="6367743" cy="641201"/>
          </a:xfrm>
          <a:prstGeom prst="rect">
            <a:avLst/>
          </a:prstGeom>
        </p:spPr>
        <p:txBody>
          <a:bodyPr vert="horz" wrap="square" lIns="0" tIns="0" rIns="0" bIns="0" rtlCol="0">
            <a:spAutoFit/>
          </a:bodyPr>
          <a:lstStyle/>
          <a:p>
            <a:pPr marL="263352" indent="-252146">
              <a:lnSpc>
                <a:spcPts val="2506"/>
              </a:lnSpc>
              <a:buClr>
                <a:srgbClr val="FF0000"/>
              </a:buClr>
              <a:buSzPct val="75000"/>
              <a:buFont typeface="Arial"/>
              <a:buChar char="●"/>
              <a:tabLst>
                <a:tab pos="263352" algn="l"/>
              </a:tabLst>
            </a:pPr>
            <a:r>
              <a:rPr sz="2118" b="1" u="heavy" spc="-18" dirty="0">
                <a:latin typeface="Arial"/>
                <a:cs typeface="Arial"/>
              </a:rPr>
              <a:t>Q</a:t>
            </a:r>
            <a:r>
              <a:rPr sz="2118" b="1" u="heavy" spc="-13" dirty="0">
                <a:latin typeface="Arial"/>
                <a:cs typeface="Arial"/>
              </a:rPr>
              <a:t>u</a:t>
            </a:r>
            <a:r>
              <a:rPr sz="2118" b="1" u="heavy" dirty="0">
                <a:latin typeface="Arial"/>
                <a:cs typeface="Arial"/>
              </a:rPr>
              <a:t>es</a:t>
            </a:r>
            <a:r>
              <a:rPr sz="2118" b="1" u="heavy" spc="-9" dirty="0">
                <a:latin typeface="Arial"/>
                <a:cs typeface="Arial"/>
              </a:rPr>
              <a:t>ti</a:t>
            </a:r>
            <a:r>
              <a:rPr sz="2118" b="1" u="heavy" spc="-13" dirty="0">
                <a:latin typeface="Arial"/>
                <a:cs typeface="Arial"/>
              </a:rPr>
              <a:t>on</a:t>
            </a:r>
            <a:r>
              <a:rPr sz="2118" b="1" dirty="0">
                <a:latin typeface="Arial"/>
                <a:cs typeface="Arial"/>
              </a:rPr>
              <a:t>:</a:t>
            </a:r>
            <a:r>
              <a:rPr sz="2118" b="1" spc="-4" dirty="0">
                <a:latin typeface="Arial"/>
                <a:cs typeface="Arial"/>
              </a:rPr>
              <a:t> </a:t>
            </a:r>
            <a:r>
              <a:rPr sz="2118" b="1" dirty="0">
                <a:latin typeface="Arial"/>
                <a:cs typeface="Arial"/>
              </a:rPr>
              <a:t>H</a:t>
            </a:r>
            <a:r>
              <a:rPr sz="2118" b="1" spc="-18" dirty="0">
                <a:latin typeface="Arial"/>
                <a:cs typeface="Arial"/>
              </a:rPr>
              <a:t>ow</a:t>
            </a:r>
            <a:r>
              <a:rPr sz="2118" b="1" spc="-4" dirty="0">
                <a:latin typeface="Arial"/>
                <a:cs typeface="Arial"/>
              </a:rPr>
              <a:t> </a:t>
            </a:r>
            <a:r>
              <a:rPr sz="2118" b="1" spc="-13" dirty="0">
                <a:latin typeface="Arial"/>
                <a:cs typeface="Arial"/>
              </a:rPr>
              <a:t>do</a:t>
            </a:r>
            <a:r>
              <a:rPr sz="2118" b="1" spc="-4" dirty="0">
                <a:latin typeface="Arial"/>
                <a:cs typeface="Arial"/>
              </a:rPr>
              <a:t> </a:t>
            </a:r>
            <a:r>
              <a:rPr sz="2118" b="1" dirty="0">
                <a:latin typeface="Arial"/>
                <a:cs typeface="Arial"/>
              </a:rPr>
              <a:t>y</a:t>
            </a:r>
            <a:r>
              <a:rPr sz="2118" b="1" spc="-13" dirty="0">
                <a:latin typeface="Arial"/>
                <a:cs typeface="Arial"/>
              </a:rPr>
              <a:t>ou</a:t>
            </a:r>
            <a:r>
              <a:rPr sz="2118" b="1" spc="-4" dirty="0">
                <a:latin typeface="Arial"/>
                <a:cs typeface="Arial"/>
              </a:rPr>
              <a:t> </a:t>
            </a:r>
            <a:r>
              <a:rPr sz="2118" b="1" dirty="0">
                <a:latin typeface="Arial"/>
                <a:cs typeface="Arial"/>
              </a:rPr>
              <a:t>c</a:t>
            </a:r>
            <a:r>
              <a:rPr sz="2118" b="1" spc="-13" dirty="0">
                <a:latin typeface="Arial"/>
                <a:cs typeface="Arial"/>
              </a:rPr>
              <a:t>on</a:t>
            </a:r>
            <a:r>
              <a:rPr sz="2118" b="1" dirty="0">
                <a:latin typeface="Arial"/>
                <a:cs typeface="Arial"/>
              </a:rPr>
              <a:t>tr</a:t>
            </a:r>
            <a:r>
              <a:rPr sz="2118" b="1" spc="-13" dirty="0">
                <a:latin typeface="Arial"/>
                <a:cs typeface="Arial"/>
              </a:rPr>
              <a:t>ol</a:t>
            </a:r>
            <a:r>
              <a:rPr sz="2118" b="1" spc="-4" dirty="0">
                <a:latin typeface="Arial"/>
                <a:cs typeface="Arial"/>
              </a:rPr>
              <a:t> </a:t>
            </a:r>
            <a:r>
              <a:rPr sz="2118" b="1" spc="-13" dirty="0">
                <a:latin typeface="Arial"/>
                <a:cs typeface="Arial"/>
              </a:rPr>
              <a:t>th</a:t>
            </a:r>
            <a:r>
              <a:rPr sz="2118" b="1" dirty="0">
                <a:latin typeface="Arial"/>
                <a:cs typeface="Arial"/>
              </a:rPr>
              <a:t>e</a:t>
            </a:r>
            <a:r>
              <a:rPr sz="2118" b="1" spc="-4" dirty="0">
                <a:latin typeface="Arial"/>
                <a:cs typeface="Arial"/>
              </a:rPr>
              <a:t> </a:t>
            </a:r>
            <a:r>
              <a:rPr sz="2118" b="1" spc="-13" dirty="0">
                <a:latin typeface="Arial"/>
                <a:cs typeface="Arial"/>
              </a:rPr>
              <a:t>b</a:t>
            </a:r>
            <a:r>
              <a:rPr sz="2118" b="1" dirty="0">
                <a:latin typeface="Arial"/>
                <a:cs typeface="Arial"/>
              </a:rPr>
              <a:t>e</a:t>
            </a:r>
            <a:r>
              <a:rPr sz="2118" b="1" spc="-13" dirty="0">
                <a:latin typeface="Arial"/>
                <a:cs typeface="Arial"/>
              </a:rPr>
              <a:t>h</a:t>
            </a:r>
            <a:r>
              <a:rPr sz="2118" b="1" dirty="0">
                <a:latin typeface="Arial"/>
                <a:cs typeface="Arial"/>
              </a:rPr>
              <a:t>av</a:t>
            </a:r>
            <a:r>
              <a:rPr sz="2118" b="1" spc="-13" dirty="0">
                <a:latin typeface="Arial"/>
                <a:cs typeface="Arial"/>
              </a:rPr>
              <a:t>io</a:t>
            </a:r>
            <a:r>
              <a:rPr sz="2118" b="1" dirty="0">
                <a:latin typeface="Arial"/>
                <a:cs typeface="Arial"/>
              </a:rPr>
              <a:t>r</a:t>
            </a:r>
            <a:r>
              <a:rPr sz="2118" b="1" spc="-4" dirty="0">
                <a:latin typeface="Arial"/>
                <a:cs typeface="Arial"/>
              </a:rPr>
              <a:t> </a:t>
            </a:r>
            <a:r>
              <a:rPr sz="2118" b="1" spc="-13" dirty="0">
                <a:latin typeface="Arial"/>
                <a:cs typeface="Arial"/>
              </a:rPr>
              <a:t>o</a:t>
            </a:r>
            <a:r>
              <a:rPr sz="2118" b="1" dirty="0">
                <a:latin typeface="Arial"/>
                <a:cs typeface="Arial"/>
              </a:rPr>
              <a:t>f</a:t>
            </a:r>
            <a:endParaRPr sz="2118" dirty="0">
              <a:latin typeface="Arial"/>
              <a:cs typeface="Arial"/>
            </a:endParaRPr>
          </a:p>
          <a:p>
            <a:pPr marL="257749">
              <a:lnSpc>
                <a:spcPts val="2484"/>
              </a:lnSpc>
            </a:pPr>
            <a:r>
              <a:rPr sz="2118" b="1" spc="-13" dirty="0">
                <a:latin typeface="MS PGothic"/>
                <a:cs typeface="MS PGothic"/>
              </a:rPr>
              <a:t>"</a:t>
            </a:r>
            <a:r>
              <a:rPr sz="2118" b="1" spc="-13" dirty="0">
                <a:latin typeface="Arial"/>
                <a:cs typeface="Arial"/>
              </a:rPr>
              <a:t>cooperating</a:t>
            </a:r>
            <a:r>
              <a:rPr sz="2118" b="1" spc="-13" dirty="0">
                <a:latin typeface="MS PGothic"/>
                <a:cs typeface="MS PGothic"/>
              </a:rPr>
              <a:t>"</a:t>
            </a:r>
            <a:r>
              <a:rPr sz="2118" b="1" spc="-66" dirty="0">
                <a:latin typeface="MS PGothic"/>
                <a:cs typeface="MS PGothic"/>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spc="-13" dirty="0">
                <a:latin typeface="Arial"/>
                <a:cs typeface="Arial"/>
              </a:rPr>
              <a:t>th</a:t>
            </a:r>
            <a:r>
              <a:rPr sz="2118" b="1" dirty="0">
                <a:latin typeface="Arial"/>
                <a:cs typeface="Arial"/>
              </a:rPr>
              <a:t>at</a:t>
            </a:r>
            <a:r>
              <a:rPr sz="2118" b="1" spc="-4" dirty="0">
                <a:latin typeface="Arial"/>
                <a:cs typeface="Arial"/>
              </a:rPr>
              <a:t> </a:t>
            </a:r>
            <a:r>
              <a:rPr sz="2118" b="1" dirty="0">
                <a:latin typeface="Arial"/>
                <a:cs typeface="Arial"/>
              </a:rPr>
              <a:t>s</a:t>
            </a:r>
            <a:r>
              <a:rPr sz="2118" b="1" spc="-13" dirty="0">
                <a:latin typeface="Arial"/>
                <a:cs typeface="Arial"/>
              </a:rPr>
              <a:t>h</a:t>
            </a:r>
            <a:r>
              <a:rPr sz="2118" b="1" dirty="0">
                <a:latin typeface="Arial"/>
                <a:cs typeface="Arial"/>
              </a:rPr>
              <a:t>are</a:t>
            </a:r>
            <a:r>
              <a:rPr sz="2118" b="1" spc="-4" dirty="0">
                <a:latin typeface="Arial"/>
                <a:cs typeface="Arial"/>
              </a:rPr>
              <a:t> </a:t>
            </a:r>
            <a:r>
              <a:rPr sz="2118" b="1" dirty="0">
                <a:latin typeface="Arial"/>
                <a:cs typeface="Arial"/>
              </a:rPr>
              <a:t>res</a:t>
            </a:r>
            <a:r>
              <a:rPr sz="2118" b="1" spc="-13" dirty="0">
                <a:latin typeface="Arial"/>
                <a:cs typeface="Arial"/>
              </a:rPr>
              <a:t>ou</a:t>
            </a:r>
            <a:r>
              <a:rPr sz="2118" b="1" dirty="0">
                <a:latin typeface="Arial"/>
                <a:cs typeface="Arial"/>
              </a:rPr>
              <a:t>rces</a:t>
            </a:r>
            <a:r>
              <a:rPr sz="2118" b="1" spc="-13" dirty="0">
                <a:latin typeface="Arial"/>
                <a:cs typeface="Arial"/>
              </a:rPr>
              <a:t>?</a:t>
            </a:r>
            <a:endParaRPr sz="2118" dirty="0">
              <a:latin typeface="Arial"/>
              <a:cs typeface="Arial"/>
            </a:endParaRPr>
          </a:p>
        </p:txBody>
      </p:sp>
      <p:sp>
        <p:nvSpPr>
          <p:cNvPr id="6" name="object 6"/>
          <p:cNvSpPr/>
          <p:nvPr/>
        </p:nvSpPr>
        <p:spPr>
          <a:xfrm>
            <a:off x="9007964" y="4811357"/>
            <a:ext cx="574301" cy="654984"/>
          </a:xfrm>
          <a:custGeom>
            <a:avLst/>
            <a:gdLst/>
            <a:ahLst/>
            <a:cxnLst/>
            <a:rect l="l" t="t" r="r" b="b"/>
            <a:pathLst>
              <a:path w="650875" h="742314">
                <a:moveTo>
                  <a:pt x="182262" y="350852"/>
                </a:moveTo>
                <a:lnTo>
                  <a:pt x="0" y="741867"/>
                </a:lnTo>
                <a:lnTo>
                  <a:pt x="258810" y="499444"/>
                </a:lnTo>
                <a:lnTo>
                  <a:pt x="335319" y="499444"/>
                </a:lnTo>
                <a:lnTo>
                  <a:pt x="397955" y="419962"/>
                </a:lnTo>
                <a:lnTo>
                  <a:pt x="217232" y="419962"/>
                </a:lnTo>
                <a:lnTo>
                  <a:pt x="182262" y="350852"/>
                </a:lnTo>
                <a:close/>
              </a:path>
              <a:path w="650875" h="742314">
                <a:moveTo>
                  <a:pt x="335319" y="499444"/>
                </a:moveTo>
                <a:lnTo>
                  <a:pt x="258810" y="499444"/>
                </a:lnTo>
                <a:lnTo>
                  <a:pt x="290930" y="555772"/>
                </a:lnTo>
                <a:lnTo>
                  <a:pt x="335319" y="499444"/>
                </a:lnTo>
                <a:close/>
              </a:path>
              <a:path w="650875" h="742314">
                <a:moveTo>
                  <a:pt x="534682" y="364261"/>
                </a:moveTo>
                <a:lnTo>
                  <a:pt x="441850" y="364261"/>
                </a:lnTo>
                <a:lnTo>
                  <a:pt x="469127" y="420968"/>
                </a:lnTo>
                <a:lnTo>
                  <a:pt x="534682" y="364261"/>
                </a:lnTo>
                <a:close/>
              </a:path>
              <a:path w="650875" h="742314">
                <a:moveTo>
                  <a:pt x="334543" y="176693"/>
                </a:moveTo>
                <a:lnTo>
                  <a:pt x="217232" y="419962"/>
                </a:lnTo>
                <a:lnTo>
                  <a:pt x="397955" y="419962"/>
                </a:lnTo>
                <a:lnTo>
                  <a:pt x="441850" y="364261"/>
                </a:lnTo>
                <a:lnTo>
                  <a:pt x="534682" y="364261"/>
                </a:lnTo>
                <a:lnTo>
                  <a:pt x="650469" y="264102"/>
                </a:lnTo>
                <a:lnTo>
                  <a:pt x="646460" y="256778"/>
                </a:lnTo>
                <a:lnTo>
                  <a:pt x="382950" y="256778"/>
                </a:lnTo>
                <a:lnTo>
                  <a:pt x="334543" y="176693"/>
                </a:lnTo>
                <a:close/>
              </a:path>
              <a:path w="650875" h="742314">
                <a:moveTo>
                  <a:pt x="505890" y="0"/>
                </a:moveTo>
                <a:lnTo>
                  <a:pt x="382950" y="256778"/>
                </a:lnTo>
                <a:lnTo>
                  <a:pt x="646460" y="256778"/>
                </a:lnTo>
                <a:lnTo>
                  <a:pt x="505890" y="0"/>
                </a:lnTo>
                <a:close/>
              </a:path>
            </a:pathLst>
          </a:custGeom>
          <a:solidFill>
            <a:srgbClr val="FFFB00"/>
          </a:solidFill>
        </p:spPr>
        <p:txBody>
          <a:bodyPr wrap="square" lIns="0" tIns="0" rIns="0" bIns="0" rtlCol="0"/>
          <a:lstStyle/>
          <a:p>
            <a:endParaRPr sz="1588"/>
          </a:p>
        </p:txBody>
      </p:sp>
      <p:sp>
        <p:nvSpPr>
          <p:cNvPr id="7" name="object 7"/>
          <p:cNvSpPr/>
          <p:nvPr/>
        </p:nvSpPr>
        <p:spPr>
          <a:xfrm>
            <a:off x="9007963" y="4811358"/>
            <a:ext cx="574301" cy="654984"/>
          </a:xfrm>
          <a:custGeom>
            <a:avLst/>
            <a:gdLst/>
            <a:ahLst/>
            <a:cxnLst/>
            <a:rect l="l" t="t" r="r" b="b"/>
            <a:pathLst>
              <a:path w="650875" h="742314">
                <a:moveTo>
                  <a:pt x="650469" y="264103"/>
                </a:moveTo>
                <a:lnTo>
                  <a:pt x="469127" y="420968"/>
                </a:lnTo>
                <a:lnTo>
                  <a:pt x="441850" y="364261"/>
                </a:lnTo>
                <a:lnTo>
                  <a:pt x="290930" y="555772"/>
                </a:lnTo>
                <a:lnTo>
                  <a:pt x="258810" y="499444"/>
                </a:lnTo>
                <a:lnTo>
                  <a:pt x="0" y="741868"/>
                </a:lnTo>
                <a:lnTo>
                  <a:pt x="182263" y="350853"/>
                </a:lnTo>
                <a:lnTo>
                  <a:pt x="217232" y="419962"/>
                </a:lnTo>
                <a:lnTo>
                  <a:pt x="334543" y="176693"/>
                </a:lnTo>
                <a:lnTo>
                  <a:pt x="382951" y="256778"/>
                </a:lnTo>
                <a:lnTo>
                  <a:pt x="505890" y="0"/>
                </a:lnTo>
                <a:lnTo>
                  <a:pt x="650469" y="264103"/>
                </a:lnTo>
                <a:close/>
              </a:path>
            </a:pathLst>
          </a:custGeom>
          <a:ln w="25399">
            <a:solidFill>
              <a:srgbClr val="000000"/>
            </a:solidFill>
          </a:ln>
        </p:spPr>
        <p:txBody>
          <a:bodyPr wrap="square" lIns="0" tIns="0" rIns="0" bIns="0" rtlCol="0"/>
          <a:lstStyle/>
          <a:p>
            <a:endParaRPr sz="1588"/>
          </a:p>
        </p:txBody>
      </p:sp>
      <p:graphicFrame>
        <p:nvGraphicFramePr>
          <p:cNvPr id="5" name="object 5"/>
          <p:cNvGraphicFramePr>
            <a:graphicFrameLocks noGrp="1"/>
          </p:cNvGraphicFramePr>
          <p:nvPr/>
        </p:nvGraphicFramePr>
        <p:xfrm>
          <a:off x="2800070" y="2336427"/>
          <a:ext cx="6321516" cy="3258102"/>
        </p:xfrm>
        <a:graphic>
          <a:graphicData uri="http://schemas.openxmlformats.org/drawingml/2006/table">
            <a:tbl>
              <a:tblPr firstRow="1" bandRow="1">
                <a:tableStyleId>{2D5ABB26-0587-4C30-8999-92F81FD0307C}</a:tableStyleId>
              </a:tblPr>
              <a:tblGrid>
                <a:gridCol w="1042146">
                  <a:extLst>
                    <a:ext uri="{9D8B030D-6E8A-4147-A177-3AD203B41FA5}">
                      <a16:colId xmlns="" xmlns:a16="http://schemas.microsoft.com/office/drawing/2014/main" val="20000"/>
                    </a:ext>
                  </a:extLst>
                </a:gridCol>
                <a:gridCol w="2615172">
                  <a:extLst>
                    <a:ext uri="{9D8B030D-6E8A-4147-A177-3AD203B41FA5}">
                      <a16:colId xmlns="" xmlns:a16="http://schemas.microsoft.com/office/drawing/2014/main" val="20001"/>
                    </a:ext>
                  </a:extLst>
                </a:gridCol>
                <a:gridCol w="2664198">
                  <a:extLst>
                    <a:ext uri="{9D8B030D-6E8A-4147-A177-3AD203B41FA5}">
                      <a16:colId xmlns="" xmlns:a16="http://schemas.microsoft.com/office/drawing/2014/main" val="20002"/>
                    </a:ext>
                  </a:extLst>
                </a:gridCol>
              </a:tblGrid>
              <a:tr h="353045">
                <a:tc>
                  <a:txBody>
                    <a:bodyPr/>
                    <a:lstStyle/>
                    <a:p>
                      <a:pPr marL="313690">
                        <a:lnSpc>
                          <a:spcPct val="100000"/>
                        </a:lnSpc>
                      </a:pPr>
                      <a:r>
                        <a:rPr sz="1600" b="1" spc="-35" dirty="0">
                          <a:latin typeface="Arial"/>
                          <a:cs typeface="Arial"/>
                        </a:rPr>
                        <a:t>T</a:t>
                      </a:r>
                      <a:r>
                        <a:rPr sz="1600" b="1" dirty="0">
                          <a:latin typeface="Arial"/>
                          <a:cs typeface="Arial"/>
                        </a:rPr>
                        <a:t>i</a:t>
                      </a:r>
                      <a:r>
                        <a:rPr sz="1600" b="1" spc="-5" dirty="0">
                          <a:latin typeface="Arial"/>
                          <a:cs typeface="Arial"/>
                        </a:rPr>
                        <a:t>m</a:t>
                      </a:r>
                      <a:r>
                        <a:rPr sz="1600" b="1" dirty="0">
                          <a:latin typeface="Arial"/>
                          <a:cs typeface="Arial"/>
                        </a:rPr>
                        <a:t>e</a:t>
                      </a:r>
                      <a:endParaRPr sz="16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FFFB00"/>
                    </a:solidFill>
                  </a:tcPr>
                </a:tc>
                <a:tc>
                  <a:txBody>
                    <a:bodyPr/>
                    <a:lstStyle/>
                    <a:p>
                      <a:pPr marL="85090">
                        <a:lnSpc>
                          <a:spcPct val="100000"/>
                        </a:lnSpc>
                      </a:pPr>
                      <a:r>
                        <a:rPr sz="1600" b="1" spc="-135" dirty="0">
                          <a:latin typeface="Arial"/>
                          <a:cs typeface="Arial"/>
                        </a:rPr>
                        <a:t>Y</a:t>
                      </a:r>
                      <a:r>
                        <a:rPr sz="1600" b="1" dirty="0">
                          <a:latin typeface="Arial"/>
                          <a:cs typeface="Arial"/>
                        </a:rPr>
                        <a:t>ou</a:t>
                      </a:r>
                      <a:endParaRPr sz="16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FFFB00"/>
                    </a:solidFill>
                  </a:tcPr>
                </a:tc>
                <a:tc>
                  <a:txBody>
                    <a:bodyPr/>
                    <a:lstStyle/>
                    <a:p>
                      <a:pPr marL="84455">
                        <a:lnSpc>
                          <a:spcPct val="100000"/>
                        </a:lnSpc>
                      </a:pPr>
                      <a:r>
                        <a:rPr sz="1600" b="1" spc="-135" dirty="0">
                          <a:latin typeface="Arial"/>
                          <a:cs typeface="Arial"/>
                        </a:rPr>
                        <a:t>Y</a:t>
                      </a:r>
                      <a:r>
                        <a:rPr sz="1600" b="1" dirty="0">
                          <a:latin typeface="Arial"/>
                          <a:cs typeface="Arial"/>
                        </a:rPr>
                        <a:t>our</a:t>
                      </a:r>
                      <a:r>
                        <a:rPr sz="1600" b="1" spc="-5" dirty="0">
                          <a:latin typeface="Arial"/>
                          <a:cs typeface="Arial"/>
                        </a:rPr>
                        <a:t> </a:t>
                      </a:r>
                      <a:r>
                        <a:rPr sz="1600" b="1" dirty="0">
                          <a:latin typeface="Arial"/>
                          <a:cs typeface="Arial"/>
                        </a:rPr>
                        <a:t>roomate</a:t>
                      </a:r>
                      <a:endParaRPr sz="16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FFFB00"/>
                    </a:solidFill>
                  </a:tcPr>
                </a:tc>
                <a:extLst>
                  <a:ext uri="{0D108BD9-81ED-4DB2-BD59-A6C34878D82A}">
                    <a16:rowId xmlns="" xmlns:a16="http://schemas.microsoft.com/office/drawing/2014/main" val="10000"/>
                  </a:ext>
                </a:extLst>
              </a:tr>
              <a:tr h="322785">
                <a:tc>
                  <a:txBody>
                    <a:bodyPr/>
                    <a:lstStyle/>
                    <a:p>
                      <a:pPr marL="356235">
                        <a:lnSpc>
                          <a:spcPct val="100000"/>
                        </a:lnSpc>
                      </a:pPr>
                      <a:r>
                        <a:rPr sz="1600" dirty="0">
                          <a:latin typeface="Arial"/>
                          <a:cs typeface="Arial"/>
                        </a:rPr>
                        <a:t>3:00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Arrive</a:t>
                      </a:r>
                      <a:r>
                        <a:rPr sz="1600" spc="-5" dirty="0">
                          <a:latin typeface="Arial"/>
                          <a:cs typeface="Arial"/>
                        </a:rPr>
                        <a:t> </a:t>
                      </a:r>
                      <a:r>
                        <a:rPr sz="1600" dirty="0">
                          <a:latin typeface="Arial"/>
                          <a:cs typeface="Arial"/>
                        </a:rPr>
                        <a:t>home</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1"/>
                  </a:ext>
                </a:extLst>
              </a:tr>
              <a:tr h="322784">
                <a:tc>
                  <a:txBody>
                    <a:bodyPr/>
                    <a:lstStyle/>
                    <a:p>
                      <a:pPr marL="356235">
                        <a:lnSpc>
                          <a:spcPct val="100000"/>
                        </a:lnSpc>
                      </a:pPr>
                      <a:r>
                        <a:rPr sz="1600" dirty="0">
                          <a:latin typeface="Arial"/>
                          <a:cs typeface="Arial"/>
                        </a:rPr>
                        <a:t>3:05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Check</a:t>
                      </a:r>
                      <a:r>
                        <a:rPr sz="1600" spc="-5" dirty="0">
                          <a:latin typeface="Arial"/>
                          <a:cs typeface="Arial"/>
                        </a:rPr>
                        <a:t> </a:t>
                      </a:r>
                      <a:r>
                        <a:rPr sz="1600" dirty="0">
                          <a:latin typeface="Arial"/>
                          <a:cs typeface="Arial"/>
                        </a:rPr>
                        <a:t>fridge</a:t>
                      </a:r>
                      <a:r>
                        <a:rPr sz="1600" spc="-5" dirty="0">
                          <a:latin typeface="Arial"/>
                          <a:cs typeface="Arial"/>
                        </a:rPr>
                        <a:t> </a:t>
                      </a:r>
                      <a:r>
                        <a:rPr sz="1600" dirty="0">
                          <a:latin typeface="Wingdings"/>
                          <a:cs typeface="Wingdings"/>
                        </a:rPr>
                        <a:t></a:t>
                      </a:r>
                      <a:r>
                        <a:rPr sz="1600" spc="50" dirty="0">
                          <a:latin typeface="Times New Roman"/>
                          <a:cs typeface="Times New Roman"/>
                        </a:rPr>
                        <a:t> </a:t>
                      </a:r>
                      <a:r>
                        <a:rPr sz="1600" dirty="0">
                          <a:latin typeface="Arial"/>
                          <a:cs typeface="Arial"/>
                        </a:rPr>
                        <a:t>no</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2"/>
                  </a:ext>
                </a:extLst>
              </a:tr>
              <a:tr h="322784">
                <a:tc>
                  <a:txBody>
                    <a:bodyPr/>
                    <a:lstStyle/>
                    <a:p>
                      <a:pPr marL="356235">
                        <a:lnSpc>
                          <a:spcPct val="100000"/>
                        </a:lnSpc>
                      </a:pPr>
                      <a:r>
                        <a:rPr sz="1600" dirty="0">
                          <a:latin typeface="Arial"/>
                          <a:cs typeface="Arial"/>
                        </a:rPr>
                        <a:t>3:10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Leave</a:t>
                      </a:r>
                      <a:r>
                        <a:rPr sz="1600" spc="-5" dirty="0">
                          <a:latin typeface="Arial"/>
                          <a:cs typeface="Arial"/>
                        </a:rPr>
                        <a:t> </a:t>
                      </a:r>
                      <a:r>
                        <a:rPr sz="1600" dirty="0">
                          <a:latin typeface="Arial"/>
                          <a:cs typeface="Arial"/>
                        </a:rPr>
                        <a:t>for</a:t>
                      </a:r>
                      <a:r>
                        <a:rPr sz="1600" spc="-5" dirty="0">
                          <a:latin typeface="Arial"/>
                          <a:cs typeface="Arial"/>
                        </a:rPr>
                        <a:t> </a:t>
                      </a:r>
                      <a:r>
                        <a:rPr sz="1600" dirty="0">
                          <a:latin typeface="Arial"/>
                          <a:cs typeface="Arial"/>
                        </a:rPr>
                        <a:t>grocery</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3"/>
                  </a:ext>
                </a:extLst>
              </a:tr>
              <a:tr h="322784">
                <a:tc>
                  <a:txBody>
                    <a:bodyPr/>
                    <a:lstStyle/>
                    <a:p>
                      <a:pPr marL="356235">
                        <a:lnSpc>
                          <a:spcPct val="100000"/>
                        </a:lnSpc>
                      </a:pPr>
                      <a:r>
                        <a:rPr sz="1600" dirty="0">
                          <a:latin typeface="Arial"/>
                          <a:cs typeface="Arial"/>
                        </a:rPr>
                        <a:t>3:15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Arrive</a:t>
                      </a:r>
                      <a:r>
                        <a:rPr sz="1600" spc="-5" dirty="0">
                          <a:latin typeface="Arial"/>
                          <a:cs typeface="Arial"/>
                        </a:rPr>
                        <a:t> </a:t>
                      </a:r>
                      <a:r>
                        <a:rPr sz="1600" dirty="0">
                          <a:latin typeface="Arial"/>
                          <a:cs typeface="Arial"/>
                        </a:rPr>
                        <a:t>home</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4"/>
                  </a:ext>
                </a:extLst>
              </a:tr>
              <a:tr h="322784">
                <a:tc>
                  <a:txBody>
                    <a:bodyPr/>
                    <a:lstStyle/>
                    <a:p>
                      <a:pPr marL="356235">
                        <a:lnSpc>
                          <a:spcPct val="100000"/>
                        </a:lnSpc>
                      </a:pPr>
                      <a:r>
                        <a:rPr sz="1600" dirty="0">
                          <a:latin typeface="Arial"/>
                          <a:cs typeface="Arial"/>
                        </a:rPr>
                        <a:t>3:20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Buy</a:t>
                      </a:r>
                      <a:r>
                        <a:rPr sz="1600" spc="-5" dirty="0">
                          <a:latin typeface="Arial"/>
                          <a:cs typeface="Arial"/>
                        </a:rPr>
                        <a:t> </a:t>
                      </a:r>
                      <a:r>
                        <a:rPr sz="1600" dirty="0">
                          <a:latin typeface="Arial"/>
                          <a:cs typeface="Arial"/>
                        </a:rPr>
                        <a:t>milk</a:t>
                      </a: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Check</a:t>
                      </a:r>
                      <a:r>
                        <a:rPr sz="1600" spc="-5" dirty="0">
                          <a:latin typeface="Arial"/>
                          <a:cs typeface="Arial"/>
                        </a:rPr>
                        <a:t> </a:t>
                      </a:r>
                      <a:r>
                        <a:rPr sz="1600" dirty="0">
                          <a:latin typeface="Arial"/>
                          <a:cs typeface="Arial"/>
                        </a:rPr>
                        <a:t>fridge</a:t>
                      </a:r>
                      <a:r>
                        <a:rPr sz="1600" spc="-5" dirty="0">
                          <a:latin typeface="Arial"/>
                          <a:cs typeface="Arial"/>
                        </a:rPr>
                        <a:t> </a:t>
                      </a:r>
                      <a:r>
                        <a:rPr sz="1600" dirty="0">
                          <a:latin typeface="Wingdings"/>
                          <a:cs typeface="Wingdings"/>
                        </a:rPr>
                        <a:t></a:t>
                      </a:r>
                      <a:r>
                        <a:rPr sz="1600" spc="50" dirty="0">
                          <a:latin typeface="Times New Roman"/>
                          <a:cs typeface="Times New Roman"/>
                        </a:rPr>
                        <a:t> </a:t>
                      </a:r>
                      <a:r>
                        <a:rPr sz="1600" dirty="0">
                          <a:latin typeface="Arial"/>
                          <a:cs typeface="Arial"/>
                        </a:rPr>
                        <a:t>no</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5"/>
                  </a:ext>
                </a:extLst>
              </a:tr>
              <a:tr h="322784">
                <a:tc>
                  <a:txBody>
                    <a:bodyPr/>
                    <a:lstStyle/>
                    <a:p>
                      <a:pPr marL="356235">
                        <a:lnSpc>
                          <a:spcPct val="100000"/>
                        </a:lnSpc>
                      </a:pPr>
                      <a:r>
                        <a:rPr sz="1600" dirty="0">
                          <a:latin typeface="Arial"/>
                          <a:cs typeface="Arial"/>
                        </a:rPr>
                        <a:t>3:25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Arrive</a:t>
                      </a:r>
                      <a:r>
                        <a:rPr sz="1600" spc="-5" dirty="0">
                          <a:latin typeface="Arial"/>
                          <a:cs typeface="Arial"/>
                        </a:rPr>
                        <a:t> </a:t>
                      </a:r>
                      <a:r>
                        <a:rPr sz="1600" dirty="0">
                          <a:latin typeface="Arial"/>
                          <a:cs typeface="Arial"/>
                        </a:rPr>
                        <a:t>home,</a:t>
                      </a:r>
                      <a:r>
                        <a:rPr sz="1600" spc="-5" dirty="0">
                          <a:latin typeface="Arial"/>
                          <a:cs typeface="Arial"/>
                        </a:rPr>
                        <a:t> </a:t>
                      </a:r>
                      <a:r>
                        <a:rPr sz="1600" dirty="0">
                          <a:latin typeface="Arial"/>
                          <a:cs typeface="Arial"/>
                        </a:rPr>
                        <a:t>milk</a:t>
                      </a:r>
                      <a:r>
                        <a:rPr sz="1600" spc="-5" dirty="0">
                          <a:latin typeface="Arial"/>
                          <a:cs typeface="Arial"/>
                        </a:rPr>
                        <a:t> </a:t>
                      </a:r>
                      <a:r>
                        <a:rPr sz="1600" dirty="0">
                          <a:latin typeface="Arial"/>
                          <a:cs typeface="Arial"/>
                        </a:rPr>
                        <a:t>in</a:t>
                      </a:r>
                      <a:r>
                        <a:rPr sz="1600" spc="-5" dirty="0">
                          <a:latin typeface="Arial"/>
                          <a:cs typeface="Arial"/>
                        </a:rPr>
                        <a:t> </a:t>
                      </a:r>
                      <a:r>
                        <a:rPr sz="1600" dirty="0">
                          <a:latin typeface="Arial"/>
                          <a:cs typeface="Arial"/>
                        </a:rPr>
                        <a:t>fridge</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Leave</a:t>
                      </a:r>
                      <a:r>
                        <a:rPr sz="1600" spc="-5" dirty="0">
                          <a:latin typeface="Arial"/>
                          <a:cs typeface="Arial"/>
                        </a:rPr>
                        <a:t> </a:t>
                      </a:r>
                      <a:r>
                        <a:rPr sz="1600" dirty="0">
                          <a:latin typeface="Arial"/>
                          <a:cs typeface="Arial"/>
                        </a:rPr>
                        <a:t>for</a:t>
                      </a:r>
                      <a:r>
                        <a:rPr sz="1600" spc="-5" dirty="0">
                          <a:latin typeface="Arial"/>
                          <a:cs typeface="Arial"/>
                        </a:rPr>
                        <a:t> </a:t>
                      </a:r>
                      <a:r>
                        <a:rPr sz="1600" dirty="0">
                          <a:latin typeface="Arial"/>
                          <a:cs typeface="Arial"/>
                        </a:rPr>
                        <a:t>grocery</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6"/>
                  </a:ext>
                </a:extLst>
              </a:tr>
              <a:tr h="322784">
                <a:tc>
                  <a:txBody>
                    <a:bodyPr/>
                    <a:lstStyle/>
                    <a:p>
                      <a:pPr marL="356235">
                        <a:lnSpc>
                          <a:spcPct val="100000"/>
                        </a:lnSpc>
                      </a:pPr>
                      <a:r>
                        <a:rPr sz="1600" dirty="0">
                          <a:latin typeface="Arial"/>
                          <a:cs typeface="Arial"/>
                        </a:rPr>
                        <a:t>3:30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7"/>
                  </a:ext>
                </a:extLst>
              </a:tr>
              <a:tr h="322784">
                <a:tc>
                  <a:txBody>
                    <a:bodyPr/>
                    <a:lstStyle/>
                    <a:p>
                      <a:pPr marL="356235">
                        <a:lnSpc>
                          <a:spcPct val="100000"/>
                        </a:lnSpc>
                      </a:pPr>
                      <a:r>
                        <a:rPr sz="1600" dirty="0">
                          <a:latin typeface="Arial"/>
                          <a:cs typeface="Arial"/>
                        </a:rPr>
                        <a:t>3:35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Buy</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8"/>
                  </a:ext>
                </a:extLst>
              </a:tr>
              <a:tr h="322784">
                <a:tc>
                  <a:txBody>
                    <a:bodyPr/>
                    <a:lstStyle/>
                    <a:p>
                      <a:pPr marL="356235">
                        <a:lnSpc>
                          <a:spcPct val="100000"/>
                        </a:lnSpc>
                      </a:pPr>
                      <a:r>
                        <a:rPr sz="1600" dirty="0">
                          <a:latin typeface="Arial"/>
                          <a:cs typeface="Arial"/>
                        </a:rPr>
                        <a:t>3:40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84455">
                        <a:lnSpc>
                          <a:spcPct val="100000"/>
                        </a:lnSpc>
                      </a:pPr>
                      <a:r>
                        <a:rPr sz="1600" dirty="0">
                          <a:latin typeface="Arial"/>
                          <a:cs typeface="Arial"/>
                        </a:rPr>
                        <a:t>Arrive</a:t>
                      </a:r>
                      <a:r>
                        <a:rPr sz="1600" spc="-5" dirty="0">
                          <a:latin typeface="Arial"/>
                          <a:cs typeface="Arial"/>
                        </a:rPr>
                        <a:t> </a:t>
                      </a:r>
                      <a:r>
                        <a:rPr sz="1600" dirty="0">
                          <a:latin typeface="Arial"/>
                          <a:cs typeface="Arial"/>
                        </a:rPr>
                        <a:t>home,</a:t>
                      </a:r>
                      <a:r>
                        <a:rPr sz="1600" spc="-5" dirty="0">
                          <a:latin typeface="Arial"/>
                          <a:cs typeface="Arial"/>
                        </a:rPr>
                        <a:t> </a:t>
                      </a:r>
                      <a:r>
                        <a:rPr sz="1600" dirty="0">
                          <a:latin typeface="Arial"/>
                          <a:cs typeface="Arial"/>
                        </a:rPr>
                        <a:t>milk</a:t>
                      </a:r>
                      <a:r>
                        <a:rPr sz="1600" spc="-5" dirty="0">
                          <a:latin typeface="Arial"/>
                          <a:cs typeface="Arial"/>
                        </a:rPr>
                        <a:t> </a:t>
                      </a:r>
                      <a:r>
                        <a:rPr sz="1600" dirty="0">
                          <a:latin typeface="Arial"/>
                          <a:cs typeface="Arial"/>
                        </a:rPr>
                        <a:t>in</a:t>
                      </a:r>
                      <a:r>
                        <a:rPr sz="1600" spc="-5" dirty="0">
                          <a:latin typeface="Arial"/>
                          <a:cs typeface="Arial"/>
                        </a:rPr>
                        <a:t> </a:t>
                      </a:r>
                      <a:r>
                        <a:rPr sz="1600" dirty="0">
                          <a:latin typeface="Arial"/>
                          <a:cs typeface="Arial"/>
                        </a:rPr>
                        <a:t>fridge!</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 xmlns:a16="http://schemas.microsoft.com/office/drawing/2014/main" val="10009"/>
                  </a:ext>
                </a:extLst>
              </a:tr>
            </a:tbl>
          </a:graphicData>
        </a:graphic>
      </p:graphicFrame>
      <p:sp>
        <p:nvSpPr>
          <p:cNvPr id="10" name="Footer Placeholder 9"/>
          <p:cNvSpPr>
            <a:spLocks noGrp="1"/>
          </p:cNvSpPr>
          <p:nvPr>
            <p:ph type="ftr" sz="quarter" idx="11"/>
          </p:nvPr>
        </p:nvSpPr>
        <p:spPr/>
        <p:txBody>
          <a:bodyPr/>
          <a:lstStyle/>
          <a:p>
            <a:r>
              <a:rPr lang="en-US"/>
              <a:t>Slide by John Regehr, CS5460</a:t>
            </a:r>
          </a:p>
        </p:txBody>
      </p:sp>
    </p:spTree>
    <p:extLst>
      <p:ext uri="{BB962C8B-B14F-4D97-AF65-F5344CB8AC3E}">
        <p14:creationId xmlns:p14="http://schemas.microsoft.com/office/powerpoint/2010/main" val="621283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3352800" y="381000"/>
            <a:ext cx="5516290" cy="6165214"/>
          </a:xfrm>
          <a:prstGeom prst="rect">
            <a:avLst/>
          </a:prstGeom>
        </p:spPr>
      </p:pic>
    </p:spTree>
    <p:extLst>
      <p:ext uri="{BB962C8B-B14F-4D97-AF65-F5344CB8AC3E}">
        <p14:creationId xmlns:p14="http://schemas.microsoft.com/office/powerpoint/2010/main" val="39518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1981201" y="609600"/>
            <a:ext cx="5170503" cy="3314700"/>
          </a:xfrm>
          <a:prstGeom prst="rect">
            <a:avLst/>
          </a:prstGeom>
        </p:spPr>
      </p:pic>
      <p:graphicFrame>
        <p:nvGraphicFramePr>
          <p:cNvPr id="357382" name="Object 6"/>
          <p:cNvGraphicFramePr>
            <a:graphicFrameLocks noChangeAspect="1"/>
          </p:cNvGraphicFramePr>
          <p:nvPr>
            <p:extLst>
              <p:ext uri="{D42A27DB-BD31-4B8C-83A1-F6EECF244321}">
                <p14:modId xmlns:p14="http://schemas.microsoft.com/office/powerpoint/2010/main" val="511826951"/>
              </p:ext>
            </p:extLst>
          </p:nvPr>
        </p:nvGraphicFramePr>
        <p:xfrm>
          <a:off x="2057400" y="3962400"/>
          <a:ext cx="5029200" cy="2720818"/>
        </p:xfrm>
        <a:graphic>
          <a:graphicData uri="http://schemas.openxmlformats.org/presentationml/2006/ole">
            <mc:AlternateContent xmlns:mc="http://schemas.openxmlformats.org/markup-compatibility/2006">
              <mc:Choice xmlns:v="urn:schemas-microsoft-com:vml" Requires="v">
                <p:oleObj spid="_x0000_s4128" name="Document" r:id="rId5" imgW="5664200" imgH="3111500" progId="Word.Document.12">
                  <p:link updateAutomatic="1"/>
                </p:oleObj>
              </mc:Choice>
              <mc:Fallback>
                <p:oleObj name="Document" r:id="rId5" imgW="5664200" imgH="3111500" progId="Word.Document.12">
                  <p:link updateAutomatic="1"/>
                  <p:pic>
                    <p:nvPicPr>
                      <p:cNvPr id="3573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962400"/>
                        <a:ext cx="5029200" cy="2720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1905000" y="6553200"/>
            <a:ext cx="7315342" cy="369332"/>
          </a:xfrm>
          <a:prstGeom prst="rect">
            <a:avLst/>
          </a:prstGeom>
        </p:spPr>
        <p:txBody>
          <a:bodyPr wrap="square" rtlCol="0">
            <a:spAutoFit/>
          </a:bodyPr>
          <a:lstStyle/>
          <a:p>
            <a:endParaRPr lang="en-US" dirty="0"/>
          </a:p>
        </p:txBody>
      </p:sp>
      <p:sp>
        <p:nvSpPr>
          <p:cNvPr id="16" name="TextBox 15"/>
          <p:cNvSpPr txBox="1"/>
          <p:nvPr/>
        </p:nvSpPr>
        <p:spPr>
          <a:xfrm>
            <a:off x="7467601" y="1530634"/>
            <a:ext cx="4236719" cy="2677656"/>
          </a:xfrm>
          <a:prstGeom prst="rect">
            <a:avLst/>
          </a:prstGeom>
          <a:noFill/>
        </p:spPr>
        <p:txBody>
          <a:bodyPr wrap="square" rtlCol="0">
            <a:spAutoFit/>
          </a:bodyPr>
          <a:lstStyle/>
          <a:p>
            <a:pPr algn="ctr"/>
            <a:endParaRPr lang="en-US" sz="2800" b="1" dirty="0"/>
          </a:p>
          <a:p>
            <a:pPr algn="ctr"/>
            <a:r>
              <a:rPr lang="en-US" sz="2800" b="1" dirty="0">
                <a:solidFill>
                  <a:srgbClr val="FF0000"/>
                </a:solidFill>
              </a:rPr>
              <a:t>Solution to the Bounded-Buffer Producer/Consumer Problem Using a Monitor </a:t>
            </a:r>
          </a:p>
        </p:txBody>
      </p:sp>
    </p:spTree>
    <p:extLst>
      <p:ext uri="{BB962C8B-B14F-4D97-AF65-F5344CB8AC3E}">
        <p14:creationId xmlns:p14="http://schemas.microsoft.com/office/powerpoint/2010/main" val="7258125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Barriers</a:t>
            </a:r>
          </a:p>
        </p:txBody>
      </p:sp>
      <p:sp>
        <p:nvSpPr>
          <p:cNvPr id="152" name="Shape 152"/>
          <p:cNvSpPr>
            <a:spLocks noGrp="1"/>
          </p:cNvSpPr>
          <p:nvPr>
            <p:ph type="body" idx="1"/>
          </p:nvPr>
        </p:nvSpPr>
        <p:spPr>
          <a:prstGeom prst="rect">
            <a:avLst/>
          </a:prstGeom>
        </p:spPr>
        <p:txBody>
          <a:bodyPr>
            <a:normAutofit/>
          </a:bodyPr>
          <a:lstStyle/>
          <a:p>
            <a:r>
              <a:rPr sz="2800" dirty="0"/>
              <a:t>Sometimes we have algorithms that are a mix of parallel and sequential steps</a:t>
            </a:r>
            <a:endParaRPr lang="en-US" sz="2800" dirty="0"/>
          </a:p>
          <a:p>
            <a:endParaRPr sz="2800" dirty="0"/>
          </a:p>
          <a:p>
            <a:r>
              <a:rPr sz="2800" dirty="0"/>
              <a:t>When going from the parallel to the sequential phase, we may need to stop, collate results, etc.</a:t>
            </a:r>
            <a:endParaRPr lang="en-US" sz="2800" dirty="0"/>
          </a:p>
          <a:p>
            <a:endParaRPr sz="2800" dirty="0"/>
          </a:p>
          <a:p>
            <a:r>
              <a:rPr sz="2800" dirty="0"/>
              <a:t>We want a way to force a group of processes / threads to wait until all have finished</a:t>
            </a:r>
          </a:p>
        </p:txBody>
      </p:sp>
    </p:spTree>
    <p:extLst>
      <p:ext uri="{BB962C8B-B14F-4D97-AF65-F5344CB8AC3E}">
        <p14:creationId xmlns:p14="http://schemas.microsoft.com/office/powerpoint/2010/main" val="408776641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t>Barrier Example</a:t>
            </a:r>
          </a:p>
        </p:txBody>
      </p:sp>
      <p:sp>
        <p:nvSpPr>
          <p:cNvPr id="155" name="Shape 155"/>
          <p:cNvSpPr>
            <a:spLocks noGrp="1"/>
          </p:cNvSpPr>
          <p:nvPr>
            <p:ph type="body" idx="1"/>
          </p:nvPr>
        </p:nvSpPr>
        <p:spPr>
          <a:prstGeom prst="rect">
            <a:avLst/>
          </a:prstGeom>
        </p:spPr>
        <p:txBody>
          <a:bodyPr>
            <a:normAutofit/>
          </a:bodyPr>
          <a:lstStyle/>
          <a:p>
            <a:r>
              <a:rPr sz="2800" dirty="0"/>
              <a:t>Suppose we have an algorithm that relies on repeatedly updating a matrix by multiplying it:</a:t>
            </a:r>
            <a:br>
              <a:rPr sz="2800" dirty="0"/>
            </a:br>
            <a:r>
              <a:rPr sz="2800" dirty="0"/>
              <a:t/>
            </a:r>
            <a:br>
              <a:rPr sz="2800" dirty="0"/>
            </a:br>
            <a:r>
              <a:rPr sz="2800" dirty="0"/>
              <a:t>		</a:t>
            </a:r>
            <a:r>
              <a:rPr sz="2800" dirty="0" err="1"/>
              <a:t>M</a:t>
            </a:r>
            <a:r>
              <a:rPr sz="2800" baseline="-5999" dirty="0" err="1"/>
              <a:t>n</a:t>
            </a:r>
            <a:r>
              <a:rPr sz="2800" dirty="0"/>
              <a:t> = M</a:t>
            </a:r>
            <a:r>
              <a:rPr sz="2800" baseline="-5999" dirty="0"/>
              <a:t>n-1</a:t>
            </a:r>
            <a:r>
              <a:rPr sz="2800" dirty="0"/>
              <a:t> * C</a:t>
            </a:r>
            <a:endParaRPr lang="en-US" sz="2800" dirty="0"/>
          </a:p>
          <a:p>
            <a:endParaRPr sz="2800" dirty="0"/>
          </a:p>
          <a:p>
            <a:r>
              <a:rPr sz="2800" dirty="0"/>
              <a:t>The matrix multiplication can be parallelized by splitting it into submatrices</a:t>
            </a:r>
          </a:p>
          <a:p>
            <a:r>
              <a:rPr sz="2800" dirty="0"/>
              <a:t>But we can't update the final matrix until all </a:t>
            </a:r>
            <a:r>
              <a:rPr sz="2800" dirty="0" err="1"/>
              <a:t>subthreads</a:t>
            </a:r>
            <a:r>
              <a:rPr sz="2800" dirty="0"/>
              <a:t> have finished – so we need a </a:t>
            </a:r>
            <a:r>
              <a:rPr sz="2800" b="1" dirty="0"/>
              <a:t>barrier</a:t>
            </a:r>
            <a:r>
              <a:rPr sz="2800" dirty="0"/>
              <a:t> after each iteration</a:t>
            </a:r>
          </a:p>
        </p:txBody>
      </p:sp>
    </p:spTree>
    <p:extLst>
      <p:ext uri="{BB962C8B-B14F-4D97-AF65-F5344CB8AC3E}">
        <p14:creationId xmlns:p14="http://schemas.microsoft.com/office/powerpoint/2010/main" val="1071529354"/>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xfrm>
            <a:off x="1165263" y="0"/>
            <a:ext cx="10058400" cy="1609344"/>
          </a:xfrm>
          <a:prstGeom prst="rect">
            <a:avLst/>
          </a:prstGeom>
        </p:spPr>
        <p:txBody>
          <a:bodyPr>
            <a:normAutofit fontScale="90000"/>
          </a:bodyPr>
          <a:lstStyle>
            <a:lvl1pPr defTabSz="502412">
              <a:defRPr sz="6880"/>
            </a:lvl1pPr>
          </a:lstStyle>
          <a:p>
            <a:r>
              <a:rPr dirty="0"/>
              <a:t>Parallel Matrix Multiplication</a:t>
            </a:r>
          </a:p>
        </p:txBody>
      </p:sp>
      <p:pic>
        <p:nvPicPr>
          <p:cNvPr id="158" name="pasted-image.png"/>
          <p:cNvPicPr>
            <a:picLocks noChangeAspect="1"/>
          </p:cNvPicPr>
          <p:nvPr/>
        </p:nvPicPr>
        <p:blipFill>
          <a:blip r:embed="rId2">
            <a:extLst/>
          </a:blip>
          <a:stretch>
            <a:fillRect/>
          </a:stretch>
        </p:blipFill>
        <p:spPr>
          <a:xfrm>
            <a:off x="3456178" y="1493525"/>
            <a:ext cx="2131726" cy="1518048"/>
          </a:xfrm>
          <a:prstGeom prst="rect">
            <a:avLst/>
          </a:prstGeom>
          <a:ln w="12700">
            <a:miter lim="400000"/>
          </a:ln>
        </p:spPr>
      </p:pic>
      <p:pic>
        <p:nvPicPr>
          <p:cNvPr id="159" name="pasted-image.png"/>
          <p:cNvPicPr>
            <a:picLocks noChangeAspect="1"/>
          </p:cNvPicPr>
          <p:nvPr/>
        </p:nvPicPr>
        <p:blipFill>
          <a:blip r:embed="rId3">
            <a:extLst/>
          </a:blip>
          <a:stretch>
            <a:fillRect/>
          </a:stretch>
        </p:blipFill>
        <p:spPr>
          <a:xfrm>
            <a:off x="6604096" y="1493525"/>
            <a:ext cx="2131726" cy="1518048"/>
          </a:xfrm>
          <a:prstGeom prst="rect">
            <a:avLst/>
          </a:prstGeom>
          <a:ln w="12700">
            <a:miter lim="400000"/>
          </a:ln>
        </p:spPr>
      </p:pic>
      <p:pic>
        <p:nvPicPr>
          <p:cNvPr id="160" name="pasted-image.png"/>
          <p:cNvPicPr>
            <a:picLocks noChangeAspect="1"/>
          </p:cNvPicPr>
          <p:nvPr/>
        </p:nvPicPr>
        <p:blipFill>
          <a:blip r:embed="rId4">
            <a:extLst/>
          </a:blip>
          <a:stretch>
            <a:fillRect/>
          </a:stretch>
        </p:blipFill>
        <p:spPr>
          <a:xfrm>
            <a:off x="2128645" y="3326064"/>
            <a:ext cx="3493307" cy="1234844"/>
          </a:xfrm>
          <a:prstGeom prst="rect">
            <a:avLst/>
          </a:prstGeom>
          <a:ln w="12700">
            <a:miter lim="400000"/>
          </a:ln>
        </p:spPr>
      </p:pic>
      <p:pic>
        <p:nvPicPr>
          <p:cNvPr id="161" name="pasted-image.png"/>
          <p:cNvPicPr>
            <a:picLocks noChangeAspect="1"/>
          </p:cNvPicPr>
          <p:nvPr/>
        </p:nvPicPr>
        <p:blipFill>
          <a:blip r:embed="rId5">
            <a:extLst/>
          </a:blip>
          <a:stretch>
            <a:fillRect/>
          </a:stretch>
        </p:blipFill>
        <p:spPr>
          <a:xfrm>
            <a:off x="6570049" y="3326064"/>
            <a:ext cx="3493307" cy="1234844"/>
          </a:xfrm>
          <a:prstGeom prst="rect">
            <a:avLst/>
          </a:prstGeom>
          <a:ln w="12700">
            <a:miter lim="400000"/>
          </a:ln>
        </p:spPr>
      </p:pic>
      <p:pic>
        <p:nvPicPr>
          <p:cNvPr id="162" name="pasted-image.png"/>
          <p:cNvPicPr>
            <a:picLocks noChangeAspect="1"/>
          </p:cNvPicPr>
          <p:nvPr/>
        </p:nvPicPr>
        <p:blipFill>
          <a:blip r:embed="rId6">
            <a:extLst/>
          </a:blip>
          <a:stretch>
            <a:fillRect/>
          </a:stretch>
        </p:blipFill>
        <p:spPr>
          <a:xfrm>
            <a:off x="3861460" y="4974673"/>
            <a:ext cx="4469081" cy="1205613"/>
          </a:xfrm>
          <a:prstGeom prst="rect">
            <a:avLst/>
          </a:prstGeom>
          <a:ln w="12700">
            <a:miter lim="400000"/>
          </a:ln>
        </p:spPr>
      </p:pic>
    </p:spTree>
    <p:extLst>
      <p:ext uri="{BB962C8B-B14F-4D97-AF65-F5344CB8AC3E}">
        <p14:creationId xmlns:p14="http://schemas.microsoft.com/office/powerpoint/2010/main" val="124446605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a:t>Barriers</a:t>
            </a:r>
          </a:p>
        </p:txBody>
      </p:sp>
      <p:sp>
        <p:nvSpPr>
          <p:cNvPr id="67587" name="Text Placeholder 2"/>
          <p:cNvSpPr>
            <a:spLocks noGrp="1"/>
          </p:cNvSpPr>
          <p:nvPr>
            <p:ph type="body" sz="quarter" idx="12"/>
          </p:nvPr>
        </p:nvSpPr>
        <p:spPr>
          <a:xfrm>
            <a:off x="1069848" y="5150644"/>
            <a:ext cx="9810744" cy="1119187"/>
          </a:xfrm>
        </p:spPr>
        <p:txBody>
          <a:bodyPr/>
          <a:lstStyle/>
          <a:p>
            <a:pPr eaLnBrk="1" hangingPunct="1"/>
            <a:r>
              <a:rPr lang="en-US" altLang="en-US" dirty="0"/>
              <a:t>Use of a barrier. (a) Processes approaching a barrier. (b) All processes but one blocked at the barrier. (c) When the last process arrives at the barrier, all of them are let through.</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75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1474788"/>
            <a:ext cx="8388350" cy="345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825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Read-Copy-Update</a:t>
            </a:r>
          </a:p>
        </p:txBody>
      </p:sp>
      <p:sp>
        <p:nvSpPr>
          <p:cNvPr id="168" name="Shape 168"/>
          <p:cNvSpPr>
            <a:spLocks noGrp="1"/>
          </p:cNvSpPr>
          <p:nvPr>
            <p:ph type="body" idx="1"/>
          </p:nvPr>
        </p:nvSpPr>
        <p:spPr>
          <a:prstGeom prst="rect">
            <a:avLst/>
          </a:prstGeom>
        </p:spPr>
        <p:txBody>
          <a:bodyPr>
            <a:normAutofit/>
          </a:bodyPr>
          <a:lstStyle/>
          <a:p>
            <a:r>
              <a:rPr sz="2800" dirty="0"/>
              <a:t>Locking and mutual exclusion have inherent overhead</a:t>
            </a:r>
          </a:p>
          <a:p>
            <a:pPr lvl="1"/>
            <a:r>
              <a:rPr sz="2800" dirty="0"/>
              <a:t>Time spent waiting for a lock is time you can't do other work</a:t>
            </a:r>
          </a:p>
          <a:p>
            <a:pPr lvl="1"/>
            <a:r>
              <a:rPr sz="2800" dirty="0"/>
              <a:t>Reduces the speedup from multithreading / multiprocessing</a:t>
            </a:r>
            <a:endParaRPr lang="en-US" sz="2800" dirty="0"/>
          </a:p>
          <a:p>
            <a:pPr lvl="1"/>
            <a:endParaRPr sz="2800" dirty="0"/>
          </a:p>
          <a:p>
            <a:r>
              <a:rPr sz="2800" dirty="0"/>
              <a:t>The best kind of locking is when you can avoid locking!</a:t>
            </a:r>
          </a:p>
        </p:txBody>
      </p:sp>
    </p:spTree>
    <p:extLst>
      <p:ext uri="{BB962C8B-B14F-4D97-AF65-F5344CB8AC3E}">
        <p14:creationId xmlns:p14="http://schemas.microsoft.com/office/powerpoint/2010/main" val="3387089121"/>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Read-Copy-Update</a:t>
            </a:r>
          </a:p>
        </p:txBody>
      </p:sp>
      <p:sp>
        <p:nvSpPr>
          <p:cNvPr id="171" name="Shape 171"/>
          <p:cNvSpPr>
            <a:spLocks noGrp="1"/>
          </p:cNvSpPr>
          <p:nvPr>
            <p:ph type="body" idx="1"/>
          </p:nvPr>
        </p:nvSpPr>
        <p:spPr>
          <a:prstGeom prst="rect">
            <a:avLst/>
          </a:prstGeom>
        </p:spPr>
        <p:txBody>
          <a:bodyPr>
            <a:normAutofit/>
          </a:bodyPr>
          <a:lstStyle/>
          <a:p>
            <a:r>
              <a:rPr sz="2800" dirty="0"/>
              <a:t>If we're okay with some readers seeing an old version of a data structure for a while, we can sometimes avoid locking</a:t>
            </a:r>
            <a:endParaRPr lang="en-US" sz="2800" dirty="0"/>
          </a:p>
          <a:p>
            <a:endParaRPr sz="2800" dirty="0"/>
          </a:p>
          <a:p>
            <a:r>
              <a:rPr sz="2800" dirty="0"/>
              <a:t>The trick is to update the structure but not free deleted items immediately – instead, wait until all readers are done</a:t>
            </a:r>
          </a:p>
        </p:txBody>
      </p:sp>
    </p:spTree>
    <p:extLst>
      <p:ext uri="{BB962C8B-B14F-4D97-AF65-F5344CB8AC3E}">
        <p14:creationId xmlns:p14="http://schemas.microsoft.com/office/powerpoint/2010/main" val="1742812289"/>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069848" y="0"/>
            <a:ext cx="10058400" cy="1609344"/>
          </a:xfrm>
        </p:spPr>
        <p:txBody>
          <a:bodyPr/>
          <a:lstStyle/>
          <a:p>
            <a:pPr eaLnBrk="1" hangingPunct="1"/>
            <a:r>
              <a:rPr lang="en-US" altLang="en-US" sz="4000" dirty="0"/>
              <a:t>Avoiding Locks: Read-Copy-Update (1)</a:t>
            </a:r>
          </a:p>
        </p:txBody>
      </p:sp>
      <p:sp>
        <p:nvSpPr>
          <p:cNvPr id="68611" name="Text Placeholder 2"/>
          <p:cNvSpPr>
            <a:spLocks noGrp="1"/>
          </p:cNvSpPr>
          <p:nvPr>
            <p:ph type="body" sz="quarter" idx="12"/>
          </p:nvPr>
        </p:nvSpPr>
        <p:spPr>
          <a:xfrm>
            <a:off x="2397125" y="5418139"/>
            <a:ext cx="7759700" cy="833437"/>
          </a:xfrm>
        </p:spPr>
        <p:txBody>
          <a:bodyPr/>
          <a:lstStyle/>
          <a:p>
            <a:pPr eaLnBrk="1" hangingPunct="1"/>
            <a:r>
              <a:rPr lang="en-US" altLang="en-US" dirty="0"/>
              <a:t>Read-Copy-Update: inserting a node in the tree and then removing a branch—all without locks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86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473200"/>
            <a:ext cx="8748712" cy="351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2984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879017" y="0"/>
            <a:ext cx="10058400" cy="1609344"/>
          </a:xfrm>
        </p:spPr>
        <p:txBody>
          <a:bodyPr/>
          <a:lstStyle/>
          <a:p>
            <a:pPr eaLnBrk="1" hangingPunct="1"/>
            <a:r>
              <a:rPr lang="en-US" altLang="en-US" sz="4000" dirty="0"/>
              <a:t>Avoiding Locks: Read-Copy-Update (2)</a:t>
            </a:r>
          </a:p>
        </p:txBody>
      </p:sp>
      <p:sp>
        <p:nvSpPr>
          <p:cNvPr id="69635" name="Text Placeholder 2"/>
          <p:cNvSpPr>
            <a:spLocks noGrp="1"/>
          </p:cNvSpPr>
          <p:nvPr>
            <p:ph type="body" sz="quarter" idx="12"/>
          </p:nvPr>
        </p:nvSpPr>
        <p:spPr>
          <a:xfrm>
            <a:off x="2397125" y="5659439"/>
            <a:ext cx="7759700" cy="833437"/>
          </a:xfrm>
        </p:spPr>
        <p:txBody>
          <a:bodyPr/>
          <a:lstStyle/>
          <a:p>
            <a:pPr eaLnBrk="1" hangingPunct="1"/>
            <a:r>
              <a:rPr lang="en-US" altLang="en-US" dirty="0"/>
              <a:t>Read-Copy-Update: inserting a node in the tree and then removing a branch—all without locks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1746250"/>
            <a:ext cx="8364537" cy="339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134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1206">
              <a:lnSpc>
                <a:spcPct val="100000"/>
              </a:lnSpc>
            </a:pPr>
            <a:r>
              <a:rPr spc="-71" dirty="0"/>
              <a:t>S</a:t>
            </a:r>
            <a:r>
              <a:rPr spc="-62" dirty="0"/>
              <a:t>hared</a:t>
            </a:r>
            <a:r>
              <a:rPr spc="-40" dirty="0"/>
              <a:t> </a:t>
            </a:r>
            <a:r>
              <a:rPr spc="-93" dirty="0"/>
              <a:t>M</a:t>
            </a:r>
            <a:r>
              <a:rPr spc="-57" dirty="0"/>
              <a:t>e</a:t>
            </a:r>
            <a:r>
              <a:rPr spc="-66" dirty="0"/>
              <a:t>mor</a:t>
            </a:r>
            <a:r>
              <a:rPr spc="-57" dirty="0"/>
              <a:t>y</a:t>
            </a:r>
            <a:r>
              <a:rPr spc="-44" dirty="0"/>
              <a:t> </a:t>
            </a:r>
            <a:r>
              <a:rPr spc="-71" dirty="0"/>
              <a:t>S</a:t>
            </a:r>
            <a:r>
              <a:rPr spc="-57" dirty="0"/>
              <a:t>ynchroniz</a:t>
            </a:r>
            <a:r>
              <a:rPr spc="-44" dirty="0"/>
              <a:t>ati</a:t>
            </a:r>
            <a:r>
              <a:rPr spc="-57" dirty="0"/>
              <a:t>o</a:t>
            </a:r>
            <a:r>
              <a:rPr spc="-53" dirty="0"/>
              <a:t>n</a:t>
            </a:r>
          </a:p>
        </p:txBody>
      </p:sp>
      <p:sp>
        <p:nvSpPr>
          <p:cNvPr id="7" name="Content Placeholder 6"/>
          <p:cNvSpPr>
            <a:spLocks noGrp="1"/>
          </p:cNvSpPr>
          <p:nvPr>
            <p:ph idx="1"/>
          </p:nvPr>
        </p:nvSpPr>
        <p:spPr/>
        <p:txBody>
          <a:bodyPr/>
          <a:lstStyle/>
          <a:p>
            <a:pPr marL="263352" indent="-252146">
              <a:buClr>
                <a:srgbClr val="FF0000"/>
              </a:buClr>
              <a:buSzPct val="75000"/>
              <a:buFont typeface="Arial"/>
              <a:buChar char="●"/>
              <a:tabLst>
                <a:tab pos="263352" algn="l"/>
              </a:tabLst>
            </a:pPr>
            <a:r>
              <a:rPr lang="en-US" sz="2000" dirty="0">
                <a:cs typeface="Arial"/>
              </a:rPr>
              <a:t>Threads</a:t>
            </a:r>
            <a:r>
              <a:rPr lang="en-US" sz="2000" spc="-9" dirty="0">
                <a:cs typeface="Arial"/>
              </a:rPr>
              <a:t> </a:t>
            </a:r>
            <a:r>
              <a:rPr lang="en-US" sz="2000" spc="-4" dirty="0">
                <a:cs typeface="Arial"/>
              </a:rPr>
              <a:t>shar</a:t>
            </a:r>
            <a:r>
              <a:rPr lang="en-US" sz="2000" dirty="0">
                <a:cs typeface="Arial"/>
              </a:rPr>
              <a:t>e </a:t>
            </a:r>
            <a:r>
              <a:rPr lang="en-US" sz="2000" spc="-4" dirty="0">
                <a:cs typeface="Arial"/>
              </a:rPr>
              <a:t>memory</a:t>
            </a:r>
            <a:endParaRPr lang="en-US" sz="2000" dirty="0">
              <a:cs typeface="Arial"/>
            </a:endParaRPr>
          </a:p>
          <a:p>
            <a:pPr marL="263352" indent="-252146">
              <a:spcBef>
                <a:spcPts val="957"/>
              </a:spcBef>
              <a:buClr>
                <a:srgbClr val="FF0000"/>
              </a:buClr>
              <a:buSzPct val="75000"/>
              <a:buFont typeface="Arial"/>
              <a:buChar char="●"/>
              <a:tabLst>
                <a:tab pos="263352" algn="l"/>
              </a:tabLst>
            </a:pPr>
            <a:r>
              <a:rPr lang="en-US" sz="2000" dirty="0">
                <a:cs typeface="Arial"/>
              </a:rPr>
              <a:t>Preem</a:t>
            </a:r>
            <a:r>
              <a:rPr lang="en-US" sz="2000" spc="-9" dirty="0">
                <a:cs typeface="Arial"/>
              </a:rPr>
              <a:t>pti</a:t>
            </a:r>
            <a:r>
              <a:rPr lang="en-US" sz="2000" dirty="0">
                <a:cs typeface="Arial"/>
              </a:rPr>
              <a:t>ve</a:t>
            </a:r>
            <a:r>
              <a:rPr lang="en-US" sz="2000" spc="-4" dirty="0">
                <a:cs typeface="Arial"/>
              </a:rPr>
              <a:t> </a:t>
            </a:r>
            <a:r>
              <a:rPr lang="en-US" sz="2000" spc="-13" dirty="0">
                <a:cs typeface="Arial"/>
              </a:rPr>
              <a:t>th</a:t>
            </a:r>
            <a:r>
              <a:rPr lang="en-US" sz="2000" dirty="0">
                <a:cs typeface="Arial"/>
              </a:rPr>
              <a:t>rea</a:t>
            </a:r>
            <a:r>
              <a:rPr lang="en-US" sz="2000" spc="-13" dirty="0">
                <a:cs typeface="Arial"/>
              </a:rPr>
              <a:t>d</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duling</a:t>
            </a:r>
            <a:r>
              <a:rPr lang="en-US" sz="2000" spc="-4" dirty="0">
                <a:cs typeface="Arial"/>
              </a:rPr>
              <a:t> </a:t>
            </a:r>
            <a:r>
              <a:rPr lang="en-US" sz="2000" spc="-9" dirty="0">
                <a:cs typeface="Arial"/>
              </a:rPr>
              <a:t>i</a:t>
            </a:r>
            <a:r>
              <a:rPr lang="en-US" sz="2000" dirty="0">
                <a:cs typeface="Arial"/>
              </a:rPr>
              <a:t>s</a:t>
            </a:r>
            <a:r>
              <a:rPr lang="en-US" sz="2000" spc="-4" dirty="0">
                <a:cs typeface="Arial"/>
              </a:rPr>
              <a:t> </a:t>
            </a:r>
            <a:r>
              <a:rPr lang="en-US" sz="2000" dirty="0">
                <a:cs typeface="Arial"/>
              </a:rPr>
              <a:t>a</a:t>
            </a:r>
            <a:r>
              <a:rPr lang="en-US" sz="2000" spc="-4" dirty="0">
                <a:cs typeface="Arial"/>
              </a:rPr>
              <a:t> </a:t>
            </a:r>
            <a:r>
              <a:rPr lang="en-US" sz="2000" dirty="0">
                <a:cs typeface="Arial"/>
              </a:rPr>
              <a:t>ma</a:t>
            </a:r>
            <a:r>
              <a:rPr lang="en-US" sz="2000" spc="-13" dirty="0">
                <a:cs typeface="Arial"/>
              </a:rPr>
              <a:t>jo</a:t>
            </a:r>
            <a:r>
              <a:rPr lang="en-US" sz="2000" dirty="0">
                <a:cs typeface="Arial"/>
              </a:rPr>
              <a:t>r</a:t>
            </a:r>
            <a:r>
              <a:rPr lang="en-US" sz="2000" spc="-4" dirty="0">
                <a:cs typeface="Arial"/>
              </a:rPr>
              <a:t> </a:t>
            </a:r>
            <a:r>
              <a:rPr lang="en-US" sz="2000" spc="-13" dirty="0">
                <a:cs typeface="Arial"/>
              </a:rPr>
              <a:t>p</a:t>
            </a:r>
            <a:r>
              <a:rPr lang="en-US" sz="2000" dirty="0">
                <a:cs typeface="Arial"/>
              </a:rPr>
              <a:t>r</a:t>
            </a:r>
            <a:r>
              <a:rPr lang="en-US" sz="2000" spc="-13" dirty="0">
                <a:cs typeface="Arial"/>
              </a:rPr>
              <a:t>obl</a:t>
            </a:r>
            <a:r>
              <a:rPr lang="en-US" sz="2000" dirty="0">
                <a:cs typeface="Arial"/>
              </a:rPr>
              <a:t>em</a:t>
            </a:r>
          </a:p>
          <a:p>
            <a:pPr marL="616356" marR="58274" lvl="1" indent="-201717">
              <a:lnSpc>
                <a:spcPct val="108900"/>
              </a:lnSpc>
              <a:spcBef>
                <a:spcPts val="662"/>
              </a:spcBef>
              <a:buFont typeface="Arial"/>
              <a:buChar char="–"/>
              <a:tabLst>
                <a:tab pos="616356" algn="l"/>
              </a:tabLst>
            </a:pPr>
            <a:r>
              <a:rPr lang="en-US" sz="2000" dirty="0">
                <a:solidFill>
                  <a:srgbClr val="0066CC"/>
                </a:solidFill>
                <a:cs typeface="Arial"/>
              </a:rPr>
              <a:t>C</a:t>
            </a:r>
            <a:r>
              <a:rPr lang="en-US" sz="2000" spc="-13" dirty="0">
                <a:solidFill>
                  <a:srgbClr val="0066CC"/>
                </a:solidFill>
                <a:cs typeface="Arial"/>
              </a:rPr>
              <a:t>on</a:t>
            </a:r>
            <a:r>
              <a:rPr lang="en-US" sz="2000" dirty="0">
                <a:solidFill>
                  <a:srgbClr val="0066CC"/>
                </a:solidFill>
                <a:cs typeface="Arial"/>
              </a:rPr>
              <a:t>text</a:t>
            </a:r>
            <a:r>
              <a:rPr lang="en-US" sz="2000" spc="-4" dirty="0">
                <a:solidFill>
                  <a:srgbClr val="0066CC"/>
                </a:solidFill>
                <a:cs typeface="Arial"/>
              </a:rPr>
              <a:t> </a:t>
            </a:r>
            <a:r>
              <a:rPr lang="en-US" sz="2000" dirty="0">
                <a:solidFill>
                  <a:srgbClr val="0066CC"/>
                </a:solidFill>
                <a:cs typeface="Arial"/>
              </a:rPr>
              <a:t>s</a:t>
            </a:r>
            <a:r>
              <a:rPr lang="en-US" sz="2000" spc="-9" dirty="0">
                <a:solidFill>
                  <a:srgbClr val="0066CC"/>
                </a:solidFill>
                <a:cs typeface="Arial"/>
              </a:rPr>
              <a:t>wi</a:t>
            </a:r>
            <a:r>
              <a:rPr lang="en-US" sz="2000" dirty="0">
                <a:solidFill>
                  <a:srgbClr val="0066CC"/>
                </a:solidFill>
                <a:cs typeface="Arial"/>
              </a:rPr>
              <a:t>tc</a:t>
            </a:r>
            <a:r>
              <a:rPr lang="en-US" sz="2000" spc="-13" dirty="0">
                <a:solidFill>
                  <a:srgbClr val="0066CC"/>
                </a:solidFill>
                <a:cs typeface="Arial"/>
              </a:rPr>
              <a:t>h</a:t>
            </a:r>
            <a:r>
              <a:rPr lang="en-US" sz="2000" spc="-4" dirty="0">
                <a:solidFill>
                  <a:srgbClr val="0066CC"/>
                </a:solidFill>
                <a:cs typeface="Arial"/>
              </a:rPr>
              <a:t> </a:t>
            </a:r>
            <a:r>
              <a:rPr lang="en-US" sz="2000" dirty="0">
                <a:solidFill>
                  <a:srgbClr val="0066CC"/>
                </a:solidFill>
                <a:cs typeface="Arial"/>
              </a:rPr>
              <a:t>ca</a:t>
            </a:r>
            <a:r>
              <a:rPr lang="en-US" sz="2000" spc="-13" dirty="0">
                <a:solidFill>
                  <a:srgbClr val="0066CC"/>
                </a:solidFill>
                <a:cs typeface="Arial"/>
              </a:rPr>
              <a:t>n</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cc</a:t>
            </a:r>
            <a:r>
              <a:rPr lang="en-US" sz="2000" spc="-13" dirty="0">
                <a:solidFill>
                  <a:srgbClr val="0066CC"/>
                </a:solidFill>
                <a:cs typeface="Arial"/>
              </a:rPr>
              <a:t>u</a:t>
            </a:r>
            <a:r>
              <a:rPr lang="en-US" sz="2000" dirty="0">
                <a:solidFill>
                  <a:srgbClr val="0066CC"/>
                </a:solidFill>
                <a:cs typeface="Arial"/>
              </a:rPr>
              <a:t>r</a:t>
            </a:r>
            <a:r>
              <a:rPr lang="en-US" sz="2000" spc="-4" dirty="0">
                <a:solidFill>
                  <a:srgbClr val="0066CC"/>
                </a:solidFill>
                <a:cs typeface="Arial"/>
              </a:rPr>
              <a:t> </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a</a:t>
            </a:r>
            <a:r>
              <a:rPr lang="en-US" sz="2000" spc="-13" dirty="0">
                <a:solidFill>
                  <a:srgbClr val="0066CC"/>
                </a:solidFill>
                <a:cs typeface="Arial"/>
              </a:rPr>
              <a:t>n</a:t>
            </a:r>
            <a:r>
              <a:rPr lang="en-US" sz="2000" dirty="0">
                <a:solidFill>
                  <a:srgbClr val="0066CC"/>
                </a:solidFill>
                <a:cs typeface="Arial"/>
              </a:rPr>
              <a:t>y</a:t>
            </a:r>
            <a:r>
              <a:rPr lang="en-US" sz="2000" spc="-4" dirty="0">
                <a:solidFill>
                  <a:srgbClr val="0066CC"/>
                </a:solidFill>
                <a:cs typeface="Arial"/>
              </a:rPr>
              <a:t> </a:t>
            </a:r>
            <a:r>
              <a:rPr lang="en-US" sz="2000" spc="-9" dirty="0">
                <a:solidFill>
                  <a:srgbClr val="0066CC"/>
                </a:solidFill>
                <a:cs typeface="Arial"/>
              </a:rPr>
              <a:t>ti</a:t>
            </a:r>
            <a:r>
              <a:rPr lang="en-US" sz="2000" dirty="0">
                <a:solidFill>
                  <a:srgbClr val="0066CC"/>
                </a:solidFill>
                <a:cs typeface="Arial"/>
              </a:rPr>
              <a:t>me</a:t>
            </a:r>
            <a:r>
              <a:rPr lang="en-US" sz="2000" spc="-4" dirty="0">
                <a:solidFill>
                  <a:srgbClr val="0066CC"/>
                </a:solidFill>
                <a:cs typeface="Arial"/>
              </a:rPr>
              <a:t>, </a:t>
            </a:r>
            <a:r>
              <a:rPr lang="en-US" sz="2000" dirty="0">
                <a:solidFill>
                  <a:srgbClr val="0066CC"/>
                </a:solidFill>
                <a:cs typeface="Arial"/>
              </a:rPr>
              <a:t>eve</a:t>
            </a:r>
            <a:r>
              <a:rPr lang="en-US" sz="2000" spc="-13" dirty="0">
                <a:solidFill>
                  <a:srgbClr val="0066CC"/>
                </a:solidFill>
                <a:cs typeface="Arial"/>
              </a:rPr>
              <a:t>n</a:t>
            </a:r>
            <a:r>
              <a:rPr lang="en-US" sz="2000" spc="-4" dirty="0">
                <a:solidFill>
                  <a:srgbClr val="0066CC"/>
                </a:solidFill>
                <a:cs typeface="Arial"/>
              </a:rPr>
              <a:t> </a:t>
            </a:r>
            <a:r>
              <a:rPr lang="en-US" sz="2000" spc="-9" dirty="0">
                <a:solidFill>
                  <a:srgbClr val="0066CC"/>
                </a:solidFill>
                <a:cs typeface="Arial"/>
              </a:rPr>
              <a:t>in</a:t>
            </a:r>
            <a:r>
              <a:rPr lang="en-US" sz="2000" spc="-4" dirty="0">
                <a:solidFill>
                  <a:srgbClr val="0066CC"/>
                </a:solidFill>
                <a:cs typeface="Arial"/>
              </a:rPr>
              <a:t> </a:t>
            </a:r>
            <a:r>
              <a:rPr lang="en-US" sz="2000" spc="-9" dirty="0">
                <a:solidFill>
                  <a:srgbClr val="0066CC"/>
                </a:solidFill>
                <a:cs typeface="Arial"/>
              </a:rPr>
              <a:t>th</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m</a:t>
            </a:r>
            <a:r>
              <a:rPr lang="en-US" sz="2000" spc="-9" dirty="0">
                <a:solidFill>
                  <a:srgbClr val="0066CC"/>
                </a:solidFill>
                <a:cs typeface="Arial"/>
              </a:rPr>
              <a:t>iddl</a:t>
            </a:r>
            <a:r>
              <a:rPr lang="en-US" sz="2000" dirty="0">
                <a:solidFill>
                  <a:srgbClr val="0066CC"/>
                </a:solidFill>
                <a:cs typeface="Arial"/>
              </a:rPr>
              <a:t>e</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dirty="0">
                <a:solidFill>
                  <a:srgbClr val="0066CC"/>
                </a:solidFill>
                <a:cs typeface="Arial"/>
              </a:rPr>
              <a:t>a</a:t>
            </a:r>
            <a:r>
              <a:rPr lang="en-US" sz="2000" spc="-4" dirty="0">
                <a:solidFill>
                  <a:srgbClr val="0066CC"/>
                </a:solidFill>
                <a:cs typeface="Arial"/>
              </a:rPr>
              <a:t> </a:t>
            </a:r>
            <a:r>
              <a:rPr lang="en-US" sz="2000" spc="-9" dirty="0">
                <a:solidFill>
                  <a:srgbClr val="0066CC"/>
                </a:solidFill>
                <a:cs typeface="Arial"/>
              </a:rPr>
              <a:t>lin</a:t>
            </a:r>
            <a:r>
              <a:rPr lang="en-US" sz="2000" dirty="0">
                <a:solidFill>
                  <a:srgbClr val="0066CC"/>
                </a:solidFill>
                <a:cs typeface="Arial"/>
              </a:rPr>
              <a:t>e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dirty="0">
                <a:solidFill>
                  <a:srgbClr val="0066CC"/>
                </a:solidFill>
                <a:cs typeface="Arial"/>
              </a:rPr>
              <a:t>c</a:t>
            </a:r>
            <a:r>
              <a:rPr lang="en-US" sz="2000" spc="-13" dirty="0">
                <a:solidFill>
                  <a:srgbClr val="0066CC"/>
                </a:solidFill>
                <a:cs typeface="Arial"/>
              </a:rPr>
              <a:t>od</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(e</a:t>
            </a:r>
            <a:r>
              <a:rPr lang="en-US" sz="2000" spc="-9" dirty="0">
                <a:solidFill>
                  <a:srgbClr val="0066CC"/>
                </a:solidFill>
                <a:cs typeface="Arial"/>
              </a:rPr>
              <a:t>.g.,</a:t>
            </a:r>
            <a:r>
              <a:rPr lang="en-US" sz="2000" dirty="0">
                <a:solidFill>
                  <a:srgbClr val="0066CC"/>
                </a:solidFill>
                <a:cs typeface="Arial"/>
              </a:rPr>
              <a:t> </a:t>
            </a:r>
            <a:r>
              <a:rPr lang="en-US" sz="2000" spc="-9" dirty="0">
                <a:solidFill>
                  <a:srgbClr val="007DD6"/>
                </a:solidFill>
                <a:cs typeface="MS PGothic"/>
              </a:rPr>
              <a:t>"</a:t>
            </a:r>
            <a:r>
              <a:rPr lang="en-US" sz="2000" spc="-13" dirty="0">
                <a:solidFill>
                  <a:srgbClr val="0066CC"/>
                </a:solidFill>
                <a:cs typeface="Arial"/>
              </a:rPr>
              <a:t>X</a:t>
            </a:r>
            <a:r>
              <a:rPr lang="en-US" sz="2000" spc="-4" dirty="0">
                <a:solidFill>
                  <a:srgbClr val="0066CC"/>
                </a:solidFill>
                <a:cs typeface="Arial"/>
              </a:rPr>
              <a:t> </a:t>
            </a:r>
            <a:r>
              <a:rPr lang="en-US" sz="2000" spc="-13" dirty="0">
                <a:solidFill>
                  <a:srgbClr val="0066CC"/>
                </a:solidFill>
                <a:cs typeface="Arial"/>
              </a:rPr>
              <a:t>=</a:t>
            </a:r>
            <a:r>
              <a:rPr lang="en-US" sz="2000" spc="-4" dirty="0">
                <a:solidFill>
                  <a:srgbClr val="0066CC"/>
                </a:solidFill>
                <a:cs typeface="Arial"/>
              </a:rPr>
              <a:t> </a:t>
            </a:r>
            <a:r>
              <a:rPr lang="en-US" sz="2000" spc="-13" dirty="0">
                <a:solidFill>
                  <a:srgbClr val="0066CC"/>
                </a:solidFill>
                <a:cs typeface="Arial"/>
              </a:rPr>
              <a:t>X</a:t>
            </a:r>
            <a:r>
              <a:rPr lang="en-US" sz="2000" spc="-4" dirty="0">
                <a:solidFill>
                  <a:srgbClr val="0066CC"/>
                </a:solidFill>
                <a:cs typeface="Arial"/>
              </a:rPr>
              <a:t> </a:t>
            </a:r>
            <a:r>
              <a:rPr lang="en-US" sz="2000" spc="-13" dirty="0">
                <a:solidFill>
                  <a:srgbClr val="0066CC"/>
                </a:solidFill>
                <a:cs typeface="Arial"/>
              </a:rPr>
              <a:t>+</a:t>
            </a:r>
            <a:r>
              <a:rPr lang="en-US" sz="2000" spc="-4" dirty="0">
                <a:solidFill>
                  <a:srgbClr val="0066CC"/>
                </a:solidFill>
                <a:cs typeface="Arial"/>
              </a:rPr>
              <a:t> </a:t>
            </a:r>
            <a:r>
              <a:rPr lang="en-US" sz="2000" dirty="0">
                <a:solidFill>
                  <a:srgbClr val="0066CC"/>
                </a:solidFill>
                <a:cs typeface="Arial"/>
              </a:rPr>
              <a:t>1;</a:t>
            </a:r>
            <a:r>
              <a:rPr lang="en-US" sz="2000" spc="-9" dirty="0">
                <a:solidFill>
                  <a:srgbClr val="007DD6"/>
                </a:solidFill>
                <a:cs typeface="MS PGothic"/>
              </a:rPr>
              <a:t>"</a:t>
            </a:r>
            <a:r>
              <a:rPr lang="en-US" sz="2000" dirty="0">
                <a:solidFill>
                  <a:srgbClr val="0066CC"/>
                </a:solidFill>
                <a:cs typeface="Arial"/>
              </a:rPr>
              <a:t>)</a:t>
            </a:r>
            <a:endParaRPr lang="en-US" sz="2000" dirty="0">
              <a:cs typeface="Arial"/>
            </a:endParaRPr>
          </a:p>
          <a:p>
            <a:pPr marL="818073">
              <a:spcBef>
                <a:spcPts val="613"/>
              </a:spcBef>
            </a:pPr>
            <a:r>
              <a:rPr lang="en-US" sz="2000" dirty="0">
                <a:cs typeface="Arial"/>
              </a:rPr>
              <a:t>» </a:t>
            </a:r>
            <a:r>
              <a:rPr lang="en-US" sz="2000" spc="18" dirty="0">
                <a:cs typeface="Arial"/>
              </a:rPr>
              <a:t> </a:t>
            </a:r>
            <a:r>
              <a:rPr lang="en-US" sz="2000" dirty="0">
                <a:solidFill>
                  <a:srgbClr val="5F5F5F"/>
                </a:solidFill>
                <a:cs typeface="Arial"/>
              </a:rPr>
              <a:t>U</a:t>
            </a:r>
            <a:r>
              <a:rPr lang="en-US" sz="2000" spc="-9" dirty="0">
                <a:solidFill>
                  <a:srgbClr val="5F5F5F"/>
                </a:solidFill>
                <a:cs typeface="Arial"/>
              </a:rPr>
              <a:t>ni</a:t>
            </a:r>
            <a:r>
              <a:rPr lang="en-US" sz="2000" dirty="0">
                <a:solidFill>
                  <a:srgbClr val="5F5F5F"/>
                </a:solidFill>
                <a:cs typeface="Arial"/>
              </a:rPr>
              <a:t>t</a:t>
            </a:r>
            <a:r>
              <a:rPr lang="en-US" sz="2000" spc="-4" dirty="0">
                <a:solidFill>
                  <a:srgbClr val="5F5F5F"/>
                </a:solidFill>
                <a:cs typeface="Arial"/>
              </a:rPr>
              <a:t> </a:t>
            </a:r>
            <a:r>
              <a:rPr lang="en-US" sz="2000" spc="-9" dirty="0">
                <a:solidFill>
                  <a:srgbClr val="5F5F5F"/>
                </a:solidFill>
                <a:cs typeface="Arial"/>
              </a:rPr>
              <a:t>o</a:t>
            </a:r>
            <a:r>
              <a:rPr lang="en-US" sz="2000" dirty="0">
                <a:solidFill>
                  <a:srgbClr val="5F5F5F"/>
                </a:solidFill>
                <a:cs typeface="Arial"/>
              </a:rPr>
              <a:t>f</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to</a:t>
            </a:r>
            <a:r>
              <a:rPr lang="en-US" sz="2000" dirty="0">
                <a:solidFill>
                  <a:srgbClr val="5F5F5F"/>
                </a:solidFill>
                <a:cs typeface="Arial"/>
              </a:rPr>
              <a:t>m</a:t>
            </a:r>
            <a:r>
              <a:rPr lang="en-US" sz="2000" spc="-4" dirty="0">
                <a:solidFill>
                  <a:srgbClr val="5F5F5F"/>
                </a:solidFill>
                <a:cs typeface="Arial"/>
              </a:rPr>
              <a:t>i</a:t>
            </a:r>
            <a:r>
              <a:rPr lang="en-US" sz="2000" dirty="0">
                <a:solidFill>
                  <a:srgbClr val="5F5F5F"/>
                </a:solidFill>
                <a:cs typeface="Arial"/>
              </a:rPr>
              <a:t>c</a:t>
            </a:r>
            <a:r>
              <a:rPr lang="en-US" sz="2000" spc="-4" dirty="0">
                <a:solidFill>
                  <a:srgbClr val="5F5F5F"/>
                </a:solidFill>
                <a:cs typeface="Arial"/>
              </a:rPr>
              <a:t>i</a:t>
            </a:r>
            <a:r>
              <a:rPr lang="en-US" sz="2000" dirty="0">
                <a:solidFill>
                  <a:srgbClr val="5F5F5F"/>
                </a:solidFill>
                <a:cs typeface="Arial"/>
              </a:rPr>
              <a:t>ty – Mac</a:t>
            </a:r>
            <a:r>
              <a:rPr lang="en-US" sz="2000" spc="-9" dirty="0">
                <a:solidFill>
                  <a:srgbClr val="5F5F5F"/>
                </a:solidFill>
                <a:cs typeface="Arial"/>
              </a:rPr>
              <a:t>hin</a:t>
            </a:r>
            <a:r>
              <a:rPr lang="en-US" sz="2000" dirty="0">
                <a:solidFill>
                  <a:srgbClr val="5F5F5F"/>
                </a:solidFill>
                <a:cs typeface="Arial"/>
              </a:rPr>
              <a:t>e</a:t>
            </a:r>
            <a:r>
              <a:rPr lang="en-US" sz="2000" spc="-4" dirty="0">
                <a:solidFill>
                  <a:srgbClr val="5F5F5F"/>
                </a:solidFill>
                <a:cs typeface="Arial"/>
              </a:rPr>
              <a:t> </a:t>
            </a:r>
            <a:r>
              <a:rPr lang="en-US" sz="2000" spc="-9" dirty="0">
                <a:solidFill>
                  <a:srgbClr val="5F5F5F"/>
                </a:solidFill>
                <a:cs typeface="Arial"/>
              </a:rPr>
              <a:t>in</a:t>
            </a:r>
            <a:r>
              <a:rPr lang="en-US" sz="2000" dirty="0">
                <a:solidFill>
                  <a:srgbClr val="5F5F5F"/>
                </a:solidFill>
                <a:cs typeface="Arial"/>
              </a:rPr>
              <a:t>str</a:t>
            </a:r>
            <a:r>
              <a:rPr lang="en-US" sz="2000" spc="-9" dirty="0">
                <a:solidFill>
                  <a:srgbClr val="5F5F5F"/>
                </a:solidFill>
                <a:cs typeface="Arial"/>
              </a:rPr>
              <a:t>u</a:t>
            </a:r>
            <a:r>
              <a:rPr lang="en-US" sz="2000" dirty="0">
                <a:solidFill>
                  <a:srgbClr val="5F5F5F"/>
                </a:solidFill>
                <a:cs typeface="Arial"/>
              </a:rPr>
              <a:t>c</a:t>
            </a:r>
            <a:r>
              <a:rPr lang="en-US" sz="2000" spc="-9" dirty="0">
                <a:solidFill>
                  <a:srgbClr val="5F5F5F"/>
                </a:solidFill>
                <a:cs typeface="Arial"/>
              </a:rPr>
              <a:t>tion</a:t>
            </a:r>
            <a:endParaRPr lang="en-US" sz="2000" dirty="0">
              <a:cs typeface="Arial"/>
            </a:endParaRPr>
          </a:p>
          <a:p>
            <a:pPr marL="818073">
              <a:spcBef>
                <a:spcPts val="688"/>
              </a:spcBef>
            </a:pPr>
            <a:r>
              <a:rPr lang="en-US" sz="2000" dirty="0">
                <a:cs typeface="Arial"/>
              </a:rPr>
              <a:t>» </a:t>
            </a:r>
            <a:r>
              <a:rPr lang="en-US" sz="2000" spc="18" dirty="0">
                <a:cs typeface="Arial"/>
              </a:rPr>
              <a:t> </a:t>
            </a:r>
            <a:r>
              <a:rPr lang="en-US" sz="2000" dirty="0">
                <a:solidFill>
                  <a:srgbClr val="5F5F5F"/>
                </a:solidFill>
                <a:cs typeface="Arial"/>
              </a:rPr>
              <a:t>Ca</a:t>
            </a:r>
            <a:r>
              <a:rPr lang="en-US" sz="2000" spc="-9" dirty="0">
                <a:solidFill>
                  <a:srgbClr val="5F5F5F"/>
                </a:solidFill>
                <a:cs typeface="Arial"/>
              </a:rPr>
              <a:t>nno</a:t>
            </a:r>
            <a:r>
              <a:rPr lang="en-US" sz="2000" dirty="0">
                <a:solidFill>
                  <a:srgbClr val="5F5F5F"/>
                </a:solidFill>
                <a:cs typeface="Arial"/>
              </a:rPr>
              <a:t>t</a:t>
            </a:r>
            <a:r>
              <a:rPr lang="en-US" sz="2000" spc="-4" dirty="0">
                <a:solidFill>
                  <a:srgbClr val="5F5F5F"/>
                </a:solidFill>
                <a:cs typeface="Arial"/>
              </a:rPr>
              <a:t> </a:t>
            </a:r>
            <a:r>
              <a:rPr lang="en-US" sz="2000" dirty="0">
                <a:solidFill>
                  <a:srgbClr val="5F5F5F"/>
                </a:solidFill>
                <a:cs typeface="Arial"/>
              </a:rPr>
              <a:t>ass</a:t>
            </a:r>
            <a:r>
              <a:rPr lang="en-US" sz="2000" spc="-9" dirty="0">
                <a:solidFill>
                  <a:srgbClr val="5F5F5F"/>
                </a:solidFill>
                <a:cs typeface="Arial"/>
              </a:rPr>
              <a:t>u</a:t>
            </a:r>
            <a:r>
              <a:rPr lang="en-US" sz="2000" dirty="0">
                <a:solidFill>
                  <a:srgbClr val="5F5F5F"/>
                </a:solidFill>
                <a:cs typeface="Arial"/>
              </a:rPr>
              <a:t>me</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n</a:t>
            </a:r>
            <a:r>
              <a:rPr lang="en-US" sz="2000" dirty="0">
                <a:solidFill>
                  <a:srgbClr val="5F5F5F"/>
                </a:solidFill>
                <a:cs typeface="Arial"/>
              </a:rPr>
              <a:t>y</a:t>
            </a:r>
            <a:r>
              <a:rPr lang="en-US" sz="2000" spc="-9" dirty="0">
                <a:solidFill>
                  <a:srgbClr val="5F5F5F"/>
                </a:solidFill>
                <a:cs typeface="Arial"/>
              </a:rPr>
              <a:t>thing</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bou</a:t>
            </a:r>
            <a:r>
              <a:rPr lang="en-US" sz="2000" dirty="0">
                <a:solidFill>
                  <a:srgbClr val="5F5F5F"/>
                </a:solidFill>
                <a:cs typeface="Arial"/>
              </a:rPr>
              <a:t>t</a:t>
            </a:r>
            <a:r>
              <a:rPr lang="en-US" sz="2000" spc="-4" dirty="0">
                <a:solidFill>
                  <a:srgbClr val="5F5F5F"/>
                </a:solidFill>
                <a:cs typeface="Arial"/>
              </a:rPr>
              <a:t> </a:t>
            </a:r>
            <a:r>
              <a:rPr lang="en-US" sz="2000" spc="-13" dirty="0">
                <a:solidFill>
                  <a:srgbClr val="5F5F5F"/>
                </a:solidFill>
                <a:cs typeface="Arial"/>
              </a:rPr>
              <a:t>how</a:t>
            </a:r>
            <a:r>
              <a:rPr lang="en-US" sz="2000" spc="-4" dirty="0">
                <a:solidFill>
                  <a:srgbClr val="5F5F5F"/>
                </a:solidFill>
                <a:cs typeface="Arial"/>
              </a:rPr>
              <a:t> </a:t>
            </a:r>
            <a:r>
              <a:rPr lang="en-US" sz="2000" dirty="0">
                <a:solidFill>
                  <a:srgbClr val="5F5F5F"/>
                </a:solidFill>
                <a:cs typeface="Arial"/>
              </a:rPr>
              <a:t>fast</a:t>
            </a:r>
            <a:r>
              <a:rPr lang="en-US" sz="2000" spc="-4" dirty="0">
                <a:solidFill>
                  <a:srgbClr val="5F5F5F"/>
                </a:solidFill>
                <a:cs typeface="Arial"/>
              </a:rPr>
              <a:t> </a:t>
            </a:r>
            <a:r>
              <a:rPr lang="en-US" sz="2000" spc="-9" dirty="0">
                <a:solidFill>
                  <a:srgbClr val="5F5F5F"/>
                </a:solidFill>
                <a:cs typeface="Arial"/>
              </a:rPr>
              <a:t>p</a:t>
            </a:r>
            <a:r>
              <a:rPr lang="en-US" sz="2000" dirty="0">
                <a:solidFill>
                  <a:srgbClr val="5F5F5F"/>
                </a:solidFill>
                <a:cs typeface="Arial"/>
              </a:rPr>
              <a:t>r</a:t>
            </a:r>
            <a:r>
              <a:rPr lang="en-US" sz="2000" spc="-9" dirty="0">
                <a:solidFill>
                  <a:srgbClr val="5F5F5F"/>
                </a:solidFill>
                <a:cs typeface="Arial"/>
              </a:rPr>
              <a:t>o</a:t>
            </a:r>
            <a:r>
              <a:rPr lang="en-US" sz="2000" dirty="0">
                <a:solidFill>
                  <a:srgbClr val="5F5F5F"/>
                </a:solidFill>
                <a:cs typeface="Arial"/>
              </a:rPr>
              <a:t>cesses</a:t>
            </a:r>
            <a:r>
              <a:rPr lang="en-US" sz="2000" spc="-4" dirty="0">
                <a:solidFill>
                  <a:srgbClr val="5F5F5F"/>
                </a:solidFill>
                <a:cs typeface="Arial"/>
              </a:rPr>
              <a:t> </a:t>
            </a:r>
            <a:r>
              <a:rPr lang="en-US" sz="2000" dirty="0">
                <a:solidFill>
                  <a:srgbClr val="5F5F5F"/>
                </a:solidFill>
                <a:cs typeface="Arial"/>
              </a:rPr>
              <a:t>make</a:t>
            </a:r>
            <a:r>
              <a:rPr lang="en-US" sz="2000" spc="-4" dirty="0">
                <a:solidFill>
                  <a:srgbClr val="5F5F5F"/>
                </a:solidFill>
                <a:cs typeface="Arial"/>
              </a:rPr>
              <a:t> </a:t>
            </a:r>
            <a:r>
              <a:rPr lang="en-US" sz="2000" spc="-9" dirty="0">
                <a:solidFill>
                  <a:srgbClr val="5F5F5F"/>
                </a:solidFill>
                <a:cs typeface="Arial"/>
              </a:rPr>
              <a:t>p</a:t>
            </a:r>
            <a:r>
              <a:rPr lang="en-US" sz="2000" dirty="0">
                <a:solidFill>
                  <a:srgbClr val="5F5F5F"/>
                </a:solidFill>
                <a:cs typeface="Arial"/>
              </a:rPr>
              <a:t>r</a:t>
            </a:r>
            <a:r>
              <a:rPr lang="en-US" sz="2000" spc="-9" dirty="0">
                <a:solidFill>
                  <a:srgbClr val="5F5F5F"/>
                </a:solidFill>
                <a:cs typeface="Arial"/>
              </a:rPr>
              <a:t>og</a:t>
            </a:r>
            <a:r>
              <a:rPr lang="en-US" sz="2000" dirty="0">
                <a:solidFill>
                  <a:srgbClr val="5F5F5F"/>
                </a:solidFill>
                <a:cs typeface="Arial"/>
              </a:rPr>
              <a:t>ress</a:t>
            </a:r>
            <a:endParaRPr lang="en-US" sz="2000" dirty="0">
              <a:cs typeface="Arial"/>
            </a:endParaRPr>
          </a:p>
          <a:p>
            <a:pPr marL="616356" marR="663424" lvl="1" indent="-201717">
              <a:lnSpc>
                <a:spcPct val="113500"/>
              </a:lnSpc>
              <a:spcBef>
                <a:spcPts val="512"/>
              </a:spcBef>
              <a:buFont typeface="Arial"/>
              <a:buChar char="–"/>
              <a:tabLst>
                <a:tab pos="616356" algn="l"/>
              </a:tabLst>
            </a:pPr>
            <a:r>
              <a:rPr lang="en-US" sz="2000" spc="-9" dirty="0">
                <a:solidFill>
                  <a:srgbClr val="0066CC"/>
                </a:solidFill>
                <a:cs typeface="Arial"/>
              </a:rPr>
              <a:t>Indi</a:t>
            </a:r>
            <a:r>
              <a:rPr lang="en-US" sz="2000" dirty="0">
                <a:solidFill>
                  <a:srgbClr val="0066CC"/>
                </a:solidFill>
                <a:cs typeface="Arial"/>
              </a:rPr>
              <a:t>v</a:t>
            </a:r>
            <a:r>
              <a:rPr lang="en-US" sz="2000" spc="-9" dirty="0">
                <a:solidFill>
                  <a:srgbClr val="0066CC"/>
                </a:solidFill>
                <a:cs typeface="Arial"/>
              </a:rPr>
              <a:t>idu</a:t>
            </a:r>
            <a:r>
              <a:rPr lang="en-US" sz="2000" dirty="0">
                <a:solidFill>
                  <a:srgbClr val="0066CC"/>
                </a:solidFill>
                <a:cs typeface="Arial"/>
              </a:rPr>
              <a:t>a</a:t>
            </a:r>
            <a:r>
              <a:rPr lang="en-US" sz="2000" spc="-4" dirty="0">
                <a:solidFill>
                  <a:srgbClr val="0066CC"/>
                </a:solidFill>
                <a:cs typeface="Arial"/>
              </a:rPr>
              <a:t>l </a:t>
            </a:r>
            <a:r>
              <a:rPr lang="en-US" sz="2000" spc="-13" dirty="0">
                <a:solidFill>
                  <a:srgbClr val="0066CC"/>
                </a:solidFill>
                <a:cs typeface="Arial"/>
              </a:rPr>
              <a:t>p</a:t>
            </a:r>
            <a:r>
              <a:rPr lang="en-US" sz="2000" dirty="0">
                <a:solidFill>
                  <a:srgbClr val="0066CC"/>
                </a:solidFill>
                <a:cs typeface="Arial"/>
              </a:rPr>
              <a:t>r</a:t>
            </a:r>
            <a:r>
              <a:rPr lang="en-US" sz="2000" spc="-13" dirty="0">
                <a:solidFill>
                  <a:srgbClr val="0066CC"/>
                </a:solidFill>
                <a:cs typeface="Arial"/>
              </a:rPr>
              <a:t>o</a:t>
            </a:r>
            <a:r>
              <a:rPr lang="en-US" sz="2000" dirty="0">
                <a:solidFill>
                  <a:srgbClr val="0066CC"/>
                </a:solidFill>
                <a:cs typeface="Arial"/>
              </a:rPr>
              <a:t>cesses</a:t>
            </a:r>
            <a:r>
              <a:rPr lang="en-US" sz="2000" spc="-4" dirty="0">
                <a:solidFill>
                  <a:srgbClr val="0066CC"/>
                </a:solidFill>
                <a:cs typeface="Arial"/>
              </a:rPr>
              <a:t> </a:t>
            </a:r>
            <a:r>
              <a:rPr lang="en-US" sz="2000" spc="-13" dirty="0">
                <a:solidFill>
                  <a:srgbClr val="0066CC"/>
                </a:solidFill>
                <a:cs typeface="Arial"/>
              </a:rPr>
              <a:t>h</a:t>
            </a:r>
            <a:r>
              <a:rPr lang="en-US" sz="2000" dirty="0">
                <a:solidFill>
                  <a:srgbClr val="0066CC"/>
                </a:solidFill>
                <a:cs typeface="Arial"/>
              </a:rPr>
              <a:t>ave</a:t>
            </a:r>
            <a:r>
              <a:rPr lang="en-US" sz="2000" spc="-4" dirty="0">
                <a:solidFill>
                  <a:srgbClr val="0066CC"/>
                </a:solidFill>
                <a:cs typeface="Arial"/>
              </a:rPr>
              <a:t> </a:t>
            </a:r>
            <a:r>
              <a:rPr lang="en-US" sz="2000" spc="-9" dirty="0">
                <a:solidFill>
                  <a:srgbClr val="0066CC"/>
                </a:solidFill>
                <a:cs typeface="Arial"/>
              </a:rPr>
              <a:t>littl</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c</a:t>
            </a:r>
            <a:r>
              <a:rPr lang="en-US" sz="2000" spc="-13" dirty="0">
                <a:solidFill>
                  <a:srgbClr val="0066CC"/>
                </a:solidFill>
                <a:cs typeface="Arial"/>
              </a:rPr>
              <a:t>on</a:t>
            </a:r>
            <a:r>
              <a:rPr lang="en-US" sz="2000" dirty="0">
                <a:solidFill>
                  <a:srgbClr val="0066CC"/>
                </a:solidFill>
                <a:cs typeface="Arial"/>
              </a:rPr>
              <a:t>tr</a:t>
            </a:r>
            <a:r>
              <a:rPr lang="en-US" sz="2000" spc="-9" dirty="0">
                <a:solidFill>
                  <a:srgbClr val="0066CC"/>
                </a:solidFill>
                <a:cs typeface="Arial"/>
              </a:rPr>
              <a:t>ol</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ver</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r</a:t>
            </a:r>
            <a:r>
              <a:rPr lang="en-US" sz="2000" spc="-13" dirty="0">
                <a:solidFill>
                  <a:srgbClr val="0066CC"/>
                </a:solidFill>
                <a:cs typeface="Arial"/>
              </a:rPr>
              <a:t>d</a:t>
            </a:r>
            <a:r>
              <a:rPr lang="en-US" sz="2000" dirty="0">
                <a:solidFill>
                  <a:srgbClr val="0066CC"/>
                </a:solidFill>
                <a:cs typeface="Arial"/>
              </a:rPr>
              <a:t>er</a:t>
            </a:r>
            <a:r>
              <a:rPr lang="en-US" sz="2000" spc="-4" dirty="0">
                <a:solidFill>
                  <a:srgbClr val="0066CC"/>
                </a:solidFill>
                <a:cs typeface="Arial"/>
              </a:rPr>
              <a:t> </a:t>
            </a:r>
            <a:r>
              <a:rPr lang="en-US" sz="2000" spc="-9" dirty="0">
                <a:solidFill>
                  <a:srgbClr val="0066CC"/>
                </a:solidFill>
                <a:cs typeface="Arial"/>
              </a:rPr>
              <a:t>in</a:t>
            </a:r>
            <a:r>
              <a:rPr lang="en-US" sz="2000" spc="-4" dirty="0">
                <a:solidFill>
                  <a:srgbClr val="0066CC"/>
                </a:solidFill>
                <a:cs typeface="Arial"/>
              </a:rPr>
              <a:t> </a:t>
            </a:r>
            <a:r>
              <a:rPr lang="en-US" sz="2000" spc="-9" dirty="0">
                <a:solidFill>
                  <a:srgbClr val="0066CC"/>
                </a:solidFill>
                <a:cs typeface="Arial"/>
              </a:rPr>
              <a:t>whi</a:t>
            </a:r>
            <a:r>
              <a:rPr lang="en-US" sz="2000" dirty="0">
                <a:solidFill>
                  <a:srgbClr val="0066CC"/>
                </a:solidFill>
                <a:cs typeface="Arial"/>
              </a:rPr>
              <a:t>c</a:t>
            </a:r>
            <a:r>
              <a:rPr lang="en-US" sz="2000" spc="-13" dirty="0">
                <a:solidFill>
                  <a:srgbClr val="0066CC"/>
                </a:solidFill>
                <a:cs typeface="Arial"/>
              </a:rPr>
              <a:t>h</a:t>
            </a:r>
            <a:r>
              <a:rPr lang="en-US" sz="2000" spc="-4" dirty="0">
                <a:solidFill>
                  <a:srgbClr val="0066CC"/>
                </a:solidFill>
                <a:cs typeface="Arial"/>
              </a:rPr>
              <a:t> </a:t>
            </a:r>
            <a:r>
              <a:rPr lang="en-US" sz="2000" dirty="0">
                <a:solidFill>
                  <a:srgbClr val="0066CC"/>
                </a:solidFill>
                <a:cs typeface="Arial"/>
              </a:rPr>
              <a:t>processes</a:t>
            </a:r>
            <a:r>
              <a:rPr lang="en-US" sz="2000" spc="-9" dirty="0">
                <a:solidFill>
                  <a:srgbClr val="0066CC"/>
                </a:solidFill>
                <a:cs typeface="Arial"/>
              </a:rPr>
              <a:t> </a:t>
            </a:r>
            <a:r>
              <a:rPr lang="en-US" sz="2000" spc="-13" dirty="0">
                <a:solidFill>
                  <a:srgbClr val="0066CC"/>
                </a:solidFill>
                <a:cs typeface="Arial"/>
              </a:rPr>
              <a:t>run</a:t>
            </a:r>
            <a:endParaRPr lang="en-US" sz="2000" dirty="0">
              <a:cs typeface="Arial"/>
            </a:endParaRPr>
          </a:p>
          <a:p>
            <a:pPr marL="263352" indent="-252146">
              <a:spcBef>
                <a:spcPts val="935"/>
              </a:spcBef>
              <a:buClr>
                <a:srgbClr val="FF0000"/>
              </a:buClr>
              <a:buSzPct val="75000"/>
              <a:buFont typeface="Arial"/>
              <a:buChar char="●"/>
              <a:tabLst>
                <a:tab pos="263352" algn="l"/>
              </a:tabLst>
            </a:pPr>
            <a:r>
              <a:rPr lang="en-US" sz="2000" dirty="0">
                <a:cs typeface="Arial"/>
              </a:rPr>
              <a:t>Nee</a:t>
            </a:r>
            <a:r>
              <a:rPr lang="en-US" sz="2000" spc="-13" dirty="0">
                <a:cs typeface="Arial"/>
              </a:rPr>
              <a:t>d</a:t>
            </a:r>
            <a:r>
              <a:rPr lang="en-US" sz="2000" spc="-4" dirty="0">
                <a:cs typeface="Arial"/>
              </a:rPr>
              <a:t> </a:t>
            </a:r>
            <a:r>
              <a:rPr lang="en-US" sz="2000" spc="-13" dirty="0">
                <a:cs typeface="Arial"/>
              </a:rPr>
              <a:t>to</a:t>
            </a:r>
            <a:r>
              <a:rPr lang="en-US" sz="2000" spc="-4" dirty="0">
                <a:cs typeface="Arial"/>
              </a:rPr>
              <a:t> </a:t>
            </a:r>
            <a:r>
              <a:rPr lang="en-US" sz="2000" spc="-13" dirty="0">
                <a:cs typeface="Arial"/>
              </a:rPr>
              <a:t>b</a:t>
            </a:r>
            <a:r>
              <a:rPr lang="en-US" sz="2000" dirty="0">
                <a:cs typeface="Arial"/>
              </a:rPr>
              <a:t>e</a:t>
            </a:r>
            <a:r>
              <a:rPr lang="en-US" sz="2000" spc="-4" dirty="0">
                <a:cs typeface="Arial"/>
              </a:rPr>
              <a:t> </a:t>
            </a:r>
            <a:r>
              <a:rPr lang="en-US" sz="2000" spc="-13" dirty="0">
                <a:cs typeface="Arial"/>
              </a:rPr>
              <a:t>p</a:t>
            </a:r>
            <a:r>
              <a:rPr lang="en-US" sz="2000" dirty="0">
                <a:cs typeface="Arial"/>
              </a:rPr>
              <a:t>ara</a:t>
            </a:r>
            <a:r>
              <a:rPr lang="en-US" sz="2000" spc="-13" dirty="0">
                <a:cs typeface="Arial"/>
              </a:rPr>
              <a:t>noid</a:t>
            </a:r>
            <a:r>
              <a:rPr lang="en-US" sz="2000" spc="-4" dirty="0">
                <a:cs typeface="Arial"/>
              </a:rPr>
              <a:t> </a:t>
            </a:r>
            <a:r>
              <a:rPr lang="en-US" sz="2000" dirty="0">
                <a:cs typeface="Arial"/>
              </a:rPr>
              <a:t>a</a:t>
            </a:r>
            <a:r>
              <a:rPr lang="en-US" sz="2000" spc="-13" dirty="0">
                <a:cs typeface="Arial"/>
              </a:rPr>
              <a:t>bou</a:t>
            </a:r>
            <a:r>
              <a:rPr lang="en-US" sz="2000" dirty="0">
                <a:cs typeface="Arial"/>
              </a:rPr>
              <a:t>t</a:t>
            </a:r>
            <a:r>
              <a:rPr lang="en-US" sz="2000" spc="-4" dirty="0">
                <a:cs typeface="Arial"/>
              </a:rPr>
              <a:t> </a:t>
            </a:r>
            <a:r>
              <a:rPr lang="en-US" sz="2000" spc="-18" dirty="0">
                <a:cs typeface="Arial"/>
              </a:rPr>
              <a:t>wh</a:t>
            </a:r>
            <a:r>
              <a:rPr lang="en-US" sz="2000" dirty="0">
                <a:cs typeface="Arial"/>
              </a:rPr>
              <a:t>at</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a:t>
            </a:r>
            <a:r>
              <a:rPr lang="en-US" sz="2000" dirty="0">
                <a:cs typeface="Arial"/>
              </a:rPr>
              <a:t>er</a:t>
            </a:r>
            <a:r>
              <a:rPr lang="en-US" sz="2000" spc="-4" dirty="0">
                <a:cs typeface="Arial"/>
              </a:rPr>
              <a:t> </a:t>
            </a:r>
            <a:r>
              <a:rPr lang="en-US" sz="2000" dirty="0">
                <a:cs typeface="Arial"/>
              </a:rPr>
              <a:t>m</a:t>
            </a:r>
            <a:r>
              <a:rPr lang="en-US" sz="2000" spc="-13" dirty="0">
                <a:cs typeface="Arial"/>
              </a:rPr>
              <a:t>igh</a:t>
            </a:r>
            <a:r>
              <a:rPr lang="en-US" sz="2000" dirty="0">
                <a:cs typeface="Arial"/>
              </a:rPr>
              <a:t>t</a:t>
            </a:r>
            <a:r>
              <a:rPr lang="en-US" sz="2000" spc="-4" dirty="0">
                <a:cs typeface="Arial"/>
              </a:rPr>
              <a:t> </a:t>
            </a:r>
            <a:r>
              <a:rPr lang="en-US" sz="2000" spc="-13" dirty="0">
                <a:cs typeface="Arial"/>
              </a:rPr>
              <a:t>do</a:t>
            </a:r>
            <a:endParaRPr lang="en-US" sz="2000" dirty="0">
              <a:cs typeface="Arial"/>
            </a:endParaRPr>
          </a:p>
          <a:p>
            <a:pPr marL="263352" indent="-252146">
              <a:lnSpc>
                <a:spcPts val="2519"/>
              </a:lnSpc>
              <a:spcBef>
                <a:spcPts val="1077"/>
              </a:spcBef>
              <a:buClr>
                <a:srgbClr val="FF0000"/>
              </a:buClr>
              <a:buSzPct val="75000"/>
              <a:buFont typeface="Arial"/>
              <a:buChar char="●"/>
              <a:tabLst>
                <a:tab pos="263352" algn="l"/>
              </a:tabLst>
            </a:pPr>
            <a:r>
              <a:rPr lang="en-US" sz="2000" dirty="0">
                <a:cs typeface="Arial"/>
              </a:rPr>
              <a:t>Preem</a:t>
            </a:r>
            <a:r>
              <a:rPr lang="en-US" sz="2000" spc="-9" dirty="0">
                <a:cs typeface="Arial"/>
              </a:rPr>
              <a:t>pti</a:t>
            </a:r>
            <a:r>
              <a:rPr lang="en-US" sz="2000" dirty="0">
                <a:cs typeface="Arial"/>
              </a:rPr>
              <a:t>ve</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duling</a:t>
            </a:r>
            <a:r>
              <a:rPr lang="en-US" sz="2000" spc="-4" dirty="0">
                <a:cs typeface="Arial"/>
              </a:rPr>
              <a:t> </a:t>
            </a:r>
            <a:r>
              <a:rPr lang="en-US" sz="2000" spc="-13" dirty="0">
                <a:cs typeface="Arial"/>
              </a:rPr>
              <a:t>in</a:t>
            </a:r>
            <a:r>
              <a:rPr lang="en-US" sz="2000" dirty="0">
                <a:cs typeface="Arial"/>
              </a:rPr>
              <a:t>tr</a:t>
            </a:r>
            <a:r>
              <a:rPr lang="en-US" sz="2000" spc="-13" dirty="0">
                <a:cs typeface="Arial"/>
              </a:rPr>
              <a:t>odu</a:t>
            </a:r>
            <a:r>
              <a:rPr lang="en-US" sz="2000" dirty="0">
                <a:cs typeface="Arial"/>
              </a:rPr>
              <a:t>ces</a:t>
            </a:r>
            <a:r>
              <a:rPr lang="en-US" sz="2000" spc="-4" dirty="0">
                <a:cs typeface="Arial"/>
              </a:rPr>
              <a:t> </a:t>
            </a:r>
            <a:r>
              <a:rPr lang="en-US" sz="2000" u="heavy" spc="-13" dirty="0">
                <a:solidFill>
                  <a:srgbClr val="FF0000"/>
                </a:solidFill>
                <a:cs typeface="Arial"/>
              </a:rPr>
              <a:t>non-d</a:t>
            </a:r>
            <a:r>
              <a:rPr lang="en-US" sz="2000" u="heavy" dirty="0">
                <a:solidFill>
                  <a:srgbClr val="FF0000"/>
                </a:solidFill>
                <a:cs typeface="Arial"/>
              </a:rPr>
              <a:t>eterm</a:t>
            </a:r>
            <a:r>
              <a:rPr lang="en-US" sz="2000" u="heavy" spc="-9" dirty="0">
                <a:solidFill>
                  <a:srgbClr val="FF0000"/>
                </a:solidFill>
                <a:cs typeface="Arial"/>
              </a:rPr>
              <a:t>i</a:t>
            </a:r>
            <a:r>
              <a:rPr lang="en-US" sz="2000" u="heavy" spc="-13" dirty="0">
                <a:solidFill>
                  <a:srgbClr val="FF0000"/>
                </a:solidFill>
                <a:cs typeface="Arial"/>
              </a:rPr>
              <a:t>n</a:t>
            </a:r>
            <a:r>
              <a:rPr lang="en-US" sz="2000" u="heavy" spc="-9" dirty="0">
                <a:solidFill>
                  <a:srgbClr val="FF0000"/>
                </a:solidFill>
                <a:cs typeface="Arial"/>
              </a:rPr>
              <a:t>i</a:t>
            </a:r>
            <a:r>
              <a:rPr lang="en-US" sz="2000" u="heavy" dirty="0">
                <a:solidFill>
                  <a:srgbClr val="FF0000"/>
                </a:solidFill>
                <a:cs typeface="Arial"/>
              </a:rPr>
              <a:t>sm</a:t>
            </a:r>
            <a:endParaRPr lang="en-US" sz="2000" dirty="0">
              <a:cs typeface="Arial"/>
            </a:endParaRPr>
          </a:p>
          <a:p>
            <a:endParaRPr lang="en-US" dirty="0"/>
          </a:p>
        </p:txBody>
      </p:sp>
    </p:spTree>
    <p:extLst>
      <p:ext uri="{BB962C8B-B14F-4D97-AF65-F5344CB8AC3E}">
        <p14:creationId xmlns:p14="http://schemas.microsoft.com/office/powerpoint/2010/main" val="1447585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Read-Copy-Update API</a:t>
            </a:r>
          </a:p>
        </p:txBody>
      </p:sp>
      <p:sp>
        <p:nvSpPr>
          <p:cNvPr id="178" name="Shape 178"/>
          <p:cNvSpPr>
            <a:spLocks noGrp="1"/>
          </p:cNvSpPr>
          <p:nvPr>
            <p:ph type="body" idx="1"/>
          </p:nvPr>
        </p:nvSpPr>
        <p:spPr>
          <a:prstGeom prst="rect">
            <a:avLst/>
          </a:prstGeom>
        </p:spPr>
        <p:txBody>
          <a:bodyPr>
            <a:normAutofit fontScale="85000" lnSpcReduction="20000"/>
          </a:bodyPr>
          <a:lstStyle/>
          <a:p>
            <a:pPr marL="290650" indent="-290650" defTabSz="381998">
              <a:spcBef>
                <a:spcPts val="2742"/>
              </a:spcBef>
              <a:defRPr sz="3348"/>
            </a:pPr>
            <a:r>
              <a:rPr dirty="0"/>
              <a:t>When can we safely delete old nodes? When there are no more readers</a:t>
            </a:r>
          </a:p>
          <a:p>
            <a:pPr marL="290650" indent="-290650" defTabSz="381998">
              <a:spcBef>
                <a:spcPts val="2742"/>
              </a:spcBef>
              <a:defRPr sz="3348"/>
            </a:pPr>
            <a:r>
              <a:rPr dirty="0"/>
              <a:t>We add an API called a </a:t>
            </a:r>
            <a:r>
              <a:rPr i="1" dirty="0"/>
              <a:t>read-side critical section</a:t>
            </a:r>
            <a:r>
              <a:rPr dirty="0"/>
              <a:t> that any readers of the structure must call when they read something from it</a:t>
            </a:r>
          </a:p>
          <a:p>
            <a:pPr marL="290650" indent="-290650" defTabSz="381998">
              <a:spcBef>
                <a:spcPts val="2742"/>
              </a:spcBef>
              <a:defRPr sz="3348"/>
            </a:pPr>
            <a:r>
              <a:rPr dirty="0"/>
              <a:t>Note that this doesn't involve mutual exclusion – it's just a way to track who's reading</a:t>
            </a:r>
          </a:p>
          <a:p>
            <a:pPr marL="290650" indent="-290650" defTabSz="381998">
              <a:spcBef>
                <a:spcPts val="2742"/>
              </a:spcBef>
              <a:defRPr sz="3348"/>
            </a:pPr>
            <a:r>
              <a:rPr dirty="0"/>
              <a:t>Now we know we can free a node when all the readers have left their critical sections</a:t>
            </a:r>
          </a:p>
        </p:txBody>
      </p:sp>
    </p:spTree>
    <p:extLst>
      <p:ext uri="{BB962C8B-B14F-4D97-AF65-F5344CB8AC3E}">
        <p14:creationId xmlns:p14="http://schemas.microsoft.com/office/powerpoint/2010/main" val="248378487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pthreads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4515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normAutofit/>
          </a:bodyPr>
          <a:lstStyle>
            <a:lvl1pPr defTabSz="554990">
              <a:defRPr sz="7600"/>
            </a:lvl1pPr>
          </a:lstStyle>
          <a:p>
            <a:r>
              <a:t>Synchronization in POSIX</a:t>
            </a:r>
          </a:p>
        </p:txBody>
      </p:sp>
      <p:sp>
        <p:nvSpPr>
          <p:cNvPr id="215" name="Shape 215"/>
          <p:cNvSpPr>
            <a:spLocks noGrp="1"/>
          </p:cNvSpPr>
          <p:nvPr>
            <p:ph type="body" idx="1"/>
          </p:nvPr>
        </p:nvSpPr>
        <p:spPr>
          <a:prstGeom prst="rect">
            <a:avLst/>
          </a:prstGeom>
        </p:spPr>
        <p:txBody>
          <a:bodyPr/>
          <a:lstStyle/>
          <a:p>
            <a:r>
              <a:t>The standard way to do multithreading in C on POSIX (UNIX-like) systems is the </a:t>
            </a:r>
            <a:r>
              <a:rPr i="1"/>
              <a:t>pthread</a:t>
            </a:r>
            <a:r>
              <a:t> interface</a:t>
            </a:r>
          </a:p>
          <a:p>
            <a:r>
              <a:t>Allows creation &amp; management of threads, and offers many standard synchronization primitives</a:t>
            </a:r>
          </a:p>
        </p:txBody>
      </p:sp>
    </p:spTree>
    <p:extLst>
      <p:ext uri="{BB962C8B-B14F-4D97-AF65-F5344CB8AC3E}">
        <p14:creationId xmlns:p14="http://schemas.microsoft.com/office/powerpoint/2010/main" val="273357946"/>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pthread Basics</a:t>
            </a:r>
          </a:p>
        </p:txBody>
      </p:sp>
      <p:sp>
        <p:nvSpPr>
          <p:cNvPr id="218" name="Shape 218"/>
          <p:cNvSpPr>
            <a:spLocks noGrp="1"/>
          </p:cNvSpPr>
          <p:nvPr>
            <p:ph type="body" idx="1"/>
          </p:nvPr>
        </p:nvSpPr>
        <p:spPr>
          <a:prstGeom prst="rect">
            <a:avLst/>
          </a:prstGeom>
        </p:spPr>
        <p:txBody>
          <a:bodyPr>
            <a:normAutofit fontScale="92500" lnSpcReduction="20000"/>
          </a:bodyPr>
          <a:lstStyle/>
          <a:p>
            <a:pPr marL="246897" indent="-246897" defTabSz="324493">
              <a:spcBef>
                <a:spcPts val="2320"/>
              </a:spcBef>
              <a:defRPr sz="2844"/>
            </a:pPr>
            <a:r>
              <a:t>Each thread is identified by a pthread_t data type</a:t>
            </a:r>
          </a:p>
          <a:p>
            <a:pPr marL="246897" indent="-246897" defTabSz="324493">
              <a:spcBef>
                <a:spcPts val="2320"/>
              </a:spcBef>
              <a:defRPr sz="2844"/>
            </a:pPr>
            <a:r>
              <a:t>Threads can be created using</a:t>
            </a:r>
            <a:br/>
            <a:r>
              <a:t>int </a:t>
            </a:r>
            <a:r>
              <a:rPr b="1">
                <a:latin typeface="Helvetica"/>
                <a:ea typeface="Helvetica"/>
                <a:cs typeface="Helvetica"/>
                <a:sym typeface="Helvetica"/>
              </a:rPr>
              <a:t>pthread_create</a:t>
            </a:r>
            <a:r>
              <a:t>(</a:t>
            </a:r>
            <a:br/>
            <a:r>
              <a:t>		pthread_t *thread,</a:t>
            </a:r>
            <a:br/>
            <a:r>
              <a:t>		const pthread_attr_t *attr,</a:t>
            </a:r>
            <a:br/>
            <a:r>
              <a:t>		void *(*start_routine) (void *),</a:t>
            </a:r>
            <a:br/>
            <a:r>
              <a:t>		void *arg</a:t>
            </a:r>
            <a:br/>
            <a:r>
              <a:t>);</a:t>
            </a:r>
          </a:p>
          <a:p>
            <a:pPr marL="246897" indent="-246897" defTabSz="324493">
              <a:spcBef>
                <a:spcPts val="2320"/>
              </a:spcBef>
              <a:defRPr sz="2844"/>
            </a:pPr>
            <a:r>
              <a:t>You can exit a thread by either returning from its start routine or calling</a:t>
            </a:r>
            <a:br/>
            <a:r>
              <a:t/>
            </a:r>
            <a:br/>
            <a:r>
              <a:t>void </a:t>
            </a:r>
            <a:r>
              <a:rPr b="1">
                <a:latin typeface="Helvetica"/>
                <a:ea typeface="Helvetica"/>
                <a:cs typeface="Helvetica"/>
                <a:sym typeface="Helvetica"/>
              </a:rPr>
              <a:t>pthread_exit</a:t>
            </a:r>
            <a:r>
              <a:t>(void *retval);</a:t>
            </a:r>
          </a:p>
        </p:txBody>
      </p:sp>
    </p:spTree>
    <p:extLst>
      <p:ext uri="{BB962C8B-B14F-4D97-AF65-F5344CB8AC3E}">
        <p14:creationId xmlns:p14="http://schemas.microsoft.com/office/powerpoint/2010/main" val="2810450409"/>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nvSpPr>
        <p:spPr>
          <a:xfrm>
            <a:off x="2620472" y="470978"/>
            <a:ext cx="4926029" cy="591604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D53BD3"/>
                </a:solidFill>
              </a:rPr>
              <a:t>#include </a:t>
            </a:r>
            <a:r>
              <a:rPr sz="1266"/>
              <a:t>&lt;pthread.h&gt;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a:t>#include </a:t>
            </a:r>
            <a:r>
              <a:rPr sz="1266">
                <a:solidFill>
                  <a:srgbClr val="C33720"/>
                </a:solidFill>
              </a:rPr>
              <a:t>&lt;stdio.h&gt;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D53BD3"/>
                </a:solidFill>
              </a:rPr>
              <a:t>#include </a:t>
            </a:r>
            <a:r>
              <a:rPr sz="1266"/>
              <a:t>&lt;stdlib.h&gt;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a:t>#define NUM_THREADS </a:t>
            </a:r>
            <a:r>
              <a:rPr sz="1266">
                <a:solidFill>
                  <a:srgbClr val="C33720"/>
                </a:solidFill>
              </a:rPr>
              <a:t>5</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solidFill>
                  <a:srgbClr val="34BD26"/>
                </a:solidFill>
              </a:rPr>
              <a:t>void</a:t>
            </a:r>
            <a:r>
              <a:rPr sz="1266"/>
              <a:t> *PrintHello(</a:t>
            </a:r>
            <a:r>
              <a:rPr sz="1266">
                <a:solidFill>
                  <a:srgbClr val="34BD26"/>
                </a:solidFill>
              </a:rPr>
              <a:t>void</a:t>
            </a:r>
            <a:r>
              <a:rPr sz="1266"/>
              <a:t> *threadid)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34BD26"/>
                </a:solidFill>
              </a:rPr>
              <a:t>long</a:t>
            </a:r>
            <a:r>
              <a:rPr sz="1266"/>
              <a:t> tid;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tid = (</a:t>
            </a:r>
            <a:r>
              <a:rPr sz="1266">
                <a:solidFill>
                  <a:srgbClr val="34BD26"/>
                </a:solidFill>
              </a:rPr>
              <a:t>long</a:t>
            </a:r>
            <a:r>
              <a:rPr sz="1266"/>
              <a:t>)threadid;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"Hello World! It's me, thread #</a:t>
            </a:r>
            <a:r>
              <a:rPr sz="1266">
                <a:solidFill>
                  <a:srgbClr val="D53BD3"/>
                </a:solidFill>
              </a:rPr>
              <a:t>%ld</a:t>
            </a:r>
            <a:r>
              <a:rPr sz="1266"/>
              <a:t>!</a:t>
            </a:r>
            <a:r>
              <a:rPr sz="1266">
                <a:solidFill>
                  <a:srgbClr val="D53BD3"/>
                </a:solidFill>
              </a:rPr>
              <a:t>\n</a:t>
            </a:r>
            <a:r>
              <a:rPr sz="1266"/>
              <a:t>"</a:t>
            </a:r>
            <a:r>
              <a:rPr sz="1266">
                <a:solidFill>
                  <a:srgbClr val="000000"/>
                </a:solidFill>
              </a:rPr>
              <a:t>, tid);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pthread_exit(</a:t>
            </a:r>
            <a:r>
              <a:rPr sz="1266">
                <a:solidFill>
                  <a:srgbClr val="C33720"/>
                </a:solidFill>
              </a:rPr>
              <a:t>NULL</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solidFill>
                  <a:srgbClr val="34BD26"/>
                </a:solidFill>
              </a:rPr>
              <a:t>int</a:t>
            </a:r>
            <a:r>
              <a:rPr sz="1266"/>
              <a:t> main(</a:t>
            </a:r>
            <a:r>
              <a:rPr sz="1266">
                <a:solidFill>
                  <a:srgbClr val="34BD26"/>
                </a:solidFill>
              </a:rPr>
              <a:t>int</a:t>
            </a:r>
            <a:r>
              <a:rPr sz="1266"/>
              <a:t> argc, </a:t>
            </a:r>
            <a:r>
              <a:rPr sz="1266">
                <a:solidFill>
                  <a:srgbClr val="34BD26"/>
                </a:solidFill>
              </a:rPr>
              <a:t>char</a:t>
            </a:r>
            <a:r>
              <a:rPr sz="1266"/>
              <a:t> *argv[])</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pthread_t threads[NUM_THREADS];</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34BD26"/>
                </a:solidFill>
              </a:rPr>
              <a:t>int</a:t>
            </a:r>
            <a:r>
              <a:rPr sz="1266"/>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34BD26"/>
                </a:solidFill>
                <a:latin typeface="Menlo"/>
                <a:ea typeface="Menlo"/>
                <a:cs typeface="Menlo"/>
                <a:sym typeface="Menlo"/>
              </a:defRPr>
            </a:pPr>
            <a:r>
              <a:rPr sz="1266">
                <a:solidFill>
                  <a:srgbClr val="000000"/>
                </a:solidFill>
              </a:rPr>
              <a:t>   </a:t>
            </a:r>
            <a:r>
              <a:rPr sz="1266"/>
              <a:t>long</a:t>
            </a:r>
            <a:r>
              <a:rPr sz="1266">
                <a:solidFill>
                  <a:srgbClr val="000000"/>
                </a:solidFill>
              </a:rPr>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CE7924"/>
                </a:solidFill>
              </a:rPr>
              <a:t>for</a:t>
            </a:r>
            <a:r>
              <a:rPr sz="1266"/>
              <a:t>(t=</a:t>
            </a:r>
            <a:r>
              <a:rPr sz="1266">
                <a:solidFill>
                  <a:srgbClr val="C33720"/>
                </a:solidFill>
              </a:rPr>
              <a:t>0</a:t>
            </a:r>
            <a:r>
              <a:rPr sz="1266"/>
              <a:t>;t&lt;NUM_THREADS;t++){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"In main: creating thread </a:t>
            </a:r>
            <a:r>
              <a:rPr sz="1266">
                <a:solidFill>
                  <a:srgbClr val="D53BD3"/>
                </a:solidFill>
              </a:rPr>
              <a:t>%ld\n</a:t>
            </a:r>
            <a:r>
              <a:rPr sz="1266"/>
              <a:t>"</a:t>
            </a:r>
            <a:r>
              <a:rPr sz="1266">
                <a:solidFill>
                  <a:srgbClr val="000000"/>
                </a:solidFill>
              </a:rPr>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rc = pthread_create(&amp;threads[t], </a:t>
            </a:r>
            <a:r>
              <a:rPr sz="1266">
                <a:solidFill>
                  <a:srgbClr val="C33720"/>
                </a:solidFill>
              </a:rPr>
              <a:t>NULL</a:t>
            </a:r>
            <a:r>
              <a:rPr sz="1266"/>
              <a:t>, PrintHello, (</a:t>
            </a:r>
            <a:r>
              <a:rPr sz="1266">
                <a:solidFill>
                  <a:srgbClr val="34BD26"/>
                </a:solidFill>
              </a:rPr>
              <a:t>void</a:t>
            </a:r>
            <a:r>
              <a:rPr sz="1266"/>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CE7924"/>
                </a:solidFill>
              </a:rPr>
              <a:t>if</a:t>
            </a:r>
            <a:r>
              <a:rPr sz="1266"/>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"ERROR; return code from pthread_create() is </a:t>
            </a:r>
            <a:r>
              <a:rPr sz="1266">
                <a:solidFill>
                  <a:srgbClr val="D53BD3"/>
                </a:solidFill>
              </a:rPr>
              <a:t>%d\n</a:t>
            </a:r>
            <a:r>
              <a:rPr sz="1266"/>
              <a:t>"</a:t>
            </a:r>
            <a:r>
              <a:rPr sz="1266">
                <a:solidFill>
                  <a:srgbClr val="000000"/>
                </a:solidFill>
              </a:rPr>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exit(-</a:t>
            </a:r>
            <a:r>
              <a:rPr sz="1266">
                <a:solidFill>
                  <a:srgbClr val="C33720"/>
                </a:solidFill>
              </a:rPr>
              <a:t>1</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266">
                <a:solidFill>
                  <a:srgbClr val="000000"/>
                </a:solidFill>
              </a:rPr>
              <a:t>   </a:t>
            </a:r>
            <a:r>
              <a:rPr sz="1266"/>
              <a:t>/* Last thing that main() should do */</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pthread_exit(</a:t>
            </a:r>
            <a:r>
              <a:rPr sz="1266">
                <a:solidFill>
                  <a:srgbClr val="C33720"/>
                </a:solidFill>
              </a:rPr>
              <a:t>NULL</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p:txBody>
      </p:sp>
    </p:spTree>
    <p:extLst>
      <p:ext uri="{BB962C8B-B14F-4D97-AF65-F5344CB8AC3E}">
        <p14:creationId xmlns:p14="http://schemas.microsoft.com/office/powerpoint/2010/main" val="119533842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Coordinating Threads</a:t>
            </a:r>
          </a:p>
        </p:txBody>
      </p:sp>
      <p:sp>
        <p:nvSpPr>
          <p:cNvPr id="223" name="Shape 223"/>
          <p:cNvSpPr>
            <a:spLocks noGrp="1"/>
          </p:cNvSpPr>
          <p:nvPr>
            <p:ph type="body" idx="1"/>
          </p:nvPr>
        </p:nvSpPr>
        <p:spPr>
          <a:prstGeom prst="rect">
            <a:avLst/>
          </a:prstGeom>
        </p:spPr>
        <p:txBody>
          <a:bodyPr/>
          <a:lstStyle/>
          <a:p>
            <a:r>
              <a:t>The main thread can </a:t>
            </a:r>
            <a:r>
              <a:rPr i="1"/>
              <a:t>join</a:t>
            </a:r>
            <a:r>
              <a:t> a thread to wait until it's finished</a:t>
            </a:r>
            <a:br/>
            <a:r>
              <a:t/>
            </a:r>
            <a:br/>
            <a:r>
              <a:t>int </a:t>
            </a:r>
            <a:r>
              <a:rPr b="1">
                <a:latin typeface="Helvetica"/>
                <a:ea typeface="Helvetica"/>
                <a:cs typeface="Helvetica"/>
                <a:sym typeface="Helvetica"/>
              </a:rPr>
              <a:t>pthread_join</a:t>
            </a:r>
            <a:r>
              <a:t>(pthread_t thread, void **retval);</a:t>
            </a:r>
          </a:p>
          <a:p>
            <a:r>
              <a:t>By doing this in a loop for all threads we can implement a </a:t>
            </a:r>
            <a:r>
              <a:rPr i="1"/>
              <a:t>barrier</a:t>
            </a:r>
          </a:p>
        </p:txBody>
      </p:sp>
    </p:spTree>
    <p:extLst>
      <p:ext uri="{BB962C8B-B14F-4D97-AF65-F5344CB8AC3E}">
        <p14:creationId xmlns:p14="http://schemas.microsoft.com/office/powerpoint/2010/main" val="4259633517"/>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10" t="2808" r="15738" b="823"/>
          <a:stretch/>
        </p:blipFill>
        <p:spPr>
          <a:xfrm>
            <a:off x="6099048" y="1399033"/>
            <a:ext cx="5924630" cy="3746174"/>
          </a:xfrm>
          <a:prstGeom prst="rect">
            <a:avLst/>
          </a:prstGeom>
        </p:spPr>
      </p:pic>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66131" y="390053"/>
            <a:ext cx="5745708" cy="6322200"/>
          </a:xfrm>
          <a:prstGeom prst="rect">
            <a:avLst/>
          </a:prstGeom>
        </p:spPr>
      </p:pic>
    </p:spTree>
    <p:extLst>
      <p:ext uri="{BB962C8B-B14F-4D97-AF65-F5344CB8AC3E}">
        <p14:creationId xmlns:p14="http://schemas.microsoft.com/office/powerpoint/2010/main" val="2022385394"/>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rPr dirty="0"/>
              <a:t>Mutexes</a:t>
            </a:r>
          </a:p>
        </p:txBody>
      </p:sp>
      <p:sp>
        <p:nvSpPr>
          <p:cNvPr id="226" name="Shape 226"/>
          <p:cNvSpPr>
            <a:spLocks noGrp="1"/>
          </p:cNvSpPr>
          <p:nvPr>
            <p:ph type="body" idx="1"/>
          </p:nvPr>
        </p:nvSpPr>
        <p:spPr>
          <a:prstGeom prst="rect">
            <a:avLst/>
          </a:prstGeom>
        </p:spPr>
        <p:txBody>
          <a:bodyPr>
            <a:normAutofit fontScale="92500" lnSpcReduction="10000"/>
          </a:bodyPr>
          <a:lstStyle/>
          <a:p>
            <a:pPr marL="306277" indent="-306277" defTabSz="402536">
              <a:spcBef>
                <a:spcPts val="2883"/>
              </a:spcBef>
              <a:defRPr sz="3528"/>
            </a:pPr>
            <a:r>
              <a:rPr dirty="0"/>
              <a:t>You can create a mutex with </a:t>
            </a:r>
            <a:br>
              <a:rPr dirty="0"/>
            </a:br>
            <a:r>
              <a:rPr dirty="0"/>
              <a:t>int </a:t>
            </a:r>
            <a:r>
              <a:rPr b="1" dirty="0">
                <a:latin typeface="Helvetica"/>
                <a:ea typeface="Helvetica"/>
                <a:cs typeface="Helvetica"/>
                <a:sym typeface="Helvetica"/>
              </a:rPr>
              <a:t>pthread_mutex_init</a:t>
            </a:r>
            <a:r>
              <a:rPr dirty="0"/>
              <a:t>(pthread_mutex_t *mutex,</a:t>
            </a:r>
            <a:br>
              <a:rPr dirty="0"/>
            </a:br>
            <a:r>
              <a:rPr dirty="0"/>
              <a:t>		const pthread_mutexattr_t *attr);</a:t>
            </a:r>
          </a:p>
          <a:p>
            <a:pPr marL="306277" indent="-306277" defTabSz="402536">
              <a:spcBef>
                <a:spcPts val="2883"/>
              </a:spcBef>
              <a:defRPr sz="3528"/>
            </a:pPr>
            <a:r>
              <a:rPr dirty="0"/>
              <a:t>Statically allocated mutexes can just do:</a:t>
            </a:r>
            <a:br>
              <a:rPr dirty="0"/>
            </a:br>
            <a:r>
              <a:rPr sz="2205" dirty="0"/>
              <a:t>pthread_mutex_t mutex = PTHREAD_MUTEX_INITIALIZER;</a:t>
            </a:r>
          </a:p>
          <a:p>
            <a:pPr marL="306277" indent="-306277" defTabSz="402536">
              <a:spcBef>
                <a:spcPts val="2883"/>
              </a:spcBef>
              <a:defRPr sz="3528"/>
            </a:pPr>
            <a:r>
              <a:rPr dirty="0"/>
              <a:t>Then, you have some standard operations on it:</a:t>
            </a:r>
            <a:br>
              <a:rPr dirty="0"/>
            </a:br>
            <a:r>
              <a:rPr sz="2412" dirty="0"/>
              <a:t>int </a:t>
            </a:r>
            <a:r>
              <a:rPr sz="2412" b="1" dirty="0">
                <a:latin typeface="Helvetica"/>
                <a:ea typeface="Helvetica"/>
                <a:cs typeface="Helvetica"/>
                <a:sym typeface="Helvetica"/>
              </a:rPr>
              <a:t>pthread_mutex_lock</a:t>
            </a:r>
            <a:r>
              <a:rPr sz="2412" dirty="0"/>
              <a:t>(pthread_mutex_t *mutex);</a:t>
            </a:r>
            <a:br>
              <a:rPr sz="2412" dirty="0"/>
            </a:br>
            <a:r>
              <a:rPr sz="2412" dirty="0"/>
              <a:t>int </a:t>
            </a:r>
            <a:r>
              <a:rPr sz="2412" b="1" dirty="0">
                <a:latin typeface="Helvetica"/>
                <a:ea typeface="Helvetica"/>
                <a:cs typeface="Helvetica"/>
                <a:sym typeface="Helvetica"/>
              </a:rPr>
              <a:t>pthread_mutex_trylock</a:t>
            </a:r>
            <a:r>
              <a:rPr sz="2412" dirty="0"/>
              <a:t>(pthread_mutex_t *mutex);</a:t>
            </a:r>
            <a:br>
              <a:rPr sz="2412" dirty="0"/>
            </a:br>
            <a:r>
              <a:rPr sz="2412" dirty="0"/>
              <a:t>int </a:t>
            </a:r>
            <a:r>
              <a:rPr sz="2412" b="1" dirty="0">
                <a:latin typeface="Helvetica"/>
                <a:ea typeface="Helvetica"/>
                <a:cs typeface="Helvetica"/>
                <a:sym typeface="Helvetica"/>
              </a:rPr>
              <a:t>pthread_mutex_unlock</a:t>
            </a:r>
            <a:r>
              <a:rPr sz="2412" dirty="0"/>
              <a:t>(pthread_mutex_t *mutex);</a:t>
            </a:r>
          </a:p>
        </p:txBody>
      </p:sp>
    </p:spTree>
    <p:extLst>
      <p:ext uri="{BB962C8B-B14F-4D97-AF65-F5344CB8AC3E}">
        <p14:creationId xmlns:p14="http://schemas.microsoft.com/office/powerpoint/2010/main" val="761081714"/>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35216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5636" y="649126"/>
            <a:ext cx="3792071"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371673">
              <a:lnSpc>
                <a:spcPct val="100000"/>
              </a:lnSpc>
            </a:pPr>
            <a:r>
              <a:rPr spc="-53" dirty="0"/>
              <a:t>Lock</a:t>
            </a:r>
            <a:r>
              <a:rPr spc="-40" dirty="0"/>
              <a:t> </a:t>
            </a:r>
            <a:r>
              <a:rPr spc="-71" dirty="0"/>
              <a:t>R</a:t>
            </a:r>
            <a:r>
              <a:rPr spc="-53" dirty="0"/>
              <a:t>equireme</a:t>
            </a:r>
            <a:r>
              <a:rPr spc="-57" dirty="0"/>
              <a:t>n</a:t>
            </a:r>
            <a:r>
              <a:rPr spc="-49" dirty="0"/>
              <a:t>ts</a:t>
            </a:r>
          </a:p>
        </p:txBody>
      </p:sp>
      <p:sp>
        <p:nvSpPr>
          <p:cNvPr id="4" name="object 4"/>
          <p:cNvSpPr txBox="1"/>
          <p:nvPr/>
        </p:nvSpPr>
        <p:spPr>
          <a:xfrm>
            <a:off x="2602566" y="1543918"/>
            <a:ext cx="6898901" cy="3332900"/>
          </a:xfrm>
          <a:prstGeom prst="rect">
            <a:avLst/>
          </a:prstGeom>
        </p:spPr>
        <p:txBody>
          <a:bodyPr vert="horz" wrap="square" lIns="0" tIns="0" rIns="0" bIns="0" rtlCol="0">
            <a:spAutoFit/>
          </a:bodyPr>
          <a:lstStyle/>
          <a:p>
            <a:pPr marL="414640" marR="4483" indent="-403433">
              <a:lnSpc>
                <a:spcPct val="114599"/>
              </a:lnSpc>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th</a:t>
            </a:r>
            <a:r>
              <a:rPr sz="2118" b="1" dirty="0">
                <a:latin typeface="Arial"/>
                <a:cs typeface="Arial"/>
              </a:rPr>
              <a:t>at</a:t>
            </a:r>
            <a:r>
              <a:rPr sz="2118" b="1" spc="-4" dirty="0">
                <a:latin typeface="Arial"/>
                <a:cs typeface="Arial"/>
              </a:rPr>
              <a:t> </a:t>
            </a:r>
            <a:r>
              <a:rPr sz="2118" b="1" spc="-13" dirty="0">
                <a:latin typeface="Arial"/>
                <a:cs typeface="Arial"/>
              </a:rPr>
              <a:t>onl</a:t>
            </a:r>
            <a:r>
              <a:rPr sz="2118" b="1" dirty="0">
                <a:latin typeface="Arial"/>
                <a:cs typeface="Arial"/>
              </a:rPr>
              <a:t>y</a:t>
            </a:r>
            <a:r>
              <a:rPr sz="2118" b="1" spc="-4" dirty="0">
                <a:latin typeface="Arial"/>
                <a:cs typeface="Arial"/>
              </a:rPr>
              <a:t> </a:t>
            </a:r>
            <a:r>
              <a:rPr sz="2118" b="1" spc="-13" dirty="0">
                <a:latin typeface="Arial"/>
                <a:cs typeface="Arial"/>
              </a:rPr>
              <a:t>on</a:t>
            </a:r>
            <a:r>
              <a:rPr sz="2118" b="1" dirty="0">
                <a:latin typeface="Arial"/>
                <a:cs typeface="Arial"/>
              </a:rPr>
              <a:t>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a:t>
            </a:r>
            <a:r>
              <a:rPr sz="2118" b="1" spc="-4" dirty="0">
                <a:latin typeface="Arial"/>
                <a:cs typeface="Arial"/>
              </a:rPr>
              <a:t> </a:t>
            </a:r>
            <a:r>
              <a:rPr sz="2118" b="1" spc="-9" dirty="0">
                <a:latin typeface="Arial"/>
                <a:cs typeface="Arial"/>
              </a:rPr>
              <a:t>/</a:t>
            </a:r>
            <a:r>
              <a:rPr sz="2118" b="1" spc="-4" dirty="0">
                <a:latin typeface="Arial"/>
                <a:cs typeface="Arial"/>
              </a:rPr>
              <a:t> </a:t>
            </a:r>
            <a:r>
              <a:rPr sz="2118" b="1" spc="-13" dirty="0">
                <a:latin typeface="Arial"/>
                <a:cs typeface="Arial"/>
              </a:rPr>
              <a:t>th</a:t>
            </a:r>
            <a:r>
              <a:rPr sz="2118" b="1" dirty="0">
                <a:latin typeface="Arial"/>
                <a:cs typeface="Arial"/>
              </a:rPr>
              <a:t>rea</a:t>
            </a:r>
            <a:r>
              <a:rPr sz="2118" b="1" spc="-13" dirty="0">
                <a:latin typeface="Arial"/>
                <a:cs typeface="Arial"/>
              </a:rPr>
              <a:t>d</a:t>
            </a:r>
            <a:r>
              <a:rPr sz="2118" b="1" spc="-4" dirty="0">
                <a:latin typeface="Arial"/>
                <a:cs typeface="Arial"/>
              </a:rPr>
              <a:t> </a:t>
            </a:r>
            <a:r>
              <a:rPr sz="2118" b="1" spc="-9" dirty="0">
                <a:latin typeface="Arial"/>
                <a:cs typeface="Arial"/>
              </a:rPr>
              <a:t>i</a:t>
            </a:r>
            <a:r>
              <a:rPr sz="2118" b="1" dirty="0">
                <a:latin typeface="Arial"/>
                <a:cs typeface="Arial"/>
              </a:rPr>
              <a:t>s</a:t>
            </a:r>
            <a:r>
              <a:rPr sz="2118" b="1" spc="-4" dirty="0">
                <a:latin typeface="Arial"/>
                <a:cs typeface="Arial"/>
              </a:rPr>
              <a:t> </a:t>
            </a:r>
            <a:r>
              <a:rPr sz="2118" b="1" spc="-13" dirty="0">
                <a:latin typeface="Arial"/>
                <a:cs typeface="Arial"/>
              </a:rPr>
              <a:t>in</a:t>
            </a:r>
            <a:r>
              <a:rPr sz="2118" b="1" spc="-9" dirty="0">
                <a:latin typeface="Arial"/>
                <a:cs typeface="Arial"/>
              </a:rPr>
              <a:t> th</a:t>
            </a:r>
            <a:r>
              <a:rPr sz="2118" b="1" dirty="0">
                <a:latin typeface="Arial"/>
                <a:cs typeface="Arial"/>
              </a:rPr>
              <a:t>e</a:t>
            </a:r>
            <a:r>
              <a:rPr sz="2118" b="1" spc="-4" dirty="0">
                <a:latin typeface="Arial"/>
                <a:cs typeface="Arial"/>
              </a:rPr>
              <a:t> </a:t>
            </a:r>
            <a:r>
              <a:rPr sz="2118" b="1" dirty="0">
                <a:latin typeface="Arial"/>
                <a:cs typeface="Arial"/>
              </a:rPr>
              <a:t>cr</a:t>
            </a:r>
            <a:r>
              <a:rPr sz="2118" b="1" spc="-9" dirty="0">
                <a:latin typeface="Arial"/>
                <a:cs typeface="Arial"/>
              </a:rPr>
              <a:t>iti</a:t>
            </a:r>
            <a:r>
              <a:rPr sz="2118" b="1" dirty="0">
                <a:latin typeface="Arial"/>
                <a:cs typeface="Arial"/>
              </a:rPr>
              <a:t>ca</a:t>
            </a:r>
            <a:r>
              <a:rPr sz="2118" b="1" spc="-9" dirty="0">
                <a:latin typeface="Arial"/>
                <a:cs typeface="Arial"/>
              </a:rPr>
              <a:t>l</a:t>
            </a:r>
            <a:r>
              <a:rPr sz="2118" b="1" spc="-4" dirty="0">
                <a:latin typeface="Arial"/>
                <a:cs typeface="Arial"/>
              </a:rPr>
              <a:t> </a:t>
            </a:r>
            <a:r>
              <a:rPr sz="2118" b="1" dirty="0">
                <a:latin typeface="Arial"/>
                <a:cs typeface="Arial"/>
              </a:rPr>
              <a:t>sec</a:t>
            </a:r>
            <a:r>
              <a:rPr sz="2118" b="1" spc="-13" dirty="0">
                <a:latin typeface="Arial"/>
                <a:cs typeface="Arial"/>
              </a:rPr>
              <a:t>tion</a:t>
            </a:r>
            <a:r>
              <a:rPr sz="2118" b="1" spc="-4" dirty="0">
                <a:latin typeface="Arial"/>
                <a:cs typeface="Arial"/>
              </a:rPr>
              <a:t> </a:t>
            </a:r>
            <a:r>
              <a:rPr sz="2118" b="1" dirty="0">
                <a:latin typeface="Arial"/>
                <a:cs typeface="Arial"/>
              </a:rPr>
              <a:t>at</a:t>
            </a:r>
            <a:r>
              <a:rPr sz="2118" b="1" spc="-4" dirty="0">
                <a:latin typeface="Arial"/>
                <a:cs typeface="Arial"/>
              </a:rPr>
              <a:t> </a:t>
            </a:r>
            <a:r>
              <a:rPr sz="2118" b="1" dirty="0">
                <a:latin typeface="Arial"/>
                <a:cs typeface="Arial"/>
              </a:rPr>
              <a:t>a</a:t>
            </a:r>
            <a:r>
              <a:rPr sz="2118" b="1" spc="-4" dirty="0">
                <a:latin typeface="Arial"/>
                <a:cs typeface="Arial"/>
              </a:rPr>
              <a:t> </a:t>
            </a:r>
            <a:r>
              <a:rPr sz="2118" b="1" spc="-9" dirty="0">
                <a:latin typeface="Arial"/>
                <a:cs typeface="Arial"/>
              </a:rPr>
              <a:t>ti</a:t>
            </a:r>
            <a:r>
              <a:rPr sz="2118" b="1" dirty="0">
                <a:latin typeface="Arial"/>
                <a:cs typeface="Arial"/>
              </a:rPr>
              <a:t>me</a:t>
            </a:r>
            <a:endParaRPr sz="2118">
              <a:latin typeface="Arial"/>
              <a:cs typeface="Arial"/>
            </a:endParaRPr>
          </a:p>
          <a:p>
            <a:pPr marL="762041" lvl="1" indent="-403433">
              <a:spcBef>
                <a:spcPts val="768"/>
              </a:spcBef>
              <a:buFont typeface="Arial"/>
              <a:buChar char="–"/>
              <a:tabLst>
                <a:tab pos="762041" algn="l"/>
              </a:tabLst>
            </a:pPr>
            <a:r>
              <a:rPr sz="1588" b="1" spc="-9" dirty="0">
                <a:solidFill>
                  <a:srgbClr val="0066CC"/>
                </a:solidFill>
                <a:latin typeface="Arial"/>
                <a:cs typeface="Arial"/>
              </a:rPr>
              <a:t>This</a:t>
            </a:r>
            <a:r>
              <a:rPr sz="1588" b="1" spc="-4" dirty="0">
                <a:solidFill>
                  <a:srgbClr val="0066CC"/>
                </a:solidFill>
                <a:latin typeface="Arial"/>
                <a:cs typeface="Arial"/>
              </a:rPr>
              <a:t> </a:t>
            </a:r>
            <a:r>
              <a:rPr sz="1588" b="1" spc="-9" dirty="0">
                <a:solidFill>
                  <a:srgbClr val="0066CC"/>
                </a:solidFill>
                <a:latin typeface="Arial"/>
                <a:cs typeface="Arial"/>
              </a:rPr>
              <a:t>is</a:t>
            </a:r>
            <a:r>
              <a:rPr sz="1588" b="1" spc="-4" dirty="0">
                <a:solidFill>
                  <a:srgbClr val="0066CC"/>
                </a:solidFill>
                <a:latin typeface="Arial"/>
                <a:cs typeface="Arial"/>
              </a:rPr>
              <a:t> </a:t>
            </a:r>
            <a:r>
              <a:rPr sz="1588" b="1" spc="-9" dirty="0">
                <a:solidFill>
                  <a:srgbClr val="0066CC"/>
                </a:solidFill>
                <a:latin typeface="Arial"/>
                <a:cs typeface="Arial"/>
              </a:rPr>
              <a:t>obvious</a:t>
            </a:r>
            <a:endParaRPr sz="1588">
              <a:latin typeface="Arial"/>
              <a:cs typeface="Arial"/>
            </a:endParaRPr>
          </a:p>
          <a:p>
            <a:pPr marL="386063" indent="-374857">
              <a:spcBef>
                <a:spcPts val="979"/>
              </a:spcBef>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og</a:t>
            </a:r>
            <a:r>
              <a:rPr sz="2118" b="1" dirty="0">
                <a:latin typeface="Arial"/>
                <a:cs typeface="Arial"/>
              </a:rPr>
              <a:t>ress</a:t>
            </a:r>
            <a:endParaRPr sz="2118">
              <a:latin typeface="Arial"/>
              <a:cs typeface="Arial"/>
            </a:endParaRPr>
          </a:p>
          <a:p>
            <a:pPr marL="762041" lvl="1" indent="-403433">
              <a:spcBef>
                <a:spcPts val="750"/>
              </a:spcBef>
              <a:buFont typeface="Arial"/>
              <a:buChar char="–"/>
              <a:tabLst>
                <a:tab pos="762041" algn="l"/>
              </a:tabLst>
            </a:pPr>
            <a:r>
              <a:rPr sz="1588" b="1" dirty="0">
                <a:solidFill>
                  <a:srgbClr val="0066CC"/>
                </a:solidFill>
                <a:latin typeface="Arial"/>
                <a:cs typeface="Arial"/>
              </a:rPr>
              <a:t>Pr</a:t>
            </a:r>
            <a:r>
              <a:rPr sz="1588" b="1" spc="-13" dirty="0">
                <a:solidFill>
                  <a:srgbClr val="0066CC"/>
                </a:solidFill>
                <a:latin typeface="Arial"/>
                <a:cs typeface="Arial"/>
              </a:rPr>
              <a:t>ocesses</a:t>
            </a:r>
            <a:r>
              <a:rPr sz="1588" b="1" spc="-4" dirty="0">
                <a:solidFill>
                  <a:srgbClr val="0066CC"/>
                </a:solidFill>
                <a:latin typeface="Arial"/>
                <a:cs typeface="Arial"/>
              </a:rPr>
              <a:t> </a:t>
            </a:r>
            <a:r>
              <a:rPr sz="1588" b="1" spc="-13" dirty="0">
                <a:solidFill>
                  <a:srgbClr val="0066CC"/>
                </a:solidFill>
                <a:latin typeface="Arial"/>
                <a:cs typeface="Arial"/>
              </a:rPr>
              <a:t>o</a:t>
            </a:r>
            <a:r>
              <a:rPr sz="1588" b="1" dirty="0">
                <a:solidFill>
                  <a:srgbClr val="0066CC"/>
                </a:solidFill>
                <a:latin typeface="Arial"/>
                <a:cs typeface="Arial"/>
              </a:rPr>
              <a:t>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don’</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h</a:t>
            </a:r>
            <a:r>
              <a:rPr sz="1588" b="1" dirty="0">
                <a:solidFill>
                  <a:srgbClr val="0066CC"/>
                </a:solidFill>
                <a:latin typeface="Arial"/>
                <a:cs typeface="Arial"/>
              </a:rPr>
              <a:t>ave</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13" dirty="0">
                <a:solidFill>
                  <a:srgbClr val="0066CC"/>
                </a:solidFill>
                <a:latin typeface="Arial"/>
                <a:cs typeface="Arial"/>
              </a:rPr>
              <a:t>w</a:t>
            </a:r>
            <a:r>
              <a:rPr sz="1588" b="1" dirty="0">
                <a:solidFill>
                  <a:srgbClr val="0066CC"/>
                </a:solidFill>
                <a:latin typeface="Arial"/>
                <a:cs typeface="Arial"/>
              </a:rPr>
              <a:t>a</a:t>
            </a: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fo</a:t>
            </a:r>
            <a:r>
              <a:rPr sz="1588" b="1" dirty="0">
                <a:solidFill>
                  <a:srgbClr val="0066CC"/>
                </a:solidFill>
                <a:latin typeface="Arial"/>
                <a:cs typeface="Arial"/>
              </a:rPr>
              <a:t>r</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a:t>
            </a:r>
            <a:r>
              <a:rPr sz="1588" b="1" spc="-4" dirty="0">
                <a:solidFill>
                  <a:srgbClr val="0066CC"/>
                </a:solidFill>
                <a:latin typeface="Arial"/>
                <a:cs typeface="Arial"/>
              </a:rPr>
              <a:t> </a:t>
            </a:r>
            <a:r>
              <a:rPr sz="1588" b="1" dirty="0">
                <a:solidFill>
                  <a:srgbClr val="0066CC"/>
                </a:solidFill>
                <a:latin typeface="Arial"/>
                <a:cs typeface="Arial"/>
              </a:rPr>
              <a:t>ava</a:t>
            </a:r>
            <a:r>
              <a:rPr sz="1588" b="1" spc="-4" dirty="0">
                <a:solidFill>
                  <a:srgbClr val="0066CC"/>
                </a:solidFill>
                <a:latin typeface="Arial"/>
                <a:cs typeface="Arial"/>
              </a:rPr>
              <a:t>il</a:t>
            </a:r>
            <a:r>
              <a:rPr sz="1588" b="1" dirty="0">
                <a:solidFill>
                  <a:srgbClr val="0066CC"/>
                </a:solidFill>
                <a:latin typeface="Arial"/>
                <a:cs typeface="Arial"/>
              </a:rPr>
              <a:t>a</a:t>
            </a:r>
            <a:r>
              <a:rPr sz="1588" b="1" spc="-9" dirty="0">
                <a:solidFill>
                  <a:srgbClr val="0066CC"/>
                </a:solidFill>
                <a:latin typeface="Arial"/>
                <a:cs typeface="Arial"/>
              </a:rPr>
              <a:t>bl</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lo</a:t>
            </a:r>
            <a:r>
              <a:rPr sz="1588" b="1" dirty="0">
                <a:solidFill>
                  <a:srgbClr val="0066CC"/>
                </a:solidFill>
                <a:latin typeface="Arial"/>
                <a:cs typeface="Arial"/>
              </a:rPr>
              <a:t>ck</a:t>
            </a:r>
            <a:endParaRPr sz="1588">
              <a:latin typeface="Arial"/>
              <a:cs typeface="Arial"/>
            </a:endParaRPr>
          </a:p>
          <a:p>
            <a:pPr marL="386063" indent="-374857">
              <a:spcBef>
                <a:spcPts val="1068"/>
              </a:spcBef>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bound</a:t>
            </a:r>
            <a:r>
              <a:rPr sz="2118" b="1" dirty="0">
                <a:latin typeface="Arial"/>
                <a:cs typeface="Arial"/>
              </a:rPr>
              <a:t>e</a:t>
            </a:r>
            <a:r>
              <a:rPr sz="2118" b="1" spc="-13" dirty="0">
                <a:latin typeface="Arial"/>
                <a:cs typeface="Arial"/>
              </a:rPr>
              <a:t>d</a:t>
            </a:r>
            <a:r>
              <a:rPr sz="2118" b="1" spc="-4" dirty="0">
                <a:latin typeface="Arial"/>
                <a:cs typeface="Arial"/>
              </a:rPr>
              <a:t> </a:t>
            </a:r>
            <a:r>
              <a:rPr sz="2118" b="1" spc="-18" dirty="0">
                <a:latin typeface="Arial"/>
                <a:cs typeface="Arial"/>
              </a:rPr>
              <a:t>w</a:t>
            </a:r>
            <a:r>
              <a:rPr sz="2118" b="1" dirty="0">
                <a:latin typeface="Arial"/>
                <a:cs typeface="Arial"/>
              </a:rPr>
              <a:t>a</a:t>
            </a:r>
            <a:r>
              <a:rPr sz="2118" b="1" spc="-13" dirty="0">
                <a:latin typeface="Arial"/>
                <a:cs typeface="Arial"/>
              </a:rPr>
              <a:t>iting</a:t>
            </a:r>
            <a:endParaRPr sz="2118">
              <a:latin typeface="Arial"/>
              <a:cs typeface="Arial"/>
            </a:endParaRPr>
          </a:p>
          <a:p>
            <a:pPr marL="762041" marR="166416" lvl="1" indent="-403433">
              <a:lnSpc>
                <a:spcPct val="113900"/>
              </a:lnSpc>
              <a:spcBef>
                <a:spcPts val="485"/>
              </a:spcBef>
              <a:buFont typeface="Arial"/>
              <a:buChar char="–"/>
              <a:tabLst>
                <a:tab pos="762041" algn="l"/>
              </a:tabLst>
            </a:pPr>
            <a:r>
              <a:rPr sz="1588" b="1" dirty="0">
                <a:solidFill>
                  <a:srgbClr val="0066CC"/>
                </a:solidFill>
                <a:latin typeface="Arial"/>
                <a:cs typeface="Arial"/>
              </a:rPr>
              <a:t>N</a:t>
            </a:r>
            <a:r>
              <a:rPr sz="1588" b="1" spc="-13" dirty="0">
                <a:solidFill>
                  <a:srgbClr val="0066CC"/>
                </a:solidFill>
                <a:latin typeface="Arial"/>
                <a:cs typeface="Arial"/>
              </a:rPr>
              <a:t>o</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a:t>
            </a:r>
            <a:r>
              <a:rPr sz="1588" b="1" spc="-4" dirty="0">
                <a:solidFill>
                  <a:srgbClr val="0066CC"/>
                </a:solidFill>
                <a:latin typeface="Arial"/>
                <a:cs typeface="Arial"/>
              </a:rPr>
              <a:t> </a:t>
            </a:r>
            <a:r>
              <a:rPr sz="1588" b="1" spc="-13" dirty="0">
                <a:solidFill>
                  <a:srgbClr val="0066CC"/>
                </a:solidFill>
                <a:latin typeface="Arial"/>
                <a:cs typeface="Arial"/>
              </a:rPr>
              <a:t>o</a:t>
            </a:r>
            <a:r>
              <a:rPr sz="1588" b="1" dirty="0">
                <a:solidFill>
                  <a:srgbClr val="0066CC"/>
                </a:solidFill>
                <a:latin typeface="Arial"/>
                <a:cs typeface="Arial"/>
              </a:rPr>
              <a:t>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spc="-4" dirty="0">
                <a:solidFill>
                  <a:srgbClr val="0066CC"/>
                </a:solidFill>
                <a:latin typeface="Arial"/>
                <a:cs typeface="Arial"/>
              </a:rPr>
              <a:t> </a:t>
            </a:r>
            <a:r>
              <a:rPr sz="1588" b="1" spc="-13" dirty="0">
                <a:solidFill>
                  <a:srgbClr val="0066CC"/>
                </a:solidFill>
                <a:latin typeface="Arial"/>
                <a:cs typeface="Arial"/>
              </a:rPr>
              <a:t>n</a:t>
            </a:r>
            <a:r>
              <a:rPr sz="1588" b="1" dirty="0">
                <a:solidFill>
                  <a:srgbClr val="0066CC"/>
                </a:solidFill>
                <a:latin typeface="Arial"/>
                <a:cs typeface="Arial"/>
              </a:rPr>
              <a:t>ee</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13" dirty="0">
                <a:solidFill>
                  <a:srgbClr val="0066CC"/>
                </a:solidFill>
                <a:latin typeface="Arial"/>
                <a:cs typeface="Arial"/>
              </a:rPr>
              <a:t>w</a:t>
            </a:r>
            <a:r>
              <a:rPr sz="1588" b="1" dirty="0">
                <a:solidFill>
                  <a:srgbClr val="0066CC"/>
                </a:solidFill>
                <a:latin typeface="Arial"/>
                <a:cs typeface="Arial"/>
              </a:rPr>
              <a:t>a</a:t>
            </a: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fo</a:t>
            </a:r>
            <a:r>
              <a:rPr sz="1588" b="1" dirty="0">
                <a:solidFill>
                  <a:srgbClr val="0066CC"/>
                </a:solidFill>
                <a:latin typeface="Arial"/>
                <a:cs typeface="Arial"/>
              </a:rPr>
              <a:t>rever</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e</a:t>
            </a:r>
            <a:r>
              <a:rPr sz="1588" b="1" spc="-13" dirty="0">
                <a:solidFill>
                  <a:srgbClr val="0066CC"/>
                </a:solidFill>
                <a:latin typeface="Arial"/>
                <a:cs typeface="Arial"/>
              </a:rPr>
              <a:t>n</a:t>
            </a:r>
            <a:r>
              <a:rPr sz="1588" b="1" dirty="0">
                <a:solidFill>
                  <a:srgbClr val="0066CC"/>
                </a:solidFill>
                <a:latin typeface="Arial"/>
                <a:cs typeface="Arial"/>
              </a:rPr>
              <a:t>ter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cr</a:t>
            </a:r>
            <a:r>
              <a:rPr sz="1588" b="1" spc="-9" dirty="0">
                <a:solidFill>
                  <a:srgbClr val="0066CC"/>
                </a:solidFill>
                <a:latin typeface="Arial"/>
                <a:cs typeface="Arial"/>
              </a:rPr>
              <a:t>iti</a:t>
            </a:r>
            <a:r>
              <a:rPr sz="1588" b="1" dirty="0">
                <a:solidFill>
                  <a:srgbClr val="0066CC"/>
                </a:solidFill>
                <a:latin typeface="Arial"/>
                <a:cs typeface="Arial"/>
              </a:rPr>
              <a:t>ca</a:t>
            </a:r>
            <a:r>
              <a:rPr sz="1588" b="1" spc="-4" dirty="0">
                <a:solidFill>
                  <a:srgbClr val="0066CC"/>
                </a:solidFill>
                <a:latin typeface="Arial"/>
                <a:cs typeface="Arial"/>
              </a:rPr>
              <a:t>l </a:t>
            </a:r>
            <a:r>
              <a:rPr sz="1588" b="1" dirty="0">
                <a:solidFill>
                  <a:srgbClr val="0066CC"/>
                </a:solidFill>
                <a:latin typeface="Arial"/>
                <a:cs typeface="Arial"/>
              </a:rPr>
              <a:t>sec</a:t>
            </a:r>
            <a:r>
              <a:rPr sz="1588" b="1" spc="-9" dirty="0">
                <a:solidFill>
                  <a:srgbClr val="0066CC"/>
                </a:solidFill>
                <a:latin typeface="Arial"/>
                <a:cs typeface="Arial"/>
              </a:rPr>
              <a:t>tion</a:t>
            </a:r>
            <a:endParaRPr sz="1588">
              <a:latin typeface="Arial"/>
              <a:cs typeface="Arial"/>
            </a:endParaRPr>
          </a:p>
          <a:p>
            <a:pPr marL="762041" lvl="1" indent="-403433">
              <a:spcBef>
                <a:spcPts val="777"/>
              </a:spcBef>
              <a:buFont typeface="Arial"/>
              <a:buChar char="–"/>
              <a:tabLst>
                <a:tab pos="762041" algn="l"/>
              </a:tabLst>
            </a:pPr>
            <a:r>
              <a:rPr sz="1588" b="1" spc="-9" dirty="0">
                <a:solidFill>
                  <a:srgbClr val="0066CC"/>
                </a:solidFill>
                <a:latin typeface="Arial"/>
                <a:cs typeface="Arial"/>
              </a:rPr>
              <a:t>Figuring</a:t>
            </a:r>
            <a:r>
              <a:rPr sz="1588" b="1" spc="-4" dirty="0">
                <a:solidFill>
                  <a:srgbClr val="0066CC"/>
                </a:solidFill>
                <a:latin typeface="Arial"/>
                <a:cs typeface="Arial"/>
              </a:rPr>
              <a:t> </a:t>
            </a:r>
            <a:r>
              <a:rPr sz="1588" b="1" spc="-13" dirty="0">
                <a:solidFill>
                  <a:srgbClr val="0066CC"/>
                </a:solidFill>
                <a:latin typeface="Arial"/>
                <a:cs typeface="Arial"/>
              </a:rPr>
              <a:t>ou</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spc="-13" dirty="0">
                <a:solidFill>
                  <a:srgbClr val="0066CC"/>
                </a:solidFill>
                <a:latin typeface="Arial"/>
                <a:cs typeface="Arial"/>
              </a:rPr>
              <a:t>bound</a:t>
            </a:r>
            <a:r>
              <a:rPr sz="1588" b="1" spc="-4" dirty="0">
                <a:solidFill>
                  <a:srgbClr val="0066CC"/>
                </a:solidFill>
                <a:latin typeface="Arial"/>
                <a:cs typeface="Arial"/>
              </a:rPr>
              <a:t> </a:t>
            </a:r>
            <a:r>
              <a:rPr sz="1588" b="1" dirty="0">
                <a:solidFill>
                  <a:srgbClr val="0066CC"/>
                </a:solidFill>
                <a:latin typeface="Arial"/>
                <a:cs typeface="Arial"/>
              </a:rPr>
              <a:t>ca</a:t>
            </a:r>
            <a:r>
              <a:rPr sz="1588" b="1" spc="-13" dirty="0">
                <a:solidFill>
                  <a:srgbClr val="0066CC"/>
                </a:solidFill>
                <a:latin typeface="Arial"/>
                <a:cs typeface="Arial"/>
              </a:rPr>
              <a:t>n</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teres</a:t>
            </a:r>
            <a:r>
              <a:rPr sz="1588" b="1" spc="-9" dirty="0">
                <a:solidFill>
                  <a:srgbClr val="0066CC"/>
                </a:solidFill>
                <a:latin typeface="Arial"/>
                <a:cs typeface="Arial"/>
              </a:rPr>
              <a:t>ting</a:t>
            </a:r>
            <a:endParaRPr sz="1588">
              <a:latin typeface="Arial"/>
              <a:cs typeface="Arial"/>
            </a:endParaRPr>
          </a:p>
        </p:txBody>
      </p:sp>
    </p:spTree>
    <p:extLst>
      <p:ext uri="{BB962C8B-B14F-4D97-AF65-F5344CB8AC3E}">
        <p14:creationId xmlns:p14="http://schemas.microsoft.com/office/powerpoint/2010/main" val="131775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Issues in Concurrency</a:t>
            </a:r>
          </a:p>
        </p:txBody>
      </p:sp>
      <p:sp>
        <p:nvSpPr>
          <p:cNvPr id="137" name="Shape 137"/>
          <p:cNvSpPr>
            <a:spLocks noGrp="1"/>
          </p:cNvSpPr>
          <p:nvPr>
            <p:ph type="body" idx="1"/>
          </p:nvPr>
        </p:nvSpPr>
        <p:spPr>
          <a:prstGeom prst="rect">
            <a:avLst/>
          </a:prstGeom>
        </p:spPr>
        <p:txBody>
          <a:bodyPr>
            <a:normAutofit/>
          </a:bodyPr>
          <a:lstStyle/>
          <a:p>
            <a:r>
              <a:rPr sz="2400" dirty="0"/>
              <a:t>We want to run things </a:t>
            </a:r>
            <a:r>
              <a:rPr sz="2400" i="1" dirty="0"/>
              <a:t>concurrently</a:t>
            </a:r>
            <a:r>
              <a:rPr sz="2400" dirty="0"/>
              <a:t> for performance reasons</a:t>
            </a:r>
          </a:p>
          <a:p>
            <a:pPr lvl="1"/>
            <a:r>
              <a:rPr sz="2400" dirty="0"/>
              <a:t>Particularly if we have multiple processors (even phones now typically have 2+ CPU cores)</a:t>
            </a:r>
            <a:endParaRPr lang="en-US" sz="2400" dirty="0"/>
          </a:p>
          <a:p>
            <a:pPr lvl="1"/>
            <a:r>
              <a:rPr lang="en-US" sz="2400" dirty="0"/>
              <a:t>Some of the Intel i7s have 6 cores. (i7-990x)</a:t>
            </a:r>
            <a:endParaRPr sz="2400" dirty="0"/>
          </a:p>
          <a:p>
            <a:r>
              <a:rPr sz="2400" dirty="0"/>
              <a:t>But when multiple concurrent tasks (processes or threads) need to operate on some shared resources, things can get messy</a:t>
            </a:r>
          </a:p>
        </p:txBody>
      </p:sp>
    </p:spTree>
    <p:extLst>
      <p:ext uri="{BB962C8B-B14F-4D97-AF65-F5344CB8AC3E}">
        <p14:creationId xmlns:p14="http://schemas.microsoft.com/office/powerpoint/2010/main" val="296826496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2965042"/>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spc="-18" dirty="0">
                <a:latin typeface="Arial"/>
                <a:cs typeface="Arial"/>
              </a:rPr>
              <a:t>W</a:t>
            </a:r>
            <a:r>
              <a:rPr sz="1765" b="1" dirty="0">
                <a:latin typeface="Arial"/>
                <a:cs typeface="Arial"/>
              </a:rPr>
              <a:t>a</a:t>
            </a:r>
            <a:r>
              <a:rPr sz="1765" b="1" spc="-9" dirty="0">
                <a:latin typeface="Arial"/>
                <a:cs typeface="Arial"/>
              </a:rPr>
              <a:t>i</a:t>
            </a:r>
            <a:r>
              <a:rPr sz="1765" b="1" dirty="0">
                <a:latin typeface="Arial"/>
                <a:cs typeface="Arial"/>
              </a:rPr>
              <a:t>t</a:t>
            </a:r>
            <a:r>
              <a:rPr sz="1765" b="1" spc="-4" dirty="0">
                <a:latin typeface="Arial"/>
                <a:cs typeface="Arial"/>
              </a:rPr>
              <a:t> </a:t>
            </a:r>
            <a:r>
              <a:rPr sz="1765" b="1" spc="-9" dirty="0">
                <a:latin typeface="Arial"/>
                <a:cs typeface="Arial"/>
              </a:rPr>
              <a:t>whil</a:t>
            </a:r>
            <a:r>
              <a:rPr sz="1765" b="1" dirty="0">
                <a:latin typeface="Arial"/>
                <a:cs typeface="Arial"/>
              </a:rPr>
              <a:t>e</a:t>
            </a:r>
            <a:r>
              <a:rPr sz="1765" b="1" spc="-4" dirty="0">
                <a:latin typeface="Arial"/>
                <a:cs typeface="Arial"/>
              </a:rPr>
              <a:t> </a:t>
            </a:r>
            <a:r>
              <a:rPr sz="1765" b="1" spc="-13" dirty="0">
                <a:latin typeface="Arial"/>
                <a:cs typeface="Arial"/>
              </a:rPr>
              <a:t>no</a:t>
            </a:r>
            <a:r>
              <a:rPr sz="1765" b="1" dirty="0">
                <a:latin typeface="Arial"/>
                <a:cs typeface="Arial"/>
              </a:rPr>
              <a:t>te</a:t>
            </a:r>
            <a:r>
              <a:rPr sz="1765" b="1" spc="-4" dirty="0">
                <a:latin typeface="Arial"/>
                <a:cs typeface="Arial"/>
              </a:rPr>
              <a:t> </a:t>
            </a:r>
            <a:r>
              <a:rPr sz="1765" b="1" spc="-9" dirty="0">
                <a:latin typeface="Arial"/>
                <a:cs typeface="Arial"/>
              </a:rPr>
              <a:t>i</a:t>
            </a:r>
            <a:r>
              <a:rPr sz="1765" b="1" dirty="0">
                <a:latin typeface="Arial"/>
                <a:cs typeface="Arial"/>
              </a:rPr>
              <a:t>s</a:t>
            </a:r>
            <a:r>
              <a:rPr sz="1765" b="1" spc="-4" dirty="0">
                <a:latin typeface="Arial"/>
                <a:cs typeface="Arial"/>
              </a:rPr>
              <a:t> </a:t>
            </a:r>
            <a:r>
              <a:rPr sz="1765" b="1" spc="-13" dirty="0">
                <a:latin typeface="Arial"/>
                <a:cs typeface="Arial"/>
              </a:rPr>
              <a:t>up</a:t>
            </a:r>
            <a:endParaRPr sz="1765">
              <a:latin typeface="Arial"/>
              <a:cs typeface="Arial"/>
            </a:endParaRPr>
          </a:p>
          <a:p>
            <a:pPr marL="616356" lvl="1" indent="-201717">
              <a:spcBef>
                <a:spcPts val="578"/>
              </a:spcBef>
              <a:buFont typeface="Arial"/>
              <a:buChar char="–"/>
              <a:tabLst>
                <a:tab pos="616356" algn="l"/>
              </a:tabLst>
            </a:pPr>
            <a:r>
              <a:rPr sz="1412" b="1" spc="-9" dirty="0">
                <a:solidFill>
                  <a:srgbClr val="0066CC"/>
                </a:solidFill>
                <a:latin typeface="MS PGothic"/>
                <a:cs typeface="MS PGothic"/>
              </a:rPr>
              <a:t>"</a:t>
            </a:r>
            <a:r>
              <a:rPr sz="1412" b="1" spc="-4" dirty="0">
                <a:solidFill>
                  <a:srgbClr val="0066CC"/>
                </a:solidFill>
                <a:latin typeface="Arial"/>
                <a:cs typeface="Arial"/>
              </a:rPr>
              <a:t>Bus</a:t>
            </a:r>
            <a:r>
              <a:rPr sz="1412" b="1" dirty="0">
                <a:solidFill>
                  <a:srgbClr val="0066CC"/>
                </a:solidFill>
                <a:latin typeface="Arial"/>
                <a:cs typeface="Arial"/>
              </a:rPr>
              <a:t>y </a:t>
            </a:r>
            <a:r>
              <a:rPr sz="1412" b="1" spc="-9" dirty="0">
                <a:solidFill>
                  <a:srgbClr val="0066CC"/>
                </a:solidFill>
                <a:latin typeface="Arial"/>
                <a:cs typeface="Arial"/>
              </a:rPr>
              <a:t>wai</a:t>
            </a:r>
            <a:r>
              <a:rPr sz="1412" b="1" spc="-13" dirty="0">
                <a:solidFill>
                  <a:srgbClr val="0066CC"/>
                </a:solidFill>
                <a:latin typeface="Arial"/>
                <a:cs typeface="Arial"/>
              </a:rPr>
              <a:t>t</a:t>
            </a:r>
            <a:r>
              <a:rPr sz="1412" b="1" spc="-9" dirty="0">
                <a:solidFill>
                  <a:srgbClr val="0066CC"/>
                </a:solidFill>
                <a:latin typeface="MS PGothic"/>
                <a:cs typeface="MS PGothic"/>
              </a:rPr>
              <a:t>"</a:t>
            </a:r>
            <a:r>
              <a:rPr sz="1412" b="1" spc="-44" dirty="0">
                <a:solidFill>
                  <a:srgbClr val="0066CC"/>
                </a:solidFill>
                <a:latin typeface="MS PGothic"/>
                <a:cs typeface="MS PGothic"/>
              </a:rPr>
              <a:t> </a:t>
            </a:r>
            <a:r>
              <a:rPr sz="1412" b="1" spc="-9" dirty="0">
                <a:solidFill>
                  <a:srgbClr val="0066CC"/>
                </a:solidFill>
                <a:latin typeface="Arial"/>
                <a:cs typeface="Arial"/>
              </a:rPr>
              <a:t>loop</a:t>
            </a:r>
            <a:endParaRPr sz="1412">
              <a:latin typeface="Arial"/>
              <a:cs typeface="Arial"/>
            </a:endParaRPr>
          </a:p>
          <a:p>
            <a:pPr lvl="1">
              <a:lnSpc>
                <a:spcPct val="100000"/>
              </a:lnSpc>
              <a:buFont typeface="Arial"/>
              <a:buChar char="–"/>
            </a:pPr>
            <a:endParaRPr sz="1500">
              <a:latin typeface="Times New Roman"/>
              <a:cs typeface="Times New Roman"/>
            </a:endParaRPr>
          </a:p>
          <a:p>
            <a:pPr marL="263352" indent="-252146">
              <a:spcBef>
                <a:spcPts val="1032"/>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p:nvPr/>
        </p:nvSpPr>
        <p:spPr>
          <a:xfrm>
            <a:off x="6513417" y="1755122"/>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6" name="object 6"/>
          <p:cNvSpPr txBox="1"/>
          <p:nvPr/>
        </p:nvSpPr>
        <p:spPr>
          <a:xfrm>
            <a:off x="6502212" y="1581822"/>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7" name="object 7"/>
          <p:cNvSpPr txBox="1"/>
          <p:nvPr/>
        </p:nvSpPr>
        <p:spPr>
          <a:xfrm>
            <a:off x="6502211" y="1915830"/>
            <a:ext cx="1529042" cy="217304"/>
          </a:xfrm>
          <a:prstGeom prst="rect">
            <a:avLst/>
          </a:prstGeom>
        </p:spPr>
        <p:txBody>
          <a:bodyPr vert="horz" wrap="square" lIns="0" tIns="0" rIns="0" bIns="0" rtlCol="0">
            <a:spAutoFit/>
          </a:bodyPr>
          <a:lstStyle/>
          <a:p>
            <a:pPr marL="11206"/>
            <a:r>
              <a:rPr sz="1412" b="1" spc="-4" dirty="0">
                <a:latin typeface="Courier New"/>
                <a:cs typeface="Courier New"/>
              </a:rPr>
              <a:t>whil</a:t>
            </a:r>
            <a:r>
              <a:rPr sz="1412" b="1" dirty="0">
                <a:latin typeface="Courier New"/>
                <a:cs typeface="Courier New"/>
              </a:rPr>
              <a:t>e </a:t>
            </a:r>
            <a:r>
              <a:rPr sz="1412" b="1" spc="-4" dirty="0">
                <a:latin typeface="Courier New"/>
                <a:cs typeface="Courier New"/>
              </a:rPr>
              <a:t>(Note</a:t>
            </a:r>
            <a:r>
              <a:rPr sz="1412" b="1" dirty="0">
                <a:latin typeface="Courier New"/>
                <a:cs typeface="Courier New"/>
              </a:rPr>
              <a:t>) {</a:t>
            </a:r>
            <a:endParaRPr sz="1412">
              <a:latin typeface="Courier New"/>
              <a:cs typeface="Courier New"/>
            </a:endParaRPr>
          </a:p>
        </p:txBody>
      </p:sp>
      <p:sp>
        <p:nvSpPr>
          <p:cNvPr id="8" name="object 8"/>
          <p:cNvSpPr txBox="1"/>
          <p:nvPr/>
        </p:nvSpPr>
        <p:spPr>
          <a:xfrm>
            <a:off x="8076552" y="1915830"/>
            <a:ext cx="1098737" cy="498726"/>
          </a:xfrm>
          <a:prstGeom prst="rect">
            <a:avLst/>
          </a:prstGeom>
        </p:spPr>
        <p:txBody>
          <a:bodyPr vert="horz" wrap="square" lIns="0" tIns="0" rIns="0" bIns="0" rtlCol="0">
            <a:spAutoFit/>
          </a:bodyPr>
          <a:lstStyle/>
          <a:p>
            <a:pPr marL="50429"/>
            <a:r>
              <a:rPr sz="1412" b="1" dirty="0">
                <a:latin typeface="Courier New"/>
                <a:cs typeface="Courier New"/>
              </a:rPr>
              <a:t>}</a:t>
            </a:r>
            <a:endParaRPr sz="1412">
              <a:latin typeface="Courier New"/>
              <a:cs typeface="Courier New"/>
            </a:endParaRPr>
          </a:p>
          <a:p>
            <a:pPr marL="11206">
              <a:spcBef>
                <a:spcPts val="525"/>
              </a:spcBef>
            </a:pPr>
            <a:r>
              <a:rPr sz="1412" b="1" spc="-4" dirty="0">
                <a:latin typeface="Courier New"/>
                <a:cs typeface="Courier New"/>
              </a:rPr>
              <a:t>leav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9" name="object 9"/>
          <p:cNvSpPr txBox="1"/>
          <p:nvPr/>
        </p:nvSpPr>
        <p:spPr>
          <a:xfrm>
            <a:off x="6502212" y="2184318"/>
            <a:ext cx="736226" cy="834459"/>
          </a:xfrm>
          <a:prstGeom prst="rect">
            <a:avLst/>
          </a:prstGeom>
        </p:spPr>
        <p:txBody>
          <a:bodyPr vert="horz" wrap="square" lIns="0" tIns="0" rIns="0" bIns="0" rtlCol="0">
            <a:spAutoFit/>
          </a:bodyPr>
          <a:lstStyle/>
          <a:p>
            <a:pPr marL="11206" marR="4483" algn="just">
              <a:lnSpc>
                <a:spcPct val="127600"/>
              </a:lnSpc>
            </a:pP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r>
              <a:rPr sz="1412" spc="-180" dirty="0">
                <a:latin typeface="Times New Roman"/>
                <a:cs typeface="Times New Roman"/>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endParaRPr sz="1412">
              <a:latin typeface="Wingdings"/>
              <a:cs typeface="Wingdings"/>
            </a:endParaRPr>
          </a:p>
        </p:txBody>
      </p:sp>
      <p:sp>
        <p:nvSpPr>
          <p:cNvPr id="10" name="object 10"/>
          <p:cNvSpPr txBox="1"/>
          <p:nvPr/>
        </p:nvSpPr>
        <p:spPr>
          <a:xfrm>
            <a:off x="7323394" y="2197770"/>
            <a:ext cx="668431" cy="834459"/>
          </a:xfrm>
          <a:prstGeom prst="rect">
            <a:avLst/>
          </a:prstGeom>
        </p:spPr>
        <p:txBody>
          <a:bodyPr vert="horz" wrap="square" lIns="0" tIns="0" rIns="0" bIns="0" rtlCol="0">
            <a:spAutoFit/>
          </a:bodyPr>
          <a:lstStyle/>
          <a:p>
            <a:pPr marL="11206" marR="4483" algn="just">
              <a:lnSpc>
                <a:spcPct val="127600"/>
              </a:lnSpc>
            </a:pPr>
            <a:r>
              <a:rPr sz="1412" b="1" spc="-4" dirty="0">
                <a:latin typeface="Courier New"/>
                <a:cs typeface="Courier New"/>
              </a:rPr>
              <a:t>1</a:t>
            </a:r>
            <a:r>
              <a:rPr sz="1412" b="1" dirty="0">
                <a:latin typeface="Courier New"/>
                <a:cs typeface="Courier New"/>
              </a:rPr>
              <a:t>;  </a:t>
            </a:r>
            <a:r>
              <a:rPr sz="1412" b="1" spc="-4" dirty="0">
                <a:latin typeface="Courier New"/>
                <a:cs typeface="Courier New"/>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0</a:t>
            </a:r>
            <a:r>
              <a:rPr sz="1412" b="1" dirty="0">
                <a:latin typeface="Courier New"/>
                <a:cs typeface="Courier New"/>
              </a:rPr>
              <a:t>;  </a:t>
            </a:r>
            <a:r>
              <a:rPr sz="1412" b="1" spc="-4" dirty="0">
                <a:latin typeface="Courier New"/>
                <a:cs typeface="Courier New"/>
              </a:rPr>
              <a:t>//</a:t>
            </a:r>
            <a:endParaRPr sz="1412">
              <a:latin typeface="Courier New"/>
              <a:cs typeface="Courier New"/>
            </a:endParaRPr>
          </a:p>
        </p:txBody>
      </p:sp>
      <p:sp>
        <p:nvSpPr>
          <p:cNvPr id="11" name="object 11"/>
          <p:cNvSpPr txBox="1"/>
          <p:nvPr/>
        </p:nvSpPr>
        <p:spPr>
          <a:xfrm>
            <a:off x="8076555" y="2466711"/>
            <a:ext cx="1636619" cy="217304"/>
          </a:xfrm>
          <a:prstGeom prst="rect">
            <a:avLst/>
          </a:prstGeom>
        </p:spPr>
        <p:txBody>
          <a:bodyPr vert="horz" wrap="square" lIns="0" tIns="0" rIns="0" bIns="0" rtlCol="0">
            <a:spAutoFit/>
          </a:bodyPr>
          <a:lstStyle/>
          <a:p>
            <a:pPr marL="11206">
              <a:tabLst>
                <a:tab pos="441535" algn="l"/>
              </a:tabLst>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CritSect</a:t>
            </a:r>
            <a:endParaRPr sz="1412">
              <a:latin typeface="Courier New"/>
              <a:cs typeface="Courier New"/>
            </a:endParaRPr>
          </a:p>
        </p:txBody>
      </p:sp>
      <p:sp>
        <p:nvSpPr>
          <p:cNvPr id="12" name="object 12"/>
          <p:cNvSpPr txBox="1"/>
          <p:nvPr/>
        </p:nvSpPr>
        <p:spPr>
          <a:xfrm>
            <a:off x="8076552" y="2746858"/>
            <a:ext cx="1206313" cy="217304"/>
          </a:xfrm>
          <a:prstGeom prst="rect">
            <a:avLst/>
          </a:prstGeom>
        </p:spPr>
        <p:txBody>
          <a:bodyPr vert="horz" wrap="square" lIns="0" tIns="0" rIns="0" bIns="0" rtlCol="0">
            <a:spAutoFit/>
          </a:bodyPr>
          <a:lstStyle/>
          <a:p>
            <a:pPr marL="11206"/>
            <a:r>
              <a:rPr sz="1412" b="1" spc="-4" dirty="0">
                <a:latin typeface="Courier New"/>
                <a:cs typeface="Courier New"/>
              </a:rPr>
              <a:t>remov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3" name="object 13"/>
          <p:cNvSpPr txBox="1"/>
          <p:nvPr/>
        </p:nvSpPr>
        <p:spPr>
          <a:xfrm>
            <a:off x="6502211" y="3573780"/>
            <a:ext cx="1529042" cy="537198"/>
          </a:xfrm>
          <a:prstGeom prst="rect">
            <a:avLst/>
          </a:prstGeom>
        </p:spPr>
        <p:txBody>
          <a:bodyPr vert="horz" wrap="square" lIns="0" tIns="0" rIns="0" bIns="0" rtlCol="0">
            <a:spAutoFit/>
          </a:bodyPr>
          <a:lstStyle/>
          <a:p>
            <a:pPr marL="11206"/>
            <a:r>
              <a:rPr sz="1412" b="1" u="heavy" dirty="0">
                <a:latin typeface="Arial"/>
                <a:cs typeface="Arial"/>
              </a:rPr>
              <a:t>P1</a:t>
            </a:r>
            <a:r>
              <a:rPr sz="1412" b="1" dirty="0">
                <a:latin typeface="Arial"/>
                <a:cs typeface="Arial"/>
              </a:rPr>
              <a:t>:</a:t>
            </a:r>
            <a:endParaRPr sz="1412">
              <a:latin typeface="Arial"/>
              <a:cs typeface="Arial"/>
            </a:endParaRPr>
          </a:p>
          <a:p>
            <a:pPr marL="11206">
              <a:spcBef>
                <a:spcPts val="847"/>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(Note</a:t>
            </a:r>
            <a:r>
              <a:rPr sz="1412" b="1" dirty="0">
                <a:latin typeface="Courier New"/>
                <a:cs typeface="Courier New"/>
              </a:rPr>
              <a:t>) {</a:t>
            </a:r>
            <a:endParaRPr sz="1412">
              <a:latin typeface="Courier New"/>
              <a:cs typeface="Courier New"/>
            </a:endParaRPr>
          </a:p>
        </p:txBody>
      </p:sp>
      <p:sp>
        <p:nvSpPr>
          <p:cNvPr id="14" name="object 14"/>
          <p:cNvSpPr txBox="1"/>
          <p:nvPr/>
        </p:nvSpPr>
        <p:spPr>
          <a:xfrm>
            <a:off x="8076552" y="3910477"/>
            <a:ext cx="1098737" cy="498726"/>
          </a:xfrm>
          <a:prstGeom prst="rect">
            <a:avLst/>
          </a:prstGeom>
        </p:spPr>
        <p:txBody>
          <a:bodyPr vert="horz" wrap="square" lIns="0" tIns="0" rIns="0" bIns="0" rtlCol="0">
            <a:spAutoFit/>
          </a:bodyPr>
          <a:lstStyle/>
          <a:p>
            <a:pPr marL="50429"/>
            <a:r>
              <a:rPr sz="1412" b="1" dirty="0">
                <a:latin typeface="Courier New"/>
                <a:cs typeface="Courier New"/>
              </a:rPr>
              <a:t>}</a:t>
            </a:r>
            <a:endParaRPr sz="1412">
              <a:latin typeface="Courier New"/>
              <a:cs typeface="Courier New"/>
            </a:endParaRPr>
          </a:p>
          <a:p>
            <a:pPr marL="11206">
              <a:spcBef>
                <a:spcPts val="525"/>
              </a:spcBef>
            </a:pPr>
            <a:r>
              <a:rPr sz="1412" b="1" spc="-4" dirty="0">
                <a:latin typeface="Courier New"/>
                <a:cs typeface="Courier New"/>
              </a:rPr>
              <a:t>leav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5" name="object 15"/>
          <p:cNvSpPr txBox="1"/>
          <p:nvPr/>
        </p:nvSpPr>
        <p:spPr>
          <a:xfrm>
            <a:off x="6502212" y="4178965"/>
            <a:ext cx="736226"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r>
              <a:rPr sz="1412" spc="-180" dirty="0">
                <a:latin typeface="Times New Roman"/>
                <a:cs typeface="Times New Roman"/>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endParaRPr sz="1412">
              <a:latin typeface="Wingdings"/>
              <a:cs typeface="Wingdings"/>
            </a:endParaRPr>
          </a:p>
        </p:txBody>
      </p:sp>
      <p:sp>
        <p:nvSpPr>
          <p:cNvPr id="16" name="object 16"/>
          <p:cNvSpPr txBox="1"/>
          <p:nvPr/>
        </p:nvSpPr>
        <p:spPr>
          <a:xfrm>
            <a:off x="7323394" y="4192417"/>
            <a:ext cx="668431"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1</a:t>
            </a:r>
            <a:r>
              <a:rPr sz="1412" b="1" dirty="0">
                <a:latin typeface="Courier New"/>
                <a:cs typeface="Courier New"/>
              </a:rPr>
              <a:t>;  </a:t>
            </a:r>
            <a:r>
              <a:rPr sz="1412" b="1" spc="-4" dirty="0">
                <a:latin typeface="Courier New"/>
                <a:cs typeface="Courier New"/>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0</a:t>
            </a:r>
            <a:r>
              <a:rPr sz="1412" b="1" dirty="0">
                <a:latin typeface="Courier New"/>
                <a:cs typeface="Courier New"/>
              </a:rPr>
              <a:t>;  </a:t>
            </a:r>
            <a:r>
              <a:rPr sz="1412" b="1" spc="-4" dirty="0">
                <a:latin typeface="Courier New"/>
                <a:cs typeface="Courier New"/>
              </a:rPr>
              <a:t>//</a:t>
            </a:r>
            <a:endParaRPr sz="1412">
              <a:latin typeface="Courier New"/>
              <a:cs typeface="Courier New"/>
            </a:endParaRPr>
          </a:p>
        </p:txBody>
      </p:sp>
      <p:sp>
        <p:nvSpPr>
          <p:cNvPr id="17" name="object 17"/>
          <p:cNvSpPr txBox="1"/>
          <p:nvPr/>
        </p:nvSpPr>
        <p:spPr>
          <a:xfrm>
            <a:off x="8076555" y="4472562"/>
            <a:ext cx="1636619" cy="217304"/>
          </a:xfrm>
          <a:prstGeom prst="rect">
            <a:avLst/>
          </a:prstGeom>
        </p:spPr>
        <p:txBody>
          <a:bodyPr vert="horz" wrap="square" lIns="0" tIns="0" rIns="0" bIns="0" rtlCol="0">
            <a:spAutoFit/>
          </a:bodyPr>
          <a:lstStyle/>
          <a:p>
            <a:pPr marL="11206">
              <a:tabLst>
                <a:tab pos="441535" algn="l"/>
              </a:tabLst>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CritSect</a:t>
            </a:r>
            <a:endParaRPr sz="1412">
              <a:latin typeface="Courier New"/>
              <a:cs typeface="Courier New"/>
            </a:endParaRPr>
          </a:p>
        </p:txBody>
      </p:sp>
      <p:sp>
        <p:nvSpPr>
          <p:cNvPr id="18" name="object 18"/>
          <p:cNvSpPr txBox="1"/>
          <p:nvPr/>
        </p:nvSpPr>
        <p:spPr>
          <a:xfrm>
            <a:off x="8076552" y="4752709"/>
            <a:ext cx="1206313" cy="217304"/>
          </a:xfrm>
          <a:prstGeom prst="rect">
            <a:avLst/>
          </a:prstGeom>
        </p:spPr>
        <p:txBody>
          <a:bodyPr vert="horz" wrap="square" lIns="0" tIns="0" rIns="0" bIns="0" rtlCol="0">
            <a:spAutoFit/>
          </a:bodyPr>
          <a:lstStyle/>
          <a:p>
            <a:pPr marL="11206"/>
            <a:r>
              <a:rPr sz="1412" b="1" spc="-4" dirty="0">
                <a:latin typeface="Courier New"/>
                <a:cs typeface="Courier New"/>
              </a:rPr>
              <a:t>remov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9" name="object 19"/>
          <p:cNvSpPr txBox="1"/>
          <p:nvPr/>
        </p:nvSpPr>
        <p:spPr>
          <a:xfrm>
            <a:off x="8889065" y="5549713"/>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1</a:t>
            </a:r>
            <a:endParaRPr sz="1412">
              <a:latin typeface="Arial"/>
              <a:cs typeface="Arial"/>
            </a:endParaRPr>
          </a:p>
        </p:txBody>
      </p:sp>
      <p:sp>
        <p:nvSpPr>
          <p:cNvPr id="20" name="object 20"/>
          <p:cNvSpPr txBox="1"/>
          <p:nvPr/>
        </p:nvSpPr>
        <p:spPr>
          <a:xfrm>
            <a:off x="2888316" y="4923585"/>
            <a:ext cx="2367243" cy="436017"/>
          </a:xfrm>
          <a:prstGeom prst="rect">
            <a:avLst/>
          </a:prstGeom>
          <a:solidFill>
            <a:srgbClr val="FFFB00"/>
          </a:solidFill>
          <a:ln w="25399">
            <a:solidFill>
              <a:srgbClr val="000000"/>
            </a:solidFill>
          </a:ln>
        </p:spPr>
        <p:txBody>
          <a:bodyPr vert="horz" wrap="square" lIns="0" tIns="0" rIns="0" bIns="0" rtlCol="0">
            <a:spAutoFit/>
          </a:bodyPr>
          <a:lstStyle/>
          <a:p>
            <a:pPr marL="864580" marR="86290" indent="-784454">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dirty="0">
                <a:latin typeface="Arial"/>
                <a:cs typeface="Arial"/>
              </a:rPr>
              <a:t>Ca</a:t>
            </a:r>
            <a:r>
              <a:rPr sz="1412" b="1" spc="-9" dirty="0">
                <a:latin typeface="Arial"/>
                <a:cs typeface="Arial"/>
              </a:rPr>
              <a:t>n</a:t>
            </a:r>
            <a:r>
              <a:rPr sz="1412" b="1" spc="-4" dirty="0">
                <a:latin typeface="Arial"/>
                <a:cs typeface="Arial"/>
              </a:rPr>
              <a:t> </a:t>
            </a:r>
            <a:r>
              <a:rPr sz="1412" b="1" u="heavy" spc="-9" dirty="0">
                <a:latin typeface="Arial"/>
                <a:cs typeface="Arial"/>
              </a:rPr>
              <a:t>both</a:t>
            </a:r>
            <a:r>
              <a:rPr sz="1412" b="1" spc="-4" dirty="0">
                <a:latin typeface="Arial"/>
                <a:cs typeface="Arial"/>
              </a:rPr>
              <a:t> </a:t>
            </a:r>
            <a:r>
              <a:rPr sz="1412" b="1" spc="-9" dirty="0">
                <a:latin typeface="Arial"/>
                <a:cs typeface="Arial"/>
              </a:rPr>
              <a:t>buy</a:t>
            </a:r>
            <a:r>
              <a:rPr sz="1412" b="1" spc="-4" dirty="0">
                <a:latin typeface="Arial"/>
                <a:cs typeface="Arial"/>
              </a:rPr>
              <a:t> </a:t>
            </a:r>
            <a:r>
              <a:rPr sz="1412" b="1" spc="-13" dirty="0">
                <a:latin typeface="Arial"/>
                <a:cs typeface="Arial"/>
              </a:rPr>
              <a:t>milk</a:t>
            </a:r>
            <a:r>
              <a:rPr sz="1412" b="1" spc="-9" dirty="0">
                <a:latin typeface="Arial"/>
                <a:cs typeface="Arial"/>
              </a:rPr>
              <a:t> </a:t>
            </a:r>
            <a:r>
              <a:rPr sz="1412" b="1" dirty="0">
                <a:latin typeface="Arial"/>
                <a:cs typeface="Arial"/>
              </a:rPr>
              <a:t>(H</a:t>
            </a:r>
            <a:r>
              <a:rPr sz="1412" b="1" spc="-13" dirty="0">
                <a:latin typeface="Arial"/>
                <a:cs typeface="Arial"/>
              </a:rPr>
              <a:t>ow?</a:t>
            </a:r>
            <a:r>
              <a:rPr sz="1412" b="1" dirty="0">
                <a:latin typeface="Arial"/>
                <a:cs typeface="Arial"/>
              </a:rPr>
              <a:t>)</a:t>
            </a:r>
            <a:endParaRPr sz="1412" dirty="0">
              <a:latin typeface="Arial"/>
              <a:cs typeface="Arial"/>
            </a:endParaRPr>
          </a:p>
        </p:txBody>
      </p:sp>
    </p:spTree>
    <p:extLst>
      <p:ext uri="{BB962C8B-B14F-4D97-AF65-F5344CB8AC3E}">
        <p14:creationId xmlns:p14="http://schemas.microsoft.com/office/powerpoint/2010/main" val="14837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5" y="1598729"/>
            <a:ext cx="3328147"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A</a:t>
            </a:r>
            <a:r>
              <a:rPr sz="1765" b="1" spc="-13" dirty="0">
                <a:latin typeface="Arial"/>
                <a:cs typeface="Arial"/>
              </a:rPr>
              <a:t>dd</a:t>
            </a:r>
            <a:r>
              <a:rPr sz="1765" b="1" spc="-4" dirty="0">
                <a:latin typeface="Arial"/>
                <a:cs typeface="Arial"/>
              </a:rPr>
              <a:t> </a:t>
            </a:r>
            <a:r>
              <a:rPr sz="1765" b="1" spc="-13" dirty="0">
                <a:latin typeface="Arial"/>
                <a:cs typeface="Arial"/>
              </a:rPr>
              <a:t>p</a:t>
            </a:r>
            <a:r>
              <a:rPr sz="1765" b="1" dirty="0">
                <a:latin typeface="Arial"/>
                <a:cs typeface="Arial"/>
              </a:rPr>
              <a:t>er</a:t>
            </a:r>
            <a:r>
              <a:rPr sz="1765" b="1" spc="-9" dirty="0">
                <a:latin typeface="Arial"/>
                <a:cs typeface="Arial"/>
              </a:rPr>
              <a:t>-p</a:t>
            </a:r>
            <a:r>
              <a:rPr sz="1765" b="1" dirty="0">
                <a:latin typeface="Arial"/>
                <a:cs typeface="Arial"/>
              </a:rPr>
              <a:t>r</a:t>
            </a:r>
            <a:r>
              <a:rPr sz="1765" b="1" spc="-13" dirty="0">
                <a:latin typeface="Arial"/>
                <a:cs typeface="Arial"/>
              </a:rPr>
              <a:t>o</a:t>
            </a:r>
            <a:r>
              <a:rPr sz="1765" b="1" dirty="0">
                <a:latin typeface="Arial"/>
                <a:cs typeface="Arial"/>
              </a:rPr>
              <a:t>cess</a:t>
            </a:r>
            <a:r>
              <a:rPr sz="1765" b="1" spc="-4" dirty="0">
                <a:latin typeface="Arial"/>
                <a:cs typeface="Arial"/>
              </a:rPr>
              <a:t> </a:t>
            </a:r>
            <a:r>
              <a:rPr sz="1765" b="1" spc="-9" dirty="0">
                <a:latin typeface="Arial"/>
                <a:cs typeface="Arial"/>
              </a:rPr>
              <a:t>fl</a:t>
            </a:r>
            <a:r>
              <a:rPr sz="1765" b="1" dirty="0">
                <a:latin typeface="Arial"/>
                <a:cs typeface="Arial"/>
              </a:rPr>
              <a:t>a</a:t>
            </a:r>
            <a:r>
              <a:rPr sz="1765" b="1" spc="-13" dirty="0">
                <a:latin typeface="Arial"/>
                <a:cs typeface="Arial"/>
              </a:rPr>
              <a:t>g</a:t>
            </a:r>
            <a:endParaRPr sz="1765">
              <a:latin typeface="Arial"/>
              <a:cs typeface="Arial"/>
            </a:endParaRPr>
          </a:p>
          <a:p>
            <a:pPr marL="616356" lvl="1" indent="-201717">
              <a:spcBef>
                <a:spcPts val="578"/>
              </a:spcBef>
              <a:buFont typeface="Arial"/>
              <a:buChar char="–"/>
              <a:tabLst>
                <a:tab pos="616356" algn="l"/>
              </a:tabLst>
            </a:pPr>
            <a:r>
              <a:rPr sz="1412" b="1" dirty="0">
                <a:solidFill>
                  <a:srgbClr val="0066CC"/>
                </a:solidFill>
                <a:latin typeface="Arial"/>
                <a:cs typeface="Arial"/>
              </a:rPr>
              <a:t>Set</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spc="-4" dirty="0">
                <a:solidFill>
                  <a:srgbClr val="0066CC"/>
                </a:solidFill>
                <a:latin typeface="Arial"/>
                <a:cs typeface="Arial"/>
              </a:rPr>
              <a:t> </a:t>
            </a:r>
            <a:r>
              <a:rPr sz="1412" b="1" spc="-9" dirty="0">
                <a:solidFill>
                  <a:srgbClr val="0066CC"/>
                </a:solidFill>
                <a:latin typeface="Arial"/>
                <a:cs typeface="Arial"/>
              </a:rPr>
              <a:t>whil</a:t>
            </a:r>
            <a:r>
              <a:rPr sz="1412" b="1" dirty="0">
                <a:solidFill>
                  <a:srgbClr val="0066CC"/>
                </a:solidFill>
                <a:latin typeface="Arial"/>
                <a:cs typeface="Arial"/>
              </a:rPr>
              <a:t>e</a:t>
            </a:r>
            <a:r>
              <a:rPr sz="1412" b="1" spc="-4" dirty="0">
                <a:solidFill>
                  <a:srgbClr val="0066CC"/>
                </a:solidFill>
                <a:latin typeface="Arial"/>
                <a:cs typeface="Arial"/>
              </a:rPr>
              <a:t> </a:t>
            </a:r>
            <a:r>
              <a:rPr sz="1412" b="1" spc="-9" dirty="0">
                <a:solidFill>
                  <a:srgbClr val="0066CC"/>
                </a:solidFill>
                <a:latin typeface="Arial"/>
                <a:cs typeface="Arial"/>
              </a:rPr>
              <a:t>in</a:t>
            </a:r>
            <a:r>
              <a:rPr sz="1412" b="1" spc="-4" dirty="0">
                <a:solidFill>
                  <a:srgbClr val="0066CC"/>
                </a:solidFill>
                <a:latin typeface="Arial"/>
                <a:cs typeface="Arial"/>
              </a:rPr>
              <a:t> </a:t>
            </a:r>
            <a:r>
              <a:rPr sz="1412" b="1" dirty="0">
                <a:solidFill>
                  <a:srgbClr val="0066CC"/>
                </a:solidFill>
                <a:latin typeface="Arial"/>
                <a:cs typeface="Arial"/>
              </a:rPr>
              <a:t>cr</a:t>
            </a:r>
            <a:r>
              <a:rPr sz="1412" b="1" spc="-4" dirty="0">
                <a:solidFill>
                  <a:srgbClr val="0066CC"/>
                </a:solidFill>
                <a:latin typeface="Arial"/>
                <a:cs typeface="Arial"/>
              </a:rPr>
              <a:t>iti</a:t>
            </a:r>
            <a:r>
              <a:rPr sz="1412" b="1" dirty="0">
                <a:solidFill>
                  <a:srgbClr val="0066CC"/>
                </a:solidFill>
                <a:latin typeface="Arial"/>
                <a:cs typeface="Arial"/>
              </a:rPr>
              <a:t>ca</a:t>
            </a:r>
            <a:r>
              <a:rPr sz="1412" b="1" spc="-4" dirty="0">
                <a:solidFill>
                  <a:srgbClr val="0066CC"/>
                </a:solidFill>
                <a:latin typeface="Arial"/>
                <a:cs typeface="Arial"/>
              </a:rPr>
              <a:t>l </a:t>
            </a:r>
            <a:r>
              <a:rPr sz="1412" b="1" dirty="0">
                <a:solidFill>
                  <a:srgbClr val="0066CC"/>
                </a:solidFill>
                <a:latin typeface="Arial"/>
                <a:cs typeface="Arial"/>
              </a:rPr>
              <a:t>sec</a:t>
            </a:r>
            <a:r>
              <a:rPr sz="1412" b="1" spc="-9" dirty="0">
                <a:solidFill>
                  <a:srgbClr val="0066CC"/>
                </a:solidFill>
                <a:latin typeface="Arial"/>
                <a:cs typeface="Arial"/>
              </a:rPr>
              <a:t>tion</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Ex</a:t>
            </a:r>
            <a:r>
              <a:rPr sz="1412" b="1" spc="-9" dirty="0">
                <a:solidFill>
                  <a:srgbClr val="0066CC"/>
                </a:solidFill>
                <a:latin typeface="Arial"/>
                <a:cs typeface="Arial"/>
              </a:rPr>
              <a:t>pli</a:t>
            </a:r>
            <a:r>
              <a:rPr sz="1412" b="1" dirty="0">
                <a:solidFill>
                  <a:srgbClr val="0066CC"/>
                </a:solidFill>
                <a:latin typeface="Arial"/>
                <a:cs typeface="Arial"/>
              </a:rPr>
              <a:t>c</a:t>
            </a:r>
            <a:r>
              <a:rPr sz="1412" b="1" spc="-4" dirty="0">
                <a:solidFill>
                  <a:srgbClr val="0066CC"/>
                </a:solidFill>
                <a:latin typeface="Arial"/>
                <a:cs typeface="Arial"/>
              </a:rPr>
              <a:t>i</a:t>
            </a:r>
            <a:r>
              <a:rPr sz="1412" b="1" dirty="0">
                <a:solidFill>
                  <a:srgbClr val="0066CC"/>
                </a:solidFill>
                <a:latin typeface="Arial"/>
                <a:cs typeface="Arial"/>
              </a:rPr>
              <a:t>t</a:t>
            </a:r>
            <a:r>
              <a:rPr sz="1412" b="1" spc="-4" dirty="0">
                <a:solidFill>
                  <a:srgbClr val="0066CC"/>
                </a:solidFill>
                <a:latin typeface="Arial"/>
                <a:cs typeface="Arial"/>
              </a:rPr>
              <a:t> </a:t>
            </a:r>
            <a:r>
              <a:rPr sz="1412" b="1" dirty="0">
                <a:solidFill>
                  <a:srgbClr val="0066CC"/>
                </a:solidFill>
                <a:latin typeface="Arial"/>
                <a:cs typeface="Arial"/>
              </a:rPr>
              <a:t>c</a:t>
            </a:r>
            <a:r>
              <a:rPr sz="1412" b="1" spc="-9" dirty="0">
                <a:solidFill>
                  <a:srgbClr val="0066CC"/>
                </a:solidFill>
                <a:latin typeface="Arial"/>
                <a:cs typeface="Arial"/>
              </a:rPr>
              <a:t>h</a:t>
            </a:r>
            <a:r>
              <a:rPr sz="1412" b="1" dirty="0">
                <a:solidFill>
                  <a:srgbClr val="0066CC"/>
                </a:solidFill>
                <a:latin typeface="Arial"/>
                <a:cs typeface="Arial"/>
              </a:rPr>
              <a:t>eck</a:t>
            </a:r>
            <a:r>
              <a:rPr sz="1412" b="1" spc="-4" dirty="0">
                <a:solidFill>
                  <a:srgbClr val="0066CC"/>
                </a:solidFill>
                <a:latin typeface="Arial"/>
                <a:cs typeface="Arial"/>
              </a:rPr>
              <a:t> </a:t>
            </a:r>
            <a:r>
              <a:rPr sz="1412" b="1" spc="-9" dirty="0">
                <a:solidFill>
                  <a:srgbClr val="0066CC"/>
                </a:solidFill>
                <a:latin typeface="Arial"/>
                <a:cs typeface="Arial"/>
              </a:rPr>
              <a:t>on</a:t>
            </a:r>
            <a:r>
              <a:rPr sz="1412" b="1" spc="-4" dirty="0">
                <a:solidFill>
                  <a:srgbClr val="0066CC"/>
                </a:solidFill>
                <a:latin typeface="Arial"/>
                <a:cs typeface="Arial"/>
              </a:rPr>
              <a:t> </a:t>
            </a:r>
            <a:r>
              <a:rPr sz="1412" b="1" spc="-9" dirty="0">
                <a:solidFill>
                  <a:srgbClr val="0066CC"/>
                </a:solidFill>
                <a:latin typeface="Arial"/>
                <a:cs typeface="Arial"/>
              </a:rPr>
              <a:t>oth</a:t>
            </a:r>
            <a:r>
              <a:rPr sz="1412" b="1" dirty="0">
                <a:solidFill>
                  <a:srgbClr val="0066CC"/>
                </a:solidFill>
                <a:latin typeface="Arial"/>
                <a:cs typeface="Arial"/>
              </a:rPr>
              <a:t>er</a:t>
            </a:r>
            <a:r>
              <a:rPr sz="1412" b="1" spc="-4" dirty="0">
                <a:solidFill>
                  <a:srgbClr val="0066CC"/>
                </a:solidFill>
                <a:latin typeface="Arial"/>
                <a:cs typeface="Arial"/>
              </a:rPr>
              <a:t> </a:t>
            </a:r>
            <a:r>
              <a:rPr sz="1412" b="1" spc="-9" dirty="0">
                <a:solidFill>
                  <a:srgbClr val="0066CC"/>
                </a:solidFill>
                <a:latin typeface="Arial"/>
                <a:cs typeface="Arial"/>
              </a:rPr>
              <a:t>p</a:t>
            </a:r>
            <a:r>
              <a:rPr sz="1412" b="1" dirty="0">
                <a:solidFill>
                  <a:srgbClr val="0066CC"/>
                </a:solidFill>
                <a:latin typeface="Arial"/>
                <a:cs typeface="Arial"/>
              </a:rPr>
              <a:t>r</a:t>
            </a:r>
            <a:r>
              <a:rPr sz="1412" b="1" spc="-9" dirty="0">
                <a:solidFill>
                  <a:srgbClr val="0066CC"/>
                </a:solidFill>
                <a:latin typeface="Arial"/>
                <a:cs typeface="Arial"/>
              </a:rPr>
              <a:t>o</a:t>
            </a:r>
            <a:r>
              <a:rPr sz="1412" b="1" dirty="0">
                <a:solidFill>
                  <a:srgbClr val="0066CC"/>
                </a:solidFill>
                <a:latin typeface="Arial"/>
                <a:cs typeface="Arial"/>
              </a:rPr>
              <a:t>cess</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2" y="1595342"/>
            <a:ext cx="174419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 </a:t>
            </a:r>
            <a:r>
              <a:rPr sz="1412" b="1" spc="-4" dirty="0">
                <a:latin typeface="Courier New"/>
                <a:cs typeface="Courier New"/>
              </a:rPr>
              <a:t>{0,0};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2" y="2476124"/>
            <a:ext cx="2066925" cy="1112612"/>
          </a:xfrm>
          <a:prstGeom prst="rect">
            <a:avLst/>
          </a:prstGeom>
        </p:spPr>
        <p:txBody>
          <a:bodyPr vert="horz" wrap="square" lIns="0" tIns="0" rIns="0" bIns="0" rtlCol="0">
            <a:spAutoFit/>
          </a:bodyPr>
          <a:lstStyle/>
          <a:p>
            <a:pPr marL="11206" marR="4483">
              <a:lnSpc>
                <a:spcPct val="125800"/>
              </a:lnSpc>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(flag[1]</a:t>
            </a:r>
            <a:r>
              <a:rPr sz="1412" b="1" dirty="0">
                <a:latin typeface="Courier New"/>
                <a:cs typeface="Courier New"/>
              </a:rPr>
              <a:t>) { }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a:p>
            <a:pPr marL="11206" marR="258870">
              <a:lnSpc>
                <a:spcPct val="130200"/>
              </a:lnSpc>
            </a:pP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9" name="object 9"/>
          <p:cNvSpPr txBox="1"/>
          <p:nvPr/>
        </p:nvSpPr>
        <p:spPr>
          <a:xfrm>
            <a:off x="8399334" y="3027005"/>
            <a:ext cx="776007"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0" name="object 10"/>
          <p:cNvSpPr txBox="1"/>
          <p:nvPr/>
        </p:nvSpPr>
        <p:spPr>
          <a:xfrm>
            <a:off x="9260085" y="3027005"/>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sect</a:t>
            </a:r>
            <a:endParaRPr sz="1412">
              <a:latin typeface="Courier New"/>
              <a:cs typeface="Courier New"/>
            </a:endParaRPr>
          </a:p>
        </p:txBody>
      </p:sp>
      <p:sp>
        <p:nvSpPr>
          <p:cNvPr id="11" name="object 11"/>
          <p:cNvSpPr txBox="1"/>
          <p:nvPr/>
        </p:nvSpPr>
        <p:spPr>
          <a:xfrm>
            <a:off x="6502212" y="3853927"/>
            <a:ext cx="2066925" cy="537198"/>
          </a:xfrm>
          <a:prstGeom prst="rect">
            <a:avLst/>
          </a:prstGeom>
        </p:spPr>
        <p:txBody>
          <a:bodyPr vert="horz" wrap="square" lIns="0" tIns="0" rIns="0" bIns="0" rtlCol="0">
            <a:spAutoFit/>
          </a:bodyPr>
          <a:lstStyle/>
          <a:p>
            <a:pPr marL="11206"/>
            <a:r>
              <a:rPr sz="1412" b="1" u="heavy" dirty="0">
                <a:latin typeface="Arial"/>
                <a:cs typeface="Arial"/>
              </a:rPr>
              <a:t>P1</a:t>
            </a:r>
            <a:r>
              <a:rPr sz="1412" b="1" dirty="0">
                <a:latin typeface="Arial"/>
                <a:cs typeface="Arial"/>
              </a:rPr>
              <a:t>:</a:t>
            </a:r>
            <a:endParaRPr sz="1412">
              <a:latin typeface="Arial"/>
              <a:cs typeface="Arial"/>
            </a:endParaRPr>
          </a:p>
          <a:p>
            <a:pPr marL="11206">
              <a:spcBef>
                <a:spcPts val="847"/>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(flag[0]</a:t>
            </a:r>
            <a:r>
              <a:rPr sz="1412" b="1" dirty="0">
                <a:latin typeface="Courier New"/>
                <a:cs typeface="Courier New"/>
              </a:rPr>
              <a:t>) { }</a:t>
            </a:r>
            <a:endParaRPr sz="1412">
              <a:latin typeface="Courier New"/>
              <a:cs typeface="Courier New"/>
            </a:endParaRPr>
          </a:p>
        </p:txBody>
      </p:sp>
      <p:sp>
        <p:nvSpPr>
          <p:cNvPr id="12" name="object 12"/>
          <p:cNvSpPr txBox="1"/>
          <p:nvPr/>
        </p:nvSpPr>
        <p:spPr>
          <a:xfrm>
            <a:off x="6502212" y="4472562"/>
            <a:ext cx="775447"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flag[1]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flag[1]</a:t>
            </a:r>
            <a:endParaRPr sz="1412">
              <a:latin typeface="Courier New"/>
              <a:cs typeface="Courier New"/>
            </a:endParaRPr>
          </a:p>
        </p:txBody>
      </p:sp>
      <p:sp>
        <p:nvSpPr>
          <p:cNvPr id="13" name="object 13"/>
          <p:cNvSpPr txBox="1"/>
          <p:nvPr/>
        </p:nvSpPr>
        <p:spPr>
          <a:xfrm>
            <a:off x="7323394" y="4472562"/>
            <a:ext cx="991160" cy="780150"/>
          </a:xfrm>
          <a:prstGeom prst="rect">
            <a:avLst/>
          </a:prstGeom>
        </p:spPr>
        <p:txBody>
          <a:bodyPr vert="horz" wrap="square" lIns="0" tIns="0" rIns="0" bIns="0" rtlCol="0">
            <a:spAutoFit/>
          </a:bodyPr>
          <a:lstStyle/>
          <a:p>
            <a:pPr marL="50429"/>
            <a:r>
              <a:rPr sz="1412" b="1" dirty="0">
                <a:latin typeface="Courier New"/>
                <a:cs typeface="Courier New"/>
              </a:rPr>
              <a:t>= </a:t>
            </a:r>
            <a:r>
              <a:rPr sz="1412" b="1" spc="-4" dirty="0">
                <a:latin typeface="Courier New"/>
                <a:cs typeface="Courier New"/>
              </a:rPr>
              <a:t>1;</a:t>
            </a:r>
            <a:endParaRPr sz="1412">
              <a:latin typeface="Courier New"/>
              <a:cs typeface="Courier New"/>
            </a:endParaRPr>
          </a:p>
          <a:p>
            <a:pPr marL="11206">
              <a:spcBef>
                <a:spcPts val="512"/>
              </a:spcBef>
            </a:pP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a:t>
            </a:r>
            <a:endParaRPr sz="1412">
              <a:latin typeface="Courier New"/>
              <a:cs typeface="Courier New"/>
            </a:endParaRPr>
          </a:p>
          <a:p>
            <a:pPr marL="50429">
              <a:spcBef>
                <a:spcPts val="512"/>
              </a:spcBef>
            </a:pPr>
            <a:r>
              <a:rPr sz="1412" b="1" dirty="0">
                <a:latin typeface="Courier New"/>
                <a:cs typeface="Courier New"/>
              </a:rPr>
              <a:t>= </a:t>
            </a:r>
            <a:r>
              <a:rPr sz="1412" b="1" spc="-4" dirty="0">
                <a:latin typeface="Courier New"/>
                <a:cs typeface="Courier New"/>
              </a:rPr>
              <a:t>0;</a:t>
            </a:r>
            <a:endParaRPr sz="1412">
              <a:latin typeface="Courier New"/>
              <a:cs typeface="Courier New"/>
            </a:endParaRPr>
          </a:p>
        </p:txBody>
      </p:sp>
      <p:sp>
        <p:nvSpPr>
          <p:cNvPr id="14" name="object 14"/>
          <p:cNvSpPr txBox="1"/>
          <p:nvPr/>
        </p:nvSpPr>
        <p:spPr>
          <a:xfrm>
            <a:off x="8399334" y="4752709"/>
            <a:ext cx="776007"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5" name="object 15"/>
          <p:cNvSpPr txBox="1"/>
          <p:nvPr/>
        </p:nvSpPr>
        <p:spPr>
          <a:xfrm>
            <a:off x="9260085" y="4752709"/>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sect</a:t>
            </a:r>
            <a:endParaRPr sz="1412">
              <a:latin typeface="Courier New"/>
              <a:cs typeface="Courier New"/>
            </a:endParaRPr>
          </a:p>
        </p:txBody>
      </p:sp>
      <p:sp>
        <p:nvSpPr>
          <p:cNvPr id="16" name="object 16"/>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2</a:t>
            </a:r>
            <a:endParaRPr sz="1412">
              <a:latin typeface="Arial"/>
              <a:cs typeface="Arial"/>
            </a:endParaRPr>
          </a:p>
        </p:txBody>
      </p:sp>
      <p:sp>
        <p:nvSpPr>
          <p:cNvPr id="17" name="object 17"/>
          <p:cNvSpPr txBox="1"/>
          <p:nvPr/>
        </p:nvSpPr>
        <p:spPr>
          <a:xfrm>
            <a:off x="2879912" y="5087471"/>
            <a:ext cx="2367243" cy="436017"/>
          </a:xfrm>
          <a:prstGeom prst="rect">
            <a:avLst/>
          </a:prstGeom>
          <a:solidFill>
            <a:srgbClr val="FFFB00"/>
          </a:solidFill>
          <a:ln w="25399">
            <a:solidFill>
              <a:srgbClr val="000000"/>
            </a:solidFill>
          </a:ln>
        </p:spPr>
        <p:txBody>
          <a:bodyPr vert="horz" wrap="square" lIns="0" tIns="0" rIns="0" bIns="0" rtlCol="0">
            <a:spAutoFit/>
          </a:bodyPr>
          <a:lstStyle/>
          <a:p>
            <a:pPr marL="864580" marR="86290" indent="-784454">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dirty="0">
                <a:latin typeface="Arial"/>
                <a:cs typeface="Arial"/>
              </a:rPr>
              <a:t>Ca</a:t>
            </a:r>
            <a:r>
              <a:rPr sz="1412" b="1" spc="-9" dirty="0">
                <a:latin typeface="Arial"/>
                <a:cs typeface="Arial"/>
              </a:rPr>
              <a:t>n</a:t>
            </a:r>
            <a:r>
              <a:rPr sz="1412" b="1" spc="-4" dirty="0">
                <a:latin typeface="Arial"/>
                <a:cs typeface="Arial"/>
              </a:rPr>
              <a:t> </a:t>
            </a:r>
            <a:r>
              <a:rPr sz="1412" b="1" u="heavy" spc="-9" dirty="0">
                <a:latin typeface="Arial"/>
                <a:cs typeface="Arial"/>
              </a:rPr>
              <a:t>both</a:t>
            </a:r>
            <a:r>
              <a:rPr sz="1412" b="1" spc="-4" dirty="0">
                <a:latin typeface="Arial"/>
                <a:cs typeface="Arial"/>
              </a:rPr>
              <a:t> </a:t>
            </a:r>
            <a:r>
              <a:rPr sz="1412" b="1" spc="-9" dirty="0">
                <a:latin typeface="Arial"/>
                <a:cs typeface="Arial"/>
              </a:rPr>
              <a:t>buy</a:t>
            </a:r>
            <a:r>
              <a:rPr sz="1412" b="1" spc="-4" dirty="0">
                <a:latin typeface="Arial"/>
                <a:cs typeface="Arial"/>
              </a:rPr>
              <a:t> </a:t>
            </a:r>
            <a:r>
              <a:rPr sz="1412" b="1" spc="-13" dirty="0">
                <a:latin typeface="Arial"/>
                <a:cs typeface="Arial"/>
              </a:rPr>
              <a:t>milk</a:t>
            </a:r>
            <a:r>
              <a:rPr sz="1412" b="1" spc="-9" dirty="0">
                <a:latin typeface="Arial"/>
                <a:cs typeface="Arial"/>
              </a:rPr>
              <a:t> </a:t>
            </a:r>
            <a:r>
              <a:rPr sz="1412" b="1" dirty="0">
                <a:latin typeface="Arial"/>
                <a:cs typeface="Arial"/>
              </a:rPr>
              <a:t>(H</a:t>
            </a:r>
            <a:r>
              <a:rPr sz="1412" b="1" spc="-13" dirty="0">
                <a:latin typeface="Arial"/>
                <a:cs typeface="Arial"/>
              </a:rPr>
              <a:t>ow?</a:t>
            </a:r>
            <a:r>
              <a:rPr sz="1412" b="1" dirty="0">
                <a:latin typeface="Arial"/>
                <a:cs typeface="Arial"/>
              </a:rPr>
              <a:t>)</a:t>
            </a:r>
            <a:endParaRPr sz="1412">
              <a:latin typeface="Arial"/>
              <a:cs typeface="Arial"/>
            </a:endParaRPr>
          </a:p>
        </p:txBody>
      </p:sp>
    </p:spTree>
    <p:extLst>
      <p:ext uri="{BB962C8B-B14F-4D97-AF65-F5344CB8AC3E}">
        <p14:creationId xmlns:p14="http://schemas.microsoft.com/office/powerpoint/2010/main" val="31159065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5" y="1598729"/>
            <a:ext cx="3297891" cy="3239413"/>
          </a:xfrm>
          <a:prstGeom prst="rect">
            <a:avLst/>
          </a:prstGeom>
        </p:spPr>
        <p:txBody>
          <a:bodyPr vert="horz" wrap="square" lIns="0" tIns="0" rIns="0" bIns="0" rtlCol="0">
            <a:spAutoFit/>
          </a:bodyPr>
          <a:lstStyle/>
          <a:p>
            <a:pPr marL="257749" indent="-246543">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57749" marR="99177" indent="-246543">
              <a:lnSpc>
                <a:spcPct val="103299"/>
              </a:lnSpc>
              <a:spcBef>
                <a:spcPts val="1152"/>
              </a:spcBef>
              <a:buClr>
                <a:srgbClr val="FF0000"/>
              </a:buClr>
              <a:buSzPct val="75000"/>
              <a:buFont typeface="Arial"/>
              <a:buChar char="●"/>
              <a:tabLst>
                <a:tab pos="263352" algn="l"/>
              </a:tabLst>
            </a:pPr>
            <a:r>
              <a:rPr sz="1765" b="1" spc="-4" dirty="0">
                <a:latin typeface="Arial"/>
                <a:cs typeface="Arial"/>
              </a:rPr>
              <a:t>Revers</a:t>
            </a:r>
            <a:r>
              <a:rPr sz="1765" b="1" dirty="0">
                <a:latin typeface="Arial"/>
                <a:cs typeface="Arial"/>
              </a:rPr>
              <a:t>e order</a:t>
            </a:r>
            <a:r>
              <a:rPr sz="1765" b="1" spc="-4" dirty="0">
                <a:latin typeface="Arial"/>
                <a:cs typeface="Arial"/>
              </a:rPr>
              <a:t> </a:t>
            </a:r>
            <a:r>
              <a:rPr sz="1765" b="1" spc="-9" dirty="0">
                <a:latin typeface="Arial"/>
                <a:cs typeface="Arial"/>
              </a:rPr>
              <a:t>in</a:t>
            </a:r>
            <a:r>
              <a:rPr sz="1765" b="1" dirty="0">
                <a:latin typeface="Arial"/>
                <a:cs typeface="Arial"/>
              </a:rPr>
              <a:t> </a:t>
            </a:r>
            <a:r>
              <a:rPr sz="1765" b="1" spc="-13" dirty="0">
                <a:latin typeface="Arial"/>
                <a:cs typeface="Arial"/>
              </a:rPr>
              <a:t>which</a:t>
            </a:r>
            <a:r>
              <a:rPr sz="1765" b="1" spc="-4" dirty="0">
                <a:latin typeface="Arial"/>
                <a:cs typeface="Arial"/>
              </a:rPr>
              <a:t> </a:t>
            </a:r>
            <a:r>
              <a:rPr sz="1765" b="1" spc="-18" dirty="0">
                <a:latin typeface="Arial"/>
                <a:cs typeface="Arial"/>
              </a:rPr>
              <a:t>you</a:t>
            </a:r>
            <a:r>
              <a:rPr sz="1765" b="1" spc="-13" dirty="0">
                <a:latin typeface="Arial"/>
                <a:cs typeface="Arial"/>
              </a:rPr>
              <a:t> </a:t>
            </a:r>
            <a:r>
              <a:rPr sz="1765" b="1" dirty="0">
                <a:latin typeface="Arial"/>
                <a:cs typeface="Arial"/>
              </a:rPr>
              <a:t>set</a:t>
            </a:r>
            <a:r>
              <a:rPr sz="1765" b="1" spc="-4" dirty="0">
                <a:latin typeface="Arial"/>
                <a:cs typeface="Arial"/>
              </a:rPr>
              <a:t> </a:t>
            </a:r>
            <a:r>
              <a:rPr sz="1765" b="1" dirty="0">
                <a:latin typeface="Arial"/>
                <a:cs typeface="Arial"/>
              </a:rPr>
              <a:t>a</a:t>
            </a:r>
            <a:r>
              <a:rPr sz="1765" b="1" spc="-13" dirty="0">
                <a:latin typeface="Arial"/>
                <a:cs typeface="Arial"/>
              </a:rPr>
              <a:t>nd</a:t>
            </a:r>
            <a:r>
              <a:rPr sz="1765" b="1" spc="-4" dirty="0">
                <a:latin typeface="Arial"/>
                <a:cs typeface="Arial"/>
              </a:rPr>
              <a:t> </a:t>
            </a:r>
            <a:r>
              <a:rPr sz="1765" b="1" dirty="0">
                <a:latin typeface="Arial"/>
                <a:cs typeface="Arial"/>
              </a:rPr>
              <a:t>test</a:t>
            </a:r>
            <a:r>
              <a:rPr sz="1765" b="1" spc="-4" dirty="0">
                <a:latin typeface="Arial"/>
                <a:cs typeface="Arial"/>
              </a:rPr>
              <a:t> </a:t>
            </a:r>
            <a:r>
              <a:rPr sz="1765" b="1" spc="-9" dirty="0">
                <a:latin typeface="Arial"/>
                <a:cs typeface="Arial"/>
              </a:rPr>
              <a:t>fl</a:t>
            </a:r>
            <a:r>
              <a:rPr sz="1765" b="1" dirty="0">
                <a:latin typeface="Arial"/>
                <a:cs typeface="Arial"/>
              </a:rPr>
              <a:t>a</a:t>
            </a:r>
            <a:r>
              <a:rPr sz="1765" b="1" spc="-13" dirty="0">
                <a:latin typeface="Arial"/>
                <a:cs typeface="Arial"/>
              </a:rPr>
              <a:t>g</a:t>
            </a:r>
            <a:endParaRPr sz="1765">
              <a:latin typeface="Arial"/>
              <a:cs typeface="Arial"/>
            </a:endParaRPr>
          </a:p>
          <a:p>
            <a:pPr marL="616356" lvl="1" indent="-201717">
              <a:spcBef>
                <a:spcPts val="507"/>
              </a:spcBef>
              <a:buFont typeface="Arial"/>
              <a:buChar char="–"/>
              <a:tabLst>
                <a:tab pos="616356" algn="l"/>
              </a:tabLst>
            </a:pPr>
            <a:r>
              <a:rPr sz="1412" b="1" dirty="0">
                <a:solidFill>
                  <a:srgbClr val="0066CC"/>
                </a:solidFill>
                <a:latin typeface="Arial"/>
                <a:cs typeface="Arial"/>
              </a:rPr>
              <a:t>Set</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spc="-4" dirty="0">
                <a:solidFill>
                  <a:srgbClr val="0066CC"/>
                </a:solidFill>
                <a:latin typeface="Arial"/>
                <a:cs typeface="Arial"/>
              </a:rPr>
              <a:t> </a:t>
            </a:r>
            <a:r>
              <a:rPr sz="1412" b="1" spc="-9" dirty="0">
                <a:solidFill>
                  <a:srgbClr val="0066CC"/>
                </a:solidFill>
                <a:latin typeface="Arial"/>
                <a:cs typeface="Arial"/>
              </a:rPr>
              <a:t>b</a:t>
            </a:r>
            <a:r>
              <a:rPr sz="1412" b="1" dirty="0">
                <a:solidFill>
                  <a:srgbClr val="0066CC"/>
                </a:solidFill>
                <a:latin typeface="Arial"/>
                <a:cs typeface="Arial"/>
              </a:rPr>
              <a:t>e</a:t>
            </a:r>
            <a:r>
              <a:rPr sz="1412" b="1" spc="-9" dirty="0">
                <a:solidFill>
                  <a:srgbClr val="0066CC"/>
                </a:solidFill>
                <a:latin typeface="Arial"/>
                <a:cs typeface="Arial"/>
              </a:rPr>
              <a:t>fo</a:t>
            </a:r>
            <a:r>
              <a:rPr sz="1412" b="1" dirty="0">
                <a:solidFill>
                  <a:srgbClr val="0066CC"/>
                </a:solidFill>
                <a:latin typeface="Arial"/>
                <a:cs typeface="Arial"/>
              </a:rPr>
              <a:t>re</a:t>
            </a:r>
            <a:r>
              <a:rPr sz="1412" b="1" spc="-4" dirty="0">
                <a:solidFill>
                  <a:srgbClr val="0066CC"/>
                </a:solidFill>
                <a:latin typeface="Arial"/>
                <a:cs typeface="Arial"/>
              </a:rPr>
              <a:t> </a:t>
            </a:r>
            <a:r>
              <a:rPr sz="1412" b="1" dirty="0">
                <a:solidFill>
                  <a:srgbClr val="0066CC"/>
                </a:solidFill>
                <a:latin typeface="Arial"/>
                <a:cs typeface="Arial"/>
              </a:rPr>
              <a:t>tes</a:t>
            </a:r>
            <a:r>
              <a:rPr sz="1412" b="1" spc="-9" dirty="0">
                <a:solidFill>
                  <a:srgbClr val="0066CC"/>
                </a:solidFill>
                <a:latin typeface="Arial"/>
                <a:cs typeface="Arial"/>
              </a:rPr>
              <a:t>ting</a:t>
            </a:r>
            <a:r>
              <a:rPr sz="1412" b="1" spc="-4" dirty="0">
                <a:solidFill>
                  <a:srgbClr val="0066CC"/>
                </a:solidFill>
                <a:latin typeface="Arial"/>
                <a:cs typeface="Arial"/>
              </a:rPr>
              <a:t> </a:t>
            </a:r>
            <a:r>
              <a:rPr sz="1412" b="1" spc="-9" dirty="0">
                <a:solidFill>
                  <a:srgbClr val="0066CC"/>
                </a:solidFill>
                <a:latin typeface="Arial"/>
                <a:cs typeface="Arial"/>
              </a:rPr>
              <a:t>thi</a:t>
            </a:r>
            <a:r>
              <a:rPr sz="1412" b="1" dirty="0">
                <a:solidFill>
                  <a:srgbClr val="0066CC"/>
                </a:solidFill>
                <a:latin typeface="Arial"/>
                <a:cs typeface="Arial"/>
              </a:rPr>
              <a:t>s</a:t>
            </a:r>
            <a:r>
              <a:rPr sz="1412" b="1" spc="-4" dirty="0">
                <a:solidFill>
                  <a:srgbClr val="0066CC"/>
                </a:solidFill>
                <a:latin typeface="Arial"/>
                <a:cs typeface="Arial"/>
              </a:rPr>
              <a:t> ti</a:t>
            </a:r>
            <a:r>
              <a:rPr sz="1412" b="1" dirty="0">
                <a:solidFill>
                  <a:srgbClr val="0066CC"/>
                </a:solidFill>
                <a:latin typeface="Arial"/>
                <a:cs typeface="Arial"/>
              </a:rPr>
              <a:t>me</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2" y="1595342"/>
            <a:ext cx="174419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 </a:t>
            </a:r>
            <a:r>
              <a:rPr sz="1412" b="1" spc="-4" dirty="0">
                <a:latin typeface="Courier New"/>
                <a:cs typeface="Courier New"/>
              </a:rPr>
              <a:t>{0,0};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1" y="2462672"/>
            <a:ext cx="2134721" cy="1109856"/>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a:p>
            <a:pPr marL="11206" marR="4483">
              <a:lnSpc>
                <a:spcPct val="130600"/>
              </a:lnSpc>
              <a:spcBef>
                <a:spcPts val="256"/>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(flag[1]</a:t>
            </a:r>
            <a:r>
              <a:rPr sz="1412" b="1" dirty="0">
                <a:latin typeface="Courier New"/>
                <a:cs typeface="Courier New"/>
              </a:rPr>
              <a:t>) { }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solidFill>
                  <a:srgbClr val="FF3300"/>
                </a:solidFill>
                <a:latin typeface="Courier New"/>
                <a:cs typeface="Courier New"/>
              </a:rPr>
              <a:t>//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9" name="object 9"/>
          <p:cNvSpPr txBox="1"/>
          <p:nvPr/>
        </p:nvSpPr>
        <p:spPr>
          <a:xfrm>
            <a:off x="8722116" y="3071829"/>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Crit</a:t>
            </a:r>
            <a:endParaRPr sz="1412">
              <a:latin typeface="Courier New"/>
              <a:cs typeface="Courier New"/>
            </a:endParaRPr>
          </a:p>
        </p:txBody>
      </p:sp>
      <p:sp>
        <p:nvSpPr>
          <p:cNvPr id="10" name="object 10"/>
          <p:cNvSpPr txBox="1"/>
          <p:nvPr/>
        </p:nvSpPr>
        <p:spPr>
          <a:xfrm>
            <a:off x="9260085" y="3071829"/>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1" name="object 11"/>
          <p:cNvSpPr/>
          <p:nvPr/>
        </p:nvSpPr>
        <p:spPr>
          <a:xfrm>
            <a:off x="6513417" y="4072050"/>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12" name="object 12"/>
          <p:cNvSpPr txBox="1"/>
          <p:nvPr/>
        </p:nvSpPr>
        <p:spPr>
          <a:xfrm>
            <a:off x="6502212" y="3898751"/>
            <a:ext cx="301438" cy="217304"/>
          </a:xfrm>
          <a:prstGeom prst="rect">
            <a:avLst/>
          </a:prstGeom>
        </p:spPr>
        <p:txBody>
          <a:bodyPr vert="horz" wrap="square" lIns="0" tIns="0" rIns="0" bIns="0" rtlCol="0">
            <a:spAutoFit/>
          </a:bodyPr>
          <a:lstStyle/>
          <a:p>
            <a:pPr marL="11206"/>
            <a:r>
              <a:rPr sz="1412" b="1" dirty="0">
                <a:latin typeface="Arial"/>
                <a:cs typeface="Arial"/>
              </a:rPr>
              <a:t>P1:</a:t>
            </a:r>
            <a:endParaRPr sz="1412">
              <a:latin typeface="Arial"/>
              <a:cs typeface="Arial"/>
            </a:endParaRPr>
          </a:p>
        </p:txBody>
      </p:sp>
      <p:sp>
        <p:nvSpPr>
          <p:cNvPr id="13" name="object 13"/>
          <p:cNvSpPr txBox="1"/>
          <p:nvPr/>
        </p:nvSpPr>
        <p:spPr>
          <a:xfrm>
            <a:off x="6502211" y="4221995"/>
            <a:ext cx="2134721" cy="1109856"/>
          </a:xfrm>
          <a:prstGeom prst="rect">
            <a:avLst/>
          </a:prstGeom>
        </p:spPr>
        <p:txBody>
          <a:bodyPr vert="horz" wrap="square" lIns="0" tIns="0" rIns="0" bIns="0" rtlCol="0">
            <a:spAutoFit/>
          </a:bodyPr>
          <a:lstStyle/>
          <a:p>
            <a:pPr marL="11206"/>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1;</a:t>
            </a:r>
            <a:endParaRPr sz="1412">
              <a:latin typeface="Courier New"/>
              <a:cs typeface="Courier New"/>
            </a:endParaRPr>
          </a:p>
          <a:p>
            <a:pPr marL="11206" marR="4483">
              <a:lnSpc>
                <a:spcPct val="130600"/>
              </a:lnSpc>
              <a:spcBef>
                <a:spcPts val="344"/>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(flag[0]</a:t>
            </a:r>
            <a:r>
              <a:rPr sz="1412" b="1" dirty="0">
                <a:latin typeface="Courier New"/>
                <a:cs typeface="Courier New"/>
              </a:rPr>
              <a:t>) { }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solidFill>
                  <a:srgbClr val="FF3300"/>
                </a:solidFill>
                <a:latin typeface="Courier New"/>
                <a:cs typeface="Courier New"/>
              </a:rPr>
              <a:t>// </a:t>
            </a:r>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14" name="object 14"/>
          <p:cNvSpPr txBox="1"/>
          <p:nvPr/>
        </p:nvSpPr>
        <p:spPr>
          <a:xfrm>
            <a:off x="8722116" y="4842358"/>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Crit</a:t>
            </a:r>
            <a:endParaRPr sz="1412">
              <a:latin typeface="Courier New"/>
              <a:cs typeface="Courier New"/>
            </a:endParaRPr>
          </a:p>
        </p:txBody>
      </p:sp>
      <p:sp>
        <p:nvSpPr>
          <p:cNvPr id="15" name="object 15"/>
          <p:cNvSpPr txBox="1"/>
          <p:nvPr/>
        </p:nvSpPr>
        <p:spPr>
          <a:xfrm>
            <a:off x="9260085" y="4842358"/>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6" name="object 16"/>
          <p:cNvSpPr/>
          <p:nvPr/>
        </p:nvSpPr>
        <p:spPr>
          <a:xfrm>
            <a:off x="8813425" y="2680282"/>
            <a:ext cx="200315" cy="275765"/>
          </a:xfrm>
          <a:prstGeom prst="rect">
            <a:avLst/>
          </a:prstGeom>
          <a:blipFill>
            <a:blip r:embed="rId4" cstate="print"/>
            <a:stretch>
              <a:fillRect/>
            </a:stretch>
          </a:blipFill>
        </p:spPr>
        <p:txBody>
          <a:bodyPr wrap="square" lIns="0" tIns="0" rIns="0" bIns="0" rtlCol="0"/>
          <a:lstStyle/>
          <a:p>
            <a:endParaRPr sz="1588"/>
          </a:p>
        </p:txBody>
      </p:sp>
      <p:sp>
        <p:nvSpPr>
          <p:cNvPr id="17" name="object 17"/>
          <p:cNvSpPr/>
          <p:nvPr/>
        </p:nvSpPr>
        <p:spPr>
          <a:xfrm>
            <a:off x="8813425" y="2431676"/>
            <a:ext cx="201706" cy="294715"/>
          </a:xfrm>
          <a:custGeom>
            <a:avLst/>
            <a:gdLst/>
            <a:ahLst/>
            <a:cxnLst/>
            <a:rect l="l" t="t" r="r" b="b"/>
            <a:pathLst>
              <a:path w="228600" h="334010">
                <a:moveTo>
                  <a:pt x="0" y="0"/>
                </a:moveTo>
                <a:lnTo>
                  <a:pt x="0" y="121286"/>
                </a:lnTo>
                <a:lnTo>
                  <a:pt x="18748" y="121989"/>
                </a:lnTo>
                <a:lnTo>
                  <a:pt x="37080" y="124064"/>
                </a:lnTo>
                <a:lnTo>
                  <a:pt x="88981" y="137965"/>
                </a:lnTo>
                <a:lnTo>
                  <a:pt x="135008" y="162238"/>
                </a:lnTo>
                <a:lnTo>
                  <a:pt x="173571" y="195406"/>
                </a:lnTo>
                <a:lnTo>
                  <a:pt x="203084" y="235994"/>
                </a:lnTo>
                <a:lnTo>
                  <a:pt x="221956" y="282529"/>
                </a:lnTo>
                <a:lnTo>
                  <a:pt x="228600" y="333535"/>
                </a:lnTo>
                <a:lnTo>
                  <a:pt x="228600" y="212250"/>
                </a:lnTo>
                <a:lnTo>
                  <a:pt x="221956" y="161243"/>
                </a:lnTo>
                <a:lnTo>
                  <a:pt x="203084" y="114708"/>
                </a:lnTo>
                <a:lnTo>
                  <a:pt x="173571" y="74120"/>
                </a:lnTo>
                <a:lnTo>
                  <a:pt x="135008" y="40951"/>
                </a:lnTo>
                <a:lnTo>
                  <a:pt x="88981" y="16679"/>
                </a:lnTo>
                <a:lnTo>
                  <a:pt x="37080" y="2777"/>
                </a:lnTo>
                <a:lnTo>
                  <a:pt x="18748" y="703"/>
                </a:lnTo>
                <a:lnTo>
                  <a:pt x="0" y="0"/>
                </a:lnTo>
                <a:close/>
              </a:path>
            </a:pathLst>
          </a:custGeom>
          <a:solidFill>
            <a:srgbClr val="D6D6D6"/>
          </a:solidFill>
        </p:spPr>
        <p:txBody>
          <a:bodyPr wrap="square" lIns="0" tIns="0" rIns="0" bIns="0" rtlCol="0"/>
          <a:lstStyle/>
          <a:p>
            <a:endParaRPr sz="1588"/>
          </a:p>
        </p:txBody>
      </p:sp>
      <p:sp>
        <p:nvSpPr>
          <p:cNvPr id="18" name="object 18"/>
          <p:cNvSpPr/>
          <p:nvPr/>
        </p:nvSpPr>
        <p:spPr>
          <a:xfrm>
            <a:off x="8813425" y="2431677"/>
            <a:ext cx="201706" cy="294296"/>
          </a:xfrm>
          <a:prstGeom prst="rect">
            <a:avLst/>
          </a:prstGeom>
          <a:blipFill>
            <a:blip r:embed="rId5" cstate="print"/>
            <a:stretch>
              <a:fillRect/>
            </a:stretch>
          </a:blipFill>
        </p:spPr>
        <p:txBody>
          <a:bodyPr wrap="square" lIns="0" tIns="0" rIns="0" bIns="0" rtlCol="0"/>
          <a:lstStyle/>
          <a:p>
            <a:endParaRPr sz="1588"/>
          </a:p>
        </p:txBody>
      </p:sp>
      <p:sp>
        <p:nvSpPr>
          <p:cNvPr id="19" name="object 19"/>
          <p:cNvSpPr/>
          <p:nvPr/>
        </p:nvSpPr>
        <p:spPr>
          <a:xfrm>
            <a:off x="8813425" y="2431677"/>
            <a:ext cx="201706" cy="524435"/>
          </a:xfrm>
          <a:custGeom>
            <a:avLst/>
            <a:gdLst/>
            <a:ahLst/>
            <a:cxnLst/>
            <a:rect l="l" t="t" r="r" b="b"/>
            <a:pathLst>
              <a:path w="228600" h="594360">
                <a:moveTo>
                  <a:pt x="228599" y="333534"/>
                </a:moveTo>
                <a:lnTo>
                  <a:pt x="221956" y="282529"/>
                </a:lnTo>
                <a:lnTo>
                  <a:pt x="203083" y="235994"/>
                </a:lnTo>
                <a:lnTo>
                  <a:pt x="173571" y="195405"/>
                </a:lnTo>
                <a:lnTo>
                  <a:pt x="135008" y="162237"/>
                </a:lnTo>
                <a:lnTo>
                  <a:pt x="88981" y="137965"/>
                </a:lnTo>
                <a:lnTo>
                  <a:pt x="37080" y="124063"/>
                </a:lnTo>
                <a:lnTo>
                  <a:pt x="0" y="121285"/>
                </a:lnTo>
                <a:lnTo>
                  <a:pt x="0" y="0"/>
                </a:lnTo>
                <a:lnTo>
                  <a:pt x="54935" y="6168"/>
                </a:lnTo>
                <a:lnTo>
                  <a:pt x="105054" y="23690"/>
                </a:lnTo>
                <a:lnTo>
                  <a:pt x="148770" y="51092"/>
                </a:lnTo>
                <a:lnTo>
                  <a:pt x="184493" y="86897"/>
                </a:lnTo>
                <a:lnTo>
                  <a:pt x="210635" y="129632"/>
                </a:lnTo>
                <a:lnTo>
                  <a:pt x="225607" y="177821"/>
                </a:lnTo>
                <a:lnTo>
                  <a:pt x="228599" y="212249"/>
                </a:lnTo>
                <a:lnTo>
                  <a:pt x="228599" y="333534"/>
                </a:lnTo>
                <a:lnTo>
                  <a:pt x="224503" y="373595"/>
                </a:lnTo>
                <a:lnTo>
                  <a:pt x="212644" y="411467"/>
                </a:lnTo>
                <a:lnTo>
                  <a:pt x="193662" y="446309"/>
                </a:lnTo>
                <a:lnTo>
                  <a:pt x="168200" y="477278"/>
                </a:lnTo>
                <a:lnTo>
                  <a:pt x="136901" y="503530"/>
                </a:lnTo>
                <a:lnTo>
                  <a:pt x="100405" y="524222"/>
                </a:lnTo>
                <a:lnTo>
                  <a:pt x="87196" y="529738"/>
                </a:lnTo>
                <a:lnTo>
                  <a:pt x="76199" y="594286"/>
                </a:lnTo>
                <a:lnTo>
                  <a:pt x="0" y="485139"/>
                </a:lnTo>
                <a:lnTo>
                  <a:pt x="76199" y="351716"/>
                </a:lnTo>
                <a:lnTo>
                  <a:pt x="76199" y="412358"/>
                </a:lnTo>
                <a:lnTo>
                  <a:pt x="89150" y="407692"/>
                </a:lnTo>
                <a:lnTo>
                  <a:pt x="125448" y="389685"/>
                </a:lnTo>
                <a:lnTo>
                  <a:pt x="157382" y="366186"/>
                </a:lnTo>
                <a:lnTo>
                  <a:pt x="184267" y="337863"/>
                </a:lnTo>
                <a:lnTo>
                  <a:pt x="205418" y="305384"/>
                </a:lnTo>
                <a:lnTo>
                  <a:pt x="211076" y="293750"/>
                </a:lnTo>
                <a:lnTo>
                  <a:pt x="215995" y="281753"/>
                </a:lnTo>
              </a:path>
            </a:pathLst>
          </a:custGeom>
          <a:ln w="25399">
            <a:solidFill>
              <a:srgbClr val="000000"/>
            </a:solidFill>
          </a:ln>
        </p:spPr>
        <p:txBody>
          <a:bodyPr wrap="square" lIns="0" tIns="0" rIns="0" bIns="0" rtlCol="0"/>
          <a:lstStyle/>
          <a:p>
            <a:endParaRPr sz="1588"/>
          </a:p>
        </p:txBody>
      </p:sp>
      <p:sp>
        <p:nvSpPr>
          <p:cNvPr id="20" name="object 20"/>
          <p:cNvSpPr/>
          <p:nvPr/>
        </p:nvSpPr>
        <p:spPr>
          <a:xfrm>
            <a:off x="8835837" y="4383576"/>
            <a:ext cx="200317" cy="275765"/>
          </a:xfrm>
          <a:prstGeom prst="rect">
            <a:avLst/>
          </a:prstGeom>
          <a:blipFill>
            <a:blip r:embed="rId6" cstate="print"/>
            <a:stretch>
              <a:fillRect/>
            </a:stretch>
          </a:blipFill>
        </p:spPr>
        <p:txBody>
          <a:bodyPr wrap="square" lIns="0" tIns="0" rIns="0" bIns="0" rtlCol="0"/>
          <a:lstStyle/>
          <a:p>
            <a:endParaRPr sz="1588"/>
          </a:p>
        </p:txBody>
      </p:sp>
      <p:sp>
        <p:nvSpPr>
          <p:cNvPr id="21" name="object 21"/>
          <p:cNvSpPr/>
          <p:nvPr/>
        </p:nvSpPr>
        <p:spPr>
          <a:xfrm>
            <a:off x="8835836" y="4134970"/>
            <a:ext cx="201706" cy="294715"/>
          </a:xfrm>
          <a:custGeom>
            <a:avLst/>
            <a:gdLst/>
            <a:ahLst/>
            <a:cxnLst/>
            <a:rect l="l" t="t" r="r" b="b"/>
            <a:pathLst>
              <a:path w="228600" h="334010">
                <a:moveTo>
                  <a:pt x="0" y="0"/>
                </a:moveTo>
                <a:lnTo>
                  <a:pt x="0" y="121286"/>
                </a:lnTo>
                <a:lnTo>
                  <a:pt x="18748" y="121989"/>
                </a:lnTo>
                <a:lnTo>
                  <a:pt x="37080" y="124064"/>
                </a:lnTo>
                <a:lnTo>
                  <a:pt x="88981" y="137965"/>
                </a:lnTo>
                <a:lnTo>
                  <a:pt x="135008" y="162237"/>
                </a:lnTo>
                <a:lnTo>
                  <a:pt x="173571" y="195405"/>
                </a:lnTo>
                <a:lnTo>
                  <a:pt x="203084" y="235994"/>
                </a:lnTo>
                <a:lnTo>
                  <a:pt x="221956" y="282529"/>
                </a:lnTo>
                <a:lnTo>
                  <a:pt x="228600" y="333535"/>
                </a:lnTo>
                <a:lnTo>
                  <a:pt x="228600" y="212248"/>
                </a:lnTo>
                <a:lnTo>
                  <a:pt x="221956" y="161243"/>
                </a:lnTo>
                <a:lnTo>
                  <a:pt x="203084" y="114708"/>
                </a:lnTo>
                <a:lnTo>
                  <a:pt x="173571" y="74119"/>
                </a:lnTo>
                <a:lnTo>
                  <a:pt x="135008" y="40951"/>
                </a:lnTo>
                <a:lnTo>
                  <a:pt x="88981" y="16679"/>
                </a:lnTo>
                <a:lnTo>
                  <a:pt x="37080" y="2777"/>
                </a:lnTo>
                <a:lnTo>
                  <a:pt x="18748" y="703"/>
                </a:lnTo>
                <a:lnTo>
                  <a:pt x="0" y="0"/>
                </a:lnTo>
                <a:close/>
              </a:path>
            </a:pathLst>
          </a:custGeom>
          <a:solidFill>
            <a:srgbClr val="D6D6D6"/>
          </a:solidFill>
        </p:spPr>
        <p:txBody>
          <a:bodyPr wrap="square" lIns="0" tIns="0" rIns="0" bIns="0" rtlCol="0"/>
          <a:lstStyle/>
          <a:p>
            <a:endParaRPr sz="1588"/>
          </a:p>
        </p:txBody>
      </p:sp>
      <p:sp>
        <p:nvSpPr>
          <p:cNvPr id="22" name="object 22"/>
          <p:cNvSpPr/>
          <p:nvPr/>
        </p:nvSpPr>
        <p:spPr>
          <a:xfrm>
            <a:off x="8835836" y="4134971"/>
            <a:ext cx="201706" cy="294296"/>
          </a:xfrm>
          <a:prstGeom prst="rect">
            <a:avLst/>
          </a:prstGeom>
          <a:blipFill>
            <a:blip r:embed="rId7" cstate="print"/>
            <a:stretch>
              <a:fillRect/>
            </a:stretch>
          </a:blipFill>
        </p:spPr>
        <p:txBody>
          <a:bodyPr wrap="square" lIns="0" tIns="0" rIns="0" bIns="0" rtlCol="0"/>
          <a:lstStyle/>
          <a:p>
            <a:endParaRPr sz="1588"/>
          </a:p>
        </p:txBody>
      </p:sp>
      <p:sp>
        <p:nvSpPr>
          <p:cNvPr id="23" name="object 23"/>
          <p:cNvSpPr/>
          <p:nvPr/>
        </p:nvSpPr>
        <p:spPr>
          <a:xfrm>
            <a:off x="8835836" y="4134971"/>
            <a:ext cx="201706" cy="524435"/>
          </a:xfrm>
          <a:custGeom>
            <a:avLst/>
            <a:gdLst/>
            <a:ahLst/>
            <a:cxnLst/>
            <a:rect l="l" t="t" r="r" b="b"/>
            <a:pathLst>
              <a:path w="228600" h="594360">
                <a:moveTo>
                  <a:pt x="228599" y="333534"/>
                </a:moveTo>
                <a:lnTo>
                  <a:pt x="221956" y="282529"/>
                </a:lnTo>
                <a:lnTo>
                  <a:pt x="203083" y="235994"/>
                </a:lnTo>
                <a:lnTo>
                  <a:pt x="173571" y="195405"/>
                </a:lnTo>
                <a:lnTo>
                  <a:pt x="135008" y="162237"/>
                </a:lnTo>
                <a:lnTo>
                  <a:pt x="88981" y="137965"/>
                </a:lnTo>
                <a:lnTo>
                  <a:pt x="37080" y="124063"/>
                </a:lnTo>
                <a:lnTo>
                  <a:pt x="0" y="121285"/>
                </a:lnTo>
                <a:lnTo>
                  <a:pt x="0" y="0"/>
                </a:lnTo>
                <a:lnTo>
                  <a:pt x="54935" y="6168"/>
                </a:lnTo>
                <a:lnTo>
                  <a:pt x="105054" y="23690"/>
                </a:lnTo>
                <a:lnTo>
                  <a:pt x="148770" y="51092"/>
                </a:lnTo>
                <a:lnTo>
                  <a:pt x="184493" y="86897"/>
                </a:lnTo>
                <a:lnTo>
                  <a:pt x="210635" y="129632"/>
                </a:lnTo>
                <a:lnTo>
                  <a:pt x="225607" y="177821"/>
                </a:lnTo>
                <a:lnTo>
                  <a:pt x="228599" y="212249"/>
                </a:lnTo>
                <a:lnTo>
                  <a:pt x="228599" y="333534"/>
                </a:lnTo>
                <a:lnTo>
                  <a:pt x="224504" y="373595"/>
                </a:lnTo>
                <a:lnTo>
                  <a:pt x="212644" y="411467"/>
                </a:lnTo>
                <a:lnTo>
                  <a:pt x="193662" y="446309"/>
                </a:lnTo>
                <a:lnTo>
                  <a:pt x="168200" y="477278"/>
                </a:lnTo>
                <a:lnTo>
                  <a:pt x="136901" y="503530"/>
                </a:lnTo>
                <a:lnTo>
                  <a:pt x="100405" y="524222"/>
                </a:lnTo>
                <a:lnTo>
                  <a:pt x="87196" y="529738"/>
                </a:lnTo>
                <a:lnTo>
                  <a:pt x="76199" y="594286"/>
                </a:lnTo>
                <a:lnTo>
                  <a:pt x="0" y="485139"/>
                </a:lnTo>
                <a:lnTo>
                  <a:pt x="76199" y="351716"/>
                </a:lnTo>
                <a:lnTo>
                  <a:pt x="76199" y="412358"/>
                </a:lnTo>
                <a:lnTo>
                  <a:pt x="89150" y="407692"/>
                </a:lnTo>
                <a:lnTo>
                  <a:pt x="125448" y="389686"/>
                </a:lnTo>
                <a:lnTo>
                  <a:pt x="157382" y="366186"/>
                </a:lnTo>
                <a:lnTo>
                  <a:pt x="184267" y="337863"/>
                </a:lnTo>
                <a:lnTo>
                  <a:pt x="205418" y="305384"/>
                </a:lnTo>
                <a:lnTo>
                  <a:pt x="211076" y="293750"/>
                </a:lnTo>
                <a:lnTo>
                  <a:pt x="215995" y="281753"/>
                </a:lnTo>
              </a:path>
            </a:pathLst>
          </a:custGeom>
          <a:ln w="25399">
            <a:solidFill>
              <a:srgbClr val="000000"/>
            </a:solidFill>
          </a:ln>
        </p:spPr>
        <p:txBody>
          <a:bodyPr wrap="square" lIns="0" tIns="0" rIns="0" bIns="0" rtlCol="0"/>
          <a:lstStyle/>
          <a:p>
            <a:endParaRPr sz="1588"/>
          </a:p>
        </p:txBody>
      </p:sp>
      <p:sp>
        <p:nvSpPr>
          <p:cNvPr id="24" name="object 24"/>
          <p:cNvSpPr/>
          <p:nvPr/>
        </p:nvSpPr>
        <p:spPr>
          <a:xfrm>
            <a:off x="9115984" y="4140743"/>
            <a:ext cx="201047" cy="227111"/>
          </a:xfrm>
          <a:prstGeom prst="rect">
            <a:avLst/>
          </a:prstGeom>
          <a:blipFill>
            <a:blip r:embed="rId8" cstate="print"/>
            <a:stretch>
              <a:fillRect/>
            </a:stretch>
          </a:blipFill>
        </p:spPr>
        <p:txBody>
          <a:bodyPr wrap="square" lIns="0" tIns="0" rIns="0" bIns="0" rtlCol="0"/>
          <a:lstStyle/>
          <a:p>
            <a:endParaRPr sz="1588"/>
          </a:p>
        </p:txBody>
      </p:sp>
      <p:sp>
        <p:nvSpPr>
          <p:cNvPr id="25" name="object 25"/>
          <p:cNvSpPr/>
          <p:nvPr/>
        </p:nvSpPr>
        <p:spPr>
          <a:xfrm>
            <a:off x="9115983" y="4319725"/>
            <a:ext cx="201706" cy="294715"/>
          </a:xfrm>
          <a:custGeom>
            <a:avLst/>
            <a:gdLst/>
            <a:ahLst/>
            <a:cxnLst/>
            <a:rect l="l" t="t" r="r" b="b"/>
            <a:pathLst>
              <a:path w="228600" h="334010">
                <a:moveTo>
                  <a:pt x="228600" y="0"/>
                </a:moveTo>
                <a:lnTo>
                  <a:pt x="221956" y="51006"/>
                </a:lnTo>
                <a:lnTo>
                  <a:pt x="203084" y="97540"/>
                </a:lnTo>
                <a:lnTo>
                  <a:pt x="173571" y="138129"/>
                </a:lnTo>
                <a:lnTo>
                  <a:pt x="135008" y="171297"/>
                </a:lnTo>
                <a:lnTo>
                  <a:pt x="88981" y="195569"/>
                </a:lnTo>
                <a:lnTo>
                  <a:pt x="37080" y="209470"/>
                </a:lnTo>
                <a:lnTo>
                  <a:pt x="0" y="212248"/>
                </a:lnTo>
                <a:lnTo>
                  <a:pt x="0" y="333535"/>
                </a:lnTo>
                <a:lnTo>
                  <a:pt x="54935" y="327366"/>
                </a:lnTo>
                <a:lnTo>
                  <a:pt x="105054" y="309844"/>
                </a:lnTo>
                <a:lnTo>
                  <a:pt x="148770" y="282443"/>
                </a:lnTo>
                <a:lnTo>
                  <a:pt x="184493" y="246637"/>
                </a:lnTo>
                <a:lnTo>
                  <a:pt x="210635" y="203903"/>
                </a:lnTo>
                <a:lnTo>
                  <a:pt x="225608" y="155714"/>
                </a:lnTo>
                <a:lnTo>
                  <a:pt x="228600" y="121286"/>
                </a:lnTo>
                <a:lnTo>
                  <a:pt x="228600" y="0"/>
                </a:lnTo>
                <a:close/>
              </a:path>
            </a:pathLst>
          </a:custGeom>
          <a:solidFill>
            <a:srgbClr val="D6D6D6"/>
          </a:solidFill>
        </p:spPr>
        <p:txBody>
          <a:bodyPr wrap="square" lIns="0" tIns="0" rIns="0" bIns="0" rtlCol="0"/>
          <a:lstStyle/>
          <a:p>
            <a:endParaRPr sz="1588"/>
          </a:p>
        </p:txBody>
      </p:sp>
      <p:sp>
        <p:nvSpPr>
          <p:cNvPr id="26" name="object 26"/>
          <p:cNvSpPr/>
          <p:nvPr/>
        </p:nvSpPr>
        <p:spPr>
          <a:xfrm>
            <a:off x="9115983" y="4319726"/>
            <a:ext cx="201706" cy="294296"/>
          </a:xfrm>
          <a:prstGeom prst="rect">
            <a:avLst/>
          </a:prstGeom>
          <a:blipFill>
            <a:blip r:embed="rId9" cstate="print"/>
            <a:stretch>
              <a:fillRect/>
            </a:stretch>
          </a:blipFill>
        </p:spPr>
        <p:txBody>
          <a:bodyPr wrap="square" lIns="0" tIns="0" rIns="0" bIns="0" rtlCol="0"/>
          <a:lstStyle/>
          <a:p>
            <a:endParaRPr sz="1588"/>
          </a:p>
        </p:txBody>
      </p:sp>
      <p:sp>
        <p:nvSpPr>
          <p:cNvPr id="27" name="object 27"/>
          <p:cNvSpPr/>
          <p:nvPr/>
        </p:nvSpPr>
        <p:spPr>
          <a:xfrm>
            <a:off x="9115983" y="4140743"/>
            <a:ext cx="201706" cy="473449"/>
          </a:xfrm>
          <a:custGeom>
            <a:avLst/>
            <a:gdLst/>
            <a:ahLst/>
            <a:cxnLst/>
            <a:rect l="l" t="t" r="r" b="b"/>
            <a:pathLst>
              <a:path w="228600" h="536575">
                <a:moveTo>
                  <a:pt x="228599" y="202848"/>
                </a:moveTo>
                <a:lnTo>
                  <a:pt x="221956" y="253853"/>
                </a:lnTo>
                <a:lnTo>
                  <a:pt x="203084" y="300388"/>
                </a:lnTo>
                <a:lnTo>
                  <a:pt x="173571" y="340977"/>
                </a:lnTo>
                <a:lnTo>
                  <a:pt x="135008" y="374145"/>
                </a:lnTo>
                <a:lnTo>
                  <a:pt x="88981" y="398417"/>
                </a:lnTo>
                <a:lnTo>
                  <a:pt x="37080" y="412318"/>
                </a:lnTo>
                <a:lnTo>
                  <a:pt x="0" y="415096"/>
                </a:lnTo>
                <a:lnTo>
                  <a:pt x="0" y="536382"/>
                </a:lnTo>
                <a:lnTo>
                  <a:pt x="54935" y="530214"/>
                </a:lnTo>
                <a:lnTo>
                  <a:pt x="105054" y="512692"/>
                </a:lnTo>
                <a:lnTo>
                  <a:pt x="148770" y="485290"/>
                </a:lnTo>
                <a:lnTo>
                  <a:pt x="184493" y="449485"/>
                </a:lnTo>
                <a:lnTo>
                  <a:pt x="210635" y="406750"/>
                </a:lnTo>
                <a:lnTo>
                  <a:pt x="225607" y="358561"/>
                </a:lnTo>
                <a:lnTo>
                  <a:pt x="228599" y="324133"/>
                </a:lnTo>
                <a:lnTo>
                  <a:pt x="228599" y="202848"/>
                </a:lnTo>
                <a:lnTo>
                  <a:pt x="224804" y="164326"/>
                </a:lnTo>
                <a:lnTo>
                  <a:pt x="213662" y="127383"/>
                </a:lnTo>
                <a:lnTo>
                  <a:pt x="195545" y="92911"/>
                </a:lnTo>
                <a:lnTo>
                  <a:pt x="170822" y="61800"/>
                </a:lnTo>
                <a:lnTo>
                  <a:pt x="169702" y="0"/>
                </a:lnTo>
                <a:lnTo>
                  <a:pt x="0" y="51242"/>
                </a:lnTo>
                <a:lnTo>
                  <a:pt x="169702" y="242570"/>
                </a:lnTo>
                <a:lnTo>
                  <a:pt x="169702" y="181928"/>
                </a:lnTo>
                <a:lnTo>
                  <a:pt x="178490" y="191525"/>
                </a:lnTo>
                <a:lnTo>
                  <a:pt x="200896" y="222858"/>
                </a:lnTo>
                <a:lnTo>
                  <a:pt x="212363" y="245573"/>
                </a:lnTo>
                <a:lnTo>
                  <a:pt x="217003" y="257393"/>
                </a:lnTo>
              </a:path>
            </a:pathLst>
          </a:custGeom>
          <a:ln w="25399">
            <a:solidFill>
              <a:srgbClr val="000000"/>
            </a:solidFill>
          </a:ln>
        </p:spPr>
        <p:txBody>
          <a:bodyPr wrap="square" lIns="0" tIns="0" rIns="0" bIns="0" rtlCol="0"/>
          <a:lstStyle/>
          <a:p>
            <a:endParaRPr sz="1588"/>
          </a:p>
        </p:txBody>
      </p:sp>
      <p:sp>
        <p:nvSpPr>
          <p:cNvPr id="28" name="object 28"/>
          <p:cNvSpPr/>
          <p:nvPr/>
        </p:nvSpPr>
        <p:spPr>
          <a:xfrm>
            <a:off x="9149602" y="2459861"/>
            <a:ext cx="201047" cy="227111"/>
          </a:xfrm>
          <a:prstGeom prst="rect">
            <a:avLst/>
          </a:prstGeom>
          <a:blipFill>
            <a:blip r:embed="rId10" cstate="print"/>
            <a:stretch>
              <a:fillRect/>
            </a:stretch>
          </a:blipFill>
        </p:spPr>
        <p:txBody>
          <a:bodyPr wrap="square" lIns="0" tIns="0" rIns="0" bIns="0" rtlCol="0"/>
          <a:lstStyle/>
          <a:p>
            <a:endParaRPr sz="1588"/>
          </a:p>
        </p:txBody>
      </p:sp>
      <p:sp>
        <p:nvSpPr>
          <p:cNvPr id="29" name="object 29"/>
          <p:cNvSpPr/>
          <p:nvPr/>
        </p:nvSpPr>
        <p:spPr>
          <a:xfrm>
            <a:off x="9149601" y="2638843"/>
            <a:ext cx="201706" cy="294715"/>
          </a:xfrm>
          <a:custGeom>
            <a:avLst/>
            <a:gdLst/>
            <a:ahLst/>
            <a:cxnLst/>
            <a:rect l="l" t="t" r="r" b="b"/>
            <a:pathLst>
              <a:path w="228600" h="334010">
                <a:moveTo>
                  <a:pt x="228600" y="0"/>
                </a:moveTo>
                <a:lnTo>
                  <a:pt x="221956" y="51006"/>
                </a:lnTo>
                <a:lnTo>
                  <a:pt x="203084" y="97541"/>
                </a:lnTo>
                <a:lnTo>
                  <a:pt x="173571" y="138129"/>
                </a:lnTo>
                <a:lnTo>
                  <a:pt x="135008" y="171298"/>
                </a:lnTo>
                <a:lnTo>
                  <a:pt x="88981" y="195570"/>
                </a:lnTo>
                <a:lnTo>
                  <a:pt x="37080" y="209472"/>
                </a:lnTo>
                <a:lnTo>
                  <a:pt x="0" y="212250"/>
                </a:lnTo>
                <a:lnTo>
                  <a:pt x="0" y="333535"/>
                </a:lnTo>
                <a:lnTo>
                  <a:pt x="54935" y="327366"/>
                </a:lnTo>
                <a:lnTo>
                  <a:pt x="105054" y="309844"/>
                </a:lnTo>
                <a:lnTo>
                  <a:pt x="148770" y="282443"/>
                </a:lnTo>
                <a:lnTo>
                  <a:pt x="184493" y="246637"/>
                </a:lnTo>
                <a:lnTo>
                  <a:pt x="210635" y="203903"/>
                </a:lnTo>
                <a:lnTo>
                  <a:pt x="225608" y="155714"/>
                </a:lnTo>
                <a:lnTo>
                  <a:pt x="228600" y="121286"/>
                </a:lnTo>
                <a:lnTo>
                  <a:pt x="228600" y="0"/>
                </a:lnTo>
                <a:close/>
              </a:path>
            </a:pathLst>
          </a:custGeom>
          <a:solidFill>
            <a:srgbClr val="D6D6D6"/>
          </a:solidFill>
        </p:spPr>
        <p:txBody>
          <a:bodyPr wrap="square" lIns="0" tIns="0" rIns="0" bIns="0" rtlCol="0"/>
          <a:lstStyle/>
          <a:p>
            <a:endParaRPr sz="1588"/>
          </a:p>
        </p:txBody>
      </p:sp>
      <p:sp>
        <p:nvSpPr>
          <p:cNvPr id="30" name="object 30"/>
          <p:cNvSpPr/>
          <p:nvPr/>
        </p:nvSpPr>
        <p:spPr>
          <a:xfrm>
            <a:off x="9149601" y="2638843"/>
            <a:ext cx="201706" cy="294296"/>
          </a:xfrm>
          <a:prstGeom prst="rect">
            <a:avLst/>
          </a:prstGeom>
          <a:blipFill>
            <a:blip r:embed="rId11" cstate="print"/>
            <a:stretch>
              <a:fillRect/>
            </a:stretch>
          </a:blipFill>
        </p:spPr>
        <p:txBody>
          <a:bodyPr wrap="square" lIns="0" tIns="0" rIns="0" bIns="0" rtlCol="0"/>
          <a:lstStyle/>
          <a:p>
            <a:endParaRPr sz="1588"/>
          </a:p>
        </p:txBody>
      </p:sp>
      <p:sp>
        <p:nvSpPr>
          <p:cNvPr id="31" name="object 31"/>
          <p:cNvSpPr/>
          <p:nvPr/>
        </p:nvSpPr>
        <p:spPr>
          <a:xfrm>
            <a:off x="9149601" y="2459861"/>
            <a:ext cx="201706" cy="473449"/>
          </a:xfrm>
          <a:custGeom>
            <a:avLst/>
            <a:gdLst/>
            <a:ahLst/>
            <a:cxnLst/>
            <a:rect l="l" t="t" r="r" b="b"/>
            <a:pathLst>
              <a:path w="228600" h="536575">
                <a:moveTo>
                  <a:pt x="228600" y="202847"/>
                </a:moveTo>
                <a:lnTo>
                  <a:pt x="221956" y="253853"/>
                </a:lnTo>
                <a:lnTo>
                  <a:pt x="203084" y="300388"/>
                </a:lnTo>
                <a:lnTo>
                  <a:pt x="173571" y="340977"/>
                </a:lnTo>
                <a:lnTo>
                  <a:pt x="135008" y="374144"/>
                </a:lnTo>
                <a:lnTo>
                  <a:pt x="88981" y="398417"/>
                </a:lnTo>
                <a:lnTo>
                  <a:pt x="37080" y="412318"/>
                </a:lnTo>
                <a:lnTo>
                  <a:pt x="0" y="415096"/>
                </a:lnTo>
                <a:lnTo>
                  <a:pt x="0" y="536382"/>
                </a:lnTo>
                <a:lnTo>
                  <a:pt x="54935" y="530214"/>
                </a:lnTo>
                <a:lnTo>
                  <a:pt x="105054" y="512691"/>
                </a:lnTo>
                <a:lnTo>
                  <a:pt x="148770" y="485290"/>
                </a:lnTo>
                <a:lnTo>
                  <a:pt x="184493" y="449485"/>
                </a:lnTo>
                <a:lnTo>
                  <a:pt x="210635" y="406750"/>
                </a:lnTo>
                <a:lnTo>
                  <a:pt x="225608" y="358561"/>
                </a:lnTo>
                <a:lnTo>
                  <a:pt x="228600" y="324133"/>
                </a:lnTo>
                <a:lnTo>
                  <a:pt x="228600" y="202847"/>
                </a:lnTo>
                <a:lnTo>
                  <a:pt x="224804" y="164326"/>
                </a:lnTo>
                <a:lnTo>
                  <a:pt x="213662" y="127383"/>
                </a:lnTo>
                <a:lnTo>
                  <a:pt x="195545" y="92910"/>
                </a:lnTo>
                <a:lnTo>
                  <a:pt x="170822" y="61800"/>
                </a:lnTo>
                <a:lnTo>
                  <a:pt x="169702" y="0"/>
                </a:lnTo>
                <a:lnTo>
                  <a:pt x="0" y="51242"/>
                </a:lnTo>
                <a:lnTo>
                  <a:pt x="169702" y="242569"/>
                </a:lnTo>
                <a:lnTo>
                  <a:pt x="169702" y="181927"/>
                </a:lnTo>
                <a:lnTo>
                  <a:pt x="178490" y="191525"/>
                </a:lnTo>
                <a:lnTo>
                  <a:pt x="200896" y="222857"/>
                </a:lnTo>
                <a:lnTo>
                  <a:pt x="212363" y="245573"/>
                </a:lnTo>
                <a:lnTo>
                  <a:pt x="217002" y="257393"/>
                </a:lnTo>
              </a:path>
            </a:pathLst>
          </a:custGeom>
          <a:ln w="25399">
            <a:solidFill>
              <a:srgbClr val="000000"/>
            </a:solidFill>
          </a:ln>
        </p:spPr>
        <p:txBody>
          <a:bodyPr wrap="square" lIns="0" tIns="0" rIns="0" bIns="0" rtlCol="0"/>
          <a:lstStyle/>
          <a:p>
            <a:endParaRPr sz="1588"/>
          </a:p>
        </p:txBody>
      </p:sp>
      <p:sp>
        <p:nvSpPr>
          <p:cNvPr id="32" name="object 32"/>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3</a:t>
            </a:r>
            <a:endParaRPr sz="1412">
              <a:latin typeface="Arial"/>
              <a:cs typeface="Arial"/>
            </a:endParaRPr>
          </a:p>
        </p:txBody>
      </p:sp>
      <p:sp>
        <p:nvSpPr>
          <p:cNvPr id="33" name="object 33"/>
          <p:cNvSpPr txBox="1"/>
          <p:nvPr/>
        </p:nvSpPr>
        <p:spPr>
          <a:xfrm>
            <a:off x="2737036" y="5072064"/>
            <a:ext cx="2674284" cy="436017"/>
          </a:xfrm>
          <a:prstGeom prst="rect">
            <a:avLst/>
          </a:prstGeom>
          <a:solidFill>
            <a:srgbClr val="FFFB00"/>
          </a:solidFill>
          <a:ln w="25399">
            <a:solidFill>
              <a:srgbClr val="000000"/>
            </a:solidFill>
          </a:ln>
        </p:spPr>
        <p:txBody>
          <a:bodyPr vert="horz" wrap="square" lIns="0" tIns="0" rIns="0" bIns="0" rtlCol="0">
            <a:spAutoFit/>
          </a:bodyPr>
          <a:lstStyle/>
          <a:p>
            <a:pPr marL="753075" marR="76204" indent="-672389">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spc="-40" dirty="0">
                <a:latin typeface="Arial"/>
                <a:cs typeface="Arial"/>
              </a:rPr>
              <a:t>V</a:t>
            </a:r>
            <a:r>
              <a:rPr sz="1412" b="1" spc="-9" dirty="0">
                <a:latin typeface="Arial"/>
                <a:cs typeface="Arial"/>
              </a:rPr>
              <a:t>iol</a:t>
            </a:r>
            <a:r>
              <a:rPr sz="1412" b="1" dirty="0">
                <a:latin typeface="Arial"/>
                <a:cs typeface="Arial"/>
              </a:rPr>
              <a:t>ates</a:t>
            </a:r>
            <a:r>
              <a:rPr sz="1412" b="1" spc="-4" dirty="0">
                <a:latin typeface="Arial"/>
                <a:cs typeface="Arial"/>
              </a:rPr>
              <a:t> </a:t>
            </a:r>
            <a:r>
              <a:rPr sz="1412" b="1" spc="-9" dirty="0">
                <a:latin typeface="Arial"/>
                <a:cs typeface="Arial"/>
              </a:rPr>
              <a:t>p</a:t>
            </a:r>
            <a:r>
              <a:rPr sz="1412" b="1" dirty="0">
                <a:latin typeface="Arial"/>
                <a:cs typeface="Arial"/>
              </a:rPr>
              <a:t>r</a:t>
            </a:r>
            <a:r>
              <a:rPr sz="1412" b="1" spc="-9" dirty="0">
                <a:latin typeface="Arial"/>
                <a:cs typeface="Arial"/>
              </a:rPr>
              <a:t>og</a:t>
            </a:r>
            <a:r>
              <a:rPr sz="1412" b="1" dirty="0">
                <a:latin typeface="Arial"/>
                <a:cs typeface="Arial"/>
              </a:rPr>
              <a:t>ress</a:t>
            </a:r>
            <a:r>
              <a:rPr sz="1412" b="1" spc="-4" dirty="0">
                <a:latin typeface="Arial"/>
                <a:cs typeface="Arial"/>
              </a:rPr>
              <a:t> </a:t>
            </a:r>
            <a:r>
              <a:rPr sz="1412" b="1" dirty="0">
                <a:latin typeface="Arial"/>
                <a:cs typeface="Arial"/>
              </a:rPr>
              <a:t>a</a:t>
            </a:r>
            <a:r>
              <a:rPr sz="1412" b="1" spc="-9" dirty="0">
                <a:latin typeface="Arial"/>
                <a:cs typeface="Arial"/>
              </a:rPr>
              <a:t>nd bound</a:t>
            </a:r>
            <a:r>
              <a:rPr sz="1412" b="1" dirty="0">
                <a:latin typeface="Arial"/>
                <a:cs typeface="Arial"/>
              </a:rPr>
              <a:t>e</a:t>
            </a:r>
            <a:r>
              <a:rPr sz="1412" b="1" spc="-9" dirty="0">
                <a:latin typeface="Arial"/>
                <a:cs typeface="Arial"/>
              </a:rPr>
              <a:t>d</a:t>
            </a:r>
            <a:r>
              <a:rPr sz="1412" b="1" spc="-4" dirty="0">
                <a:latin typeface="Arial"/>
                <a:cs typeface="Arial"/>
              </a:rPr>
              <a:t> </a:t>
            </a:r>
            <a:r>
              <a:rPr sz="1412" b="1" spc="-13" dirty="0">
                <a:latin typeface="Arial"/>
                <a:cs typeface="Arial"/>
              </a:rPr>
              <a:t>w</a:t>
            </a:r>
            <a:r>
              <a:rPr sz="1412" b="1" dirty="0">
                <a:latin typeface="Arial"/>
                <a:cs typeface="Arial"/>
              </a:rPr>
              <a:t>a</a:t>
            </a:r>
            <a:r>
              <a:rPr sz="1412" b="1" spc="-4" dirty="0">
                <a:latin typeface="Arial"/>
                <a:cs typeface="Arial"/>
              </a:rPr>
              <a:t>i</a:t>
            </a:r>
            <a:r>
              <a:rPr sz="1412" b="1" dirty="0">
                <a:latin typeface="Arial"/>
                <a:cs typeface="Arial"/>
              </a:rPr>
              <a:t>t</a:t>
            </a:r>
            <a:endParaRPr sz="1412">
              <a:latin typeface="Arial"/>
              <a:cs typeface="Arial"/>
            </a:endParaRPr>
          </a:p>
        </p:txBody>
      </p:sp>
    </p:spTree>
    <p:extLst>
      <p:ext uri="{BB962C8B-B14F-4D97-AF65-F5344CB8AC3E}">
        <p14:creationId xmlns:p14="http://schemas.microsoft.com/office/powerpoint/2010/main" val="19213752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A</a:t>
            </a:r>
            <a:r>
              <a:rPr sz="1765" b="1" spc="-9" dirty="0">
                <a:latin typeface="Arial"/>
                <a:cs typeface="Arial"/>
              </a:rPr>
              <a:t>l</a:t>
            </a:r>
            <a:r>
              <a:rPr sz="1765" b="1" dirty="0">
                <a:latin typeface="Arial"/>
                <a:cs typeface="Arial"/>
              </a:rPr>
              <a:t>ter</a:t>
            </a:r>
            <a:r>
              <a:rPr sz="1765" b="1" spc="-13" dirty="0">
                <a:latin typeface="Arial"/>
                <a:cs typeface="Arial"/>
              </a:rPr>
              <a:t>n</a:t>
            </a:r>
            <a:r>
              <a:rPr sz="1765" b="1" dirty="0">
                <a:latin typeface="Arial"/>
                <a:cs typeface="Arial"/>
              </a:rPr>
              <a:t>a</a:t>
            </a:r>
            <a:r>
              <a:rPr sz="1765" b="1" spc="-9" dirty="0">
                <a:latin typeface="Arial"/>
                <a:cs typeface="Arial"/>
              </a:rPr>
              <a:t>ting</a:t>
            </a:r>
            <a:r>
              <a:rPr sz="1765" b="1" spc="-4" dirty="0">
                <a:latin typeface="Arial"/>
                <a:cs typeface="Arial"/>
              </a:rPr>
              <a:t> </a:t>
            </a:r>
            <a:r>
              <a:rPr sz="1765" b="1" spc="-9" dirty="0">
                <a:latin typeface="Arial"/>
                <a:cs typeface="Arial"/>
              </a:rPr>
              <a:t>tu</a:t>
            </a:r>
            <a:r>
              <a:rPr sz="1765" b="1" dirty="0">
                <a:latin typeface="Arial"/>
                <a:cs typeface="Arial"/>
              </a:rPr>
              <a:t>r</a:t>
            </a:r>
            <a:r>
              <a:rPr sz="1765" b="1" spc="-13" dirty="0">
                <a:latin typeface="Arial"/>
                <a:cs typeface="Arial"/>
              </a:rPr>
              <a:t>n</a:t>
            </a:r>
            <a:r>
              <a:rPr sz="1765" b="1" dirty="0">
                <a:latin typeface="Arial"/>
                <a:cs typeface="Arial"/>
              </a:rPr>
              <a:t>s</a:t>
            </a:r>
            <a:endParaRPr sz="1765">
              <a:latin typeface="Arial"/>
              <a:cs typeface="Arial"/>
            </a:endParaRPr>
          </a:p>
          <a:p>
            <a:pPr marL="616356" lvl="1" indent="-201717">
              <a:spcBef>
                <a:spcPts val="578"/>
              </a:spcBef>
              <a:buFont typeface="Arial"/>
              <a:buChar char="–"/>
              <a:tabLst>
                <a:tab pos="616356" algn="l"/>
              </a:tabLst>
            </a:pPr>
            <a:r>
              <a:rPr sz="1412" b="1" spc="-9" dirty="0">
                <a:solidFill>
                  <a:srgbClr val="0066CC"/>
                </a:solidFill>
                <a:latin typeface="Arial"/>
                <a:cs typeface="Arial"/>
              </a:rPr>
              <a:t>L</a:t>
            </a:r>
            <a:r>
              <a:rPr sz="1412" b="1" dirty="0">
                <a:solidFill>
                  <a:srgbClr val="0066CC"/>
                </a:solidFill>
                <a:latin typeface="Arial"/>
                <a:cs typeface="Arial"/>
              </a:rPr>
              <a:t>et</a:t>
            </a:r>
            <a:r>
              <a:rPr sz="1412" b="1" spc="-4" dirty="0">
                <a:solidFill>
                  <a:srgbClr val="0066CC"/>
                </a:solidFill>
                <a:latin typeface="Arial"/>
                <a:cs typeface="Arial"/>
              </a:rPr>
              <a:t> </a:t>
            </a:r>
            <a:r>
              <a:rPr sz="1412" b="1" spc="-9" dirty="0">
                <a:solidFill>
                  <a:srgbClr val="0066CC"/>
                </a:solidFill>
                <a:latin typeface="Arial"/>
                <a:cs typeface="Arial"/>
              </a:rPr>
              <a:t>on</a:t>
            </a:r>
            <a:r>
              <a:rPr sz="1412" b="1" dirty="0">
                <a:solidFill>
                  <a:srgbClr val="0066CC"/>
                </a:solidFill>
                <a:latin typeface="Arial"/>
                <a:cs typeface="Arial"/>
              </a:rPr>
              <a:t>e</a:t>
            </a:r>
            <a:r>
              <a:rPr sz="1412" b="1" spc="-4" dirty="0">
                <a:solidFill>
                  <a:srgbClr val="0066CC"/>
                </a:solidFill>
                <a:latin typeface="Arial"/>
                <a:cs typeface="Arial"/>
              </a:rPr>
              <a:t> </a:t>
            </a:r>
            <a:r>
              <a:rPr sz="1412" b="1" spc="-9" dirty="0">
                <a:solidFill>
                  <a:srgbClr val="0066CC"/>
                </a:solidFill>
                <a:latin typeface="Arial"/>
                <a:cs typeface="Arial"/>
              </a:rPr>
              <a:t>in</a:t>
            </a:r>
            <a:r>
              <a:rPr sz="1412" b="1" spc="-4" dirty="0">
                <a:solidFill>
                  <a:srgbClr val="0066CC"/>
                </a:solidFill>
                <a:latin typeface="Arial"/>
                <a:cs typeface="Arial"/>
              </a:rPr>
              <a:t> </a:t>
            </a:r>
            <a:r>
              <a:rPr sz="1412" b="1" dirty="0">
                <a:solidFill>
                  <a:srgbClr val="0066CC"/>
                </a:solidFill>
                <a:latin typeface="Arial"/>
                <a:cs typeface="Arial"/>
              </a:rPr>
              <a:t>at</a:t>
            </a:r>
            <a:r>
              <a:rPr sz="1412" b="1" spc="-4" dirty="0">
                <a:solidFill>
                  <a:srgbClr val="0066CC"/>
                </a:solidFill>
                <a:latin typeface="Arial"/>
                <a:cs typeface="Arial"/>
              </a:rPr>
              <a:t> </a:t>
            </a:r>
            <a:r>
              <a:rPr sz="1412" b="1" dirty="0">
                <a:solidFill>
                  <a:srgbClr val="0066CC"/>
                </a:solidFill>
                <a:latin typeface="Arial"/>
                <a:cs typeface="Arial"/>
              </a:rPr>
              <a:t>a</a:t>
            </a:r>
            <a:r>
              <a:rPr sz="1412" b="1" spc="-4" dirty="0">
                <a:solidFill>
                  <a:srgbClr val="0066CC"/>
                </a:solidFill>
                <a:latin typeface="Arial"/>
                <a:cs typeface="Arial"/>
              </a:rPr>
              <a:t> ti</a:t>
            </a:r>
            <a:r>
              <a:rPr sz="1412" b="1" dirty="0">
                <a:solidFill>
                  <a:srgbClr val="0066CC"/>
                </a:solidFill>
                <a:latin typeface="Arial"/>
                <a:cs typeface="Arial"/>
              </a:rPr>
              <a:t>me</a:t>
            </a:r>
            <a:endParaRPr sz="1412">
              <a:latin typeface="Arial"/>
              <a:cs typeface="Arial"/>
            </a:endParaRPr>
          </a:p>
          <a:p>
            <a:pPr marL="616356" lvl="1" indent="-201717">
              <a:spcBef>
                <a:spcPts val="512"/>
              </a:spcBef>
              <a:buFont typeface="Arial"/>
              <a:buChar char="–"/>
              <a:tabLst>
                <a:tab pos="616356" algn="l"/>
              </a:tabLst>
            </a:pPr>
            <a:r>
              <a:rPr sz="1412" b="1" spc="-18" dirty="0">
                <a:solidFill>
                  <a:srgbClr val="0066CC"/>
                </a:solidFill>
                <a:latin typeface="Arial"/>
                <a:cs typeface="Arial"/>
              </a:rPr>
              <a:t>W</a:t>
            </a:r>
            <a:r>
              <a:rPr sz="1412" b="1" dirty="0">
                <a:solidFill>
                  <a:srgbClr val="0066CC"/>
                </a:solidFill>
                <a:latin typeface="Arial"/>
                <a:cs typeface="Arial"/>
              </a:rPr>
              <a:t>a</a:t>
            </a:r>
            <a:r>
              <a:rPr sz="1412" b="1" spc="-4" dirty="0">
                <a:solidFill>
                  <a:srgbClr val="0066CC"/>
                </a:solidFill>
                <a:latin typeface="Arial"/>
                <a:cs typeface="Arial"/>
              </a:rPr>
              <a:t>i</a:t>
            </a:r>
            <a:r>
              <a:rPr sz="1412" b="1" dirty="0">
                <a:solidFill>
                  <a:srgbClr val="0066CC"/>
                </a:solidFill>
                <a:latin typeface="Arial"/>
                <a:cs typeface="Arial"/>
              </a:rPr>
              <a:t>t</a:t>
            </a:r>
            <a:r>
              <a:rPr sz="1412" b="1" spc="-4" dirty="0">
                <a:solidFill>
                  <a:srgbClr val="0066CC"/>
                </a:solidFill>
                <a:latin typeface="Arial"/>
                <a:cs typeface="Arial"/>
              </a:rPr>
              <a:t> </a:t>
            </a:r>
            <a:r>
              <a:rPr sz="1412" b="1" dirty="0">
                <a:solidFill>
                  <a:srgbClr val="0066CC"/>
                </a:solidFill>
                <a:latin typeface="Arial"/>
                <a:cs typeface="Arial"/>
              </a:rPr>
              <a:t>y</a:t>
            </a:r>
            <a:r>
              <a:rPr sz="1412" b="1" spc="-9" dirty="0">
                <a:solidFill>
                  <a:srgbClr val="0066CC"/>
                </a:solidFill>
                <a:latin typeface="Arial"/>
                <a:cs typeface="Arial"/>
              </a:rPr>
              <a:t>ou</a:t>
            </a:r>
            <a:r>
              <a:rPr sz="1412" b="1" dirty="0">
                <a:solidFill>
                  <a:srgbClr val="0066CC"/>
                </a:solidFill>
                <a:latin typeface="Arial"/>
                <a:cs typeface="Arial"/>
              </a:rPr>
              <a:t>r</a:t>
            </a:r>
            <a:r>
              <a:rPr sz="1412" b="1" spc="-4" dirty="0">
                <a:solidFill>
                  <a:srgbClr val="0066CC"/>
                </a:solidFill>
                <a:latin typeface="Arial"/>
                <a:cs typeface="Arial"/>
              </a:rPr>
              <a:t> </a:t>
            </a:r>
            <a:r>
              <a:rPr sz="1412" b="1" spc="-9" dirty="0">
                <a:solidFill>
                  <a:srgbClr val="0066CC"/>
                </a:solidFill>
                <a:latin typeface="Arial"/>
                <a:cs typeface="Arial"/>
              </a:rPr>
              <a:t>tu</a:t>
            </a:r>
            <a:r>
              <a:rPr sz="1412" b="1" dirty="0">
                <a:solidFill>
                  <a:srgbClr val="0066CC"/>
                </a:solidFill>
                <a:latin typeface="Arial"/>
                <a:cs typeface="Arial"/>
              </a:rPr>
              <a:t>r</a:t>
            </a:r>
            <a:r>
              <a:rPr sz="1412" b="1" spc="-9" dirty="0">
                <a:solidFill>
                  <a:srgbClr val="0066CC"/>
                </a:solidFill>
                <a:latin typeface="Arial"/>
                <a:cs typeface="Arial"/>
              </a:rPr>
              <a:t>n</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1"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1" y="2476124"/>
            <a:ext cx="1529042" cy="834459"/>
          </a:xfrm>
          <a:prstGeom prst="rect">
            <a:avLst/>
          </a:prstGeom>
        </p:spPr>
        <p:txBody>
          <a:bodyPr vert="horz" wrap="square" lIns="0" tIns="0" rIns="0" bIns="0" rtlCol="0">
            <a:spAutoFit/>
          </a:bodyPr>
          <a:lstStyle/>
          <a:p>
            <a:pPr marL="11206" marR="4483" algn="just">
              <a:lnSpc>
                <a:spcPct val="128000"/>
              </a:lnSpc>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p:txBody>
      </p:sp>
      <p:sp>
        <p:nvSpPr>
          <p:cNvPr id="9" name="object 9"/>
          <p:cNvSpPr txBox="1"/>
          <p:nvPr/>
        </p:nvSpPr>
        <p:spPr>
          <a:xfrm>
            <a:off x="8076554" y="2476124"/>
            <a:ext cx="1098737" cy="485902"/>
          </a:xfrm>
          <a:prstGeom prst="rect">
            <a:avLst/>
          </a:prstGeom>
        </p:spPr>
        <p:txBody>
          <a:bodyPr vert="horz" wrap="square" lIns="0" tIns="0" rIns="0" bIns="0" rtlCol="0">
            <a:spAutoFit/>
          </a:bodyPr>
          <a:lstStyle/>
          <a:p>
            <a:pPr marL="50429"/>
            <a:r>
              <a:rPr sz="1412" b="1" spc="-4" dirty="0">
                <a:latin typeface="Courier New"/>
                <a:cs typeface="Courier New"/>
              </a:rPr>
              <a:t>1</a:t>
            </a:r>
            <a:r>
              <a:rPr sz="1412" b="1" dirty="0">
                <a:latin typeface="Courier New"/>
                <a:cs typeface="Courier New"/>
              </a:rPr>
              <a:t>) { }</a:t>
            </a:r>
            <a:endParaRPr sz="1412">
              <a:latin typeface="Courier New"/>
              <a:cs typeface="Courier New"/>
            </a:endParaRPr>
          </a:p>
          <a:p>
            <a:pPr marL="11206">
              <a:spcBef>
                <a:spcPts val="437"/>
              </a:spcBef>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0" name="object 10"/>
          <p:cNvSpPr txBox="1"/>
          <p:nvPr/>
        </p:nvSpPr>
        <p:spPr>
          <a:xfrm>
            <a:off x="9260085" y="2746858"/>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1" name="object 11"/>
          <p:cNvSpPr txBox="1"/>
          <p:nvPr/>
        </p:nvSpPr>
        <p:spPr>
          <a:xfrm>
            <a:off x="6502211" y="3573780"/>
            <a:ext cx="1529042" cy="1109856"/>
          </a:xfrm>
          <a:prstGeom prst="rect">
            <a:avLst/>
          </a:prstGeom>
        </p:spPr>
        <p:txBody>
          <a:bodyPr vert="horz" wrap="square" lIns="0" tIns="0" rIns="0" bIns="0" rtlCol="0">
            <a:spAutoFit/>
          </a:bodyPr>
          <a:lstStyle/>
          <a:p>
            <a:pPr marL="11206" algn="just"/>
            <a:r>
              <a:rPr sz="1412" b="1" u="heavy" dirty="0">
                <a:latin typeface="Arial"/>
                <a:cs typeface="Arial"/>
              </a:rPr>
              <a:t>P1</a:t>
            </a:r>
            <a:r>
              <a:rPr sz="1412" b="1" dirty="0">
                <a:latin typeface="Arial"/>
                <a:cs typeface="Arial"/>
              </a:rPr>
              <a:t>:</a:t>
            </a:r>
            <a:endParaRPr sz="1412">
              <a:latin typeface="Arial"/>
              <a:cs typeface="Arial"/>
            </a:endParaRPr>
          </a:p>
          <a:p>
            <a:pPr marL="11206" marR="4483" algn="just">
              <a:lnSpc>
                <a:spcPct val="130600"/>
              </a:lnSpc>
              <a:spcBef>
                <a:spcPts val="331"/>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12" name="object 12"/>
          <p:cNvSpPr txBox="1"/>
          <p:nvPr/>
        </p:nvSpPr>
        <p:spPr>
          <a:xfrm>
            <a:off x="8076554" y="3910477"/>
            <a:ext cx="1098737" cy="498726"/>
          </a:xfrm>
          <a:prstGeom prst="rect">
            <a:avLst/>
          </a:prstGeom>
        </p:spPr>
        <p:txBody>
          <a:bodyPr vert="horz" wrap="square" lIns="0" tIns="0" rIns="0" bIns="0" rtlCol="0">
            <a:spAutoFit/>
          </a:bodyPr>
          <a:lstStyle/>
          <a:p>
            <a:pPr marL="50429"/>
            <a:r>
              <a:rPr sz="1412" b="1" dirty="0">
                <a:latin typeface="Courier New"/>
                <a:cs typeface="Courier New"/>
              </a:rPr>
              <a:t>0) { }</a:t>
            </a:r>
            <a:endParaRPr sz="1412">
              <a:latin typeface="Courier New"/>
              <a:cs typeface="Courier New"/>
            </a:endParaRPr>
          </a:p>
          <a:p>
            <a:pPr marL="11206">
              <a:spcBef>
                <a:spcPts val="525"/>
              </a:spcBef>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3" name="object 13"/>
          <p:cNvSpPr txBox="1"/>
          <p:nvPr/>
        </p:nvSpPr>
        <p:spPr>
          <a:xfrm>
            <a:off x="9260085" y="4192417"/>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4" name="object 14"/>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4</a:t>
            </a:r>
            <a:endParaRPr sz="1412">
              <a:latin typeface="Arial"/>
              <a:cs typeface="Arial"/>
            </a:endParaRPr>
          </a:p>
        </p:txBody>
      </p:sp>
      <p:sp>
        <p:nvSpPr>
          <p:cNvPr id="15" name="object 15"/>
          <p:cNvSpPr txBox="1"/>
          <p:nvPr/>
        </p:nvSpPr>
        <p:spPr>
          <a:xfrm>
            <a:off x="2615173" y="5122490"/>
            <a:ext cx="2674284" cy="436017"/>
          </a:xfrm>
          <a:prstGeom prst="rect">
            <a:avLst/>
          </a:prstGeom>
          <a:solidFill>
            <a:srgbClr val="FFFB00"/>
          </a:solidFill>
          <a:ln w="25399">
            <a:solidFill>
              <a:srgbClr val="000000"/>
            </a:solidFill>
          </a:ln>
        </p:spPr>
        <p:txBody>
          <a:bodyPr vert="horz" wrap="square" lIns="0" tIns="0" rIns="0" bIns="0" rtlCol="0">
            <a:spAutoFit/>
          </a:bodyPr>
          <a:lstStyle/>
          <a:p>
            <a:pPr marL="618037" marR="76204" indent="-537911">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spc="-40" dirty="0">
                <a:latin typeface="Arial"/>
                <a:cs typeface="Arial"/>
              </a:rPr>
              <a:t>V</a:t>
            </a:r>
            <a:r>
              <a:rPr sz="1412" b="1" spc="-9" dirty="0">
                <a:latin typeface="Arial"/>
                <a:cs typeface="Arial"/>
              </a:rPr>
              <a:t>iol</a:t>
            </a:r>
            <a:r>
              <a:rPr sz="1412" b="1" dirty="0">
                <a:latin typeface="Arial"/>
                <a:cs typeface="Arial"/>
              </a:rPr>
              <a:t>ates</a:t>
            </a:r>
            <a:r>
              <a:rPr sz="1412" b="1" spc="-4" dirty="0">
                <a:latin typeface="Arial"/>
                <a:cs typeface="Arial"/>
              </a:rPr>
              <a:t> </a:t>
            </a:r>
            <a:r>
              <a:rPr sz="1412" b="1" spc="-9" dirty="0">
                <a:latin typeface="Arial"/>
                <a:cs typeface="Arial"/>
              </a:rPr>
              <a:t>p</a:t>
            </a:r>
            <a:r>
              <a:rPr sz="1412" b="1" dirty="0">
                <a:latin typeface="Arial"/>
                <a:cs typeface="Arial"/>
              </a:rPr>
              <a:t>r</a:t>
            </a:r>
            <a:r>
              <a:rPr sz="1412" b="1" spc="-9" dirty="0">
                <a:latin typeface="Arial"/>
                <a:cs typeface="Arial"/>
              </a:rPr>
              <a:t>og</a:t>
            </a:r>
            <a:r>
              <a:rPr sz="1412" b="1" dirty="0">
                <a:latin typeface="Arial"/>
                <a:cs typeface="Arial"/>
              </a:rPr>
              <a:t>ress</a:t>
            </a:r>
            <a:r>
              <a:rPr sz="1412" b="1" spc="-4" dirty="0">
                <a:latin typeface="Arial"/>
                <a:cs typeface="Arial"/>
              </a:rPr>
              <a:t> </a:t>
            </a:r>
            <a:r>
              <a:rPr sz="1412" b="1" dirty="0">
                <a:latin typeface="Arial"/>
                <a:cs typeface="Arial"/>
              </a:rPr>
              <a:t>a</a:t>
            </a:r>
            <a:r>
              <a:rPr sz="1412" b="1" spc="-9" dirty="0">
                <a:latin typeface="Arial"/>
                <a:cs typeface="Arial"/>
              </a:rPr>
              <a:t>nd bound</a:t>
            </a:r>
            <a:r>
              <a:rPr sz="1412" b="1" dirty="0">
                <a:latin typeface="Arial"/>
                <a:cs typeface="Arial"/>
              </a:rPr>
              <a:t>e</a:t>
            </a:r>
            <a:r>
              <a:rPr sz="1412" b="1" spc="-9" dirty="0">
                <a:latin typeface="Arial"/>
                <a:cs typeface="Arial"/>
              </a:rPr>
              <a:t>d</a:t>
            </a:r>
            <a:r>
              <a:rPr sz="1412" b="1" spc="-4" dirty="0">
                <a:latin typeface="Arial"/>
                <a:cs typeface="Arial"/>
              </a:rPr>
              <a:t> </a:t>
            </a:r>
            <a:r>
              <a:rPr sz="1412" b="1" spc="-13" dirty="0">
                <a:latin typeface="Arial"/>
                <a:cs typeface="Arial"/>
              </a:rPr>
              <a:t>w</a:t>
            </a:r>
            <a:r>
              <a:rPr sz="1412" b="1" dirty="0">
                <a:latin typeface="Arial"/>
                <a:cs typeface="Arial"/>
              </a:rPr>
              <a:t>a</a:t>
            </a:r>
            <a:r>
              <a:rPr sz="1412" b="1" spc="-9" dirty="0">
                <a:latin typeface="Arial"/>
                <a:cs typeface="Arial"/>
              </a:rPr>
              <a:t>iting</a:t>
            </a:r>
            <a:endParaRPr sz="1412">
              <a:latin typeface="Arial"/>
              <a:cs typeface="Arial"/>
            </a:endParaRPr>
          </a:p>
        </p:txBody>
      </p:sp>
    </p:spTree>
    <p:extLst>
      <p:ext uri="{BB962C8B-B14F-4D97-AF65-F5344CB8AC3E}">
        <p14:creationId xmlns:p14="http://schemas.microsoft.com/office/powerpoint/2010/main" val="26012802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C</a:t>
            </a:r>
            <a:r>
              <a:rPr sz="1765" b="1" spc="-13" dirty="0">
                <a:latin typeface="Arial"/>
                <a:cs typeface="Arial"/>
              </a:rPr>
              <a:t>o</a:t>
            </a:r>
            <a:r>
              <a:rPr sz="1765" b="1" dirty="0">
                <a:latin typeface="Arial"/>
                <a:cs typeface="Arial"/>
              </a:rPr>
              <a:t>m</a:t>
            </a:r>
            <a:r>
              <a:rPr sz="1765" b="1" spc="-9" dirty="0">
                <a:latin typeface="Arial"/>
                <a:cs typeface="Arial"/>
              </a:rPr>
              <a:t>bin</a:t>
            </a:r>
            <a:r>
              <a:rPr sz="1765" b="1" dirty="0">
                <a:latin typeface="Arial"/>
                <a:cs typeface="Arial"/>
              </a:rPr>
              <a:t>e</a:t>
            </a:r>
            <a:r>
              <a:rPr sz="1765" b="1" spc="-4" dirty="0">
                <a:latin typeface="Arial"/>
                <a:cs typeface="Arial"/>
              </a:rPr>
              <a:t> </a:t>
            </a:r>
            <a:r>
              <a:rPr sz="1765" b="1" dirty="0">
                <a:latin typeface="Arial"/>
                <a:cs typeface="Arial"/>
              </a:rPr>
              <a:t>a</a:t>
            </a:r>
            <a:r>
              <a:rPr sz="1765" b="1" spc="-13" dirty="0">
                <a:latin typeface="Arial"/>
                <a:cs typeface="Arial"/>
              </a:rPr>
              <a:t>pp</a:t>
            </a:r>
            <a:r>
              <a:rPr sz="1765" b="1" dirty="0">
                <a:latin typeface="Arial"/>
                <a:cs typeface="Arial"/>
              </a:rPr>
              <a:t>r</a:t>
            </a:r>
            <a:r>
              <a:rPr sz="1765" b="1" spc="-13" dirty="0">
                <a:latin typeface="Arial"/>
                <a:cs typeface="Arial"/>
              </a:rPr>
              <a:t>o</a:t>
            </a:r>
            <a:r>
              <a:rPr sz="1765" b="1" dirty="0">
                <a:latin typeface="Arial"/>
                <a:cs typeface="Arial"/>
              </a:rPr>
              <a:t>ac</a:t>
            </a:r>
            <a:r>
              <a:rPr sz="1765" b="1" spc="-13" dirty="0">
                <a:latin typeface="Arial"/>
                <a:cs typeface="Arial"/>
              </a:rPr>
              <a:t>h</a:t>
            </a:r>
            <a:r>
              <a:rPr sz="1765" b="1" dirty="0">
                <a:latin typeface="Arial"/>
                <a:cs typeface="Arial"/>
              </a:rPr>
              <a:t>es</a:t>
            </a:r>
            <a:endParaRPr sz="1765">
              <a:latin typeface="Arial"/>
              <a:cs typeface="Arial"/>
            </a:endParaRPr>
          </a:p>
          <a:p>
            <a:pPr marL="616356" lvl="1" indent="-201717">
              <a:spcBef>
                <a:spcPts val="578"/>
              </a:spcBef>
              <a:buFont typeface="Arial"/>
              <a:buChar char="–"/>
              <a:tabLst>
                <a:tab pos="616356" algn="l"/>
              </a:tabLst>
            </a:pPr>
            <a:r>
              <a:rPr sz="1412" b="1" dirty="0">
                <a:solidFill>
                  <a:srgbClr val="0066CC"/>
                </a:solidFill>
                <a:latin typeface="Arial"/>
                <a:cs typeface="Arial"/>
              </a:rPr>
              <a:t>Use</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dirty="0">
                <a:solidFill>
                  <a:srgbClr val="0066CC"/>
                </a:solidFill>
                <a:latin typeface="Arial"/>
                <a:cs typeface="Arial"/>
              </a:rPr>
              <a:t>[</a:t>
            </a:r>
            <a:r>
              <a:rPr sz="1412" b="1" spc="-4" dirty="0">
                <a:solidFill>
                  <a:srgbClr val="0066CC"/>
                </a:solidFill>
                <a:latin typeface="Arial"/>
                <a:cs typeface="Arial"/>
              </a:rPr>
              <a:t> </a:t>
            </a:r>
            <a:r>
              <a:rPr sz="1412" b="1" dirty="0">
                <a:solidFill>
                  <a:srgbClr val="0066CC"/>
                </a:solidFill>
                <a:latin typeface="Arial"/>
                <a:cs typeface="Arial"/>
              </a:rPr>
              <a:t>]</a:t>
            </a:r>
            <a:r>
              <a:rPr sz="1412" b="1" spc="-4" dirty="0">
                <a:solidFill>
                  <a:srgbClr val="0066CC"/>
                </a:solidFill>
                <a:latin typeface="Arial"/>
                <a:cs typeface="Arial"/>
              </a:rPr>
              <a:t> </a:t>
            </a:r>
            <a:r>
              <a:rPr sz="1412" b="1" spc="-9" dirty="0">
                <a:solidFill>
                  <a:srgbClr val="0066CC"/>
                </a:solidFill>
                <a:latin typeface="Arial"/>
                <a:cs typeface="Arial"/>
              </a:rPr>
              <a:t>to</a:t>
            </a:r>
            <a:r>
              <a:rPr sz="1412" b="1" spc="-4" dirty="0">
                <a:solidFill>
                  <a:srgbClr val="0066CC"/>
                </a:solidFill>
                <a:latin typeface="Arial"/>
                <a:cs typeface="Arial"/>
              </a:rPr>
              <a:t> </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no</a:t>
            </a:r>
            <a:r>
              <a:rPr sz="1412" b="1" dirty="0">
                <a:solidFill>
                  <a:srgbClr val="0066CC"/>
                </a:solidFill>
                <a:latin typeface="Arial"/>
                <a:cs typeface="Arial"/>
              </a:rPr>
              <a:t>te</a:t>
            </a:r>
            <a:r>
              <a:rPr sz="1412" b="1" spc="-4" dirty="0">
                <a:solidFill>
                  <a:srgbClr val="0066CC"/>
                </a:solidFill>
                <a:latin typeface="Arial"/>
                <a:cs typeface="Arial"/>
              </a:rPr>
              <a:t> </a:t>
            </a:r>
            <a:r>
              <a:rPr sz="1412" b="1" spc="-9" dirty="0">
                <a:solidFill>
                  <a:srgbClr val="0066CC"/>
                </a:solidFill>
                <a:latin typeface="Arial"/>
                <a:cs typeface="Arial"/>
              </a:rPr>
              <a:t>in</a:t>
            </a:r>
            <a:r>
              <a:rPr sz="1412" b="1" dirty="0">
                <a:solidFill>
                  <a:srgbClr val="0066CC"/>
                </a:solidFill>
                <a:latin typeface="Arial"/>
                <a:cs typeface="Arial"/>
              </a:rPr>
              <a:t>terest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Use</a:t>
            </a:r>
            <a:r>
              <a:rPr sz="1412" b="1" spc="-4" dirty="0">
                <a:solidFill>
                  <a:srgbClr val="0066CC"/>
                </a:solidFill>
                <a:latin typeface="Arial"/>
                <a:cs typeface="Arial"/>
              </a:rPr>
              <a:t> </a:t>
            </a:r>
            <a:r>
              <a:rPr sz="1412" b="1" spc="-9" dirty="0">
                <a:solidFill>
                  <a:srgbClr val="0066CC"/>
                </a:solidFill>
                <a:latin typeface="Arial"/>
                <a:cs typeface="Arial"/>
              </a:rPr>
              <a:t>tu</a:t>
            </a:r>
            <a:r>
              <a:rPr sz="1412" b="1" dirty="0">
                <a:solidFill>
                  <a:srgbClr val="0066CC"/>
                </a:solidFill>
                <a:latin typeface="Arial"/>
                <a:cs typeface="Arial"/>
              </a:rPr>
              <a:t>r</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to</a:t>
            </a:r>
            <a:r>
              <a:rPr sz="1412" b="1" spc="-4" dirty="0">
                <a:solidFill>
                  <a:srgbClr val="0066CC"/>
                </a:solidFill>
                <a:latin typeface="Arial"/>
                <a:cs typeface="Arial"/>
              </a:rPr>
              <a:t> </a:t>
            </a:r>
            <a:r>
              <a:rPr sz="1412" b="1" spc="-9" dirty="0">
                <a:solidFill>
                  <a:srgbClr val="0066CC"/>
                </a:solidFill>
                <a:latin typeface="Arial"/>
                <a:cs typeface="Arial"/>
              </a:rPr>
              <a:t>b</a:t>
            </a:r>
            <a:r>
              <a:rPr sz="1412" b="1" dirty="0">
                <a:solidFill>
                  <a:srgbClr val="0066CC"/>
                </a:solidFill>
                <a:latin typeface="Arial"/>
                <a:cs typeface="Arial"/>
              </a:rPr>
              <a:t>reak</a:t>
            </a:r>
            <a:r>
              <a:rPr sz="1412" b="1" spc="-4" dirty="0">
                <a:solidFill>
                  <a:srgbClr val="0066CC"/>
                </a:solidFill>
                <a:latin typeface="Arial"/>
                <a:cs typeface="Arial"/>
              </a:rPr>
              <a:t> ti</a:t>
            </a:r>
            <a:r>
              <a:rPr sz="1412" b="1" dirty="0">
                <a:solidFill>
                  <a:srgbClr val="0066CC"/>
                </a:solidFill>
                <a:latin typeface="Arial"/>
                <a:cs typeface="Arial"/>
              </a:rPr>
              <a:t>es</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217863"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6" name="object 6"/>
          <p:cNvSpPr txBox="1"/>
          <p:nvPr/>
        </p:nvSpPr>
        <p:spPr>
          <a:xfrm>
            <a:off x="7361827" y="1595342"/>
            <a:ext cx="667871" cy="217304"/>
          </a:xfrm>
          <a:prstGeom prst="rect">
            <a:avLst/>
          </a:prstGeom>
        </p:spPr>
        <p:txBody>
          <a:bodyPr vert="horz" wrap="square" lIns="0" tIns="0" rIns="0" bIns="0" rtlCol="0">
            <a:spAutoFit/>
          </a:bodyPr>
          <a:lstStyle/>
          <a:p>
            <a:pPr marL="11206"/>
            <a:r>
              <a:rPr sz="1412" b="1" spc="-4" dirty="0">
                <a:latin typeface="Courier New"/>
                <a:cs typeface="Courier New"/>
              </a:rPr>
              <a:t>{0,0};</a:t>
            </a:r>
            <a:endParaRPr sz="1412">
              <a:latin typeface="Courier New"/>
              <a:cs typeface="Courier New"/>
            </a:endParaRPr>
          </a:p>
        </p:txBody>
      </p:sp>
      <p:sp>
        <p:nvSpPr>
          <p:cNvPr id="7" name="object 7"/>
          <p:cNvSpPr txBox="1"/>
          <p:nvPr/>
        </p:nvSpPr>
        <p:spPr>
          <a:xfrm>
            <a:off x="8222583"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8" name="object 8"/>
          <p:cNvSpPr/>
          <p:nvPr/>
        </p:nvSpPr>
        <p:spPr>
          <a:xfrm>
            <a:off x="6229069"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9" name="object 9"/>
          <p:cNvSpPr txBox="1"/>
          <p:nvPr/>
        </p:nvSpPr>
        <p:spPr>
          <a:xfrm>
            <a:off x="6217864"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10" name="object 10"/>
          <p:cNvSpPr txBox="1"/>
          <p:nvPr/>
        </p:nvSpPr>
        <p:spPr>
          <a:xfrm>
            <a:off x="6217863" y="2462672"/>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11" name="object 11"/>
          <p:cNvSpPr txBox="1"/>
          <p:nvPr/>
        </p:nvSpPr>
        <p:spPr>
          <a:xfrm>
            <a:off x="7361827" y="2462672"/>
            <a:ext cx="1489262" cy="217304"/>
          </a:xfrm>
          <a:prstGeom prst="rect">
            <a:avLst/>
          </a:prstGeom>
        </p:spPr>
        <p:txBody>
          <a:bodyPr vert="horz" wrap="square" lIns="0" tIns="0" rIns="0" bIns="0" rtlCol="0">
            <a:spAutoFit/>
          </a:bodyPr>
          <a:lstStyle/>
          <a:p>
            <a:pPr marL="11206">
              <a:tabLst>
                <a:tab pos="441535" algn="l"/>
              </a:tabLst>
            </a:pPr>
            <a:r>
              <a:rPr sz="1412" b="1" spc="-4" dirty="0">
                <a:latin typeface="Courier New"/>
                <a:cs typeface="Courier New"/>
              </a:rPr>
              <a:t>1</a:t>
            </a:r>
            <a:r>
              <a:rPr sz="1412" b="1" dirty="0">
                <a:latin typeface="Courier New"/>
                <a:cs typeface="Courier New"/>
              </a:rPr>
              <a:t>;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1;</a:t>
            </a:r>
            <a:endParaRPr sz="1412">
              <a:latin typeface="Courier New"/>
              <a:cs typeface="Courier New"/>
            </a:endParaRPr>
          </a:p>
        </p:txBody>
      </p:sp>
      <p:sp>
        <p:nvSpPr>
          <p:cNvPr id="12" name="object 12"/>
          <p:cNvSpPr txBox="1"/>
          <p:nvPr/>
        </p:nvSpPr>
        <p:spPr>
          <a:xfrm>
            <a:off x="6217863" y="2789889"/>
            <a:ext cx="1529042" cy="569387"/>
          </a:xfrm>
          <a:prstGeom prst="rect">
            <a:avLst/>
          </a:prstGeom>
        </p:spPr>
        <p:txBody>
          <a:bodyPr vert="horz" wrap="square" lIns="0" tIns="0" rIns="0" bIns="0" rtlCol="0">
            <a:spAutoFit/>
          </a:bodyPr>
          <a:lstStyle/>
          <a:p>
            <a:pPr marL="11206" marR="4483">
              <a:lnSpc>
                <a:spcPct val="131000"/>
              </a:lnSpc>
            </a:pPr>
            <a:r>
              <a:rPr sz="1412" b="1" dirty="0">
                <a:latin typeface="Courier New"/>
                <a:cs typeface="Courier New"/>
              </a:rPr>
              <a:t>w</a:t>
            </a:r>
            <a:r>
              <a:rPr sz="1412" b="1" spc="-4" dirty="0">
                <a:latin typeface="Courier New"/>
                <a:cs typeface="Courier New"/>
              </a:rPr>
              <a:t>hil</a:t>
            </a:r>
            <a:r>
              <a:rPr sz="1412" b="1" dirty="0">
                <a:latin typeface="Courier New"/>
                <a:cs typeface="Courier New"/>
              </a:rPr>
              <a:t>e </a:t>
            </a:r>
            <a:r>
              <a:rPr sz="1412" b="1" spc="-4" dirty="0">
                <a:latin typeface="Courier New"/>
                <a:cs typeface="Courier New"/>
              </a:rPr>
              <a:t>(flag[1]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a:t>
            </a:r>
            <a:endParaRPr sz="1412">
              <a:latin typeface="Courier New"/>
              <a:cs typeface="Courier New"/>
            </a:endParaRPr>
          </a:p>
        </p:txBody>
      </p:sp>
      <p:sp>
        <p:nvSpPr>
          <p:cNvPr id="13" name="object 13"/>
          <p:cNvSpPr txBox="1"/>
          <p:nvPr/>
        </p:nvSpPr>
        <p:spPr>
          <a:xfrm>
            <a:off x="7792207" y="2789889"/>
            <a:ext cx="1137957" cy="569387"/>
          </a:xfrm>
          <a:prstGeom prst="rect">
            <a:avLst/>
          </a:prstGeom>
        </p:spPr>
        <p:txBody>
          <a:bodyPr vert="horz" wrap="square" lIns="0" tIns="0" rIns="0" bIns="0" rtlCol="0">
            <a:spAutoFit/>
          </a:bodyPr>
          <a:lstStyle/>
          <a:p>
            <a:pPr marL="11206" marR="4483" indent="39223">
              <a:lnSpc>
                <a:spcPct val="131000"/>
              </a:lnSpc>
            </a:pPr>
            <a:r>
              <a:rPr sz="1412" b="1" spc="-4" dirty="0">
                <a:latin typeface="Courier New"/>
                <a:cs typeface="Courier New"/>
              </a:rPr>
              <a:t>&amp;</a:t>
            </a:r>
            <a:r>
              <a:rPr sz="1412" b="1" dirty="0">
                <a:latin typeface="Courier New"/>
                <a:cs typeface="Courier New"/>
              </a:rPr>
              <a:t>&amp;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a:t>
            </a:r>
            <a:r>
              <a:rPr sz="1412" b="1" spc="-4" dirty="0">
                <a:solidFill>
                  <a:srgbClr val="FF3300"/>
                </a:solidFill>
                <a:latin typeface="Courier New"/>
                <a:cs typeface="Courier New"/>
              </a:rPr>
              <a:t>Crit</a:t>
            </a:r>
            <a:endParaRPr sz="1412">
              <a:latin typeface="Courier New"/>
              <a:cs typeface="Courier New"/>
            </a:endParaRPr>
          </a:p>
        </p:txBody>
      </p:sp>
      <p:sp>
        <p:nvSpPr>
          <p:cNvPr id="14" name="object 14"/>
          <p:cNvSpPr txBox="1"/>
          <p:nvPr/>
        </p:nvSpPr>
        <p:spPr>
          <a:xfrm>
            <a:off x="8975741" y="2789889"/>
            <a:ext cx="707651" cy="498726"/>
          </a:xfrm>
          <a:prstGeom prst="rect">
            <a:avLst/>
          </a:prstGeom>
        </p:spPr>
        <p:txBody>
          <a:bodyPr vert="horz" wrap="square" lIns="0" tIns="0" rIns="0" bIns="0" rtlCol="0">
            <a:spAutoFit/>
          </a:bodyPr>
          <a:lstStyle/>
          <a:p>
            <a:pPr marL="50429"/>
            <a:r>
              <a:rPr sz="1412" b="1" spc="-4" dirty="0">
                <a:latin typeface="Courier New"/>
                <a:cs typeface="Courier New"/>
              </a:rPr>
              <a:t>1</a:t>
            </a:r>
            <a:r>
              <a:rPr sz="1412" b="1" dirty="0">
                <a:latin typeface="Courier New"/>
                <a:cs typeface="Courier New"/>
              </a:rPr>
              <a:t>) { }</a:t>
            </a:r>
            <a:endParaRPr sz="1412">
              <a:latin typeface="Courier New"/>
              <a:cs typeface="Courier New"/>
            </a:endParaRPr>
          </a:p>
          <a:p>
            <a:pPr marL="11206">
              <a:spcBef>
                <a:spcPts val="525"/>
              </a:spcBef>
            </a:pPr>
            <a:r>
              <a:rPr sz="1412" b="1" spc="-4" dirty="0">
                <a:solidFill>
                  <a:srgbClr val="FF3300"/>
                </a:solidFill>
                <a:latin typeface="Courier New"/>
                <a:cs typeface="Courier New"/>
              </a:rPr>
              <a:t>sect</a:t>
            </a:r>
            <a:endParaRPr sz="1412">
              <a:latin typeface="Courier New"/>
              <a:cs typeface="Courier New"/>
            </a:endParaRPr>
          </a:p>
        </p:txBody>
      </p:sp>
      <p:sp>
        <p:nvSpPr>
          <p:cNvPr id="15" name="object 15"/>
          <p:cNvSpPr txBox="1"/>
          <p:nvPr/>
        </p:nvSpPr>
        <p:spPr>
          <a:xfrm>
            <a:off x="6217864" y="3338523"/>
            <a:ext cx="1381685" cy="217304"/>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16" name="object 16"/>
          <p:cNvSpPr/>
          <p:nvPr/>
        </p:nvSpPr>
        <p:spPr>
          <a:xfrm>
            <a:off x="6229069" y="4072050"/>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17" name="object 17"/>
          <p:cNvSpPr txBox="1"/>
          <p:nvPr/>
        </p:nvSpPr>
        <p:spPr>
          <a:xfrm>
            <a:off x="6217864" y="3898751"/>
            <a:ext cx="301438" cy="217304"/>
          </a:xfrm>
          <a:prstGeom prst="rect">
            <a:avLst/>
          </a:prstGeom>
        </p:spPr>
        <p:txBody>
          <a:bodyPr vert="horz" wrap="square" lIns="0" tIns="0" rIns="0" bIns="0" rtlCol="0">
            <a:spAutoFit/>
          </a:bodyPr>
          <a:lstStyle/>
          <a:p>
            <a:pPr marL="11206"/>
            <a:r>
              <a:rPr sz="1412" b="1" dirty="0">
                <a:latin typeface="Arial"/>
                <a:cs typeface="Arial"/>
              </a:rPr>
              <a:t>P1:</a:t>
            </a:r>
            <a:endParaRPr sz="1412">
              <a:latin typeface="Arial"/>
              <a:cs typeface="Arial"/>
            </a:endParaRPr>
          </a:p>
        </p:txBody>
      </p:sp>
      <p:sp>
        <p:nvSpPr>
          <p:cNvPr id="18" name="object 18"/>
          <p:cNvSpPr txBox="1"/>
          <p:nvPr/>
        </p:nvSpPr>
        <p:spPr>
          <a:xfrm>
            <a:off x="6217863" y="4221995"/>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19" name="object 19"/>
          <p:cNvSpPr txBox="1"/>
          <p:nvPr/>
        </p:nvSpPr>
        <p:spPr>
          <a:xfrm>
            <a:off x="7361827" y="4221995"/>
            <a:ext cx="1568262" cy="825162"/>
          </a:xfrm>
          <a:prstGeom prst="rect">
            <a:avLst/>
          </a:prstGeom>
        </p:spPr>
        <p:txBody>
          <a:bodyPr vert="horz" wrap="square" lIns="0" tIns="0" rIns="0" bIns="0" rtlCol="0">
            <a:spAutoFit/>
          </a:bodyPr>
          <a:lstStyle/>
          <a:p>
            <a:pPr marL="11206">
              <a:tabLst>
                <a:tab pos="441535" algn="l"/>
              </a:tabLst>
            </a:pPr>
            <a:r>
              <a:rPr sz="1412" b="1" spc="-4" dirty="0">
                <a:latin typeface="Courier New"/>
                <a:cs typeface="Courier New"/>
              </a:rPr>
              <a:t>1</a:t>
            </a:r>
            <a:r>
              <a:rPr sz="1412" b="1" dirty="0">
                <a:latin typeface="Courier New"/>
                <a:cs typeface="Courier New"/>
              </a:rPr>
              <a:t>;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a:p>
            <a:pPr marL="441535" marR="4483" indent="39223">
              <a:lnSpc>
                <a:spcPct val="131000"/>
              </a:lnSpc>
              <a:spcBef>
                <a:spcPts val="339"/>
              </a:spcBef>
            </a:pPr>
            <a:r>
              <a:rPr sz="1412" b="1" spc="-4" dirty="0">
                <a:latin typeface="Courier New"/>
                <a:cs typeface="Courier New"/>
              </a:rPr>
              <a:t>&amp;</a:t>
            </a:r>
            <a:r>
              <a:rPr sz="1412" b="1" dirty="0">
                <a:latin typeface="Courier New"/>
                <a:cs typeface="Courier New"/>
              </a:rPr>
              <a:t>&amp;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a:t>
            </a:r>
            <a:r>
              <a:rPr sz="1412" b="1" spc="-4" dirty="0">
                <a:solidFill>
                  <a:srgbClr val="FF3300"/>
                </a:solidFill>
                <a:latin typeface="Courier New"/>
                <a:cs typeface="Courier New"/>
              </a:rPr>
              <a:t>Crit</a:t>
            </a:r>
            <a:endParaRPr sz="1412">
              <a:latin typeface="Courier New"/>
              <a:cs typeface="Courier New"/>
            </a:endParaRPr>
          </a:p>
        </p:txBody>
      </p:sp>
      <p:sp>
        <p:nvSpPr>
          <p:cNvPr id="20" name="object 20"/>
          <p:cNvSpPr txBox="1"/>
          <p:nvPr/>
        </p:nvSpPr>
        <p:spPr>
          <a:xfrm>
            <a:off x="6217863" y="4560417"/>
            <a:ext cx="1529042" cy="854080"/>
          </a:xfrm>
          <a:prstGeom prst="rect">
            <a:avLst/>
          </a:prstGeom>
        </p:spPr>
        <p:txBody>
          <a:bodyPr vert="horz" wrap="square" lIns="0" tIns="0" rIns="0" bIns="0" rtlCol="0">
            <a:spAutoFit/>
          </a:bodyPr>
          <a:lstStyle/>
          <a:p>
            <a:pPr marL="11206" marR="4483" algn="just">
              <a:lnSpc>
                <a:spcPct val="130600"/>
              </a:lnSpc>
            </a:pPr>
            <a:r>
              <a:rPr sz="1412" b="1" dirty="0">
                <a:latin typeface="Courier New"/>
                <a:cs typeface="Courier New"/>
              </a:rPr>
              <a:t>w</a:t>
            </a:r>
            <a:r>
              <a:rPr sz="1412" b="1" spc="-4" dirty="0">
                <a:latin typeface="Courier New"/>
                <a:cs typeface="Courier New"/>
              </a:rPr>
              <a:t>hil</a:t>
            </a:r>
            <a:r>
              <a:rPr sz="1412" b="1" dirty="0">
                <a:latin typeface="Courier New"/>
                <a:cs typeface="Courier New"/>
              </a:rPr>
              <a:t>e </a:t>
            </a:r>
            <a:r>
              <a:rPr sz="1412" b="1" spc="-4" dirty="0">
                <a:latin typeface="Courier New"/>
                <a:cs typeface="Courier New"/>
              </a:rPr>
              <a:t>(flag[0]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21" name="object 21"/>
          <p:cNvSpPr txBox="1"/>
          <p:nvPr/>
        </p:nvSpPr>
        <p:spPr>
          <a:xfrm>
            <a:off x="8975741" y="4560417"/>
            <a:ext cx="707651" cy="498726"/>
          </a:xfrm>
          <a:prstGeom prst="rect">
            <a:avLst/>
          </a:prstGeom>
        </p:spPr>
        <p:txBody>
          <a:bodyPr vert="horz" wrap="square" lIns="0" tIns="0" rIns="0" bIns="0" rtlCol="0">
            <a:spAutoFit/>
          </a:bodyPr>
          <a:lstStyle/>
          <a:p>
            <a:pPr marL="50429"/>
            <a:r>
              <a:rPr sz="1412" b="1" spc="-4" dirty="0">
                <a:latin typeface="Courier New"/>
                <a:cs typeface="Courier New"/>
              </a:rPr>
              <a:t>0</a:t>
            </a:r>
            <a:r>
              <a:rPr sz="1412" b="1" dirty="0">
                <a:latin typeface="Courier New"/>
                <a:cs typeface="Courier New"/>
              </a:rPr>
              <a:t>) { }</a:t>
            </a:r>
            <a:endParaRPr sz="1412">
              <a:latin typeface="Courier New"/>
              <a:cs typeface="Courier New"/>
            </a:endParaRPr>
          </a:p>
          <a:p>
            <a:pPr marL="11206">
              <a:spcBef>
                <a:spcPts val="525"/>
              </a:spcBef>
            </a:pPr>
            <a:r>
              <a:rPr sz="1412" b="1" spc="-4" dirty="0">
                <a:solidFill>
                  <a:srgbClr val="FF3300"/>
                </a:solidFill>
                <a:latin typeface="Courier New"/>
                <a:cs typeface="Courier New"/>
              </a:rPr>
              <a:t>sect</a:t>
            </a:r>
            <a:endParaRPr sz="1412">
              <a:latin typeface="Courier New"/>
              <a:cs typeface="Courier New"/>
            </a:endParaRPr>
          </a:p>
        </p:txBody>
      </p:sp>
      <p:sp>
        <p:nvSpPr>
          <p:cNvPr id="22" name="object 22"/>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5</a:t>
            </a:r>
            <a:endParaRPr sz="1412">
              <a:latin typeface="Arial"/>
              <a:cs typeface="Arial"/>
            </a:endParaRPr>
          </a:p>
        </p:txBody>
      </p:sp>
      <p:sp>
        <p:nvSpPr>
          <p:cNvPr id="23" name="object 23"/>
          <p:cNvSpPr txBox="1"/>
          <p:nvPr/>
        </p:nvSpPr>
        <p:spPr>
          <a:xfrm>
            <a:off x="2913530" y="4972611"/>
            <a:ext cx="2074769" cy="666849"/>
          </a:xfrm>
          <a:prstGeom prst="rect">
            <a:avLst/>
          </a:prstGeom>
          <a:solidFill>
            <a:srgbClr val="FFFB00"/>
          </a:solidFill>
          <a:ln w="25399">
            <a:solidFill>
              <a:srgbClr val="000000"/>
            </a:solidFill>
          </a:ln>
        </p:spPr>
        <p:txBody>
          <a:bodyPr vert="horz" wrap="square" lIns="0" tIns="0" rIns="0" bIns="0" rtlCol="0">
            <a:spAutoFit/>
          </a:bodyPr>
          <a:lstStyle/>
          <a:p>
            <a:pPr algn="ctr">
              <a:lnSpc>
                <a:spcPts val="1685"/>
              </a:lnSpc>
            </a:pPr>
            <a:r>
              <a:rPr sz="1412" b="1" dirty="0">
                <a:latin typeface="Arial"/>
                <a:cs typeface="Arial"/>
              </a:rPr>
              <a:t>SUCCEEDS:</a:t>
            </a:r>
            <a:endParaRPr sz="1412">
              <a:latin typeface="Arial"/>
              <a:cs typeface="Arial"/>
            </a:endParaRPr>
          </a:p>
          <a:p>
            <a:pPr marL="80126" marR="71161" algn="ctr">
              <a:lnSpc>
                <a:spcPts val="1677"/>
              </a:lnSpc>
              <a:spcBef>
                <a:spcPts val="62"/>
              </a:spcBef>
            </a:pPr>
            <a:r>
              <a:rPr sz="1412" b="1" dirty="0">
                <a:latin typeface="Arial"/>
                <a:cs typeface="Arial"/>
              </a:rPr>
              <a:t>Meets</a:t>
            </a:r>
            <a:r>
              <a:rPr sz="1412" b="1" spc="-4" dirty="0">
                <a:latin typeface="Arial"/>
                <a:cs typeface="Arial"/>
              </a:rPr>
              <a:t> </a:t>
            </a:r>
            <a:r>
              <a:rPr sz="1412" b="1" dirty="0">
                <a:latin typeface="Arial"/>
                <a:cs typeface="Arial"/>
              </a:rPr>
              <a:t>a</a:t>
            </a:r>
            <a:r>
              <a:rPr sz="1412" b="1" spc="-4" dirty="0">
                <a:latin typeface="Arial"/>
                <a:cs typeface="Arial"/>
              </a:rPr>
              <a:t>ll </a:t>
            </a:r>
            <a:r>
              <a:rPr sz="1412" b="1" spc="-9" dirty="0">
                <a:latin typeface="Arial"/>
                <a:cs typeface="Arial"/>
              </a:rPr>
              <a:t>th</a:t>
            </a:r>
            <a:r>
              <a:rPr sz="1412" b="1" dirty="0">
                <a:latin typeface="Arial"/>
                <a:cs typeface="Arial"/>
              </a:rPr>
              <a:t>ree</a:t>
            </a:r>
            <a:r>
              <a:rPr sz="1412" b="1" spc="-4" dirty="0">
                <a:latin typeface="Arial"/>
                <a:cs typeface="Arial"/>
              </a:rPr>
              <a:t> </a:t>
            </a:r>
            <a:r>
              <a:rPr sz="1412" b="1" dirty="0">
                <a:latin typeface="Arial"/>
                <a:cs typeface="Arial"/>
              </a:rPr>
              <a:t>cr</a:t>
            </a:r>
            <a:r>
              <a:rPr sz="1412" b="1" spc="-4" dirty="0">
                <a:latin typeface="Arial"/>
                <a:cs typeface="Arial"/>
              </a:rPr>
              <a:t>i</a:t>
            </a:r>
            <a:r>
              <a:rPr sz="1412" b="1" dirty="0">
                <a:latin typeface="Arial"/>
                <a:cs typeface="Arial"/>
              </a:rPr>
              <a:t>ter</a:t>
            </a:r>
            <a:r>
              <a:rPr sz="1412" b="1" spc="-4" dirty="0">
                <a:latin typeface="Arial"/>
                <a:cs typeface="Arial"/>
              </a:rPr>
              <a:t>i</a:t>
            </a:r>
            <a:r>
              <a:rPr sz="1412" b="1" dirty="0">
                <a:latin typeface="Arial"/>
                <a:cs typeface="Arial"/>
              </a:rPr>
              <a:t>a </a:t>
            </a:r>
            <a:r>
              <a:rPr sz="1412" b="1" spc="-9" dirty="0">
                <a:latin typeface="Arial"/>
                <a:cs typeface="Arial"/>
              </a:rPr>
              <a:t>fo</a:t>
            </a:r>
            <a:r>
              <a:rPr sz="1412" b="1" dirty="0">
                <a:latin typeface="Arial"/>
                <a:cs typeface="Arial"/>
              </a:rPr>
              <a:t>r</a:t>
            </a:r>
            <a:r>
              <a:rPr sz="1412" b="1" spc="-4" dirty="0">
                <a:latin typeface="Arial"/>
                <a:cs typeface="Arial"/>
              </a:rPr>
              <a:t> </a:t>
            </a:r>
            <a:r>
              <a:rPr sz="1412" b="1" spc="-9" dirty="0">
                <a:latin typeface="Arial"/>
                <a:cs typeface="Arial"/>
              </a:rPr>
              <a:t>lo</a:t>
            </a:r>
            <a:r>
              <a:rPr sz="1412" b="1" dirty="0">
                <a:latin typeface="Arial"/>
                <a:cs typeface="Arial"/>
              </a:rPr>
              <a:t>cks</a:t>
            </a:r>
            <a:endParaRPr sz="1412">
              <a:latin typeface="Arial"/>
              <a:cs typeface="Arial"/>
            </a:endParaRPr>
          </a:p>
        </p:txBody>
      </p:sp>
    </p:spTree>
    <p:extLst>
      <p:ext uri="{BB962C8B-B14F-4D97-AF65-F5344CB8AC3E}">
        <p14:creationId xmlns:p14="http://schemas.microsoft.com/office/powerpoint/2010/main" val="30638090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3931" y="649126"/>
            <a:ext cx="4173477"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171077">
              <a:lnSpc>
                <a:spcPct val="100000"/>
              </a:lnSpc>
            </a:pPr>
            <a:r>
              <a:rPr spc="-53" dirty="0"/>
              <a:t>Pet</a:t>
            </a:r>
            <a:r>
              <a:rPr spc="-62" dirty="0"/>
              <a:t>e</a:t>
            </a:r>
            <a:r>
              <a:rPr spc="-49" dirty="0"/>
              <a:t>r</a:t>
            </a:r>
            <a:r>
              <a:rPr spc="-57" dirty="0"/>
              <a:t>so</a:t>
            </a:r>
            <a:r>
              <a:rPr spc="-53" dirty="0"/>
              <a:t>n</a:t>
            </a:r>
            <a:r>
              <a:rPr spc="-26" dirty="0"/>
              <a:t>’</a:t>
            </a:r>
            <a:r>
              <a:rPr spc="-49" dirty="0"/>
              <a:t>s</a:t>
            </a:r>
            <a:r>
              <a:rPr spc="-40" dirty="0"/>
              <a:t> </a:t>
            </a:r>
            <a:r>
              <a:rPr spc="-75" dirty="0"/>
              <a:t>A</a:t>
            </a:r>
            <a:r>
              <a:rPr spc="-49" dirty="0"/>
              <a:t>lgo</a:t>
            </a:r>
            <a:r>
              <a:rPr spc="-53" dirty="0"/>
              <a:t>rithm</a:t>
            </a:r>
          </a:p>
        </p:txBody>
      </p:sp>
      <p:sp>
        <p:nvSpPr>
          <p:cNvPr id="4" name="object 4"/>
          <p:cNvSpPr txBox="1"/>
          <p:nvPr/>
        </p:nvSpPr>
        <p:spPr>
          <a:xfrm>
            <a:off x="2602566" y="1503577"/>
            <a:ext cx="6850155" cy="3792064"/>
          </a:xfrm>
          <a:prstGeom prst="rect">
            <a:avLst/>
          </a:prstGeom>
        </p:spPr>
        <p:txBody>
          <a:bodyPr vert="horz" wrap="square" lIns="0" tIns="0" rIns="0" bIns="0" rtlCol="0">
            <a:spAutoFit/>
          </a:bodyPr>
          <a:lstStyle/>
          <a:p>
            <a:pPr marL="257749" marR="706569" indent="-246543">
              <a:lnSpc>
                <a:spcPts val="2471"/>
              </a:lnSpc>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lgo</a:t>
            </a:r>
            <a:r>
              <a:rPr sz="2118" b="1" dirty="0">
                <a:latin typeface="Arial"/>
                <a:cs typeface="Arial"/>
              </a:rPr>
              <a:t>r</a:t>
            </a:r>
            <a:r>
              <a:rPr sz="2118" b="1" spc="-9" dirty="0">
                <a:latin typeface="Arial"/>
                <a:cs typeface="Arial"/>
              </a:rPr>
              <a:t>ith</a:t>
            </a:r>
            <a:r>
              <a:rPr sz="2118" b="1" dirty="0">
                <a:latin typeface="Arial"/>
                <a:cs typeface="Arial"/>
              </a:rPr>
              <a:t>m</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p</a:t>
            </a:r>
            <a:r>
              <a:rPr sz="2118" b="1" dirty="0">
                <a:latin typeface="Arial"/>
                <a:cs typeface="Arial"/>
              </a:rPr>
              <a:t>rev</a:t>
            </a:r>
            <a:r>
              <a:rPr sz="2118" b="1" spc="-13" dirty="0">
                <a:latin typeface="Arial"/>
                <a:cs typeface="Arial"/>
              </a:rPr>
              <a:t>iou</a:t>
            </a:r>
            <a:r>
              <a:rPr sz="2118" b="1" dirty="0">
                <a:latin typeface="Arial"/>
                <a:cs typeface="Arial"/>
              </a:rPr>
              <a:t>s</a:t>
            </a:r>
            <a:r>
              <a:rPr sz="2118" b="1" spc="-4" dirty="0">
                <a:latin typeface="Arial"/>
                <a:cs typeface="Arial"/>
              </a:rPr>
              <a:t> </a:t>
            </a:r>
            <a:r>
              <a:rPr sz="2118" b="1" dirty="0">
                <a:latin typeface="Arial"/>
                <a:cs typeface="Arial"/>
              </a:rPr>
              <a:t>s</a:t>
            </a:r>
            <a:r>
              <a:rPr sz="2118" b="1" spc="-9" dirty="0">
                <a:latin typeface="Arial"/>
                <a:cs typeface="Arial"/>
              </a:rPr>
              <a:t>lid</a:t>
            </a:r>
            <a:r>
              <a:rPr sz="2118" b="1" dirty="0">
                <a:latin typeface="Arial"/>
                <a:cs typeface="Arial"/>
              </a:rPr>
              <a:t>e</a:t>
            </a:r>
            <a:r>
              <a:rPr sz="2118" b="1" spc="-4" dirty="0">
                <a:latin typeface="Arial"/>
                <a:cs typeface="Arial"/>
              </a:rPr>
              <a:t> </a:t>
            </a:r>
            <a:r>
              <a:rPr sz="2118" b="1" spc="-18" dirty="0">
                <a:latin typeface="Arial"/>
                <a:cs typeface="Arial"/>
              </a:rPr>
              <a:t>w</a:t>
            </a:r>
            <a:r>
              <a:rPr sz="2118" b="1" dirty="0">
                <a:latin typeface="Arial"/>
                <a:cs typeface="Arial"/>
              </a:rPr>
              <a:t>as</a:t>
            </a:r>
            <a:r>
              <a:rPr sz="2118" b="1" spc="-4" dirty="0">
                <a:latin typeface="Arial"/>
                <a:cs typeface="Arial"/>
              </a:rPr>
              <a:t> </a:t>
            </a:r>
            <a:r>
              <a:rPr sz="2118" b="1" spc="-13" dirty="0">
                <a:latin typeface="Arial"/>
                <a:cs typeface="Arial"/>
              </a:rPr>
              <a:t>publi</a:t>
            </a:r>
            <a:r>
              <a:rPr sz="2118" b="1" dirty="0">
                <a:latin typeface="Arial"/>
                <a:cs typeface="Arial"/>
              </a:rPr>
              <a:t>s</a:t>
            </a:r>
            <a:r>
              <a:rPr sz="2118" b="1" spc="-13" dirty="0">
                <a:latin typeface="Arial"/>
                <a:cs typeface="Arial"/>
              </a:rPr>
              <a:t>h</a:t>
            </a:r>
            <a:r>
              <a:rPr sz="2118" b="1" dirty="0">
                <a:latin typeface="Arial"/>
                <a:cs typeface="Arial"/>
              </a:rPr>
              <a:t>e</a:t>
            </a:r>
            <a:r>
              <a:rPr sz="2118" b="1" spc="-13" dirty="0">
                <a:latin typeface="Arial"/>
                <a:cs typeface="Arial"/>
              </a:rPr>
              <a:t>d</a:t>
            </a:r>
            <a:r>
              <a:rPr sz="2118" b="1" spc="-4" dirty="0">
                <a:latin typeface="Arial"/>
                <a:cs typeface="Arial"/>
              </a:rPr>
              <a:t> </a:t>
            </a:r>
            <a:r>
              <a:rPr sz="2118" b="1" spc="-13" dirty="0">
                <a:latin typeface="Arial"/>
                <a:cs typeface="Arial"/>
              </a:rPr>
              <a:t>b</a:t>
            </a:r>
            <a:r>
              <a:rPr sz="2118" b="1" dirty="0">
                <a:latin typeface="Arial"/>
                <a:cs typeface="Arial"/>
              </a:rPr>
              <a:t>y Peters</a:t>
            </a:r>
            <a:r>
              <a:rPr sz="2118" b="1" spc="-13" dirty="0">
                <a:latin typeface="Arial"/>
                <a:cs typeface="Arial"/>
              </a:rPr>
              <a:t>on</a:t>
            </a:r>
            <a:r>
              <a:rPr sz="2118" b="1" spc="-4" dirty="0">
                <a:latin typeface="Arial"/>
                <a:cs typeface="Arial"/>
              </a:rPr>
              <a:t> </a:t>
            </a:r>
            <a:r>
              <a:rPr sz="2118" b="1" spc="-13" dirty="0">
                <a:latin typeface="Arial"/>
                <a:cs typeface="Arial"/>
              </a:rPr>
              <a:t>in</a:t>
            </a:r>
            <a:r>
              <a:rPr sz="2118" b="1" spc="-4" dirty="0">
                <a:latin typeface="Arial"/>
                <a:cs typeface="Arial"/>
              </a:rPr>
              <a:t> </a:t>
            </a:r>
            <a:r>
              <a:rPr sz="2118" b="1" dirty="0">
                <a:latin typeface="Arial"/>
                <a:cs typeface="Arial"/>
              </a:rPr>
              <a:t>1981</a:t>
            </a:r>
            <a:endParaRPr sz="2118">
              <a:latin typeface="Arial"/>
              <a:cs typeface="Arial"/>
            </a:endParaRPr>
          </a:p>
          <a:p>
            <a:pPr marL="616356" lvl="1" indent="-201717">
              <a:spcBef>
                <a:spcPts val="516"/>
              </a:spcBef>
              <a:buFont typeface="Arial"/>
              <a:buChar char="–"/>
              <a:tabLst>
                <a:tab pos="616356" algn="l"/>
              </a:tabLst>
            </a:pPr>
            <a:r>
              <a:rPr sz="1588" b="1" spc="-13" dirty="0">
                <a:solidFill>
                  <a:srgbClr val="0066CC"/>
                </a:solidFill>
                <a:latin typeface="Arial"/>
                <a:cs typeface="Arial"/>
              </a:rPr>
              <a:t>Should</a:t>
            </a:r>
            <a:r>
              <a:rPr sz="1588" b="1" spc="-4" dirty="0">
                <a:solidFill>
                  <a:srgbClr val="0066CC"/>
                </a:solidFill>
                <a:latin typeface="Arial"/>
                <a:cs typeface="Arial"/>
              </a:rPr>
              <a:t> </a:t>
            </a:r>
            <a:r>
              <a:rPr sz="1588" b="1" spc="-13" dirty="0">
                <a:solidFill>
                  <a:srgbClr val="0066CC"/>
                </a:solidFill>
                <a:latin typeface="Arial"/>
                <a:cs typeface="Arial"/>
              </a:rPr>
              <a:t>wo</a:t>
            </a:r>
            <a:r>
              <a:rPr sz="1588" b="1" dirty="0">
                <a:solidFill>
                  <a:srgbClr val="0066CC"/>
                </a:solidFill>
                <a:latin typeface="Arial"/>
                <a:cs typeface="Arial"/>
              </a:rPr>
              <a:t>rk</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unip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a:t>
            </a:r>
            <a:r>
              <a:rPr sz="1588" b="1" spc="-13" dirty="0">
                <a:solidFill>
                  <a:srgbClr val="0066CC"/>
                </a:solidFill>
                <a:latin typeface="Arial"/>
                <a:cs typeface="Arial"/>
              </a:rPr>
              <a:t>o</a:t>
            </a:r>
            <a:r>
              <a:rPr sz="1588" b="1" dirty="0">
                <a:solidFill>
                  <a:srgbClr val="0066CC"/>
                </a:solidFill>
                <a:latin typeface="Arial"/>
                <a:cs typeface="Arial"/>
              </a:rPr>
              <a:t>r</a:t>
            </a:r>
            <a:endParaRPr sz="1588">
              <a:latin typeface="Arial"/>
              <a:cs typeface="Arial"/>
            </a:endParaRPr>
          </a:p>
          <a:p>
            <a:pPr marR="1019790" algn="ctr">
              <a:spcBef>
                <a:spcPts val="499"/>
              </a:spcBef>
            </a:pPr>
            <a:r>
              <a:rPr sz="1412" dirty="0">
                <a:latin typeface="Arial"/>
                <a:cs typeface="Arial"/>
              </a:rPr>
              <a:t>» </a:t>
            </a:r>
            <a:r>
              <a:rPr sz="1412" spc="18" dirty="0">
                <a:latin typeface="Arial"/>
                <a:cs typeface="Arial"/>
              </a:rPr>
              <a:t> </a:t>
            </a:r>
            <a:r>
              <a:rPr sz="1412" b="1" dirty="0">
                <a:solidFill>
                  <a:srgbClr val="5F5F5F"/>
                </a:solidFill>
                <a:latin typeface="Arial"/>
                <a:cs typeface="Arial"/>
              </a:rPr>
              <a:t>Re</a:t>
            </a:r>
            <a:r>
              <a:rPr sz="1412" b="1" spc="-4" dirty="0">
                <a:solidFill>
                  <a:srgbClr val="5F5F5F"/>
                </a:solidFill>
                <a:latin typeface="Arial"/>
                <a:cs typeface="Arial"/>
              </a:rPr>
              <a:t>li</a:t>
            </a:r>
            <a:r>
              <a:rPr sz="1412" b="1" dirty="0">
                <a:solidFill>
                  <a:srgbClr val="5F5F5F"/>
                </a:solidFill>
                <a:latin typeface="Arial"/>
                <a:cs typeface="Arial"/>
              </a:rPr>
              <a:t>es</a:t>
            </a:r>
            <a:r>
              <a:rPr sz="1412" b="1" spc="-4" dirty="0">
                <a:solidFill>
                  <a:srgbClr val="5F5F5F"/>
                </a:solidFill>
                <a:latin typeface="Arial"/>
                <a:cs typeface="Arial"/>
              </a:rPr>
              <a:t> </a:t>
            </a:r>
            <a:r>
              <a:rPr sz="1412" b="1" spc="-9" dirty="0">
                <a:solidFill>
                  <a:srgbClr val="5F5F5F"/>
                </a:solidFill>
                <a:latin typeface="Arial"/>
                <a:cs typeface="Arial"/>
              </a:rPr>
              <a:t>onl</a:t>
            </a:r>
            <a:r>
              <a:rPr sz="1412" b="1" dirty="0">
                <a:solidFill>
                  <a:srgbClr val="5F5F5F"/>
                </a:solidFill>
                <a:latin typeface="Arial"/>
                <a:cs typeface="Arial"/>
              </a:rPr>
              <a:t>y</a:t>
            </a:r>
            <a:r>
              <a:rPr sz="1412" b="1" spc="-4" dirty="0">
                <a:solidFill>
                  <a:srgbClr val="5F5F5F"/>
                </a:solidFill>
                <a:latin typeface="Arial"/>
                <a:cs typeface="Arial"/>
              </a:rPr>
              <a:t> </a:t>
            </a:r>
            <a:r>
              <a:rPr sz="1412" b="1" spc="-9" dirty="0">
                <a:solidFill>
                  <a:srgbClr val="5F5F5F"/>
                </a:solidFill>
                <a:latin typeface="Arial"/>
                <a:cs typeface="Arial"/>
              </a:rPr>
              <a:t>on</a:t>
            </a:r>
            <a:r>
              <a:rPr sz="1412" b="1" spc="-4" dirty="0">
                <a:solidFill>
                  <a:srgbClr val="5F5F5F"/>
                </a:solidFill>
                <a:latin typeface="Arial"/>
                <a:cs typeface="Arial"/>
              </a:rPr>
              <a:t> </a:t>
            </a:r>
            <a:r>
              <a:rPr sz="1412" b="1" dirty="0">
                <a:solidFill>
                  <a:srgbClr val="5F5F5F"/>
                </a:solidFill>
                <a:latin typeface="Arial"/>
                <a:cs typeface="Arial"/>
              </a:rPr>
              <a:t>a</a:t>
            </a:r>
            <a:r>
              <a:rPr sz="1412" b="1" spc="-9" dirty="0">
                <a:solidFill>
                  <a:srgbClr val="5F5F5F"/>
                </a:solidFill>
                <a:latin typeface="Arial"/>
                <a:cs typeface="Arial"/>
              </a:rPr>
              <a:t>to</a:t>
            </a:r>
            <a:r>
              <a:rPr sz="1412" b="1" dirty="0">
                <a:solidFill>
                  <a:srgbClr val="5F5F5F"/>
                </a:solidFill>
                <a:latin typeface="Arial"/>
                <a:cs typeface="Arial"/>
              </a:rPr>
              <a:t>m</a:t>
            </a:r>
            <a:r>
              <a:rPr sz="1412" b="1" spc="-4" dirty="0">
                <a:solidFill>
                  <a:srgbClr val="5F5F5F"/>
                </a:solidFill>
                <a:latin typeface="Arial"/>
                <a:cs typeface="Arial"/>
              </a:rPr>
              <a:t>i</a:t>
            </a:r>
            <a:r>
              <a:rPr sz="1412" b="1" dirty="0">
                <a:solidFill>
                  <a:srgbClr val="5F5F5F"/>
                </a:solidFill>
                <a:latin typeface="Arial"/>
                <a:cs typeface="Arial"/>
              </a:rPr>
              <a:t>c</a:t>
            </a:r>
            <a:r>
              <a:rPr sz="1412" b="1" spc="-4" dirty="0">
                <a:solidFill>
                  <a:srgbClr val="5F5F5F"/>
                </a:solidFill>
                <a:latin typeface="Arial"/>
                <a:cs typeface="Arial"/>
              </a:rPr>
              <a:t>i</a:t>
            </a:r>
            <a:r>
              <a:rPr sz="1412" b="1" dirty="0">
                <a:solidFill>
                  <a:srgbClr val="5F5F5F"/>
                </a:solidFill>
                <a:latin typeface="Arial"/>
                <a:cs typeface="Arial"/>
              </a:rPr>
              <a:t>ty</a:t>
            </a:r>
            <a:r>
              <a:rPr sz="1412" b="1" spc="-4" dirty="0">
                <a:solidFill>
                  <a:srgbClr val="5F5F5F"/>
                </a:solidFill>
                <a:latin typeface="Arial"/>
                <a:cs typeface="Arial"/>
              </a:rPr>
              <a:t> </a:t>
            </a:r>
            <a:r>
              <a:rPr sz="1412" b="1" spc="-9" dirty="0">
                <a:solidFill>
                  <a:srgbClr val="5F5F5F"/>
                </a:solidFill>
                <a:latin typeface="Arial"/>
                <a:cs typeface="Arial"/>
              </a:rPr>
              <a:t>o</a:t>
            </a:r>
            <a:r>
              <a:rPr sz="1412" b="1" dirty="0">
                <a:solidFill>
                  <a:srgbClr val="5F5F5F"/>
                </a:solidFill>
                <a:latin typeface="Arial"/>
                <a:cs typeface="Arial"/>
              </a:rPr>
              <a:t>f</a:t>
            </a:r>
            <a:r>
              <a:rPr sz="1412" b="1" spc="-4" dirty="0">
                <a:solidFill>
                  <a:srgbClr val="5F5F5F"/>
                </a:solidFill>
                <a:latin typeface="Arial"/>
                <a:cs typeface="Arial"/>
              </a:rPr>
              <a:t> </a:t>
            </a:r>
            <a:r>
              <a:rPr sz="1412" b="1" dirty="0">
                <a:solidFill>
                  <a:srgbClr val="5F5F5F"/>
                </a:solidFill>
                <a:latin typeface="Arial"/>
                <a:cs typeface="Arial"/>
              </a:rPr>
              <a:t>mem</a:t>
            </a:r>
            <a:r>
              <a:rPr sz="1412" b="1" spc="-9" dirty="0">
                <a:solidFill>
                  <a:srgbClr val="5F5F5F"/>
                </a:solidFill>
                <a:latin typeface="Arial"/>
                <a:cs typeface="Arial"/>
              </a:rPr>
              <a:t>o</a:t>
            </a:r>
            <a:r>
              <a:rPr sz="1412" b="1" dirty="0">
                <a:solidFill>
                  <a:srgbClr val="5F5F5F"/>
                </a:solidFill>
                <a:latin typeface="Arial"/>
                <a:cs typeface="Arial"/>
              </a:rPr>
              <a:t>ry</a:t>
            </a:r>
            <a:r>
              <a:rPr sz="1412" b="1" spc="-4" dirty="0">
                <a:solidFill>
                  <a:srgbClr val="5F5F5F"/>
                </a:solidFill>
                <a:latin typeface="Arial"/>
                <a:cs typeface="Arial"/>
              </a:rPr>
              <a:t> </a:t>
            </a:r>
            <a:r>
              <a:rPr sz="1412" b="1" spc="-9" dirty="0">
                <a:solidFill>
                  <a:srgbClr val="5F5F5F"/>
                </a:solidFill>
                <a:latin typeface="Arial"/>
                <a:cs typeface="Arial"/>
              </a:rPr>
              <a:t>op</a:t>
            </a:r>
            <a:r>
              <a:rPr sz="1412" b="1" dirty="0">
                <a:solidFill>
                  <a:srgbClr val="5F5F5F"/>
                </a:solidFill>
                <a:latin typeface="Arial"/>
                <a:cs typeface="Arial"/>
              </a:rPr>
              <a:t>era</a:t>
            </a:r>
            <a:r>
              <a:rPr sz="1412" b="1" spc="-9" dirty="0">
                <a:solidFill>
                  <a:srgbClr val="5F5F5F"/>
                </a:solidFill>
                <a:latin typeface="Arial"/>
                <a:cs typeface="Arial"/>
              </a:rPr>
              <a:t>tion</a:t>
            </a:r>
            <a:r>
              <a:rPr sz="1412" b="1" dirty="0">
                <a:solidFill>
                  <a:srgbClr val="5F5F5F"/>
                </a:solidFill>
                <a:latin typeface="Arial"/>
                <a:cs typeface="Arial"/>
              </a:rPr>
              <a:t>s</a:t>
            </a:r>
            <a:endParaRPr sz="1412">
              <a:latin typeface="Arial"/>
              <a:cs typeface="Arial"/>
            </a:endParaRPr>
          </a:p>
          <a:p>
            <a:pPr marL="616356" lvl="1" indent="-201717">
              <a:spcBef>
                <a:spcPts val="574"/>
              </a:spcBef>
              <a:buFont typeface="Arial"/>
              <a:buChar char="–"/>
              <a:tabLst>
                <a:tab pos="616356" algn="l"/>
              </a:tabLst>
            </a:pPr>
            <a:r>
              <a:rPr sz="1588" b="1" dirty="0">
                <a:solidFill>
                  <a:srgbClr val="0066CC"/>
                </a:solidFill>
                <a:latin typeface="Arial"/>
                <a:cs typeface="Arial"/>
              </a:rPr>
              <a:t>Ca</a:t>
            </a:r>
            <a:r>
              <a:rPr sz="1588" b="1" spc="-13" dirty="0">
                <a:solidFill>
                  <a:srgbClr val="0066CC"/>
                </a:solidFill>
                <a:latin typeface="Arial"/>
                <a:cs typeface="Arial"/>
              </a:rPr>
              <a:t>n</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exte</a:t>
            </a:r>
            <a:r>
              <a:rPr sz="1588" b="1" spc="-13" dirty="0">
                <a:solidFill>
                  <a:srgbClr val="0066CC"/>
                </a:solidFill>
                <a:latin typeface="Arial"/>
                <a:cs typeface="Arial"/>
              </a:rPr>
              <a:t>nd</a:t>
            </a:r>
            <a:r>
              <a:rPr sz="1588" b="1" dirty="0">
                <a:solidFill>
                  <a:srgbClr val="0066CC"/>
                </a:solidFill>
                <a:latin typeface="Arial"/>
                <a:cs typeface="Arial"/>
              </a:rPr>
              <a:t>e</a:t>
            </a:r>
            <a:r>
              <a:rPr sz="1588" b="1" spc="-13" dirty="0">
                <a:solidFill>
                  <a:srgbClr val="0066CC"/>
                </a:solidFill>
                <a:latin typeface="Arial"/>
                <a:cs typeface="Arial"/>
              </a:rPr>
              <a:t>d</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m</a:t>
            </a:r>
            <a:r>
              <a:rPr sz="1588" b="1" spc="-13" dirty="0">
                <a:solidFill>
                  <a:srgbClr val="0066CC"/>
                </a:solidFill>
                <a:latin typeface="Arial"/>
                <a:cs typeface="Arial"/>
              </a:rPr>
              <a:t>o</a:t>
            </a:r>
            <a:r>
              <a:rPr sz="1588" b="1" dirty="0">
                <a:solidFill>
                  <a:srgbClr val="0066CC"/>
                </a:solidFill>
                <a:latin typeface="Arial"/>
                <a:cs typeface="Arial"/>
              </a:rPr>
              <a:t>re</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a</a:t>
            </a:r>
            <a:r>
              <a:rPr sz="1588" b="1" spc="-13" dirty="0">
                <a:solidFill>
                  <a:srgbClr val="0066CC"/>
                </a:solidFill>
                <a:latin typeface="Arial"/>
                <a:cs typeface="Arial"/>
              </a:rPr>
              <a:t>n</a:t>
            </a:r>
            <a:r>
              <a:rPr sz="1588" b="1" spc="-4" dirty="0">
                <a:solidFill>
                  <a:srgbClr val="0066CC"/>
                </a:solidFill>
                <a:latin typeface="Arial"/>
                <a:cs typeface="Arial"/>
              </a:rPr>
              <a:t> </a:t>
            </a:r>
            <a:r>
              <a:rPr sz="1588" b="1" dirty="0">
                <a:solidFill>
                  <a:srgbClr val="0066CC"/>
                </a:solidFill>
                <a:latin typeface="Arial"/>
                <a:cs typeface="Arial"/>
              </a:rPr>
              <a:t>2</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endParaRPr sz="1588">
              <a:latin typeface="Arial"/>
              <a:cs typeface="Arial"/>
            </a:endParaRPr>
          </a:p>
          <a:p>
            <a:pPr lvl="1">
              <a:lnSpc>
                <a:spcPct val="100000"/>
              </a:lnSpc>
              <a:buFont typeface="Arial"/>
              <a:buChar char="–"/>
            </a:pPr>
            <a:endParaRPr sz="1588">
              <a:latin typeface="Times New Roman"/>
              <a:cs typeface="Times New Roman"/>
            </a:endParaRPr>
          </a:p>
          <a:p>
            <a:pPr marL="257749" marR="4483" indent="-246543">
              <a:lnSpc>
                <a:spcPct val="101899"/>
              </a:lnSpc>
              <a:spcBef>
                <a:spcPts val="1085"/>
              </a:spcBef>
              <a:buClr>
                <a:srgbClr val="FF0000"/>
              </a:buClr>
              <a:buSzPct val="75000"/>
              <a:buFont typeface="Arial"/>
              <a:buChar char="●"/>
              <a:tabLst>
                <a:tab pos="263352" algn="l"/>
              </a:tabLst>
            </a:pPr>
            <a:r>
              <a:rPr sz="2118" b="1" dirty="0">
                <a:latin typeface="Arial"/>
                <a:cs typeface="Arial"/>
              </a:rPr>
              <a:t>Peters</a:t>
            </a:r>
            <a:r>
              <a:rPr sz="2118" b="1" spc="-13" dirty="0">
                <a:latin typeface="Arial"/>
                <a:cs typeface="Arial"/>
              </a:rPr>
              <a:t>on’</a:t>
            </a:r>
            <a:r>
              <a:rPr sz="2118" b="1" dirty="0">
                <a:latin typeface="Arial"/>
                <a:cs typeface="Arial"/>
              </a:rPr>
              <a:t>s</a:t>
            </a:r>
            <a:r>
              <a:rPr sz="2118" b="1" spc="-4" dirty="0">
                <a:latin typeface="Arial"/>
                <a:cs typeface="Arial"/>
              </a:rPr>
              <a:t> </a:t>
            </a:r>
            <a:r>
              <a:rPr sz="2118" b="1" dirty="0">
                <a:latin typeface="Arial"/>
                <a:cs typeface="Arial"/>
              </a:rPr>
              <a:t>a</a:t>
            </a:r>
            <a:r>
              <a:rPr sz="2118" b="1" spc="-13" dirty="0">
                <a:latin typeface="Arial"/>
                <a:cs typeface="Arial"/>
              </a:rPr>
              <a:t>lgo</a:t>
            </a:r>
            <a:r>
              <a:rPr sz="2118" b="1" dirty="0">
                <a:latin typeface="Arial"/>
                <a:cs typeface="Arial"/>
              </a:rPr>
              <a:t>r</a:t>
            </a:r>
            <a:r>
              <a:rPr sz="2118" b="1" spc="-9" dirty="0">
                <a:latin typeface="Arial"/>
                <a:cs typeface="Arial"/>
              </a:rPr>
              <a:t>ith</a:t>
            </a:r>
            <a:r>
              <a:rPr sz="2118" b="1" dirty="0">
                <a:latin typeface="Arial"/>
                <a:cs typeface="Arial"/>
              </a:rPr>
              <a:t>m</a:t>
            </a:r>
            <a:r>
              <a:rPr sz="2118" b="1" spc="-4" dirty="0">
                <a:latin typeface="Arial"/>
                <a:cs typeface="Arial"/>
              </a:rPr>
              <a:t> </a:t>
            </a:r>
            <a:r>
              <a:rPr sz="2118" b="1" spc="-13" dirty="0">
                <a:latin typeface="Arial"/>
                <a:cs typeface="Arial"/>
              </a:rPr>
              <a:t>do</a:t>
            </a:r>
            <a:r>
              <a:rPr sz="2118" b="1" dirty="0">
                <a:latin typeface="Arial"/>
                <a:cs typeface="Arial"/>
              </a:rPr>
              <a:t>es</a:t>
            </a:r>
            <a:r>
              <a:rPr sz="2118" b="1" spc="-4" dirty="0">
                <a:latin typeface="Arial"/>
                <a:cs typeface="Arial"/>
              </a:rPr>
              <a:t> </a:t>
            </a:r>
            <a:r>
              <a:rPr sz="2118" b="1" spc="-13" dirty="0">
                <a:latin typeface="Arial"/>
                <a:cs typeface="Arial"/>
              </a:rPr>
              <a:t>no</a:t>
            </a:r>
            <a:r>
              <a:rPr sz="2118" b="1" dirty="0">
                <a:latin typeface="Arial"/>
                <a:cs typeface="Arial"/>
              </a:rPr>
              <a:t>t</a:t>
            </a:r>
            <a:r>
              <a:rPr sz="2118" b="1" spc="-4" dirty="0">
                <a:latin typeface="Arial"/>
                <a:cs typeface="Arial"/>
              </a:rPr>
              <a:t> </a:t>
            </a:r>
            <a:r>
              <a:rPr sz="2118" b="1" spc="-18" dirty="0">
                <a:latin typeface="Arial"/>
                <a:cs typeface="Arial"/>
              </a:rPr>
              <a:t>wo</a:t>
            </a:r>
            <a:r>
              <a:rPr sz="2118" b="1" dirty="0">
                <a:latin typeface="Arial"/>
                <a:cs typeface="Arial"/>
              </a:rPr>
              <a:t>rk</a:t>
            </a:r>
            <a:r>
              <a:rPr sz="2118" b="1" spc="-4" dirty="0">
                <a:latin typeface="Arial"/>
                <a:cs typeface="Arial"/>
              </a:rPr>
              <a:t> </a:t>
            </a:r>
            <a:r>
              <a:rPr sz="2118" b="1" spc="-13" dirty="0">
                <a:latin typeface="Arial"/>
                <a:cs typeface="Arial"/>
              </a:rPr>
              <a:t>on</a:t>
            </a:r>
            <a:r>
              <a:rPr sz="2118" b="1" spc="-4" dirty="0">
                <a:latin typeface="Arial"/>
                <a:cs typeface="Arial"/>
              </a:rPr>
              <a:t> </a:t>
            </a:r>
            <a:r>
              <a:rPr sz="2118" b="1" dirty="0">
                <a:latin typeface="Arial"/>
                <a:cs typeface="Arial"/>
              </a:rPr>
              <a:t>a</a:t>
            </a:r>
            <a:r>
              <a:rPr sz="2118" b="1" spc="-13" dirty="0">
                <a:latin typeface="Arial"/>
                <a:cs typeface="Arial"/>
              </a:rPr>
              <a:t>n</a:t>
            </a:r>
            <a:r>
              <a:rPr sz="2118" b="1" dirty="0">
                <a:latin typeface="Arial"/>
                <a:cs typeface="Arial"/>
              </a:rPr>
              <a:t>y</a:t>
            </a:r>
            <a:r>
              <a:rPr sz="2118" b="1" spc="-4" dirty="0">
                <a:latin typeface="Arial"/>
                <a:cs typeface="Arial"/>
              </a:rPr>
              <a:t> </a:t>
            </a:r>
            <a:r>
              <a:rPr sz="2118" b="1" dirty="0">
                <a:latin typeface="Arial"/>
                <a:cs typeface="Arial"/>
              </a:rPr>
              <a:t>m</a:t>
            </a:r>
            <a:r>
              <a:rPr sz="2118" b="1" spc="-13" dirty="0">
                <a:latin typeface="Arial"/>
                <a:cs typeface="Arial"/>
              </a:rPr>
              <a:t>od</a:t>
            </a:r>
            <a:r>
              <a:rPr sz="2118" b="1" dirty="0">
                <a:latin typeface="Arial"/>
                <a:cs typeface="Arial"/>
              </a:rPr>
              <a:t>er</a:t>
            </a:r>
            <a:r>
              <a:rPr sz="2118" b="1" spc="-13" dirty="0">
                <a:latin typeface="Arial"/>
                <a:cs typeface="Arial"/>
              </a:rPr>
              <a:t>n</a:t>
            </a:r>
            <a:r>
              <a:rPr sz="2118" b="1" spc="-9" dirty="0">
                <a:latin typeface="Arial"/>
                <a:cs typeface="Arial"/>
              </a:rPr>
              <a:t> </a:t>
            </a:r>
            <a:r>
              <a:rPr sz="2118" b="1" dirty="0">
                <a:latin typeface="Arial"/>
                <a:cs typeface="Arial"/>
              </a:rPr>
              <a:t>m</a:t>
            </a:r>
            <a:r>
              <a:rPr sz="2118" b="1" spc="-9" dirty="0">
                <a:latin typeface="Arial"/>
                <a:cs typeface="Arial"/>
              </a:rPr>
              <a:t>ulti</a:t>
            </a:r>
            <a:r>
              <a:rPr sz="2118" b="1" dirty="0">
                <a:latin typeface="Arial"/>
                <a:cs typeface="Arial"/>
              </a:rPr>
              <a:t>c</a:t>
            </a:r>
            <a:r>
              <a:rPr sz="2118" b="1" spc="-13" dirty="0">
                <a:latin typeface="Arial"/>
                <a:cs typeface="Arial"/>
              </a:rPr>
              <a:t>o</a:t>
            </a:r>
            <a:r>
              <a:rPr sz="2118" b="1" dirty="0">
                <a:latin typeface="Arial"/>
                <a:cs typeface="Arial"/>
              </a:rPr>
              <a:t>re</a:t>
            </a:r>
            <a:r>
              <a:rPr sz="2118" b="1" spc="-4" dirty="0">
                <a:latin typeface="Arial"/>
                <a:cs typeface="Arial"/>
              </a:rPr>
              <a:t> </a:t>
            </a:r>
            <a:r>
              <a:rPr sz="2118" b="1" dirty="0">
                <a:latin typeface="Arial"/>
                <a:cs typeface="Arial"/>
              </a:rPr>
              <a:t>mac</a:t>
            </a:r>
            <a:r>
              <a:rPr sz="2118" b="1" spc="-13" dirty="0">
                <a:latin typeface="Arial"/>
                <a:cs typeface="Arial"/>
              </a:rPr>
              <a:t>hin</a:t>
            </a:r>
            <a:r>
              <a:rPr sz="2118" b="1" dirty="0">
                <a:latin typeface="Arial"/>
                <a:cs typeface="Arial"/>
              </a:rPr>
              <a:t>e</a:t>
            </a:r>
            <a:endParaRPr sz="2118">
              <a:latin typeface="Arial"/>
              <a:cs typeface="Arial"/>
            </a:endParaRPr>
          </a:p>
          <a:p>
            <a:pPr marL="616356" marR="666786" lvl="1" indent="-201717">
              <a:lnSpc>
                <a:spcPct val="104299"/>
              </a:lnSpc>
              <a:spcBef>
                <a:spcPts val="419"/>
              </a:spcBef>
              <a:buFont typeface="Arial"/>
              <a:buChar char="–"/>
              <a:tabLst>
                <a:tab pos="616356" algn="l"/>
              </a:tabLst>
            </a:pP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d</a:t>
            </a:r>
            <a:r>
              <a:rPr sz="1588" b="1" dirty="0">
                <a:solidFill>
                  <a:srgbClr val="0066CC"/>
                </a:solidFill>
                <a:latin typeface="Arial"/>
                <a:cs typeface="Arial"/>
              </a:rPr>
              <a:t>e</a:t>
            </a:r>
            <a:r>
              <a:rPr sz="1588" b="1" spc="-13" dirty="0">
                <a:solidFill>
                  <a:srgbClr val="0066CC"/>
                </a:solidFill>
                <a:latin typeface="Arial"/>
                <a:cs typeface="Arial"/>
              </a:rPr>
              <a:t>p</a:t>
            </a:r>
            <a:r>
              <a:rPr sz="1588" b="1" dirty="0">
                <a:solidFill>
                  <a:srgbClr val="0066CC"/>
                </a:solidFill>
                <a:latin typeface="Arial"/>
                <a:cs typeface="Arial"/>
              </a:rPr>
              <a:t>e</a:t>
            </a:r>
            <a:r>
              <a:rPr sz="1588" b="1" spc="-13" dirty="0">
                <a:solidFill>
                  <a:srgbClr val="0066CC"/>
                </a:solidFill>
                <a:latin typeface="Arial"/>
                <a:cs typeface="Arial"/>
              </a:rPr>
              <a:t>nd</a:t>
            </a:r>
            <a:r>
              <a:rPr sz="1588" b="1" dirty="0">
                <a:solidFill>
                  <a:srgbClr val="0066CC"/>
                </a:solidFill>
                <a:latin typeface="Arial"/>
                <a:cs typeface="Arial"/>
              </a:rPr>
              <a:t>s</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certa</a:t>
            </a:r>
            <a:r>
              <a:rPr sz="1588" b="1" spc="-9" dirty="0">
                <a:solidFill>
                  <a:srgbClr val="0066CC"/>
                </a:solidFill>
                <a:latin typeface="Arial"/>
                <a:cs typeface="Arial"/>
              </a:rPr>
              <a:t>in</a:t>
            </a:r>
            <a:r>
              <a:rPr sz="1588" b="1" spc="-4" dirty="0">
                <a:solidFill>
                  <a:srgbClr val="0066CC"/>
                </a:solidFill>
                <a:latin typeface="Arial"/>
                <a:cs typeface="Arial"/>
              </a:rPr>
              <a:t> </a:t>
            </a:r>
            <a:r>
              <a:rPr sz="1588" b="1" spc="-13" dirty="0">
                <a:solidFill>
                  <a:srgbClr val="0066CC"/>
                </a:solidFill>
                <a:latin typeface="Arial"/>
                <a:cs typeface="Arial"/>
              </a:rPr>
              <a:t>gu</a:t>
            </a:r>
            <a:r>
              <a:rPr sz="1588" b="1" dirty="0">
                <a:solidFill>
                  <a:srgbClr val="0066CC"/>
                </a:solidFill>
                <a:latin typeface="Arial"/>
                <a:cs typeface="Arial"/>
              </a:rPr>
              <a:t>ara</a:t>
            </a:r>
            <a:r>
              <a:rPr sz="1588" b="1" spc="-13" dirty="0">
                <a:solidFill>
                  <a:srgbClr val="0066CC"/>
                </a:solidFill>
                <a:latin typeface="Arial"/>
                <a:cs typeface="Arial"/>
              </a:rPr>
              <a:t>n</a:t>
            </a:r>
            <a:r>
              <a:rPr sz="1588" b="1" dirty="0">
                <a:solidFill>
                  <a:srgbClr val="0066CC"/>
                </a:solidFill>
                <a:latin typeface="Arial"/>
                <a:cs typeface="Arial"/>
              </a:rPr>
              <a:t>tees</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v</a:t>
            </a:r>
            <a:r>
              <a:rPr sz="1588" b="1" spc="-9" dirty="0">
                <a:solidFill>
                  <a:srgbClr val="0066CC"/>
                </a:solidFill>
                <a:latin typeface="Arial"/>
                <a:cs typeface="Arial"/>
              </a:rPr>
              <a:t>id</a:t>
            </a:r>
            <a:r>
              <a:rPr sz="1588" b="1" dirty="0">
                <a:solidFill>
                  <a:srgbClr val="0066CC"/>
                </a:solidFill>
                <a:latin typeface="Arial"/>
                <a:cs typeface="Arial"/>
              </a:rPr>
              <a:t>e</a:t>
            </a:r>
            <a:r>
              <a:rPr sz="1588" b="1" spc="-13" dirty="0">
                <a:solidFill>
                  <a:srgbClr val="0066CC"/>
                </a:solidFill>
                <a:latin typeface="Arial"/>
                <a:cs typeface="Arial"/>
              </a:rPr>
              <a:t>d</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mem</a:t>
            </a:r>
            <a:r>
              <a:rPr sz="1588" b="1" spc="-13" dirty="0">
                <a:solidFill>
                  <a:srgbClr val="0066CC"/>
                </a:solidFill>
                <a:latin typeface="Arial"/>
                <a:cs typeface="Arial"/>
              </a:rPr>
              <a:t>o</a:t>
            </a:r>
            <a:r>
              <a:rPr sz="1588" b="1" dirty="0">
                <a:solidFill>
                  <a:srgbClr val="0066CC"/>
                </a:solidFill>
                <a:latin typeface="Arial"/>
                <a:cs typeface="Arial"/>
              </a:rPr>
              <a:t>ry s</a:t>
            </a:r>
            <a:r>
              <a:rPr sz="1588" b="1" spc="-13" dirty="0">
                <a:solidFill>
                  <a:srgbClr val="0066CC"/>
                </a:solidFill>
                <a:latin typeface="Arial"/>
                <a:cs typeface="Arial"/>
              </a:rPr>
              <a:t>ub</a:t>
            </a:r>
            <a:r>
              <a:rPr sz="1588" b="1" dirty="0">
                <a:solidFill>
                  <a:srgbClr val="0066CC"/>
                </a:solidFill>
                <a:latin typeface="Arial"/>
                <a:cs typeface="Arial"/>
              </a:rPr>
              <a:t>system</a:t>
            </a:r>
            <a:r>
              <a:rPr sz="1588" b="1" spc="-4" dirty="0">
                <a:solidFill>
                  <a:srgbClr val="0066CC"/>
                </a:solidFill>
                <a:latin typeface="Arial"/>
                <a:cs typeface="Arial"/>
              </a:rPr>
              <a:t>, </a:t>
            </a:r>
            <a:r>
              <a:rPr sz="1588" b="1" dirty="0">
                <a:solidFill>
                  <a:srgbClr val="0066CC"/>
                </a:solidFill>
                <a:latin typeface="Arial"/>
                <a:cs typeface="Arial"/>
              </a:rPr>
              <a:t>s</a:t>
            </a:r>
            <a:r>
              <a:rPr sz="1588" b="1" spc="-13" dirty="0">
                <a:solidFill>
                  <a:srgbClr val="0066CC"/>
                </a:solidFill>
                <a:latin typeface="Arial"/>
                <a:cs typeface="Arial"/>
              </a:rPr>
              <a:t>u</a:t>
            </a:r>
            <a:r>
              <a:rPr sz="1588" b="1" dirty="0">
                <a:solidFill>
                  <a:srgbClr val="0066CC"/>
                </a:solidFill>
                <a:latin typeface="Arial"/>
                <a:cs typeface="Arial"/>
              </a:rPr>
              <a:t>c</a:t>
            </a:r>
            <a:r>
              <a:rPr sz="1588" b="1" spc="-13" dirty="0">
                <a:solidFill>
                  <a:srgbClr val="0066CC"/>
                </a:solidFill>
                <a:latin typeface="Arial"/>
                <a:cs typeface="Arial"/>
              </a:rPr>
              <a:t>h</a:t>
            </a:r>
            <a:r>
              <a:rPr sz="1588" b="1" spc="-4" dirty="0">
                <a:solidFill>
                  <a:srgbClr val="0066CC"/>
                </a:solidFill>
                <a:latin typeface="Arial"/>
                <a:cs typeface="Arial"/>
              </a:rPr>
              <a:t> </a:t>
            </a:r>
            <a:r>
              <a:rPr sz="1588" b="1" dirty="0">
                <a:solidFill>
                  <a:srgbClr val="0066CC"/>
                </a:solidFill>
                <a:latin typeface="Arial"/>
                <a:cs typeface="Arial"/>
              </a:rPr>
              <a:t>as</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dirty="0">
                <a:solidFill>
                  <a:srgbClr val="0066CC"/>
                </a:solidFill>
                <a:latin typeface="Arial"/>
                <a:cs typeface="Arial"/>
              </a:rPr>
              <a:t>re</a:t>
            </a:r>
            <a:r>
              <a:rPr sz="1588" b="1" spc="-13" dirty="0">
                <a:solidFill>
                  <a:srgbClr val="0066CC"/>
                </a:solidFill>
                <a:latin typeface="Arial"/>
                <a:cs typeface="Arial"/>
              </a:rPr>
              <a:t>o</a:t>
            </a:r>
            <a:r>
              <a:rPr sz="1588" b="1" dirty="0">
                <a:solidFill>
                  <a:srgbClr val="0066CC"/>
                </a:solidFill>
                <a:latin typeface="Arial"/>
                <a:cs typeface="Arial"/>
              </a:rPr>
              <a:t>r</a:t>
            </a:r>
            <a:r>
              <a:rPr sz="1588" b="1" spc="-13" dirty="0">
                <a:solidFill>
                  <a:srgbClr val="0066CC"/>
                </a:solidFill>
                <a:latin typeface="Arial"/>
                <a:cs typeface="Arial"/>
              </a:rPr>
              <a:t>d</a:t>
            </a:r>
            <a:r>
              <a:rPr sz="1588" b="1" dirty="0">
                <a:solidFill>
                  <a:srgbClr val="0066CC"/>
                </a:solidFill>
                <a:latin typeface="Arial"/>
                <a:cs typeface="Arial"/>
              </a:rPr>
              <a:t>er</a:t>
            </a:r>
            <a:r>
              <a:rPr sz="1588" b="1" spc="-9" dirty="0">
                <a:solidFill>
                  <a:srgbClr val="0066CC"/>
                </a:solidFill>
                <a:latin typeface="Arial"/>
                <a:cs typeface="Arial"/>
              </a:rPr>
              <a:t>ing</a:t>
            </a:r>
            <a:r>
              <a:rPr sz="1588" b="1" spc="-4" dirty="0">
                <a:solidFill>
                  <a:srgbClr val="0066CC"/>
                </a:solidFill>
                <a:latin typeface="Arial"/>
                <a:cs typeface="Arial"/>
              </a:rPr>
              <a:t> </a:t>
            </a:r>
            <a:r>
              <a:rPr sz="1588" b="1" dirty="0">
                <a:solidFill>
                  <a:srgbClr val="0066CC"/>
                </a:solidFill>
                <a:latin typeface="Arial"/>
                <a:cs typeface="Arial"/>
              </a:rPr>
              <a:t>s</a:t>
            </a:r>
            <a:r>
              <a:rPr sz="1588" b="1" spc="-9" dirty="0">
                <a:solidFill>
                  <a:srgbClr val="0066CC"/>
                </a:solidFill>
                <a:latin typeface="Arial"/>
                <a:cs typeface="Arial"/>
              </a:rPr>
              <a:t>to</a:t>
            </a:r>
            <a:r>
              <a:rPr sz="1588" b="1" dirty="0">
                <a:solidFill>
                  <a:srgbClr val="0066CC"/>
                </a:solidFill>
                <a:latin typeface="Arial"/>
                <a:cs typeface="Arial"/>
              </a:rPr>
              <a:t>res</a:t>
            </a:r>
            <a:endParaRPr sz="1588">
              <a:latin typeface="Arial"/>
              <a:cs typeface="Arial"/>
            </a:endParaRPr>
          </a:p>
          <a:p>
            <a:pPr marL="616356" lvl="1" indent="-201717">
              <a:spcBef>
                <a:spcPts val="516"/>
              </a:spcBef>
              <a:buFont typeface="Arial"/>
              <a:buChar char="–"/>
              <a:tabLst>
                <a:tab pos="616356" algn="l"/>
              </a:tabLst>
            </a:pPr>
            <a:r>
              <a:rPr sz="1588" b="1" spc="-9" dirty="0">
                <a:solidFill>
                  <a:srgbClr val="0066CC"/>
                </a:solidFill>
                <a:latin typeface="Arial"/>
                <a:cs typeface="Arial"/>
              </a:rPr>
              <a:t>Fi</a:t>
            </a:r>
            <a:r>
              <a:rPr sz="1588" b="1" dirty="0">
                <a:solidFill>
                  <a:srgbClr val="0066CC"/>
                </a:solidFill>
                <a:latin typeface="Arial"/>
                <a:cs typeface="Arial"/>
              </a:rPr>
              <a:t>x</a:t>
            </a:r>
            <a:r>
              <a:rPr sz="1588" b="1" spc="-9" dirty="0">
                <a:solidFill>
                  <a:srgbClr val="0066CC"/>
                </a:solidFill>
                <a:latin typeface="Arial"/>
                <a:cs typeface="Arial"/>
              </a:rPr>
              <a:t>ing</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lgo</a:t>
            </a:r>
            <a:r>
              <a:rPr sz="1588" b="1" dirty="0">
                <a:solidFill>
                  <a:srgbClr val="0066CC"/>
                </a:solidFill>
                <a:latin typeface="Arial"/>
                <a:cs typeface="Arial"/>
              </a:rPr>
              <a:t>r</a:t>
            </a:r>
            <a:r>
              <a:rPr sz="1588" b="1" spc="-9" dirty="0">
                <a:solidFill>
                  <a:srgbClr val="0066CC"/>
                </a:solidFill>
                <a:latin typeface="Arial"/>
                <a:cs typeface="Arial"/>
              </a:rPr>
              <a:t>ith</a:t>
            </a:r>
            <a:r>
              <a:rPr sz="1588" b="1" dirty="0">
                <a:solidFill>
                  <a:srgbClr val="0066CC"/>
                </a:solidFill>
                <a:latin typeface="Arial"/>
                <a:cs typeface="Arial"/>
              </a:rPr>
              <a:t>m</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to</a:t>
            </a:r>
            <a:r>
              <a:rPr sz="1588" b="1" dirty="0">
                <a:solidFill>
                  <a:srgbClr val="0066CC"/>
                </a:solidFill>
                <a:latin typeface="Arial"/>
                <a:cs typeface="Arial"/>
              </a:rPr>
              <a:t>ta</a:t>
            </a:r>
            <a:r>
              <a:rPr sz="1588" b="1" spc="-4" dirty="0">
                <a:solidFill>
                  <a:srgbClr val="0066CC"/>
                </a:solidFill>
                <a:latin typeface="Arial"/>
                <a:cs typeface="Arial"/>
              </a:rPr>
              <a:t>ll</a:t>
            </a:r>
            <a:r>
              <a:rPr sz="1588" b="1" dirty="0">
                <a:solidFill>
                  <a:srgbClr val="0066CC"/>
                </a:solidFill>
                <a:latin typeface="Arial"/>
                <a:cs typeface="Arial"/>
              </a:rPr>
              <a:t>y</a:t>
            </a:r>
            <a:r>
              <a:rPr sz="1588" b="1" spc="-4" dirty="0">
                <a:solidFill>
                  <a:srgbClr val="0066CC"/>
                </a:solidFill>
                <a:latin typeface="Arial"/>
                <a:cs typeface="Arial"/>
              </a:rPr>
              <a:t> </a:t>
            </a:r>
            <a:r>
              <a:rPr sz="1588" b="1" dirty="0">
                <a:solidFill>
                  <a:srgbClr val="0066CC"/>
                </a:solidFill>
                <a:latin typeface="Arial"/>
                <a:cs typeface="Arial"/>
              </a:rPr>
              <a:t>tr</a:t>
            </a:r>
            <a:r>
              <a:rPr sz="1588" b="1" spc="-4" dirty="0">
                <a:solidFill>
                  <a:srgbClr val="0066CC"/>
                </a:solidFill>
                <a:latin typeface="Arial"/>
                <a:cs typeface="Arial"/>
              </a:rPr>
              <a:t>i</a:t>
            </a:r>
            <a:r>
              <a:rPr sz="1588" b="1" dirty="0">
                <a:solidFill>
                  <a:srgbClr val="0066CC"/>
                </a:solidFill>
                <a:latin typeface="Arial"/>
                <a:cs typeface="Arial"/>
              </a:rPr>
              <a:t>v</a:t>
            </a:r>
            <a:r>
              <a:rPr sz="1588" b="1" spc="-4" dirty="0">
                <a:solidFill>
                  <a:srgbClr val="0066CC"/>
                </a:solidFill>
                <a:latin typeface="Arial"/>
                <a:cs typeface="Arial"/>
              </a:rPr>
              <a:t>i</a:t>
            </a:r>
            <a:r>
              <a:rPr sz="1588" b="1" dirty="0">
                <a:solidFill>
                  <a:srgbClr val="0066CC"/>
                </a:solidFill>
                <a:latin typeface="Arial"/>
                <a:cs typeface="Arial"/>
              </a:rPr>
              <a:t>a</a:t>
            </a:r>
            <a:r>
              <a:rPr sz="1588" b="1" spc="-4" dirty="0">
                <a:solidFill>
                  <a:srgbClr val="0066CC"/>
                </a:solidFill>
                <a:latin typeface="Arial"/>
                <a:cs typeface="Arial"/>
              </a:rPr>
              <a:t>l</a:t>
            </a:r>
            <a:endParaRPr sz="1588">
              <a:latin typeface="Arial"/>
              <a:cs typeface="Arial"/>
            </a:endParaRPr>
          </a:p>
          <a:p>
            <a:pPr marL="616356" lvl="1" indent="-201717">
              <a:spcBef>
                <a:spcPts val="565"/>
              </a:spcBef>
              <a:buFont typeface="Arial"/>
              <a:buChar char="–"/>
              <a:tabLst>
                <a:tab pos="616356" algn="l"/>
              </a:tabLst>
            </a:pPr>
            <a:r>
              <a:rPr sz="1588" b="1" spc="-13" dirty="0">
                <a:solidFill>
                  <a:srgbClr val="0066CC"/>
                </a:solidFill>
                <a:latin typeface="Arial"/>
                <a:cs typeface="Arial"/>
              </a:rPr>
              <a:t>Th</a:t>
            </a:r>
            <a:r>
              <a:rPr sz="1588" b="1" dirty="0">
                <a:solidFill>
                  <a:srgbClr val="0066CC"/>
                </a:solidFill>
                <a:latin typeface="Arial"/>
                <a:cs typeface="Arial"/>
              </a:rPr>
              <a:t>ese</a:t>
            </a:r>
            <a:r>
              <a:rPr sz="1588" b="1" spc="-4" dirty="0">
                <a:solidFill>
                  <a:srgbClr val="0066CC"/>
                </a:solidFill>
                <a:latin typeface="Arial"/>
                <a:cs typeface="Arial"/>
              </a:rPr>
              <a:t> </a:t>
            </a:r>
            <a:r>
              <a:rPr sz="1588" b="1" spc="-9" dirty="0">
                <a:solidFill>
                  <a:srgbClr val="0066CC"/>
                </a:solidFill>
                <a:latin typeface="Arial"/>
                <a:cs typeface="Arial"/>
              </a:rPr>
              <a:t>fi</a:t>
            </a:r>
            <a:r>
              <a:rPr sz="1588" b="1" dirty="0">
                <a:solidFill>
                  <a:srgbClr val="0066CC"/>
                </a:solidFill>
                <a:latin typeface="Arial"/>
                <a:cs typeface="Arial"/>
              </a:rPr>
              <a:t>xes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po</a:t>
            </a:r>
            <a:r>
              <a:rPr sz="1588" b="1" dirty="0">
                <a:solidFill>
                  <a:srgbClr val="0066CC"/>
                </a:solidFill>
                <a:latin typeface="Arial"/>
                <a:cs typeface="Arial"/>
              </a:rPr>
              <a:t>rta</a:t>
            </a:r>
            <a:r>
              <a:rPr sz="1588" b="1" spc="-9" dirty="0">
                <a:solidFill>
                  <a:srgbClr val="0066CC"/>
                </a:solidFill>
                <a:latin typeface="Arial"/>
                <a:cs typeface="Arial"/>
              </a:rPr>
              <a:t>bl</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9" dirty="0">
                <a:solidFill>
                  <a:srgbClr val="0066CC"/>
                </a:solidFill>
                <a:latin typeface="Arial"/>
                <a:cs typeface="Arial"/>
              </a:rPr>
              <a:t>oth</a:t>
            </a:r>
            <a:r>
              <a:rPr sz="1588" b="1" dirty="0">
                <a:solidFill>
                  <a:srgbClr val="0066CC"/>
                </a:solidFill>
                <a:latin typeface="Arial"/>
                <a:cs typeface="Arial"/>
              </a:rPr>
              <a:t>er</a:t>
            </a:r>
            <a:r>
              <a:rPr sz="1588" b="1" spc="-4" dirty="0">
                <a:solidFill>
                  <a:srgbClr val="0066CC"/>
                </a:solidFill>
                <a:latin typeface="Arial"/>
                <a:cs typeface="Arial"/>
              </a:rPr>
              <a:t> </a:t>
            </a:r>
            <a:r>
              <a:rPr sz="1588" b="1" dirty="0">
                <a:solidFill>
                  <a:srgbClr val="0066CC"/>
                </a:solidFill>
                <a:latin typeface="Arial"/>
                <a:cs typeface="Arial"/>
              </a:rPr>
              <a:t>arc</a:t>
            </a:r>
            <a:r>
              <a:rPr sz="1588" b="1" spc="-9" dirty="0">
                <a:solidFill>
                  <a:srgbClr val="0066CC"/>
                </a:solidFill>
                <a:latin typeface="Arial"/>
                <a:cs typeface="Arial"/>
              </a:rPr>
              <a:t>hi</a:t>
            </a:r>
            <a:r>
              <a:rPr sz="1588" b="1" dirty="0">
                <a:solidFill>
                  <a:srgbClr val="0066CC"/>
                </a:solidFill>
                <a:latin typeface="Arial"/>
                <a:cs typeface="Arial"/>
              </a:rPr>
              <a:t>tec</a:t>
            </a:r>
            <a:r>
              <a:rPr sz="1588" b="1" spc="-9" dirty="0">
                <a:solidFill>
                  <a:srgbClr val="0066CC"/>
                </a:solidFill>
                <a:latin typeface="Arial"/>
                <a:cs typeface="Arial"/>
              </a:rPr>
              <a:t>tu</a:t>
            </a:r>
            <a:r>
              <a:rPr sz="1588" b="1" dirty="0">
                <a:solidFill>
                  <a:srgbClr val="0066CC"/>
                </a:solidFill>
                <a:latin typeface="Arial"/>
                <a:cs typeface="Arial"/>
              </a:rPr>
              <a:t>res</a:t>
            </a:r>
            <a:endParaRPr sz="1588">
              <a:latin typeface="Arial"/>
              <a:cs typeface="Arial"/>
            </a:endParaRPr>
          </a:p>
        </p:txBody>
      </p:sp>
    </p:spTree>
    <p:extLst>
      <p:ext uri="{BB962C8B-B14F-4D97-AF65-F5344CB8AC3E}">
        <p14:creationId xmlns:p14="http://schemas.microsoft.com/office/powerpoint/2010/main" val="140108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3588" y="402546"/>
            <a:ext cx="8875059" cy="830997"/>
          </a:xfrm>
          <a:prstGeom prst="rect">
            <a:avLst/>
          </a:prstGeom>
        </p:spPr>
        <p:txBody>
          <a:bodyPr vert="horz" wrap="square" lIns="0" tIns="0" rIns="0" bIns="0" rtlCol="0" anchor="ctr">
            <a:spAutoFit/>
          </a:bodyPr>
          <a:lstStyle/>
          <a:p>
            <a:pPr marL="1755495">
              <a:lnSpc>
                <a:spcPct val="100000"/>
              </a:lnSpc>
            </a:pPr>
            <a:r>
              <a:rPr spc="-62" dirty="0"/>
              <a:t>Rac</a:t>
            </a:r>
            <a:r>
              <a:rPr spc="-57" dirty="0"/>
              <a:t>e</a:t>
            </a:r>
            <a:r>
              <a:rPr spc="-40" dirty="0"/>
              <a:t> </a:t>
            </a:r>
            <a:r>
              <a:rPr spc="-49" dirty="0"/>
              <a:t>Condition</a:t>
            </a:r>
          </a:p>
        </p:txBody>
      </p:sp>
      <p:sp>
        <p:nvSpPr>
          <p:cNvPr id="4" name="object 4"/>
          <p:cNvSpPr txBox="1"/>
          <p:nvPr/>
        </p:nvSpPr>
        <p:spPr>
          <a:xfrm>
            <a:off x="2602566" y="1530471"/>
            <a:ext cx="6775076" cy="1735988"/>
          </a:xfrm>
          <a:prstGeom prst="rect">
            <a:avLst/>
          </a:prstGeom>
        </p:spPr>
        <p:txBody>
          <a:bodyPr vert="horz" wrap="square" lIns="0" tIns="0" rIns="0" bIns="0" rtlCol="0">
            <a:spAutoFit/>
          </a:bodyPr>
          <a:lstStyle/>
          <a:p>
            <a:pPr marL="257749" marR="4483" indent="-246543">
              <a:lnSpc>
                <a:spcPct val="107600"/>
              </a:lnSpc>
              <a:buClr>
                <a:srgbClr val="FF0000"/>
              </a:buClr>
              <a:buSzPct val="75000"/>
              <a:buFont typeface="Arial"/>
              <a:buChar char="●"/>
              <a:tabLst>
                <a:tab pos="263352" algn="l"/>
              </a:tabLst>
            </a:pPr>
            <a:r>
              <a:rPr sz="2118" b="1" spc="-18" dirty="0">
                <a:latin typeface="Arial"/>
                <a:cs typeface="Arial"/>
              </a:rPr>
              <a:t>Two</a:t>
            </a:r>
            <a:r>
              <a:rPr sz="2118" b="1" spc="-4" dirty="0">
                <a:latin typeface="Arial"/>
                <a:cs typeface="Arial"/>
              </a:rPr>
              <a:t> </a:t>
            </a:r>
            <a:r>
              <a:rPr sz="2118" b="1" spc="-13" dirty="0">
                <a:latin typeface="Arial"/>
                <a:cs typeface="Arial"/>
              </a:rPr>
              <a:t>(o</a:t>
            </a:r>
            <a:r>
              <a:rPr sz="2118" b="1" dirty="0">
                <a:latin typeface="Arial"/>
                <a:cs typeface="Arial"/>
              </a:rPr>
              <a:t>r</a:t>
            </a:r>
            <a:r>
              <a:rPr sz="2118" b="1" spc="-4" dirty="0">
                <a:latin typeface="Arial"/>
                <a:cs typeface="Arial"/>
              </a:rPr>
              <a:t> </a:t>
            </a:r>
            <a:r>
              <a:rPr sz="2118" b="1" dirty="0">
                <a:latin typeface="Arial"/>
                <a:cs typeface="Arial"/>
              </a:rPr>
              <a:t>m</a:t>
            </a:r>
            <a:r>
              <a:rPr sz="2118" b="1" spc="-13" dirty="0">
                <a:latin typeface="Arial"/>
                <a:cs typeface="Arial"/>
              </a:rPr>
              <a:t>o</a:t>
            </a:r>
            <a:r>
              <a:rPr sz="2118" b="1" dirty="0">
                <a:latin typeface="Arial"/>
                <a:cs typeface="Arial"/>
              </a:rPr>
              <a:t>re)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dirty="0">
                <a:latin typeface="Arial"/>
                <a:cs typeface="Arial"/>
              </a:rPr>
              <a:t>r</a:t>
            </a:r>
            <a:r>
              <a:rPr sz="2118" b="1" spc="-13" dirty="0">
                <a:latin typeface="Arial"/>
                <a:cs typeface="Arial"/>
              </a:rPr>
              <a:t>un</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p</a:t>
            </a:r>
            <a:r>
              <a:rPr sz="2118" b="1" dirty="0">
                <a:latin typeface="Arial"/>
                <a:cs typeface="Arial"/>
              </a:rPr>
              <a:t>ara</a:t>
            </a:r>
            <a:r>
              <a:rPr sz="2118" b="1" spc="-9" dirty="0">
                <a:latin typeface="Arial"/>
                <a:cs typeface="Arial"/>
              </a:rPr>
              <a:t>ll</a:t>
            </a:r>
            <a:r>
              <a:rPr sz="2118" b="1" dirty="0">
                <a:latin typeface="Arial"/>
                <a:cs typeface="Arial"/>
              </a:rPr>
              <a:t>e</a:t>
            </a:r>
            <a:r>
              <a:rPr sz="2118" b="1" spc="-9" dirty="0">
                <a:latin typeface="Arial"/>
                <a:cs typeface="Arial"/>
              </a:rPr>
              <a:t>l</a:t>
            </a:r>
            <a:r>
              <a:rPr sz="2118" b="1" spc="-4" dirty="0">
                <a:latin typeface="Arial"/>
                <a:cs typeface="Arial"/>
              </a:rPr>
              <a:t> </a:t>
            </a:r>
            <a:r>
              <a:rPr sz="2118" b="1" dirty="0">
                <a:latin typeface="Arial"/>
                <a:cs typeface="Arial"/>
              </a:rPr>
              <a:t>a</a:t>
            </a:r>
            <a:r>
              <a:rPr sz="2118" b="1" spc="-13" dirty="0">
                <a:latin typeface="Arial"/>
                <a:cs typeface="Arial"/>
              </a:rPr>
              <a:t>nd</a:t>
            </a:r>
            <a:r>
              <a:rPr sz="2118" b="1" spc="-4" dirty="0">
                <a:latin typeface="Arial"/>
                <a:cs typeface="Arial"/>
              </a:rPr>
              <a:t> </a:t>
            </a:r>
            <a:r>
              <a:rPr sz="2118" b="1" spc="-13" dirty="0">
                <a:latin typeface="Arial"/>
                <a:cs typeface="Arial"/>
              </a:rPr>
              <a:t>outpu</a:t>
            </a:r>
            <a:r>
              <a:rPr sz="2118" b="1" dirty="0">
                <a:latin typeface="Arial"/>
                <a:cs typeface="Arial"/>
              </a:rPr>
              <a:t>t </a:t>
            </a:r>
            <a:r>
              <a:rPr sz="2118" b="1" spc="-13" dirty="0">
                <a:latin typeface="Arial"/>
                <a:cs typeface="Arial"/>
              </a:rPr>
              <a:t>d</a:t>
            </a:r>
            <a:r>
              <a:rPr sz="2118" b="1" dirty="0">
                <a:latin typeface="Arial"/>
                <a:cs typeface="Arial"/>
              </a:rPr>
              <a:t>e</a:t>
            </a:r>
            <a:r>
              <a:rPr sz="2118" b="1" spc="-13" dirty="0">
                <a:latin typeface="Arial"/>
                <a:cs typeface="Arial"/>
              </a:rPr>
              <a:t>p</a:t>
            </a:r>
            <a:r>
              <a:rPr sz="2118" b="1" dirty="0">
                <a:latin typeface="Arial"/>
                <a:cs typeface="Arial"/>
              </a:rPr>
              <a:t>e</a:t>
            </a:r>
            <a:r>
              <a:rPr sz="2118" b="1" spc="-13" dirty="0">
                <a:latin typeface="Arial"/>
                <a:cs typeface="Arial"/>
              </a:rPr>
              <a:t>nd</a:t>
            </a:r>
            <a:r>
              <a:rPr sz="2118" b="1" dirty="0">
                <a:latin typeface="Arial"/>
                <a:cs typeface="Arial"/>
              </a:rPr>
              <a:t>s</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o</a:t>
            </a:r>
            <a:r>
              <a:rPr sz="2118" b="1" dirty="0">
                <a:latin typeface="Arial"/>
                <a:cs typeface="Arial"/>
              </a:rPr>
              <a:t>r</a:t>
            </a:r>
            <a:r>
              <a:rPr sz="2118" b="1" spc="-13" dirty="0">
                <a:latin typeface="Arial"/>
                <a:cs typeface="Arial"/>
              </a:rPr>
              <a:t>d</a:t>
            </a:r>
            <a:r>
              <a:rPr sz="2118" b="1" dirty="0">
                <a:latin typeface="Arial"/>
                <a:cs typeface="Arial"/>
              </a:rPr>
              <a:t>er</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whi</a:t>
            </a:r>
            <a:r>
              <a:rPr sz="2118" b="1" dirty="0">
                <a:latin typeface="Arial"/>
                <a:cs typeface="Arial"/>
              </a:rPr>
              <a:t>c</a:t>
            </a:r>
            <a:r>
              <a:rPr sz="2118" b="1" spc="-13" dirty="0">
                <a:latin typeface="Arial"/>
                <a:cs typeface="Arial"/>
              </a:rPr>
              <a:t>h</a:t>
            </a:r>
            <a:r>
              <a:rPr sz="2118" b="1" spc="-4" dirty="0">
                <a:latin typeface="Arial"/>
                <a:cs typeface="Arial"/>
              </a:rPr>
              <a:t> </a:t>
            </a:r>
            <a:r>
              <a:rPr sz="2118" b="1" spc="-13" dirty="0">
                <a:latin typeface="Arial"/>
                <a:cs typeface="Arial"/>
              </a:rPr>
              <a:t>th</a:t>
            </a:r>
            <a:r>
              <a:rPr sz="2118" b="1" dirty="0">
                <a:latin typeface="Arial"/>
                <a:cs typeface="Arial"/>
              </a:rPr>
              <a:t>ey</a:t>
            </a:r>
            <a:r>
              <a:rPr sz="2118" b="1" spc="-4" dirty="0">
                <a:latin typeface="Arial"/>
                <a:cs typeface="Arial"/>
              </a:rPr>
              <a:t> </a:t>
            </a:r>
            <a:r>
              <a:rPr sz="2118" b="1" dirty="0">
                <a:latin typeface="Arial"/>
                <a:cs typeface="Arial"/>
              </a:rPr>
              <a:t>are</a:t>
            </a:r>
            <a:r>
              <a:rPr sz="2118" b="1" spc="-4" dirty="0">
                <a:latin typeface="Arial"/>
                <a:cs typeface="Arial"/>
              </a:rPr>
              <a:t> </a:t>
            </a:r>
            <a:r>
              <a:rPr sz="2118" b="1" dirty="0">
                <a:latin typeface="Arial"/>
                <a:cs typeface="Arial"/>
              </a:rPr>
              <a:t>exec</a:t>
            </a:r>
            <a:r>
              <a:rPr sz="2118" b="1" spc="-13" dirty="0">
                <a:latin typeface="Arial"/>
                <a:cs typeface="Arial"/>
              </a:rPr>
              <a:t>u</a:t>
            </a:r>
            <a:r>
              <a:rPr sz="2118" b="1" dirty="0">
                <a:latin typeface="Arial"/>
                <a:cs typeface="Arial"/>
              </a:rPr>
              <a:t>te</a:t>
            </a:r>
            <a:r>
              <a:rPr sz="2118" b="1" spc="-13" dirty="0">
                <a:latin typeface="Arial"/>
                <a:cs typeface="Arial"/>
              </a:rPr>
              <a:t>d</a:t>
            </a:r>
            <a:endParaRPr sz="2118" dirty="0">
              <a:latin typeface="Arial"/>
              <a:cs typeface="Arial"/>
            </a:endParaRPr>
          </a:p>
          <a:p>
            <a:pPr marL="263352" indent="-252146">
              <a:spcBef>
                <a:spcPts val="918"/>
              </a:spcBef>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T</a:t>
            </a:r>
            <a:r>
              <a:rPr sz="2118" b="1" dirty="0">
                <a:latin typeface="Arial"/>
                <a:cs typeface="Arial"/>
              </a:rPr>
              <a:t>M</a:t>
            </a:r>
            <a:r>
              <a:rPr sz="2118" b="1" spc="-4" dirty="0">
                <a:latin typeface="Arial"/>
                <a:cs typeface="Arial"/>
              </a:rPr>
              <a:t> </a:t>
            </a:r>
            <a:r>
              <a:rPr sz="2118" b="1" dirty="0">
                <a:latin typeface="Arial"/>
                <a:cs typeface="Arial"/>
              </a:rPr>
              <a:t>Exam</a:t>
            </a:r>
            <a:r>
              <a:rPr sz="2118" b="1" spc="-13" dirty="0">
                <a:latin typeface="Arial"/>
                <a:cs typeface="Arial"/>
              </a:rPr>
              <a:t>pl</a:t>
            </a:r>
            <a:r>
              <a:rPr sz="2118" b="1" dirty="0">
                <a:latin typeface="Arial"/>
                <a:cs typeface="Arial"/>
              </a:rPr>
              <a:t>e</a:t>
            </a:r>
            <a:endParaRPr sz="2118" dirty="0">
              <a:latin typeface="Arial"/>
              <a:cs typeface="Arial"/>
            </a:endParaRPr>
          </a:p>
          <a:p>
            <a:pPr marL="616356" lvl="1" indent="-201717">
              <a:spcBef>
                <a:spcPts val="401"/>
              </a:spcBef>
              <a:buFont typeface="Arial"/>
              <a:buChar char="–"/>
              <a:tabLst>
                <a:tab pos="616356" algn="l"/>
                <a:tab pos="3183201" algn="l"/>
              </a:tabLst>
            </a:pPr>
            <a:r>
              <a:rPr sz="1588" b="1" dirty="0">
                <a:solidFill>
                  <a:srgbClr val="0066CC"/>
                </a:solidFill>
                <a:latin typeface="Arial"/>
                <a:cs typeface="Arial"/>
              </a:rPr>
              <a:t>SA</a:t>
            </a:r>
            <a:r>
              <a:rPr sz="1588" b="1" spc="-13" dirty="0">
                <a:solidFill>
                  <a:srgbClr val="0066CC"/>
                </a:solidFill>
                <a:latin typeface="Arial"/>
                <a:cs typeface="Arial"/>
              </a:rPr>
              <a:t>LL</a:t>
            </a:r>
            <a:r>
              <a:rPr sz="1588" b="1" dirty="0">
                <a:solidFill>
                  <a:srgbClr val="0066CC"/>
                </a:solidFill>
                <a:latin typeface="Arial"/>
                <a:cs typeface="Arial"/>
              </a:rPr>
              <a:t>Y: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	B</a:t>
            </a:r>
            <a:r>
              <a:rPr sz="1588" b="1" spc="-13" dirty="0">
                <a:solidFill>
                  <a:srgbClr val="0066CC"/>
                </a:solidFill>
                <a:latin typeface="Arial"/>
                <a:cs typeface="Arial"/>
              </a:rPr>
              <a:t>O</a:t>
            </a:r>
            <a:r>
              <a:rPr sz="1588" b="1" dirty="0">
                <a:solidFill>
                  <a:srgbClr val="0066CC"/>
                </a:solidFill>
                <a:latin typeface="Arial"/>
                <a:cs typeface="Arial"/>
              </a:rPr>
              <a:t>B: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9"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a:t>
            </a:r>
            <a:endParaRPr sz="1588" dirty="0">
              <a:latin typeface="Arial"/>
              <a:cs typeface="Arial"/>
            </a:endParaRPr>
          </a:p>
          <a:p>
            <a:pPr marL="616356" lvl="1" indent="-201717">
              <a:lnSpc>
                <a:spcPts val="1888"/>
              </a:lnSpc>
              <a:spcBef>
                <a:spcPts val="387"/>
              </a:spcBef>
              <a:buFont typeface="Arial"/>
              <a:buChar char="–"/>
              <a:tabLst>
                <a:tab pos="616356" algn="l"/>
              </a:tabLst>
            </a:pPr>
            <a:r>
              <a:rPr sz="1588" b="1" u="heavy" spc="-13" dirty="0">
                <a:solidFill>
                  <a:srgbClr val="0066CC"/>
                </a:solidFill>
                <a:latin typeface="Arial"/>
                <a:cs typeface="Arial"/>
              </a:rPr>
              <a:t>Qu</a:t>
            </a:r>
            <a:r>
              <a:rPr sz="1588" b="1" u="heavy" dirty="0">
                <a:solidFill>
                  <a:srgbClr val="0066CC"/>
                </a:solidFill>
                <a:latin typeface="Arial"/>
                <a:cs typeface="Arial"/>
              </a:rPr>
              <a:t>es</a:t>
            </a:r>
            <a:r>
              <a:rPr sz="1588" b="1" u="heavy" spc="-9" dirty="0">
                <a:solidFill>
                  <a:srgbClr val="0066CC"/>
                </a:solidFill>
                <a:latin typeface="Arial"/>
                <a:cs typeface="Arial"/>
              </a:rPr>
              <a:t>ti</a:t>
            </a:r>
            <a:r>
              <a:rPr sz="1588" b="1" u="heavy" spc="-13" dirty="0">
                <a:solidFill>
                  <a:srgbClr val="0066CC"/>
                </a:solidFill>
                <a:latin typeface="Arial"/>
                <a:cs typeface="Arial"/>
              </a:rPr>
              <a:t>on</a:t>
            </a:r>
            <a:r>
              <a:rPr sz="1588" b="1" dirty="0">
                <a:solidFill>
                  <a:srgbClr val="0066CC"/>
                </a:solidFill>
                <a:latin typeface="Arial"/>
                <a:cs typeface="Arial"/>
              </a:rPr>
              <a:t>:</a:t>
            </a:r>
            <a:r>
              <a:rPr sz="1588" b="1" spc="-4" dirty="0">
                <a:solidFill>
                  <a:srgbClr val="0066CC"/>
                </a:solidFill>
                <a:latin typeface="Arial"/>
                <a:cs typeface="Arial"/>
              </a:rPr>
              <a:t> I</a:t>
            </a:r>
            <a:r>
              <a:rPr sz="1588" b="1" dirty="0">
                <a:solidFill>
                  <a:srgbClr val="0066CC"/>
                </a:solidFill>
                <a:latin typeface="Arial"/>
                <a:cs typeface="Arial"/>
              </a:rPr>
              <a:t>f</a:t>
            </a:r>
            <a:r>
              <a:rPr sz="1588" b="1" spc="-4" dirty="0">
                <a:solidFill>
                  <a:srgbClr val="0066CC"/>
                </a:solidFill>
                <a:latin typeface="Arial"/>
                <a:cs typeface="Arial"/>
              </a:rPr>
              <a:t> </a:t>
            </a:r>
            <a:r>
              <a:rPr sz="1588" b="1" spc="-9" dirty="0">
                <a:solidFill>
                  <a:srgbClr val="0066CC"/>
                </a:solidFill>
                <a:latin typeface="Arial"/>
                <a:cs typeface="Arial"/>
              </a:rPr>
              <a:t>initi</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$500</a:t>
            </a:r>
            <a:r>
              <a:rPr sz="1588" b="1" spc="-4" dirty="0">
                <a:solidFill>
                  <a:srgbClr val="0066CC"/>
                </a:solidFill>
                <a:latin typeface="Arial"/>
                <a:cs typeface="Arial"/>
              </a:rPr>
              <a:t>, </a:t>
            </a:r>
            <a:r>
              <a:rPr sz="1588" b="1" spc="-13" dirty="0">
                <a:solidFill>
                  <a:srgbClr val="0066CC"/>
                </a:solidFill>
                <a:latin typeface="Arial"/>
                <a:cs typeface="Arial"/>
              </a:rPr>
              <a:t>wh</a:t>
            </a:r>
            <a:r>
              <a:rPr sz="1588" b="1" dirty="0">
                <a:solidFill>
                  <a:srgbClr val="0066CC"/>
                </a:solidFill>
                <a:latin typeface="Arial"/>
                <a:cs typeface="Arial"/>
              </a:rPr>
              <a:t>at</a:t>
            </a:r>
            <a:r>
              <a:rPr sz="1588" b="1" spc="-4" dirty="0">
                <a:solidFill>
                  <a:srgbClr val="0066CC"/>
                </a:solidFill>
                <a:latin typeface="Arial"/>
                <a:cs typeface="Arial"/>
              </a:rPr>
              <a:t> </a:t>
            </a:r>
            <a:r>
              <a:rPr sz="1588" b="1" spc="-9" dirty="0">
                <a:solidFill>
                  <a:srgbClr val="0066CC"/>
                </a:solidFill>
                <a:latin typeface="Arial"/>
                <a:cs typeface="Arial"/>
              </a:rPr>
              <a:t>will</a:t>
            </a:r>
            <a:r>
              <a:rPr sz="1588" b="1" spc="-4" dirty="0">
                <a:solidFill>
                  <a:srgbClr val="0066CC"/>
                </a:solidFill>
                <a:latin typeface="Arial"/>
                <a:cs typeface="Arial"/>
              </a:rPr>
              <a:t> </a:t>
            </a:r>
            <a:r>
              <a:rPr sz="1588" b="1" spc="-9" dirty="0">
                <a:solidFill>
                  <a:srgbClr val="0066CC"/>
                </a:solidFill>
                <a:latin typeface="Arial"/>
                <a:cs typeface="Arial"/>
              </a:rPr>
              <a:t>fin</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13" dirty="0">
                <a:solidFill>
                  <a:srgbClr val="0066CC"/>
                </a:solidFill>
                <a:latin typeface="Arial"/>
                <a:cs typeface="Arial"/>
              </a:rPr>
              <a:t>?</a:t>
            </a:r>
            <a:endParaRPr sz="1588" dirty="0">
              <a:latin typeface="Arial"/>
              <a:cs typeface="Arial"/>
            </a:endParaRPr>
          </a:p>
        </p:txBody>
      </p:sp>
      <p:sp>
        <p:nvSpPr>
          <p:cNvPr id="5" name="object 5"/>
          <p:cNvSpPr txBox="1"/>
          <p:nvPr/>
        </p:nvSpPr>
        <p:spPr>
          <a:xfrm>
            <a:off x="1903864" y="3510349"/>
            <a:ext cx="2537308" cy="1074205"/>
          </a:xfrm>
          <a:prstGeom prst="rect">
            <a:avLst/>
          </a:prstGeom>
        </p:spPr>
        <p:txBody>
          <a:bodyPr vert="horz" wrap="square" lIns="0" tIns="0" rIns="0" bIns="0" rtlCol="0">
            <a:spAutoFit/>
          </a:bodyPr>
          <a:lstStyle/>
          <a:p>
            <a:pPr marL="610753"/>
            <a:r>
              <a:rPr sz="1412" b="1" u="heavy" dirty="0">
                <a:latin typeface="Arial"/>
                <a:cs typeface="Arial"/>
              </a:rPr>
              <a:t>SA</a:t>
            </a:r>
            <a:r>
              <a:rPr sz="1412" b="1" u="heavy" spc="-9" dirty="0">
                <a:latin typeface="Arial"/>
                <a:cs typeface="Arial"/>
              </a:rPr>
              <a:t>L</a:t>
            </a:r>
            <a:r>
              <a:rPr sz="1412" b="1" u="heavy" spc="-141" dirty="0">
                <a:latin typeface="Arial"/>
                <a:cs typeface="Arial"/>
              </a:rPr>
              <a:t>L</a:t>
            </a:r>
            <a:r>
              <a:rPr sz="1412" b="1" u="heavy" spc="-13" dirty="0">
                <a:latin typeface="Arial"/>
                <a:cs typeface="Arial"/>
              </a:rPr>
              <a:t>Y</a:t>
            </a:r>
            <a:endParaRPr sz="1412" dirty="0">
              <a:latin typeface="Arial"/>
              <a:cs typeface="Arial"/>
            </a:endParaRPr>
          </a:p>
          <a:p>
            <a:pPr marL="11206" marR="4483">
              <a:lnSpc>
                <a:spcPts val="2330"/>
              </a:lnSpc>
              <a:spcBef>
                <a:spcPts val="4"/>
              </a:spcBef>
            </a:pPr>
            <a:r>
              <a:rPr lang="en-US" sz="1235" b="1" spc="-4" dirty="0">
                <a:latin typeface="Courier New"/>
                <a:cs typeface="Courier New"/>
              </a:rPr>
              <a:t>X = </a:t>
            </a:r>
            <a:r>
              <a:rPr lang="en-US" sz="1235" b="1" spc="-4" dirty="0" err="1">
                <a:latin typeface="Courier New"/>
                <a:cs typeface="Courier New"/>
              </a:rPr>
              <a:t>ReadBalance</a:t>
            </a:r>
            <a:r>
              <a:rPr lang="en-US" sz="1235" b="1" spc="-4" dirty="0">
                <a:latin typeface="Courier New"/>
                <a:cs typeface="Courier New"/>
              </a:rPr>
              <a:t>(500)</a:t>
            </a:r>
          </a:p>
          <a:p>
            <a:pPr marL="11206" marR="4483">
              <a:lnSpc>
                <a:spcPts val="2330"/>
              </a:lnSpc>
              <a:spcBef>
                <a:spcPts val="4"/>
              </a:spcBef>
            </a:pPr>
            <a:r>
              <a:rPr lang="en-US" sz="1235" b="1" spc="-4" dirty="0">
                <a:latin typeface="Courier New"/>
                <a:cs typeface="Courier New"/>
              </a:rPr>
              <a:t>X = X + 50</a:t>
            </a:r>
            <a:endParaRPr sz="1235" dirty="0">
              <a:latin typeface="Courier New"/>
              <a:cs typeface="Courier New"/>
            </a:endParaRPr>
          </a:p>
          <a:p>
            <a:pPr marL="11206">
              <a:spcBef>
                <a:spcPts val="649"/>
              </a:spcBef>
            </a:pPr>
            <a:r>
              <a:rPr lang="en-US" sz="1235" b="1" spc="-4" dirty="0" err="1">
                <a:latin typeface="Courier New"/>
                <a:cs typeface="Courier New"/>
              </a:rPr>
              <a:t>WriteBalance</a:t>
            </a:r>
            <a:r>
              <a:rPr lang="en-US" sz="1235" b="1" spc="-4" dirty="0">
                <a:latin typeface="Courier New"/>
                <a:cs typeface="Courier New"/>
              </a:rPr>
              <a:t>(X)</a:t>
            </a:r>
            <a:endParaRPr sz="1235" dirty="0">
              <a:latin typeface="Courier New"/>
              <a:cs typeface="Courier New"/>
            </a:endParaRPr>
          </a:p>
        </p:txBody>
      </p:sp>
      <p:sp>
        <p:nvSpPr>
          <p:cNvPr id="6" name="object 6"/>
          <p:cNvSpPr txBox="1"/>
          <p:nvPr/>
        </p:nvSpPr>
        <p:spPr>
          <a:xfrm>
            <a:off x="5066993" y="3510348"/>
            <a:ext cx="421341" cy="217304"/>
          </a:xfrm>
          <a:prstGeom prst="rect">
            <a:avLst/>
          </a:prstGeom>
        </p:spPr>
        <p:txBody>
          <a:bodyPr vert="horz" wrap="square" lIns="0" tIns="0" rIns="0" bIns="0" rtlCol="0">
            <a:spAutoFit/>
          </a:bodyPr>
          <a:lstStyle/>
          <a:p>
            <a:pPr marL="11206"/>
            <a:r>
              <a:rPr sz="1412" b="1" u="heavy" dirty="0">
                <a:latin typeface="Arial"/>
                <a:cs typeface="Arial"/>
              </a:rPr>
              <a:t>BOB</a:t>
            </a:r>
            <a:endParaRPr sz="1412">
              <a:latin typeface="Arial"/>
              <a:cs typeface="Arial"/>
            </a:endParaRPr>
          </a:p>
        </p:txBody>
      </p:sp>
      <p:sp>
        <p:nvSpPr>
          <p:cNvPr id="7" name="object 7"/>
          <p:cNvSpPr txBox="1"/>
          <p:nvPr/>
        </p:nvSpPr>
        <p:spPr>
          <a:xfrm>
            <a:off x="4441171" y="4691312"/>
            <a:ext cx="2238671" cy="856901"/>
          </a:xfrm>
          <a:prstGeom prst="rect">
            <a:avLst/>
          </a:prstGeom>
        </p:spPr>
        <p:txBody>
          <a:bodyPr vert="horz" wrap="square" lIns="0" tIns="0" rIns="0" bIns="0" rtlCol="0">
            <a:spAutoFit/>
          </a:bodyPr>
          <a:lstStyle/>
          <a:p>
            <a:pPr marL="11206" marR="4483">
              <a:lnSpc>
                <a:spcPts val="2330"/>
              </a:lnSpc>
              <a:spcBef>
                <a:spcPts val="4"/>
              </a:spcBef>
            </a:pPr>
            <a:r>
              <a:rPr lang="en-US" sz="1235" b="1" spc="-4" dirty="0">
                <a:latin typeface="Courier New"/>
                <a:cs typeface="Courier New"/>
              </a:rPr>
              <a:t>Y = </a:t>
            </a:r>
            <a:r>
              <a:rPr lang="en-US" sz="1235" b="1" spc="-4" dirty="0" err="1">
                <a:latin typeface="Courier New"/>
                <a:cs typeface="Courier New"/>
              </a:rPr>
              <a:t>ReadBalance</a:t>
            </a:r>
            <a:r>
              <a:rPr lang="en-US" sz="1235" b="1" spc="-4" dirty="0">
                <a:latin typeface="Courier New"/>
                <a:cs typeface="Courier New"/>
              </a:rPr>
              <a:t>(550)</a:t>
            </a:r>
          </a:p>
          <a:p>
            <a:pPr marL="11206" marR="4483">
              <a:lnSpc>
                <a:spcPts val="2330"/>
              </a:lnSpc>
              <a:spcBef>
                <a:spcPts val="4"/>
              </a:spcBef>
            </a:pPr>
            <a:r>
              <a:rPr lang="en-US" sz="1235" b="1" spc="-4" dirty="0">
                <a:latin typeface="Courier New"/>
                <a:cs typeface="Courier New"/>
              </a:rPr>
              <a:t>Y = Y - 50</a:t>
            </a:r>
            <a:endParaRPr lang="en-US" sz="1235" dirty="0">
              <a:latin typeface="Courier New"/>
              <a:cs typeface="Courier New"/>
            </a:endParaRPr>
          </a:p>
          <a:p>
            <a:pPr marL="11206">
              <a:spcBef>
                <a:spcPts val="649"/>
              </a:spcBef>
            </a:pPr>
            <a:r>
              <a:rPr lang="en-US" sz="1235" b="1" spc="-4" dirty="0" err="1">
                <a:latin typeface="Courier New"/>
                <a:cs typeface="Courier New"/>
              </a:rPr>
              <a:t>WriteBalance</a:t>
            </a:r>
            <a:r>
              <a:rPr lang="en-US" sz="1235" b="1" spc="-4" dirty="0">
                <a:latin typeface="Courier New"/>
                <a:cs typeface="Courier New"/>
              </a:rPr>
              <a:t>(Y)</a:t>
            </a:r>
            <a:endParaRPr lang="en-US" sz="1235" dirty="0">
              <a:latin typeface="Courier New"/>
              <a:cs typeface="Courier New"/>
            </a:endParaRPr>
          </a:p>
        </p:txBody>
      </p:sp>
      <p:sp>
        <p:nvSpPr>
          <p:cNvPr id="8" name="object 8"/>
          <p:cNvSpPr txBox="1"/>
          <p:nvPr/>
        </p:nvSpPr>
        <p:spPr>
          <a:xfrm>
            <a:off x="3767978" y="5801393"/>
            <a:ext cx="982196" cy="217304"/>
          </a:xfrm>
          <a:prstGeom prst="rect">
            <a:avLst/>
          </a:prstGeom>
          <a:solidFill>
            <a:srgbClr val="FFFB00"/>
          </a:solidFill>
          <a:ln w="25399">
            <a:solidFill>
              <a:srgbClr val="000000"/>
            </a:solidFill>
          </a:ln>
        </p:spPr>
        <p:txBody>
          <a:bodyPr vert="horz" wrap="square" lIns="0" tIns="0" rIns="0" bIns="0" rtlCol="0">
            <a:spAutoFit/>
          </a:bodyPr>
          <a:lstStyle/>
          <a:p>
            <a:pPr marL="80687"/>
            <a:r>
              <a:rPr sz="1412" b="1" dirty="0">
                <a:latin typeface="Arial"/>
                <a:cs typeface="Arial"/>
              </a:rPr>
              <a:t>Net:</a:t>
            </a:r>
            <a:r>
              <a:rPr sz="1412" b="1" spc="-4" dirty="0">
                <a:latin typeface="Arial"/>
                <a:cs typeface="Arial"/>
              </a:rPr>
              <a:t> </a:t>
            </a:r>
            <a:r>
              <a:rPr sz="1412" b="1" dirty="0">
                <a:latin typeface="Arial"/>
                <a:cs typeface="Arial"/>
              </a:rPr>
              <a:t>$500</a:t>
            </a:r>
            <a:endParaRPr sz="1412">
              <a:latin typeface="Arial"/>
              <a:cs typeface="Arial"/>
            </a:endParaRPr>
          </a:p>
        </p:txBody>
      </p:sp>
      <p:sp>
        <p:nvSpPr>
          <p:cNvPr id="9" name="object 9"/>
          <p:cNvSpPr/>
          <p:nvPr/>
        </p:nvSpPr>
        <p:spPr>
          <a:xfrm>
            <a:off x="6679842" y="3548063"/>
            <a:ext cx="522754" cy="1933015"/>
          </a:xfrm>
          <a:custGeom>
            <a:avLst/>
            <a:gdLst/>
            <a:ahLst/>
            <a:cxnLst/>
            <a:rect l="l" t="t" r="r" b="b"/>
            <a:pathLst>
              <a:path w="592454" h="2190750">
                <a:moveTo>
                  <a:pt x="0" y="0"/>
                </a:moveTo>
                <a:lnTo>
                  <a:pt x="48023" y="2389"/>
                </a:lnTo>
                <a:lnTo>
                  <a:pt x="93580" y="9307"/>
                </a:lnTo>
                <a:lnTo>
                  <a:pt x="136060" y="20377"/>
                </a:lnTo>
                <a:lnTo>
                  <a:pt x="174854" y="35223"/>
                </a:lnTo>
                <a:lnTo>
                  <a:pt x="209352" y="53471"/>
                </a:lnTo>
                <a:lnTo>
                  <a:pt x="251711" y="86396"/>
                </a:lnTo>
                <a:lnTo>
                  <a:pt x="280975" y="124858"/>
                </a:lnTo>
                <a:lnTo>
                  <a:pt x="295087" y="167589"/>
                </a:lnTo>
                <a:lnTo>
                  <a:pt x="296069" y="182562"/>
                </a:lnTo>
                <a:lnTo>
                  <a:pt x="296069" y="912812"/>
                </a:lnTo>
                <a:lnTo>
                  <a:pt x="297050" y="927785"/>
                </a:lnTo>
                <a:lnTo>
                  <a:pt x="311162" y="970516"/>
                </a:lnTo>
                <a:lnTo>
                  <a:pt x="340426" y="1008978"/>
                </a:lnTo>
                <a:lnTo>
                  <a:pt x="382785" y="1041903"/>
                </a:lnTo>
                <a:lnTo>
                  <a:pt x="417283" y="1060150"/>
                </a:lnTo>
                <a:lnTo>
                  <a:pt x="456077" y="1074997"/>
                </a:lnTo>
                <a:lnTo>
                  <a:pt x="498557" y="1086067"/>
                </a:lnTo>
                <a:lnTo>
                  <a:pt x="544113" y="1092985"/>
                </a:lnTo>
                <a:lnTo>
                  <a:pt x="592137" y="1095374"/>
                </a:lnTo>
                <a:lnTo>
                  <a:pt x="567855" y="1095979"/>
                </a:lnTo>
                <a:lnTo>
                  <a:pt x="520989" y="1100680"/>
                </a:lnTo>
                <a:lnTo>
                  <a:pt x="476894" y="1109721"/>
                </a:lnTo>
                <a:lnTo>
                  <a:pt x="436181" y="1122726"/>
                </a:lnTo>
                <a:lnTo>
                  <a:pt x="399459" y="1139320"/>
                </a:lnTo>
                <a:lnTo>
                  <a:pt x="353193" y="1170118"/>
                </a:lnTo>
                <a:lnTo>
                  <a:pt x="319335" y="1206875"/>
                </a:lnTo>
                <a:lnTo>
                  <a:pt x="299944" y="1248324"/>
                </a:lnTo>
                <a:lnTo>
                  <a:pt x="296069" y="1277936"/>
                </a:lnTo>
                <a:lnTo>
                  <a:pt x="296069" y="2008187"/>
                </a:lnTo>
                <a:lnTo>
                  <a:pt x="295087" y="2023160"/>
                </a:lnTo>
                <a:lnTo>
                  <a:pt x="280975" y="2065891"/>
                </a:lnTo>
                <a:lnTo>
                  <a:pt x="251711" y="2104353"/>
                </a:lnTo>
                <a:lnTo>
                  <a:pt x="209352" y="2137278"/>
                </a:lnTo>
                <a:lnTo>
                  <a:pt x="174854" y="2155525"/>
                </a:lnTo>
                <a:lnTo>
                  <a:pt x="136060" y="2170372"/>
                </a:lnTo>
                <a:lnTo>
                  <a:pt x="93580" y="2181442"/>
                </a:lnTo>
                <a:lnTo>
                  <a:pt x="48023" y="2188360"/>
                </a:lnTo>
                <a:lnTo>
                  <a:pt x="24282" y="2190144"/>
                </a:lnTo>
                <a:lnTo>
                  <a:pt x="0" y="2190749"/>
                </a:lnTo>
              </a:path>
            </a:pathLst>
          </a:custGeom>
          <a:ln w="25399">
            <a:solidFill>
              <a:srgbClr val="000000"/>
            </a:solidFill>
          </a:ln>
        </p:spPr>
        <p:txBody>
          <a:bodyPr wrap="square" lIns="0" tIns="0" rIns="0" bIns="0" rtlCol="0"/>
          <a:lstStyle/>
          <a:p>
            <a:endParaRPr sz="1588"/>
          </a:p>
        </p:txBody>
      </p:sp>
      <p:sp>
        <p:nvSpPr>
          <p:cNvPr id="10" name="object 10"/>
          <p:cNvSpPr txBox="1"/>
          <p:nvPr/>
        </p:nvSpPr>
        <p:spPr>
          <a:xfrm>
            <a:off x="7483153" y="4252887"/>
            <a:ext cx="2652993" cy="436017"/>
          </a:xfrm>
          <a:prstGeom prst="rect">
            <a:avLst/>
          </a:prstGeom>
        </p:spPr>
        <p:txBody>
          <a:bodyPr vert="horz" wrap="square" lIns="0" tIns="0" rIns="0" bIns="0" rtlCol="0">
            <a:spAutoFit/>
          </a:bodyPr>
          <a:lstStyle/>
          <a:p>
            <a:pPr marL="168097" marR="4483" indent="-156891">
              <a:lnSpc>
                <a:spcPts val="1677"/>
              </a:lnSpc>
            </a:pPr>
            <a:r>
              <a:rPr sz="1412" b="1" spc="-9" dirty="0">
                <a:latin typeface="Arial"/>
                <a:cs typeface="Arial"/>
              </a:rPr>
              <a:t>This</a:t>
            </a:r>
            <a:r>
              <a:rPr sz="1412" b="1" spc="-4" dirty="0">
                <a:latin typeface="Arial"/>
                <a:cs typeface="Arial"/>
              </a:rPr>
              <a:t> </a:t>
            </a:r>
            <a:r>
              <a:rPr sz="1412" b="1" spc="-9" dirty="0">
                <a:latin typeface="Arial"/>
                <a:cs typeface="Arial"/>
              </a:rPr>
              <a:t>(o</a:t>
            </a:r>
            <a:r>
              <a:rPr sz="1412" b="1" dirty="0">
                <a:latin typeface="Arial"/>
                <a:cs typeface="Arial"/>
              </a:rPr>
              <a:t>r</a:t>
            </a:r>
            <a:r>
              <a:rPr sz="1412" b="1" spc="-4" dirty="0">
                <a:latin typeface="Arial"/>
                <a:cs typeface="Arial"/>
              </a:rPr>
              <a:t> </a:t>
            </a:r>
            <a:r>
              <a:rPr sz="1412" b="1" dirty="0">
                <a:latin typeface="Arial"/>
                <a:cs typeface="Arial"/>
              </a:rPr>
              <a:t>reverse)</a:t>
            </a:r>
            <a:r>
              <a:rPr sz="1412" b="1" spc="-4" dirty="0">
                <a:latin typeface="Arial"/>
                <a:cs typeface="Arial"/>
              </a:rPr>
              <a:t> i</a:t>
            </a:r>
            <a:r>
              <a:rPr sz="1412" b="1" dirty="0">
                <a:latin typeface="Arial"/>
                <a:cs typeface="Arial"/>
              </a:rPr>
              <a:t>s</a:t>
            </a:r>
            <a:r>
              <a:rPr sz="1412" b="1" spc="-4" dirty="0">
                <a:latin typeface="Arial"/>
                <a:cs typeface="Arial"/>
              </a:rPr>
              <a:t> </a:t>
            </a:r>
            <a:r>
              <a:rPr sz="1412" b="1" spc="-13" dirty="0">
                <a:latin typeface="Arial"/>
                <a:cs typeface="Arial"/>
              </a:rPr>
              <a:t>wh</a:t>
            </a:r>
            <a:r>
              <a:rPr sz="1412" b="1" dirty="0">
                <a:latin typeface="Arial"/>
                <a:cs typeface="Arial"/>
              </a:rPr>
              <a:t>at</a:t>
            </a:r>
            <a:r>
              <a:rPr sz="1412" b="1" spc="-4" dirty="0">
                <a:latin typeface="Arial"/>
                <a:cs typeface="Arial"/>
              </a:rPr>
              <a:t> </a:t>
            </a:r>
            <a:r>
              <a:rPr sz="1412" b="1" dirty="0">
                <a:latin typeface="Arial"/>
                <a:cs typeface="Arial"/>
              </a:rPr>
              <a:t>y</a:t>
            </a:r>
            <a:r>
              <a:rPr sz="1412" b="1" spc="-9" dirty="0">
                <a:latin typeface="Arial"/>
                <a:cs typeface="Arial"/>
              </a:rPr>
              <a:t>o</a:t>
            </a:r>
            <a:r>
              <a:rPr sz="1412" b="1" spc="-13" dirty="0">
                <a:latin typeface="Arial"/>
                <a:cs typeface="Arial"/>
              </a:rPr>
              <a:t>u</a:t>
            </a:r>
            <a:r>
              <a:rPr sz="1412" b="1" spc="410" dirty="0">
                <a:latin typeface="MS PGothic"/>
                <a:cs typeface="MS PGothic"/>
              </a:rPr>
              <a:t>'</a:t>
            </a:r>
            <a:r>
              <a:rPr sz="1412" b="1" spc="-9" dirty="0">
                <a:latin typeface="Arial"/>
                <a:cs typeface="Arial"/>
              </a:rPr>
              <a:t>d no</a:t>
            </a:r>
            <a:r>
              <a:rPr sz="1412" b="1" dirty="0">
                <a:latin typeface="Arial"/>
                <a:cs typeface="Arial"/>
              </a:rPr>
              <a:t>rma</a:t>
            </a:r>
            <a:r>
              <a:rPr sz="1412" b="1" spc="-4" dirty="0">
                <a:latin typeface="Arial"/>
                <a:cs typeface="Arial"/>
              </a:rPr>
              <a:t>ll</a:t>
            </a:r>
            <a:r>
              <a:rPr sz="1412" b="1" dirty="0">
                <a:latin typeface="Arial"/>
                <a:cs typeface="Arial"/>
              </a:rPr>
              <a:t>y</a:t>
            </a:r>
            <a:r>
              <a:rPr sz="1412" b="1" spc="-4" dirty="0">
                <a:latin typeface="Arial"/>
                <a:cs typeface="Arial"/>
              </a:rPr>
              <a:t> </a:t>
            </a:r>
            <a:r>
              <a:rPr sz="1412" b="1" dirty="0">
                <a:latin typeface="Arial"/>
                <a:cs typeface="Arial"/>
              </a:rPr>
              <a:t>ex</a:t>
            </a:r>
            <a:r>
              <a:rPr sz="1412" b="1" spc="-9" dirty="0">
                <a:latin typeface="Arial"/>
                <a:cs typeface="Arial"/>
              </a:rPr>
              <a:t>p</a:t>
            </a:r>
            <a:r>
              <a:rPr sz="1412" b="1" dirty="0">
                <a:latin typeface="Arial"/>
                <a:cs typeface="Arial"/>
              </a:rPr>
              <a:t>ect</a:t>
            </a:r>
            <a:r>
              <a:rPr sz="1412" b="1" spc="-4" dirty="0">
                <a:latin typeface="Arial"/>
                <a:cs typeface="Arial"/>
              </a:rPr>
              <a:t> </a:t>
            </a:r>
            <a:r>
              <a:rPr sz="1412" b="1" spc="-9" dirty="0">
                <a:latin typeface="Arial"/>
                <a:cs typeface="Arial"/>
              </a:rPr>
              <a:t>to</a:t>
            </a:r>
            <a:r>
              <a:rPr sz="1412" b="1" spc="-4" dirty="0">
                <a:latin typeface="Arial"/>
                <a:cs typeface="Arial"/>
              </a:rPr>
              <a:t> </a:t>
            </a:r>
            <a:r>
              <a:rPr sz="1412" b="1" spc="-9" dirty="0">
                <a:latin typeface="Arial"/>
                <a:cs typeface="Arial"/>
              </a:rPr>
              <a:t>h</a:t>
            </a:r>
            <a:r>
              <a:rPr sz="1412" b="1" dirty="0">
                <a:latin typeface="Arial"/>
                <a:cs typeface="Arial"/>
              </a:rPr>
              <a:t>a</a:t>
            </a:r>
            <a:r>
              <a:rPr sz="1412" b="1" spc="-9" dirty="0">
                <a:latin typeface="Arial"/>
                <a:cs typeface="Arial"/>
              </a:rPr>
              <a:t>pp</a:t>
            </a:r>
            <a:r>
              <a:rPr sz="1412" b="1" dirty="0">
                <a:latin typeface="Arial"/>
                <a:cs typeface="Arial"/>
              </a:rPr>
              <a:t>e</a:t>
            </a:r>
            <a:r>
              <a:rPr sz="1412" b="1" spc="-9" dirty="0">
                <a:latin typeface="Arial"/>
                <a:cs typeface="Arial"/>
              </a:rPr>
              <a:t>n.</a:t>
            </a:r>
            <a:endParaRPr sz="1412" dirty="0">
              <a:latin typeface="Arial"/>
              <a:cs typeface="Arial"/>
            </a:endParaRPr>
          </a:p>
        </p:txBody>
      </p:sp>
    </p:spTree>
    <p:extLst>
      <p:ext uri="{BB962C8B-B14F-4D97-AF65-F5344CB8AC3E}">
        <p14:creationId xmlns:p14="http://schemas.microsoft.com/office/powerpoint/2010/main" val="1467324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28097</TotalTime>
  <Words>7731</Words>
  <Application>Microsoft Macintosh PowerPoint</Application>
  <PresentationFormat>宽屏</PresentationFormat>
  <Paragraphs>839</Paragraphs>
  <Slides>85</Slides>
  <Notes>45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链接</vt:lpstr>
      </vt:variant>
      <vt:variant>
        <vt:i4>3</vt:i4>
      </vt:variant>
      <vt:variant>
        <vt:lpstr>幻灯片标题</vt:lpstr>
      </vt:variant>
      <vt:variant>
        <vt:i4>85</vt:i4>
      </vt:variant>
    </vt:vector>
  </HeadingPairs>
  <TitlesOfParts>
    <vt:vector size="102" baseType="lpstr">
      <vt:lpstr>Calibri</vt:lpstr>
      <vt:lpstr>Courier New</vt:lpstr>
      <vt:lpstr>Helvetica</vt:lpstr>
      <vt:lpstr>Menlo</vt:lpstr>
      <vt:lpstr>MS PGothic</vt:lpstr>
      <vt:lpstr>Rockwell</vt:lpstr>
      <vt:lpstr>Rockwell Condensed</vt:lpstr>
      <vt:lpstr>Rockwell Extra Bold</vt:lpstr>
      <vt:lpstr>Times New Roman</vt:lpstr>
      <vt:lpstr>Times New Roman Bold</vt:lpstr>
      <vt:lpstr>Wingdings</vt:lpstr>
      <vt:lpstr>宋体</vt:lpstr>
      <vt:lpstr>Arial</vt:lpstr>
      <vt:lpstr>Wood Type</vt:lpstr>
      <vt:lpstr>mclaughlinkl:Desktop:Stallings%20Books:OS8e:OS8e-Figures:05-Concurrency-1:VerticalFigures.doc!OLE_LINK1</vt:lpstr>
      <vt:lpstr>mclaughlinkl:Desktop:Stallings%20Books:OS8e:OS8e-Figures:05-Concurrency-1:VerticalFigures.doc!OLE_LINK3</vt:lpstr>
      <vt:lpstr>mclaughlinkl:Desktop:Stallings%20Books:OS8e:OS8e-Figures:05-Concurrency-1:VerticalFigures.doc!OLE_LINK11</vt:lpstr>
      <vt:lpstr>Lecture 8:   concurrency</vt:lpstr>
      <vt:lpstr>objectives</vt:lpstr>
      <vt:lpstr>You will be able to</vt:lpstr>
      <vt:lpstr>This lecture</vt:lpstr>
      <vt:lpstr>synchronization</vt:lpstr>
      <vt:lpstr>What is Synchronization?</vt:lpstr>
      <vt:lpstr>Shared Memory Synchronization</vt:lpstr>
      <vt:lpstr>Issues in Concurrency</vt:lpstr>
      <vt:lpstr>Race Condition</vt:lpstr>
      <vt:lpstr>Race Conditions</vt:lpstr>
      <vt:lpstr>Race Conditions</vt:lpstr>
      <vt:lpstr>PowerPoint 演示文稿</vt:lpstr>
      <vt:lpstr>Synchronization</vt:lpstr>
      <vt:lpstr>Synchronization Problems</vt:lpstr>
      <vt:lpstr>Synchronization Problems</vt:lpstr>
      <vt:lpstr>Atomic Operations</vt:lpstr>
      <vt:lpstr>More Atomic</vt:lpstr>
      <vt:lpstr>More Definitions</vt:lpstr>
      <vt:lpstr>Mutual exclusion</vt:lpstr>
      <vt:lpstr>Mutual Exclusion</vt:lpstr>
      <vt:lpstr>Critical Regions/Sections</vt:lpstr>
      <vt:lpstr>Requirements</vt:lpstr>
      <vt:lpstr>Lock Variable</vt:lpstr>
      <vt:lpstr>Peterson's Algorithm</vt:lpstr>
      <vt:lpstr>Peterson's Algorithm</vt:lpstr>
      <vt:lpstr>Hardware support: disable interrupts</vt:lpstr>
      <vt:lpstr>Hardware Support: atomic instruction</vt:lpstr>
      <vt:lpstr>the TSL Instruction </vt:lpstr>
      <vt:lpstr>Hardware support: Atomic Locking</vt:lpstr>
      <vt:lpstr>Hardware support: Atomic Locking</vt:lpstr>
      <vt:lpstr>xv6 Lock using XCHG</vt:lpstr>
      <vt:lpstr>Busy Waiting</vt:lpstr>
      <vt:lpstr>Priority Inversion</vt:lpstr>
      <vt:lpstr>The Martian Inversion</vt:lpstr>
      <vt:lpstr>The Martian Inversion</vt:lpstr>
      <vt:lpstr>Sleep and Wakeup</vt:lpstr>
      <vt:lpstr>Producer-Consumer</vt:lpstr>
      <vt:lpstr>The Producer-Consumer Problem</vt:lpstr>
      <vt:lpstr>The Lost Wakeup Problem</vt:lpstr>
      <vt:lpstr>Lost Wakeup</vt:lpstr>
      <vt:lpstr>Solving the Lost Wakeup Problem</vt:lpstr>
      <vt:lpstr>Mutexes</vt:lpstr>
      <vt:lpstr>Mutex Code</vt:lpstr>
      <vt:lpstr>Locks and Interrupts</vt:lpstr>
      <vt:lpstr>Locks and Interrupts</vt:lpstr>
      <vt:lpstr>Locks and Interrupts</vt:lpstr>
      <vt:lpstr>Avoiding Interrupt Deadlocks</vt:lpstr>
      <vt:lpstr>PowerPoint 演示文稿</vt:lpstr>
      <vt:lpstr>Semaphores</vt:lpstr>
      <vt:lpstr>Semaphore</vt:lpstr>
      <vt:lpstr>PowerPoint 演示文稿</vt:lpstr>
      <vt:lpstr>PowerPoint 演示文稿</vt:lpstr>
      <vt:lpstr>Strong/Weak Semaphores</vt:lpstr>
      <vt:lpstr>PowerPoint 演示文稿</vt:lpstr>
      <vt:lpstr>Mutual Exclusion Using Semaphores  </vt:lpstr>
      <vt:lpstr>PowerPoint 演示文稿</vt:lpstr>
      <vt:lpstr>Monitors</vt:lpstr>
      <vt:lpstr>Monitor Characteristics</vt:lpstr>
      <vt:lpstr>Synchronization</vt:lpstr>
      <vt:lpstr>PowerPoint 演示文稿</vt:lpstr>
      <vt:lpstr>PowerPoint 演示文稿</vt:lpstr>
      <vt:lpstr>Barriers</vt:lpstr>
      <vt:lpstr>Barrier Example</vt:lpstr>
      <vt:lpstr>Parallel Matrix Multiplication</vt:lpstr>
      <vt:lpstr>Barriers</vt:lpstr>
      <vt:lpstr>Read-Copy-Update</vt:lpstr>
      <vt:lpstr>Read-Copy-Update</vt:lpstr>
      <vt:lpstr>Avoiding Locks: Read-Copy-Update (1)</vt:lpstr>
      <vt:lpstr>Avoiding Locks: Read-Copy-Update (2)</vt:lpstr>
      <vt:lpstr>Read-Copy-Update API</vt:lpstr>
      <vt:lpstr>pthreads</vt:lpstr>
      <vt:lpstr>Synchronization in POSIX</vt:lpstr>
      <vt:lpstr>pthread Basics</vt:lpstr>
      <vt:lpstr>PowerPoint 演示文稿</vt:lpstr>
      <vt:lpstr>Coordinating Threads</vt:lpstr>
      <vt:lpstr>PowerPoint 演示文稿</vt:lpstr>
      <vt:lpstr>Mutexes</vt:lpstr>
      <vt:lpstr>backup</vt:lpstr>
      <vt:lpstr>Lock Requirements</vt:lpstr>
      <vt:lpstr>Implementing Critical Sections</vt:lpstr>
      <vt:lpstr>Implementing Critical Sections</vt:lpstr>
      <vt:lpstr>Implementing Critical Sections</vt:lpstr>
      <vt:lpstr>Implementing Critical Sections</vt:lpstr>
      <vt:lpstr>Implementing Critical Sections</vt:lpstr>
      <vt:lpstr>Peterson’s Algorithm</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Sandoval</dc:creator>
  <cp:lastModifiedBy>Microsoft Office 用户</cp:lastModifiedBy>
  <cp:revision>184</cp:revision>
  <cp:lastPrinted>2016-11-28T18:55:45Z</cp:lastPrinted>
  <dcterms:created xsi:type="dcterms:W3CDTF">2016-10-11T22:18:57Z</dcterms:created>
  <dcterms:modified xsi:type="dcterms:W3CDTF">2019-05-09T15:46:07Z</dcterms:modified>
</cp:coreProperties>
</file>