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5"/>
  </p:notesMasterIdLst>
  <p:sldIdLst>
    <p:sldId id="772" r:id="rId2"/>
    <p:sldId id="717" r:id="rId3"/>
    <p:sldId id="718" r:id="rId4"/>
    <p:sldId id="719" r:id="rId5"/>
    <p:sldId id="720" r:id="rId6"/>
    <p:sldId id="721" r:id="rId7"/>
    <p:sldId id="722" r:id="rId8"/>
    <p:sldId id="723" r:id="rId9"/>
    <p:sldId id="724" r:id="rId10"/>
    <p:sldId id="725" r:id="rId11"/>
    <p:sldId id="727" r:id="rId12"/>
    <p:sldId id="728" r:id="rId13"/>
    <p:sldId id="729" r:id="rId14"/>
    <p:sldId id="730" r:id="rId15"/>
    <p:sldId id="731" r:id="rId16"/>
    <p:sldId id="751" r:id="rId17"/>
    <p:sldId id="752" r:id="rId18"/>
    <p:sldId id="753" r:id="rId19"/>
    <p:sldId id="754" r:id="rId20"/>
    <p:sldId id="735" r:id="rId21"/>
    <p:sldId id="736" r:id="rId22"/>
    <p:sldId id="737" r:id="rId23"/>
    <p:sldId id="738" r:id="rId24"/>
    <p:sldId id="739" r:id="rId25"/>
    <p:sldId id="740" r:id="rId26"/>
    <p:sldId id="741" r:id="rId27"/>
    <p:sldId id="742" r:id="rId28"/>
    <p:sldId id="465" r:id="rId29"/>
    <p:sldId id="711" r:id="rId30"/>
    <p:sldId id="764" r:id="rId31"/>
    <p:sldId id="756" r:id="rId32"/>
    <p:sldId id="765" r:id="rId33"/>
    <p:sldId id="766" r:id="rId34"/>
    <p:sldId id="767" r:id="rId35"/>
    <p:sldId id="760" r:id="rId36"/>
    <p:sldId id="761" r:id="rId37"/>
    <p:sldId id="762" r:id="rId38"/>
    <p:sldId id="763" r:id="rId39"/>
    <p:sldId id="715" r:id="rId40"/>
    <p:sldId id="768" r:id="rId41"/>
    <p:sldId id="579" r:id="rId42"/>
    <p:sldId id="634" r:id="rId43"/>
    <p:sldId id="580" r:id="rId44"/>
    <p:sldId id="660" r:id="rId45"/>
    <p:sldId id="692" r:id="rId46"/>
    <p:sldId id="668" r:id="rId47"/>
    <p:sldId id="669" r:id="rId48"/>
    <p:sldId id="693" r:id="rId49"/>
    <p:sldId id="671" r:id="rId50"/>
    <p:sldId id="672" r:id="rId51"/>
    <p:sldId id="769" r:id="rId52"/>
    <p:sldId id="673" r:id="rId53"/>
    <p:sldId id="674" r:id="rId54"/>
    <p:sldId id="675" r:id="rId55"/>
    <p:sldId id="676" r:id="rId56"/>
    <p:sldId id="677" r:id="rId57"/>
    <p:sldId id="678" r:id="rId58"/>
    <p:sldId id="679" r:id="rId59"/>
    <p:sldId id="680" r:id="rId60"/>
    <p:sldId id="681" r:id="rId61"/>
    <p:sldId id="695" r:id="rId62"/>
    <p:sldId id="683" r:id="rId63"/>
    <p:sldId id="770" r:id="rId64"/>
    <p:sldId id="684" r:id="rId65"/>
    <p:sldId id="697" r:id="rId66"/>
    <p:sldId id="685" r:id="rId67"/>
    <p:sldId id="686" r:id="rId68"/>
    <p:sldId id="687" r:id="rId69"/>
    <p:sldId id="688" r:id="rId70"/>
    <p:sldId id="771" r:id="rId71"/>
    <p:sldId id="706" r:id="rId72"/>
    <p:sldId id="701" r:id="rId73"/>
    <p:sldId id="707" r:id="rId74"/>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8" autoAdjust="0"/>
    <p:restoredTop sz="68902" autoAdjust="0"/>
  </p:normalViewPr>
  <p:slideViewPr>
    <p:cSldViewPr snapToGrid="0" snapToObjects="1">
      <p:cViewPr varScale="1">
        <p:scale>
          <a:sx n="76" d="100"/>
          <a:sy n="76" d="100"/>
        </p:scale>
        <p:origin x="1872" y="19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microsoft.com/office/2015/10/relationships/revisionInfo" Target="revisionInfo.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a:t>in I/O buffers</a:t>
          </a:r>
          <a:endParaRPr lang="en-NZ" sz="1600" dirty="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C4A3DBED-6FC4-A541-B931-EB60E015B3A9}" type="presOf" srcId="{26383733-9C83-2F4E-AA73-9102FEACE73A}" destId="{C7F5FE58-0E4F-1448-8B6D-1E52F620776C}"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5966CD22-FDD0-DE4D-BCA4-DB3FA0E58675}" type="presOf" srcId="{9A7E617A-4BED-144C-BA37-F797C39B70C8}" destId="{C7F5FE58-0E4F-1448-8B6D-1E52F620776C}" srcOrd="0" destOrd="2"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65C4432C-5250-0640-8A86-B843CB2CE8B8}" type="presOf" srcId="{EA30BBB8-30F3-504E-8E0A-4089A7235F4B}" destId="{D6DE09C8-9119-B147-8885-52885619EE92}" srcOrd="1" destOrd="1"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76FE5349-4226-CF43-A802-85086A94EB23}" type="presOf" srcId="{606FA574-F26B-524F-8E65-05056BD13BBA}" destId="{22B4735D-FDE9-0F4D-8517-6404F300167D}" srcOrd="0" destOrd="0" presId="urn:microsoft.com/office/officeart/2005/8/layout/vProcess5"/>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F363C5CC-A31A-9748-8E8E-7542E9A8084E}" srcId="{F794A6D0-159F-1648-B732-77E25AB56B54}" destId="{9A7E617A-4BED-144C-BA37-F797C39B70C8}" srcOrd="0" destOrd="0" parTransId="{6D12ECF2-14C3-6F42-8F5E-3F542083975C}" sibTransId="{F87F6F7F-14F0-EA4D-A74B-2CC1D24459A3}"/>
    <dgm:cxn modelId="{8A46FA12-3158-C240-B7DF-09C33CE8F711}" type="presOf" srcId="{26383733-9C83-2F4E-AA73-9102FEACE73A}" destId="{A26B9EBC-74D7-2A48-BA22-9588CC88354C}" srcOrd="1" destOrd="0" presId="urn:microsoft.com/office/officeart/2005/8/layout/vProcess5"/>
    <dgm:cxn modelId="{B537B878-6085-D246-BFFF-2D4A7493EEA9}" type="presOf" srcId="{80314524-DF9D-D142-BDDF-43D86B545F73}" destId="{FBCB8F57-C548-1C43-A637-8BC0E0917159}" srcOrd="0" destOrd="2"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01DA2DF5-8E7F-6C4A-A685-F33147BBB45C}" type="presOf" srcId="{EA30BBB8-30F3-504E-8E0A-4089A7235F4B}" destId="{FBCB8F57-C548-1C43-A637-8BC0E0917159}" srcOrd="0" destOrd="1"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4E813E88-9F70-E74A-BFFA-385E2AC4DE04}" type="presOf" srcId="{F47FF2D5-1397-ED4B-9E14-2EDE603F5B0A}" destId="{D6DE09C8-9119-B147-8885-52885619EE92}" srcOrd="1" destOrd="3"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841D6870-4543-2B4B-9A88-866BCA5009AB}" type="presOf" srcId="{9A7E617A-4BED-144C-BA37-F797C39B70C8}" destId="{A26B9EBC-74D7-2A48-BA22-9588CC88354C}" srcOrd="1"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1F8CBAE7-5E4D-B746-A15B-28BCC9F64965}" srcId="{4B069595-C8F8-C542-AA06-04537D63260B}" destId="{26383733-9C83-2F4E-AA73-9102FEACE73A}" srcOrd="0" destOrd="0" parTransId="{B8E0DD79-8102-5B47-8E3C-C29A96295326}" sibTransId="{606FA574-F26B-524F-8E65-05056BD13BBA}"/>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a:t>Mutual Exclusion</a:t>
          </a:r>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a:t>Mutual Exclusion</a:t>
          </a:r>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a:t>Reusable</a:t>
          </a:r>
          <a:endParaRPr lang="en-US" sz="2000" b="1" kern="1200" dirty="0"/>
        </a:p>
        <a:p>
          <a:pPr marL="171450" lvl="1" indent="-171450" algn="l" defTabSz="711200">
            <a:lnSpc>
              <a:spcPct val="90000"/>
            </a:lnSpc>
            <a:spcBef>
              <a:spcPct val="0"/>
            </a:spcBef>
            <a:spcAft>
              <a:spcPct val="15000"/>
            </a:spcAft>
            <a:buChar char="•"/>
          </a:pPr>
          <a:r>
            <a:rPr lang="en-NZ" sz="1600" kern="1200" dirty="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a:t>Consumable</a:t>
          </a:r>
        </a:p>
        <a:p>
          <a:pPr marL="171450" lvl="1" indent="-171450" algn="l" defTabSz="711200">
            <a:lnSpc>
              <a:spcPct val="90000"/>
            </a:lnSpc>
            <a:spcBef>
              <a:spcPct val="0"/>
            </a:spcBef>
            <a:spcAft>
              <a:spcPct val="15000"/>
            </a:spcAft>
            <a:buChar char="•"/>
          </a:pPr>
          <a:r>
            <a:rPr lang="en-NZ" sz="1600" kern="1200" dirty="0"/>
            <a:t>one that can be created (produced) and destroyed (consumed)</a:t>
          </a:r>
        </a:p>
        <a:p>
          <a:pPr marL="342900" lvl="2" indent="-171450" algn="l" defTabSz="711200">
            <a:lnSpc>
              <a:spcPct val="90000"/>
            </a:lnSpc>
            <a:spcBef>
              <a:spcPct val="0"/>
            </a:spcBef>
            <a:spcAft>
              <a:spcPct val="15000"/>
            </a:spcAft>
            <a:buChar char="•"/>
          </a:pPr>
          <a:r>
            <a:rPr lang="en-US" sz="1600" kern="1200" dirty="0"/>
            <a:t>interrupts, signals, messages, and information</a:t>
          </a:r>
        </a:p>
        <a:p>
          <a:pPr marL="342900" lvl="2" indent="-171450" algn="l" defTabSz="711200">
            <a:lnSpc>
              <a:spcPct val="90000"/>
            </a:lnSpc>
            <a:spcBef>
              <a:spcPct val="0"/>
            </a:spcBef>
            <a:spcAft>
              <a:spcPct val="15000"/>
            </a:spcAft>
            <a:buChar char="•"/>
          </a:pPr>
          <a:r>
            <a:rPr lang="en-US" sz="1600" kern="1200" dirty="0"/>
            <a:t>in I/O buffers</a:t>
          </a:r>
          <a:endParaRPr lang="en-NZ" sz="1600" kern="1200" dirty="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6350"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43976" y="1629576"/>
        <a:ext cx="702854" cy="873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Mutual Exclusion</a:t>
          </a:r>
        </a:p>
      </dsp:txBody>
      <dsp:txXfrm>
        <a:off x="1398" y="35209"/>
        <a:ext cx="1803462" cy="666952"/>
      </dsp:txXfrm>
    </dsp:sp>
    <dsp:sp modelId="{613BAD88-1300-C64D-8478-28BDFCA247EE}">
      <dsp:nvSpPr>
        <dsp:cNvPr id="0" name=""/>
        <dsp:cNvSpPr/>
      </dsp:nvSpPr>
      <dsp:spPr>
        <a:xfrm>
          <a:off x="0"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only one process may use a resource at a time</a:t>
          </a:r>
        </a:p>
      </dsp:txBody>
      <dsp:txXfrm>
        <a:off x="0" y="737370"/>
        <a:ext cx="1803462" cy="3606029"/>
      </dsp:txXfrm>
    </dsp:sp>
    <dsp:sp modelId="{F7B771C4-1781-334A-A9CC-6AB6388019C2}">
      <dsp:nvSpPr>
        <dsp:cNvPr id="0" name=""/>
        <dsp:cNvSpPr/>
      </dsp:nvSpPr>
      <dsp:spPr>
        <a:xfrm>
          <a:off x="2057345"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Hold-and-Wait</a:t>
          </a:r>
        </a:p>
      </dsp:txBody>
      <dsp:txXfrm>
        <a:off x="2057345" y="35209"/>
        <a:ext cx="1803462" cy="666952"/>
      </dsp:txXfrm>
    </dsp:sp>
    <dsp:sp modelId="{CE427A8D-A2CB-E34E-B99B-527B0A4E0DC8}">
      <dsp:nvSpPr>
        <dsp:cNvPr id="0" name=""/>
        <dsp:cNvSpPr/>
      </dsp:nvSpPr>
      <dsp:spPr>
        <a:xfrm>
          <a:off x="2057399"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process may hold allocated resources while awaiting assignment of others</a:t>
          </a:r>
        </a:p>
      </dsp:txBody>
      <dsp:txXfrm>
        <a:off x="2057399" y="737370"/>
        <a:ext cx="1803462" cy="3606029"/>
      </dsp:txXfrm>
    </dsp:sp>
    <dsp:sp modelId="{8AD7747F-C6FB-8D40-8D93-2E53B586D4AB}">
      <dsp:nvSpPr>
        <dsp:cNvPr id="0" name=""/>
        <dsp:cNvSpPr/>
      </dsp:nvSpPr>
      <dsp:spPr>
        <a:xfrm>
          <a:off x="4113292" y="35209"/>
          <a:ext cx="19827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No Pre-emption</a:t>
          </a:r>
        </a:p>
      </dsp:txBody>
      <dsp:txXfrm>
        <a:off x="4113292" y="35209"/>
        <a:ext cx="1982762" cy="666952"/>
      </dsp:txXfrm>
    </dsp:sp>
    <dsp:sp modelId="{F1B2B33B-D78F-B548-832F-D31F12C1AEA8}">
      <dsp:nvSpPr>
        <dsp:cNvPr id="0" name=""/>
        <dsp:cNvSpPr/>
      </dsp:nvSpPr>
      <dsp:spPr>
        <a:xfrm>
          <a:off x="4191003"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no resource can be forcibly removed from a process holding it</a:t>
          </a:r>
        </a:p>
      </dsp:txBody>
      <dsp:txXfrm>
        <a:off x="4191003" y="737370"/>
        <a:ext cx="1803462" cy="3606029"/>
      </dsp:txXfrm>
    </dsp:sp>
    <dsp:sp modelId="{92B94131-7DF3-D247-8535-7A1175868520}">
      <dsp:nvSpPr>
        <dsp:cNvPr id="0" name=""/>
        <dsp:cNvSpPr/>
      </dsp:nvSpPr>
      <dsp:spPr>
        <a:xfrm>
          <a:off x="6348539"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Circular Wait</a:t>
          </a:r>
        </a:p>
      </dsp:txBody>
      <dsp:txXfrm>
        <a:off x="6348539" y="35209"/>
        <a:ext cx="1803462" cy="666952"/>
      </dsp:txXfrm>
    </dsp:sp>
    <dsp:sp modelId="{583D7356-1B1B-AD42-925D-161669EB54CA}">
      <dsp:nvSpPr>
        <dsp:cNvPr id="0" name=""/>
        <dsp:cNvSpPr/>
      </dsp:nvSpPr>
      <dsp:spPr>
        <a:xfrm>
          <a:off x="6349937"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a closed chain of processes exists, such that each process holds at least one resource needed by the next process in  the chain</a:t>
          </a:r>
        </a:p>
      </dsp:txBody>
      <dsp:txXfrm>
        <a:off x="6349937" y="737370"/>
        <a:ext cx="1803462" cy="3606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Mutual Exclusion</a:t>
          </a:r>
        </a:p>
      </dsp:txBody>
      <dsp:txXfrm>
        <a:off x="1398" y="35209"/>
        <a:ext cx="1803462" cy="666952"/>
      </dsp:txXfrm>
    </dsp:sp>
    <dsp:sp modelId="{613BAD88-1300-C64D-8478-28BDFCA247EE}">
      <dsp:nvSpPr>
        <dsp:cNvPr id="0" name=""/>
        <dsp:cNvSpPr/>
      </dsp:nvSpPr>
      <dsp:spPr>
        <a:xfrm>
          <a:off x="0"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only one process may use a resource at a time</a:t>
          </a:r>
        </a:p>
      </dsp:txBody>
      <dsp:txXfrm>
        <a:off x="0" y="737370"/>
        <a:ext cx="1803462" cy="3606029"/>
      </dsp:txXfrm>
    </dsp:sp>
    <dsp:sp modelId="{F7B771C4-1781-334A-A9CC-6AB6388019C2}">
      <dsp:nvSpPr>
        <dsp:cNvPr id="0" name=""/>
        <dsp:cNvSpPr/>
      </dsp:nvSpPr>
      <dsp:spPr>
        <a:xfrm>
          <a:off x="2057345"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a:t>Hold-and-Wait</a:t>
          </a:r>
        </a:p>
      </dsp:txBody>
      <dsp:txXfrm>
        <a:off x="2057345" y="35209"/>
        <a:ext cx="1803462" cy="666952"/>
      </dsp:txXfrm>
    </dsp:sp>
    <dsp:sp modelId="{CE427A8D-A2CB-E34E-B99B-527B0A4E0DC8}">
      <dsp:nvSpPr>
        <dsp:cNvPr id="0" name=""/>
        <dsp:cNvSpPr/>
      </dsp:nvSpPr>
      <dsp:spPr>
        <a:xfrm>
          <a:off x="2057399"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process may hold allocated resources while awaiting assignment of others</a:t>
          </a:r>
        </a:p>
      </dsp:txBody>
      <dsp:txXfrm>
        <a:off x="2057399" y="737370"/>
        <a:ext cx="1803462" cy="3606029"/>
      </dsp:txXfrm>
    </dsp:sp>
    <dsp:sp modelId="{8AD7747F-C6FB-8D40-8D93-2E53B586D4AB}">
      <dsp:nvSpPr>
        <dsp:cNvPr id="0" name=""/>
        <dsp:cNvSpPr/>
      </dsp:nvSpPr>
      <dsp:spPr>
        <a:xfrm>
          <a:off x="4113292" y="35209"/>
          <a:ext cx="19827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No Pre-emption</a:t>
          </a:r>
        </a:p>
      </dsp:txBody>
      <dsp:txXfrm>
        <a:off x="4113292" y="35209"/>
        <a:ext cx="1982762" cy="666952"/>
      </dsp:txXfrm>
    </dsp:sp>
    <dsp:sp modelId="{F1B2B33B-D78F-B548-832F-D31F12C1AEA8}">
      <dsp:nvSpPr>
        <dsp:cNvPr id="0" name=""/>
        <dsp:cNvSpPr/>
      </dsp:nvSpPr>
      <dsp:spPr>
        <a:xfrm>
          <a:off x="4191003"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no resource can be forcibly removed from a process holding it</a:t>
          </a:r>
        </a:p>
      </dsp:txBody>
      <dsp:txXfrm>
        <a:off x="4191003" y="737370"/>
        <a:ext cx="1803462" cy="3606029"/>
      </dsp:txXfrm>
    </dsp:sp>
    <dsp:sp modelId="{92B94131-7DF3-D247-8535-7A1175868520}">
      <dsp:nvSpPr>
        <dsp:cNvPr id="0" name=""/>
        <dsp:cNvSpPr/>
      </dsp:nvSpPr>
      <dsp:spPr>
        <a:xfrm>
          <a:off x="6348539" y="35209"/>
          <a:ext cx="1803462" cy="666952"/>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w="6350" cap="flat" cmpd="sng" algn="ctr">
          <a:solidFill>
            <a:schemeClr val="accent1">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a:t>Circular Wait</a:t>
          </a:r>
        </a:p>
      </dsp:txBody>
      <dsp:txXfrm>
        <a:off x="6348539" y="35209"/>
        <a:ext cx="1803462" cy="666952"/>
      </dsp:txXfrm>
    </dsp:sp>
    <dsp:sp modelId="{583D7356-1B1B-AD42-925D-161669EB54CA}">
      <dsp:nvSpPr>
        <dsp:cNvPr id="0" name=""/>
        <dsp:cNvSpPr/>
      </dsp:nvSpPr>
      <dsp:spPr>
        <a:xfrm>
          <a:off x="6349937" y="737370"/>
          <a:ext cx="1803462" cy="3606029"/>
        </a:xfrm>
        <a:prstGeom prst="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a:t>a closed chain of processes exists, such that each process holds at least one resource needed by the next process in  the chain</a:t>
          </a:r>
        </a:p>
      </dsp:txBody>
      <dsp:txXfrm>
        <a:off x="6349937" y="737370"/>
        <a:ext cx="1803462" cy="36060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13C28136-3486-BD41-A394-81211FC1D7E6}" type="datetimeFigureOut">
              <a:rPr lang="en-US" smtClean="0"/>
              <a:t>5/9/19</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92A28916-F26F-F840-B0C7-F7890E9E13E8}" type="slidenum">
              <a:rPr lang="en-US" smtClean="0"/>
              <a:t>‹#›</a:t>
            </a:fld>
            <a:endParaRPr lang="en-US"/>
          </a:p>
        </p:txBody>
      </p:sp>
    </p:spTree>
    <p:extLst>
      <p:ext uri="{BB962C8B-B14F-4D97-AF65-F5344CB8AC3E}">
        <p14:creationId xmlns:p14="http://schemas.microsoft.com/office/powerpoint/2010/main" val="171726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1</a:t>
            </a:fld>
            <a:endParaRPr lang="en-US"/>
          </a:p>
        </p:txBody>
      </p:sp>
    </p:spTree>
    <p:extLst>
      <p:ext uri="{BB962C8B-B14F-4D97-AF65-F5344CB8AC3E}">
        <p14:creationId xmlns:p14="http://schemas.microsoft.com/office/powerpoint/2010/main" val="1066093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5.22 is a solution using semaphores, showing one instance each of a reader and a writer; the solution does not change for multiple readers and writers. The writer process is simple. The semaphore </a:t>
            </a:r>
            <a:r>
              <a:rPr lang="en-US" dirty="0" err="1"/>
              <a:t>wsem</a:t>
            </a:r>
            <a:r>
              <a:rPr lang="en-US" dirty="0"/>
              <a:t> is used to enforce mutual exclusion. As long as one writer is accessing the shared data area, no other writers and no readers may access it. The reader process also makes use of </a:t>
            </a:r>
            <a:r>
              <a:rPr lang="en-US" dirty="0" err="1"/>
              <a:t>wsem</a:t>
            </a:r>
            <a:r>
              <a:rPr lang="en-US" dirty="0"/>
              <a:t> to enforce mutual exclusion. However, to allow multiple readers, we require that, when there are no readers reading, the first reader that attempts to read should wait on </a:t>
            </a:r>
            <a:r>
              <a:rPr lang="en-US" dirty="0" err="1"/>
              <a:t>wsem</a:t>
            </a:r>
            <a:r>
              <a:rPr lang="en-US" dirty="0"/>
              <a:t> . When there is already at least one reader reading, subsequent readers need not wait before entering. The global variable </a:t>
            </a:r>
            <a:r>
              <a:rPr lang="en-US" dirty="0" err="1"/>
              <a:t>readcount</a:t>
            </a:r>
            <a:r>
              <a:rPr lang="en-US" dirty="0"/>
              <a:t> is used to keep track of the number of readers, and the semaphore </a:t>
            </a:r>
            <a:r>
              <a:rPr lang="en-US" dirty="0" err="1"/>
              <a:t>x</a:t>
            </a:r>
            <a:r>
              <a:rPr lang="en-US" dirty="0"/>
              <a:t> is used to assure that </a:t>
            </a:r>
            <a:r>
              <a:rPr lang="en-US" dirty="0" err="1"/>
              <a:t>readcount</a:t>
            </a:r>
            <a:r>
              <a:rPr lang="en-US" dirty="0"/>
              <a:t> is updated properly.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07095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readers, one additional semaphore is needed. A long queue must not be allowed to build up on </a:t>
            </a:r>
            <a:r>
              <a:rPr lang="en-US" dirty="0" err="1"/>
              <a:t>rsem</a:t>
            </a:r>
            <a:r>
              <a:rPr lang="en-US" dirty="0"/>
              <a:t> ; otherwise writers will not be able to jump the queue. Therefore, only one reader is allowed to queue on </a:t>
            </a:r>
            <a:r>
              <a:rPr lang="en-US" dirty="0" err="1"/>
              <a:t>rsem</a:t>
            </a:r>
            <a:r>
              <a:rPr lang="en-US" dirty="0"/>
              <a:t> , with any additional readers queuing on semaphore </a:t>
            </a:r>
            <a:r>
              <a:rPr lang="en-US" dirty="0" err="1"/>
              <a:t>z</a:t>
            </a:r>
            <a:r>
              <a:rPr lang="en-US" dirty="0"/>
              <a:t> , immediately before waiting on </a:t>
            </a:r>
            <a:r>
              <a:rPr lang="en-US" dirty="0" err="1"/>
              <a:t>rsem</a:t>
            </a:r>
            <a:r>
              <a:rPr lang="en-US" dirty="0"/>
              <a:t> . Table 5.6 summarizes the possibilities.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400814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US" dirty="0"/>
              <a:t>In the previous solution, readers have priority. Once a single reader has begun to access the data area, it is possible for readers to retain control of the data area as long as there is at least one reader in the act of reading. Therefore, writers are subject to starvation.</a:t>
            </a:r>
          </a:p>
          <a:p>
            <a:endParaRPr lang="en-US" dirty="0"/>
          </a:p>
          <a:p>
            <a:r>
              <a:rPr lang="en-US" dirty="0"/>
              <a:t>Figure 5.23 shows a solution that guarantees that no new readers are allowed access to the data area once at least one writer has declared a desire to write. For writers, the following semaphores and variables are added to the ones already defined:</a:t>
            </a:r>
          </a:p>
          <a:p>
            <a:r>
              <a:rPr lang="en-US" dirty="0"/>
              <a:t>• A semaphore </a:t>
            </a:r>
            <a:r>
              <a:rPr lang="en-US" dirty="0" err="1"/>
              <a:t>rsem</a:t>
            </a:r>
            <a:r>
              <a:rPr lang="en-US" dirty="0"/>
              <a:t> that inhibits all readers while there is at least one writer desiring access to the data area</a:t>
            </a:r>
          </a:p>
          <a:p>
            <a:r>
              <a:rPr lang="en-US" dirty="0"/>
              <a:t>• A variable </a:t>
            </a:r>
            <a:r>
              <a:rPr lang="en-US" dirty="0" err="1"/>
              <a:t>writecount</a:t>
            </a:r>
            <a:r>
              <a:rPr lang="en-US" dirty="0"/>
              <a:t> that controls the setting of </a:t>
            </a:r>
            <a:r>
              <a:rPr lang="en-US" dirty="0" err="1"/>
              <a:t>rsem</a:t>
            </a:r>
            <a:endParaRPr lang="en-US" dirty="0"/>
          </a:p>
          <a:p>
            <a:r>
              <a:rPr lang="en-US" dirty="0"/>
              <a:t>• A semaphore </a:t>
            </a:r>
            <a:r>
              <a:rPr lang="en-US" dirty="0" err="1"/>
              <a:t>y</a:t>
            </a:r>
            <a:r>
              <a:rPr lang="en-US" dirty="0"/>
              <a:t> that controls the updating of </a:t>
            </a:r>
            <a:r>
              <a:rPr lang="en-US" dirty="0" err="1"/>
              <a:t>writecount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74707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There is deadlock !!</a:t>
            </a:r>
          </a:p>
          <a:p>
            <a:r>
              <a:rPr lang="en-US" dirty="0"/>
              <a:t>They can all </a:t>
            </a:r>
            <a:r>
              <a:rPr lang="en-US" dirty="0" err="1"/>
              <a:t>tak</a:t>
            </a:r>
            <a:r>
              <a:rPr lang="en-US" baseline="0" dirty="0"/>
              <a:t> the left fork</a:t>
            </a:r>
          </a:p>
          <a:p>
            <a:endParaRPr lang="en-US" baseline="0" dirty="0"/>
          </a:p>
          <a:p>
            <a:r>
              <a:rPr lang="en-US" baseline="0" dirty="0"/>
              <a:t>Another option: </a:t>
            </a:r>
          </a:p>
          <a:p>
            <a:r>
              <a:rPr lang="en-US" baseline="0" dirty="0"/>
              <a:t>Wait for the </a:t>
            </a:r>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21</a:t>
            </a:fld>
            <a:endParaRPr lang="en-US"/>
          </a:p>
        </p:txBody>
      </p:sp>
    </p:spTree>
    <p:extLst>
      <p:ext uri="{BB962C8B-B14F-4D97-AF65-F5344CB8AC3E}">
        <p14:creationId xmlns:p14="http://schemas.microsoft.com/office/powerpoint/2010/main" val="2973843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6.13 shows such a solution, again using semaphores. This solution is free of deadlock and starvation.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68710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dirty="0" err="1"/>
              <a:t>get_forks</a:t>
            </a:r>
            <a:r>
              <a:rPr lang="en-US" dirty="0"/>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2148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Three conditions of policy must be present for a deadlock to be possible:</a:t>
            </a:r>
          </a:p>
          <a:p>
            <a:endParaRPr lang="en-US" b="1" dirty="0"/>
          </a:p>
          <a:p>
            <a:r>
              <a:rPr lang="en-US" b="1" dirty="0"/>
              <a:t>1. Mutual exclusion . Only one process may use a resource at a time. No process </a:t>
            </a:r>
            <a:r>
              <a:rPr lang="en-US" dirty="0"/>
              <a:t>may access a resource unit that has been allocated to another process.</a:t>
            </a:r>
          </a:p>
          <a:p>
            <a:endParaRPr lang="en-US" b="1" dirty="0"/>
          </a:p>
          <a:p>
            <a:r>
              <a:rPr lang="en-US" b="1" dirty="0"/>
              <a:t>2. Hold and wait . A process may hold allocated resources while awaiting assignment </a:t>
            </a:r>
            <a:r>
              <a:rPr lang="en-US" dirty="0"/>
              <a:t>of other resources.</a:t>
            </a:r>
          </a:p>
          <a:p>
            <a:endParaRPr lang="en-US" b="1" dirty="0"/>
          </a:p>
          <a:p>
            <a:r>
              <a:rPr lang="en-US" b="1" dirty="0"/>
              <a:t>3. No preemption . No resource can be forcibly removed from a process holding it.</a:t>
            </a:r>
          </a:p>
          <a:p>
            <a:endParaRPr lang="en-US" dirty="0"/>
          </a:p>
          <a:p>
            <a:r>
              <a:rPr lang="en-US" dirty="0"/>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dirty="0"/>
          </a:p>
          <a:p>
            <a:r>
              <a:rPr lang="en-US" dirty="0"/>
              <a:t>The first three conditions are necessary but not sufficient for a deadlock to exist. For deadlock to actually take place, a fourth condition is required:</a:t>
            </a:r>
          </a:p>
          <a:p>
            <a:endParaRPr lang="en-US" b="1" dirty="0"/>
          </a:p>
          <a:p>
            <a:r>
              <a:rPr lang="en-US" b="1" dirty="0"/>
              <a:t>4. Circular wait . </a:t>
            </a:r>
            <a:r>
              <a:rPr lang="en-US" dirty="0"/>
              <a:t>A closed chain of processes exists, such that each process holds</a:t>
            </a:r>
            <a:r>
              <a:rPr lang="en-US" b="1" dirty="0"/>
              <a:t> </a:t>
            </a:r>
            <a:r>
              <a:rPr lang="en-US" dirty="0"/>
              <a:t>at least one resource needed by the next process in the chain (e.g., Figure 6.5c</a:t>
            </a:r>
          </a:p>
          <a:p>
            <a:r>
              <a:rPr lang="en-US" dirty="0"/>
              <a:t>and Figure 6.6 ).</a:t>
            </a:r>
          </a:p>
          <a:p>
            <a:endParaRPr lang="en-US" dirty="0"/>
          </a:p>
          <a:p>
            <a:r>
              <a:rPr lang="en-US" dirty="0"/>
              <a:t>The fourth condition is, actually, a potential consequence of the first three. That is, given that the first three conditions exist, a sequence of events may occur that lead to an </a:t>
            </a:r>
            <a:r>
              <a:rPr lang="en-US" dirty="0" err="1"/>
              <a:t>unresolvable</a:t>
            </a:r>
            <a:r>
              <a:rPr lang="en-US" dirty="0"/>
              <a:t> circular wait. The </a:t>
            </a:r>
            <a:r>
              <a:rPr lang="en-US" dirty="0" err="1"/>
              <a:t>unresolvable</a:t>
            </a:r>
            <a:r>
              <a:rPr lang="en-US" dirty="0"/>
              <a:t> circular wait is in fact the definition of deadlock. The circular wait listed as condition 4 is </a:t>
            </a:r>
            <a:r>
              <a:rPr lang="en-US" dirty="0" err="1"/>
              <a:t>unresolvable</a:t>
            </a:r>
            <a:r>
              <a:rPr lang="en-US" dirty="0"/>
              <a:t> because the first three conditions hold. Thus, the four conditions, taken together, constitute necessary and sufficient conditions for deadlock.</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611924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trying</a:t>
            </a:r>
            <a:r>
              <a:rPr lang="en-US" baseline="0" dirty="0"/>
              <a:t> to get Resource T</a:t>
            </a:r>
          </a:p>
          <a:p>
            <a:r>
              <a:rPr lang="en-US" baseline="0" dirty="0"/>
              <a:t>T belongs to D</a:t>
            </a:r>
          </a:p>
          <a:p>
            <a:r>
              <a:rPr lang="en-US" baseline="0" dirty="0"/>
              <a:t>D is trying to get resource U</a:t>
            </a:r>
          </a:p>
          <a:p>
            <a:r>
              <a:rPr lang="en-US" baseline="0" dirty="0"/>
              <a:t>Resource U belongs to </a:t>
            </a:r>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36</a:t>
            </a:fld>
            <a:endParaRPr lang="en-US"/>
          </a:p>
        </p:txBody>
      </p:sp>
    </p:spTree>
    <p:extLst>
      <p:ext uri="{BB962C8B-B14F-4D97-AF65-F5344CB8AC3E}">
        <p14:creationId xmlns:p14="http://schemas.microsoft.com/office/powerpoint/2010/main" val="198220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2189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not capture</a:t>
            </a:r>
            <a:r>
              <a:rPr lang="en-US" baseline="0" dirty="0"/>
              <a:t> whether we have multiple resources of the same kind</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42</a:t>
            </a:fld>
            <a:endParaRPr lang="en-US"/>
          </a:p>
        </p:txBody>
      </p:sp>
    </p:spTree>
    <p:extLst>
      <p:ext uri="{BB962C8B-B14F-4D97-AF65-F5344CB8AC3E}">
        <p14:creationId xmlns:p14="http://schemas.microsoft.com/office/powerpoint/2010/main" val="166149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dirty="0"/>
          </a:p>
          <a:p>
            <a:r>
              <a:rPr lang="en-US" dirty="0"/>
              <a:t>• Car 1, traveling north, needs quadrants a and </a:t>
            </a:r>
            <a:r>
              <a:rPr lang="en-US" dirty="0" err="1"/>
              <a:t>b</a:t>
            </a:r>
            <a:r>
              <a:rPr lang="en-US" dirty="0"/>
              <a:t>.</a:t>
            </a:r>
          </a:p>
          <a:p>
            <a:r>
              <a:rPr lang="en-US" dirty="0"/>
              <a:t>• Car 2 needs quadrants </a:t>
            </a:r>
            <a:r>
              <a:rPr lang="en-US" dirty="0" err="1"/>
              <a:t>b</a:t>
            </a:r>
            <a:r>
              <a:rPr lang="en-US" dirty="0"/>
              <a:t> and c.</a:t>
            </a:r>
          </a:p>
          <a:p>
            <a:r>
              <a:rPr lang="en-US" dirty="0"/>
              <a:t>• Car 3 needs quadrants c and d.</a:t>
            </a:r>
          </a:p>
          <a:p>
            <a:r>
              <a:rPr lang="en-US" dirty="0"/>
              <a:t>• Car 4 needs quadrants d and a.</a:t>
            </a:r>
          </a:p>
          <a:p>
            <a:endParaRPr lang="en-US" dirty="0"/>
          </a:p>
          <a:p>
            <a:r>
              <a:rPr lang="en-US" dirty="0"/>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dirty="0"/>
          </a:p>
          <a:p>
            <a:r>
              <a:rPr lang="en-US" dirty="0"/>
              <a:t> However, if all four cars ignore the rules and proceed (cautiously) into the</a:t>
            </a:r>
          </a:p>
          <a:p>
            <a:r>
              <a:rPr lang="en-US" dirty="0"/>
              <a:t>intersection at the same time, then each car seizes one resource (one quadrant) but</a:t>
            </a:r>
          </a:p>
          <a:p>
            <a:r>
              <a:rPr lang="en-US" dirty="0"/>
              <a:t>cannot proceed because the required second resource has already been seized by</a:t>
            </a:r>
          </a:p>
          <a:p>
            <a:r>
              <a:rPr lang="en-US" dirty="0"/>
              <a:t>another car. This is an actual deadlock.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465531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algos</a:t>
            </a:r>
            <a:r>
              <a:rPr lang="en-US" dirty="0"/>
              <a:t> for deadlock</a:t>
            </a:r>
            <a:r>
              <a:rPr lang="en-US" baseline="0" dirty="0"/>
              <a:t> avoidance are based on the concept of safe states. Let’s take a look at the intuition</a:t>
            </a:r>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53</a:t>
            </a:fld>
            <a:endParaRPr lang="en-US"/>
          </a:p>
        </p:txBody>
      </p:sp>
    </p:spTree>
    <p:extLst>
      <p:ext uri="{BB962C8B-B14F-4D97-AF65-F5344CB8AC3E}">
        <p14:creationId xmlns:p14="http://schemas.microsoft.com/office/powerpoint/2010/main" val="139044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dirty="0"/>
          </a:p>
          <a:p>
            <a:r>
              <a:rPr lang="en-US" dirty="0"/>
              <a:t>A consumable resource is one that can be created (produced) and destroyed (consumed). Examples of consumable resources are interrupts, signals, messages, and information in I/O buffers.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88384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dirty="0"/>
          </a:p>
          <a:p>
            <a:r>
              <a:rPr lang="en-US" dirty="0" err="1"/>
              <a:t>p</a:t>
            </a:r>
            <a:r>
              <a:rPr lang="en-US" dirty="0"/>
              <a:t> 0 </a:t>
            </a:r>
            <a:r>
              <a:rPr lang="en-US" dirty="0" err="1"/>
              <a:t>p</a:t>
            </a:r>
            <a:r>
              <a:rPr lang="en-US" dirty="0"/>
              <a:t> 1 </a:t>
            </a:r>
            <a:r>
              <a:rPr lang="en-US" dirty="0" err="1"/>
              <a:t>q</a:t>
            </a:r>
            <a:r>
              <a:rPr lang="en-US" dirty="0"/>
              <a:t> 0 </a:t>
            </a:r>
            <a:r>
              <a:rPr lang="en-US" dirty="0" err="1"/>
              <a:t>q</a:t>
            </a:r>
            <a:r>
              <a:rPr lang="en-US" dirty="0"/>
              <a:t> 1 </a:t>
            </a:r>
            <a:r>
              <a:rPr lang="en-US" dirty="0" err="1"/>
              <a:t>p</a:t>
            </a:r>
            <a:r>
              <a:rPr lang="en-US" dirty="0"/>
              <a:t> 2 </a:t>
            </a:r>
            <a:r>
              <a:rPr lang="en-US" dirty="0" err="1"/>
              <a:t>q</a:t>
            </a:r>
            <a:r>
              <a:rPr lang="en-US" dirty="0"/>
              <a:t> 2</a:t>
            </a:r>
          </a:p>
          <a:p>
            <a:endParaRPr lang="en-US" dirty="0"/>
          </a:p>
          <a:p>
            <a:r>
              <a:rPr lang="en-US" dirty="0"/>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15396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example of deadlock with a reusable resource has to do with requests for main memory. Suppose the space available for allocation is 200 Kbytes, and the following sequence of requests occurs:  (see diagram)</a:t>
            </a:r>
          </a:p>
          <a:p>
            <a:endParaRPr lang="en-US" dirty="0"/>
          </a:p>
          <a:p>
            <a:r>
              <a:rPr lang="en-US" dirty="0"/>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3184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 an example of deadlock involving consumable resources, consider the following pair of processes, in which each process attempts to receive a message</a:t>
            </a:r>
          </a:p>
          <a:p>
            <a:r>
              <a:rPr lang="en-US" dirty="0"/>
              <a:t>from the other process and then send a message to the other process: (see diagram)</a:t>
            </a:r>
          </a:p>
          <a:p>
            <a:endParaRPr lang="en-US" dirty="0"/>
          </a:p>
          <a:p>
            <a:r>
              <a:rPr lang="en-US" dirty="0"/>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940465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Three conditions of policy must be present for a deadlock to be possible:</a:t>
            </a:r>
          </a:p>
          <a:p>
            <a:endParaRPr lang="en-US" b="1" dirty="0"/>
          </a:p>
          <a:p>
            <a:r>
              <a:rPr lang="en-US" b="1" dirty="0"/>
              <a:t>1. Mutual exclusion . Only one process may use a resource at a time. No process </a:t>
            </a:r>
            <a:r>
              <a:rPr lang="en-US" dirty="0"/>
              <a:t>may access a resource unit that has been allocated to another process.</a:t>
            </a:r>
          </a:p>
          <a:p>
            <a:endParaRPr lang="en-US" b="1" dirty="0"/>
          </a:p>
          <a:p>
            <a:r>
              <a:rPr lang="en-US" b="1" dirty="0"/>
              <a:t>2. Hold and wait . A process may hold allocated resources while awaiting assignment </a:t>
            </a:r>
            <a:r>
              <a:rPr lang="en-US" dirty="0"/>
              <a:t>of other resources.</a:t>
            </a:r>
          </a:p>
          <a:p>
            <a:endParaRPr lang="en-US" b="1" dirty="0"/>
          </a:p>
          <a:p>
            <a:r>
              <a:rPr lang="en-US" b="1" dirty="0"/>
              <a:t>3. No preemption . No resource can be forcibly removed from a process holding it.</a:t>
            </a:r>
          </a:p>
          <a:p>
            <a:endParaRPr lang="en-US" dirty="0"/>
          </a:p>
          <a:p>
            <a:r>
              <a:rPr lang="en-US" dirty="0"/>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dirty="0"/>
          </a:p>
          <a:p>
            <a:r>
              <a:rPr lang="en-US" dirty="0"/>
              <a:t>The first three conditions are necessary but not sufficient for a deadlock to exist. For deadlock to actually take place, a fourth condition is required:</a:t>
            </a:r>
          </a:p>
          <a:p>
            <a:endParaRPr lang="en-US" b="1" dirty="0"/>
          </a:p>
          <a:p>
            <a:r>
              <a:rPr lang="en-US" b="1" dirty="0"/>
              <a:t>4. Circular wait . </a:t>
            </a:r>
            <a:r>
              <a:rPr lang="en-US" dirty="0"/>
              <a:t>A closed chain of processes exists, such that each process holds</a:t>
            </a:r>
            <a:r>
              <a:rPr lang="en-US" b="1" dirty="0"/>
              <a:t> </a:t>
            </a:r>
            <a:r>
              <a:rPr lang="en-US" dirty="0"/>
              <a:t>at least one resource needed by the next process in the chain (e.g., Figure 6.5c</a:t>
            </a:r>
          </a:p>
          <a:p>
            <a:r>
              <a:rPr lang="en-US" dirty="0"/>
              <a:t>and Figure 6.6 ).</a:t>
            </a:r>
          </a:p>
          <a:p>
            <a:endParaRPr lang="en-US" dirty="0"/>
          </a:p>
          <a:p>
            <a:r>
              <a:rPr lang="en-US" dirty="0"/>
              <a:t>The fourth condition is, actually, a potential consequence of the first three. That is, given that the first three conditions exist, a sequence of events may occur that lead to an </a:t>
            </a:r>
            <a:r>
              <a:rPr lang="en-US" dirty="0" err="1"/>
              <a:t>unresolvable</a:t>
            </a:r>
            <a:r>
              <a:rPr lang="en-US" dirty="0"/>
              <a:t> circular wait. The </a:t>
            </a:r>
            <a:r>
              <a:rPr lang="en-US" dirty="0" err="1"/>
              <a:t>unresolvable</a:t>
            </a:r>
            <a:r>
              <a:rPr lang="en-US" dirty="0"/>
              <a:t> circular wait is in fact the definition of deadlock. The circular wait listed as condition 4 is </a:t>
            </a:r>
            <a:r>
              <a:rPr lang="en-US" dirty="0" err="1"/>
              <a:t>unresolvable</a:t>
            </a:r>
            <a:r>
              <a:rPr lang="en-US" dirty="0"/>
              <a:t> because the first three conditions hold. Thus, the four conditions, taken together, constitute necessary and sufficient conditions for deadlock.</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88802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a:t>
            </a:r>
            <a:r>
              <a:rPr lang="en-US" sz="1200" b="0" i="0" kern="1200" dirty="0">
                <a:solidFill>
                  <a:schemeClr val="tx1"/>
                </a:solidFill>
                <a:effectLst/>
                <a:latin typeface="+mn-lt"/>
                <a:ea typeface="+mn-ea"/>
                <a:cs typeface="+mn-cs"/>
              </a:rPr>
              <a:t>how the procedure </a:t>
            </a:r>
            <a:r>
              <a:rPr lang="en-US" dirty="0" err="1"/>
              <a:t>putItemIntoBuffer</a:t>
            </a:r>
            <a:r>
              <a:rPr lang="en-US" dirty="0"/>
              <a:t>()</a:t>
            </a:r>
            <a:r>
              <a:rPr lang="en-US" sz="1200" b="0" i="0" kern="1200" dirty="0">
                <a:solidFill>
                  <a:schemeClr val="tx1"/>
                </a:solidFill>
                <a:effectLst/>
                <a:latin typeface="+mn-lt"/>
                <a:ea typeface="+mn-ea"/>
                <a:cs typeface="+mn-cs"/>
              </a:rPr>
              <a:t> can be implemented. It could contain two actions, one determining the next available slot and the other writing into it. If the procedure can be executed concurrently by multiple producers, then the following scenario is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Two producers decrement </a:t>
            </a:r>
            <a:r>
              <a:rPr lang="en-US" sz="1200" b="0" i="0" kern="1200" dirty="0" err="1">
                <a:solidFill>
                  <a:schemeClr val="tx1"/>
                </a:solidFill>
                <a:effectLst/>
                <a:latin typeface="+mn-lt"/>
                <a:ea typeface="+mn-ea"/>
                <a:cs typeface="+mn-cs"/>
              </a:rPr>
              <a:t>emptyCount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of the producers determines the next empty slot in the buffer</a:t>
            </a:r>
          </a:p>
          <a:p>
            <a:r>
              <a:rPr lang="en-US" sz="1200" b="0" i="0" kern="1200" dirty="0">
                <a:solidFill>
                  <a:schemeClr val="tx1"/>
                </a:solidFill>
                <a:effectLst/>
                <a:latin typeface="+mn-lt"/>
                <a:ea typeface="+mn-ea"/>
                <a:cs typeface="+mn-cs"/>
              </a:rPr>
              <a:t>Second producer determines the next empty slot and gets the same result as the first producer</a:t>
            </a:r>
          </a:p>
          <a:p>
            <a:r>
              <a:rPr lang="en-US" sz="1200" b="0" i="0" kern="1200" dirty="0">
                <a:solidFill>
                  <a:schemeClr val="tx1"/>
                </a:solidFill>
                <a:effectLst/>
                <a:latin typeface="+mn-lt"/>
                <a:ea typeface="+mn-ea"/>
                <a:cs typeface="+mn-cs"/>
              </a:rPr>
              <a:t>Both producers write into the same slot</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12</a:t>
            </a:fld>
            <a:endParaRPr lang="en-US"/>
          </a:p>
        </p:txBody>
      </p:sp>
    </p:spTree>
    <p:extLst>
      <p:ext uri="{BB962C8B-B14F-4D97-AF65-F5344CB8AC3E}">
        <p14:creationId xmlns:p14="http://schemas.microsoft.com/office/powerpoint/2010/main" val="2142646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p>
          <a:p>
            <a:endParaRPr lang="en-US" b="1" dirty="0"/>
          </a:p>
          <a:p>
            <a:r>
              <a:rPr lang="en-US" b="1" dirty="0"/>
              <a:t>1. Any number of readers may simultaneously read the file.</a:t>
            </a:r>
          </a:p>
          <a:p>
            <a:endParaRPr lang="en-US" b="1" dirty="0"/>
          </a:p>
          <a:p>
            <a:r>
              <a:rPr lang="en-US" b="1" dirty="0"/>
              <a:t>2. Only one writer at a time may write to the file.</a:t>
            </a:r>
          </a:p>
          <a:p>
            <a:endParaRPr lang="en-US" b="1" dirty="0"/>
          </a:p>
          <a:p>
            <a:r>
              <a:rPr lang="en-US" b="1" dirty="0"/>
              <a:t>3. If a writer is writing to the file, no reader may read it.</a:t>
            </a:r>
          </a:p>
          <a:p>
            <a:endParaRPr lang="en-US" dirty="0"/>
          </a:p>
          <a:p>
            <a:r>
              <a:rPr lang="en-US" dirty="0"/>
              <a:t>Thus, readers are processes that are not required to exclude one another and writers are processes that are required to exclude all other processes, readers and writers alike.</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2994795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151693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76237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07673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27338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7" name="Text Placeholder 6"/>
          <p:cNvSpPr>
            <a:spLocks noGrp="1"/>
          </p:cNvSpPr>
          <p:nvPr>
            <p:ph type="body" sz="quarter" idx="12"/>
          </p:nvPr>
        </p:nvSpPr>
        <p:spPr>
          <a:xfrm>
            <a:off x="1182345" y="5513949"/>
            <a:ext cx="10346267" cy="833437"/>
          </a:xfrm>
        </p:spPr>
        <p:txBody>
          <a:bodyPr>
            <a:noAutofit/>
          </a:bodyPr>
          <a:lstStyle>
            <a:lvl1pPr marL="0" indent="0" algn="ctr">
              <a:buNone/>
              <a:defRPr sz="2400"/>
            </a:lvl1pPr>
          </a:lstStyle>
          <a:p>
            <a:pPr lvl="0"/>
            <a:r>
              <a:rPr lang="en-US"/>
              <a:t>Click to edit Master text styles</a:t>
            </a:r>
          </a:p>
        </p:txBody>
      </p:sp>
      <p:sp>
        <p:nvSpPr>
          <p:cNvPr id="4" name="Footer Placeholder 3"/>
          <p:cNvSpPr>
            <a:spLocks noGrp="1"/>
          </p:cNvSpPr>
          <p:nvPr>
            <p:ph type="ftr" sz="quarter" idx="13"/>
          </p:nvPr>
        </p:nvSpPr>
        <p:spPr>
          <a:xfrm>
            <a:off x="287867" y="6492876"/>
            <a:ext cx="11563351"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9279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6270734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50578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693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C85177E-8098-194E-B264-C067152F6DDD}" type="datetimeFigureOut">
              <a:rPr lang="en-US" smtClean="0"/>
              <a:t>5/9/19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44547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5177E-8098-194E-B264-C067152F6DDD}" type="datetimeFigureOut">
              <a:rPr lang="en-US" smtClean="0"/>
              <a:t>5/9/19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99727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5177E-8098-194E-B264-C067152F6DDD}" type="datetimeFigureOut">
              <a:rPr lang="en-US" smtClean="0"/>
              <a:t>5/9/19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F63-7E13-0F42-914A-8152BF4C78C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45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85177E-8098-194E-B264-C067152F6DDD}" type="datetimeFigureOut">
              <a:rPr lang="en-US" smtClean="0"/>
              <a:t>5/9/19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F63-7E13-0F42-914A-8152BF4C78C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99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5177E-8098-194E-B264-C067152F6DDD}" type="datetimeFigureOut">
              <a:rPr lang="en-US" smtClean="0"/>
              <a:t>5/9/19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5778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5/9/19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4066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5/9/19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119014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2.png"/><Relationship Id="rId18"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C85177E-8098-194E-B264-C067152F6DDD}" type="datetimeFigureOut">
              <a:rPr lang="en-US" smtClean="0"/>
              <a:t>5/9/19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EB54F63-7E13-0F42-914A-8152BF4C78C2}" type="slidenum">
              <a:rPr lang="en-US" smtClean="0"/>
              <a:t>‹#›</a:t>
            </a:fld>
            <a:endParaRPr lang="en-US"/>
          </a:p>
        </p:txBody>
      </p:sp>
    </p:spTree>
    <p:extLst>
      <p:ext uri="{BB962C8B-B14F-4D97-AF65-F5344CB8AC3E}">
        <p14:creationId xmlns:p14="http://schemas.microsoft.com/office/powerpoint/2010/main" val="60432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5400" kern="1200" cap="all" baseline="0">
          <a:solidFill>
            <a:srgbClr val="FF0000"/>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mclaughlinkl:Desktop:Stallings%20Books:OS8e:OS8e-Figures:05-Concurrency-1:VerticalFigures.doc!OLE_LINK17" TargetMode="External"/><Relationship Id="rId5"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mclaughlinkl:Desktop:Stallings%20Books:OS8e:OS8e-Figures:05-Concurrency-1:VerticalFigures.doc!OLE_LINK18" TargetMode="External"/><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defTabSz="266987">
              <a:defRPr sz="5200"/>
            </a:pPr>
            <a:r>
              <a:rPr lang="tr-TR" sz="3797" dirty="0"/>
              <a:t>Lecture </a:t>
            </a:r>
            <a:r>
              <a:rPr lang="en-US" sz="3797" dirty="0"/>
              <a:t>9:</a:t>
            </a:r>
            <a:r>
              <a:rPr lang="tr-TR" sz="3797" dirty="0"/>
              <a:t> </a:t>
            </a:r>
            <a:br>
              <a:rPr lang="tr-TR" sz="3797" dirty="0"/>
            </a:br>
            <a:r>
              <a:rPr lang="tr-TR" sz="3797" dirty="0"/>
              <a:t/>
            </a:r>
            <a:br>
              <a:rPr lang="tr-TR" sz="3797" dirty="0"/>
            </a:br>
            <a:r>
              <a:rPr lang="en-US" sz="3797" dirty="0">
                <a:solidFill>
                  <a:srgbClr val="FF0000"/>
                </a:solidFill>
              </a:rPr>
              <a:t>DEADLOCK</a:t>
            </a:r>
            <a:endParaRPr dirty="0"/>
          </a:p>
        </p:txBody>
      </p:sp>
      <p:sp>
        <p:nvSpPr>
          <p:cNvPr id="120" name="Shape 120"/>
          <p:cNvSpPr>
            <a:spLocks noGrp="1"/>
          </p:cNvSpPr>
          <p:nvPr>
            <p:ph type="subTitle" idx="1"/>
          </p:nvPr>
        </p:nvSpPr>
        <p:spPr>
          <a:xfrm>
            <a:off x="2416969" y="5956102"/>
            <a:ext cx="7358063" cy="794742"/>
          </a:xfrm>
          <a:prstGeom prst="rect">
            <a:avLst/>
          </a:prstGeom>
        </p:spPr>
        <p:txBody>
          <a:bodyPr>
            <a:normAutofit fontScale="62500" lnSpcReduction="20000"/>
          </a:bodyPr>
          <a:lstStyle/>
          <a:p>
            <a:pPr algn="r"/>
            <a:r>
              <a:rPr lang="en-US" sz="1969" dirty="0"/>
              <a:t>Slides by Prof Sandoval</a:t>
            </a:r>
          </a:p>
          <a:p>
            <a:pPr algn="r"/>
            <a:r>
              <a:rPr lang="tr-TR" sz="1969" dirty="0"/>
              <a:t>Some slides derived from : </a:t>
            </a:r>
            <a:r>
              <a:rPr lang="en-US" sz="1969" dirty="0"/>
              <a:t>William Stallings, </a:t>
            </a:r>
            <a:r>
              <a:rPr lang="en-US" sz="1969" dirty="0" err="1"/>
              <a:t>Tanenbaum</a:t>
            </a:r>
            <a:r>
              <a:rPr lang="en-US" sz="1969" dirty="0"/>
              <a:t>/Bo, John </a:t>
            </a:r>
            <a:r>
              <a:rPr lang="en-US" sz="1969" dirty="0" err="1"/>
              <a:t>Regehr</a:t>
            </a:r>
            <a:r>
              <a:rPr lang="en-US" sz="1969" dirty="0"/>
              <a:t> and Brendan Dolan-</a:t>
            </a:r>
            <a:r>
              <a:rPr lang="en-US" sz="1969" dirty="0" err="1"/>
              <a:t>Gavitt</a:t>
            </a:r>
            <a:endParaRPr lang="tr-TR" sz="1969" dirty="0"/>
          </a:p>
          <a:p>
            <a:pPr algn="r"/>
            <a:r>
              <a:rPr lang="tr-TR" sz="1969" dirty="0" err="1"/>
              <a:t>Thanks</a:t>
            </a:r>
            <a:r>
              <a:rPr lang="tr-TR" sz="1969" dirty="0"/>
              <a:t> !!</a:t>
            </a:r>
          </a:p>
          <a:p>
            <a:endParaRPr dirty="0"/>
          </a:p>
        </p:txBody>
      </p:sp>
      <p:sp>
        <p:nvSpPr>
          <p:cNvPr id="5" name="TextBox 4"/>
          <p:cNvSpPr txBox="1"/>
          <p:nvPr/>
        </p:nvSpPr>
        <p:spPr>
          <a:xfrm>
            <a:off x="2272403" y="4165991"/>
            <a:ext cx="2234138" cy="1200329"/>
          </a:xfrm>
          <a:prstGeom prst="rect">
            <a:avLst/>
          </a:prstGeom>
          <a:noFill/>
        </p:spPr>
        <p:txBody>
          <a:bodyPr wrap="none" rtlCol="0">
            <a:spAutoFit/>
          </a:bodyPr>
          <a:lstStyle/>
          <a:p>
            <a:r>
              <a:rPr lang="en-US" sz="3600" dirty="0"/>
              <a:t>Prof Yotov</a:t>
            </a:r>
          </a:p>
          <a:p>
            <a:r>
              <a:rPr lang="en-US" sz="3600" smtClean="0"/>
              <a:t>CS6233</a:t>
            </a:r>
            <a:endParaRPr lang="en-US" sz="3600" dirty="0"/>
          </a:p>
        </p:txBody>
      </p:sp>
    </p:spTree>
    <p:extLst>
      <p:ext uri="{BB962C8B-B14F-4D97-AF65-F5344CB8AC3E}">
        <p14:creationId xmlns:p14="http://schemas.microsoft.com/office/powerpoint/2010/main" val="89622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synchronization problems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302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236021" cy="1609344"/>
          </a:xfrm>
        </p:spPr>
        <p:txBody>
          <a:bodyPr/>
          <a:lstStyle/>
          <a:p>
            <a:r>
              <a:rPr lang="en-US" dirty="0"/>
              <a:t>Producer</a:t>
            </a:r>
            <a:br>
              <a:rPr lang="en-US" dirty="0"/>
            </a:br>
            <a:r>
              <a:rPr lang="en-US" dirty="0"/>
              <a:t>consumer I</a:t>
            </a:r>
          </a:p>
        </p:txBody>
      </p:sp>
      <p:sp>
        <p:nvSpPr>
          <p:cNvPr id="3" name="Content Placeholder 2"/>
          <p:cNvSpPr>
            <a:spLocks noGrp="1"/>
          </p:cNvSpPr>
          <p:nvPr>
            <p:ph sz="half" idx="1"/>
          </p:nvPr>
        </p:nvSpPr>
        <p:spPr>
          <a:xfrm>
            <a:off x="1069848" y="3234518"/>
            <a:ext cx="3616382" cy="2937681"/>
          </a:xfrm>
        </p:spPr>
        <p:txBody>
          <a:bodyPr>
            <a:normAutofit/>
          </a:bodyPr>
          <a:lstStyle/>
          <a:p>
            <a:r>
              <a:rPr lang="en-US" sz="3200" dirty="0"/>
              <a:t>Doesn’t work!! Why?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792410" y="400055"/>
            <a:ext cx="6432874" cy="6471593"/>
          </a:xfrm>
          <a:prstGeom prst="rect">
            <a:avLst/>
          </a:prstGeom>
        </p:spPr>
      </p:pic>
    </p:spTree>
    <p:extLst>
      <p:ext uri="{BB962C8B-B14F-4D97-AF65-F5344CB8AC3E}">
        <p14:creationId xmlns:p14="http://schemas.microsoft.com/office/powerpoint/2010/main" val="34400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236021" cy="1609344"/>
          </a:xfrm>
        </p:spPr>
        <p:txBody>
          <a:bodyPr/>
          <a:lstStyle/>
          <a:p>
            <a:r>
              <a:rPr lang="en-US" dirty="0"/>
              <a:t>Producer</a:t>
            </a:r>
            <a:br>
              <a:rPr lang="en-US" dirty="0"/>
            </a:br>
            <a:r>
              <a:rPr lang="en-US" dirty="0"/>
              <a:t>consumer II</a:t>
            </a:r>
          </a:p>
        </p:txBody>
      </p:sp>
      <p:sp>
        <p:nvSpPr>
          <p:cNvPr id="3" name="Content Placeholder 2"/>
          <p:cNvSpPr>
            <a:spLocks noGrp="1"/>
          </p:cNvSpPr>
          <p:nvPr>
            <p:ph sz="half" idx="1"/>
          </p:nvPr>
        </p:nvSpPr>
        <p:spPr>
          <a:xfrm>
            <a:off x="1069848" y="3084394"/>
            <a:ext cx="3616382" cy="3087806"/>
          </a:xfrm>
        </p:spPr>
        <p:txBody>
          <a:bodyPr>
            <a:normAutofit/>
          </a:bodyPr>
          <a:lstStyle/>
          <a:p>
            <a:r>
              <a:rPr lang="en-US" sz="3200" dirty="0"/>
              <a:t>Works for single producer and consumer! </a:t>
            </a:r>
          </a:p>
          <a:p>
            <a:r>
              <a:rPr lang="en-US" sz="3200" dirty="0"/>
              <a:t>Why? </a:t>
            </a:r>
          </a:p>
        </p:txBody>
      </p:sp>
      <p:sp>
        <p:nvSpPr>
          <p:cNvPr id="4" name="Content Placeholder 3"/>
          <p:cNvSpPr>
            <a:spLocks noGrp="1"/>
          </p:cNvSpPr>
          <p:nvPr>
            <p:ph sz="half" idx="2"/>
          </p:nvPr>
        </p:nvSpPr>
        <p:spPr/>
        <p:txBody>
          <a:bodyPr/>
          <a:lstStyle/>
          <a:p>
            <a:endParaRPr lang="en-US"/>
          </a:p>
        </p:txBody>
      </p:sp>
      <p:pic>
        <p:nvPicPr>
          <p:cNvPr id="6" name="Picture 5"/>
          <p:cNvPicPr>
            <a:picLocks noChangeAspect="1"/>
          </p:cNvPicPr>
          <p:nvPr/>
        </p:nvPicPr>
        <p:blipFill rotWithShape="1">
          <a:blip r:embed="rId3"/>
          <a:srcRect r="14610"/>
          <a:stretch/>
        </p:blipFill>
        <p:spPr>
          <a:xfrm>
            <a:off x="4902368" y="300386"/>
            <a:ext cx="6868826" cy="6206183"/>
          </a:xfrm>
          <a:prstGeom prst="rect">
            <a:avLst/>
          </a:prstGeom>
        </p:spPr>
      </p:pic>
    </p:spTree>
    <p:extLst>
      <p:ext uri="{BB962C8B-B14F-4D97-AF65-F5344CB8AC3E}">
        <p14:creationId xmlns:p14="http://schemas.microsoft.com/office/powerpoint/2010/main" val="58847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3236021" cy="1609344"/>
          </a:xfrm>
        </p:spPr>
        <p:txBody>
          <a:bodyPr>
            <a:normAutofit fontScale="90000"/>
          </a:bodyPr>
          <a:lstStyle/>
          <a:p>
            <a:r>
              <a:rPr lang="en-US" dirty="0"/>
              <a:t>Producer</a:t>
            </a:r>
            <a:br>
              <a:rPr lang="en-US" dirty="0"/>
            </a:br>
            <a:r>
              <a:rPr lang="en-US" dirty="0"/>
              <a:t>consumer III</a:t>
            </a:r>
          </a:p>
        </p:txBody>
      </p:sp>
      <p:sp>
        <p:nvSpPr>
          <p:cNvPr id="3" name="Content Placeholder 2"/>
          <p:cNvSpPr>
            <a:spLocks noGrp="1"/>
          </p:cNvSpPr>
          <p:nvPr>
            <p:ph sz="half" idx="1"/>
          </p:nvPr>
        </p:nvSpPr>
        <p:spPr>
          <a:xfrm>
            <a:off x="1069848" y="3084394"/>
            <a:ext cx="3616382" cy="3087806"/>
          </a:xfrm>
        </p:spPr>
        <p:txBody>
          <a:bodyPr>
            <a:normAutofit/>
          </a:bodyPr>
          <a:lstStyle/>
          <a:p>
            <a:r>
              <a:rPr lang="en-US" sz="3200" dirty="0"/>
              <a:t>Works for multiple readers/writers </a:t>
            </a:r>
          </a:p>
          <a:p>
            <a:r>
              <a:rPr lang="en-US" sz="3200" dirty="0"/>
              <a:t>Why?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686230" y="75063"/>
            <a:ext cx="6767615" cy="6607435"/>
          </a:xfrm>
          <a:prstGeom prst="rect">
            <a:avLst/>
          </a:prstGeom>
        </p:spPr>
      </p:pic>
    </p:spTree>
    <p:extLst>
      <p:ext uri="{BB962C8B-B14F-4D97-AF65-F5344CB8AC3E}">
        <p14:creationId xmlns:p14="http://schemas.microsoft.com/office/powerpoint/2010/main" val="3641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81200" y="274639"/>
            <a:ext cx="8229600" cy="858837"/>
          </a:xfrm>
        </p:spPr>
        <p:txBody>
          <a:bodyPr/>
          <a:lstStyle/>
          <a:p>
            <a:pPr eaLnBrk="1" hangingPunct="1"/>
            <a:r>
              <a:rPr lang="en-US" altLang="en-US" dirty="0"/>
              <a:t>producer</a:t>
            </a:r>
          </a:p>
        </p:txBody>
      </p:sp>
      <p:sp>
        <p:nvSpPr>
          <p:cNvPr id="51203" name="Text Placeholder 2"/>
          <p:cNvSpPr>
            <a:spLocks noGrp="1"/>
          </p:cNvSpPr>
          <p:nvPr>
            <p:ph type="body" sz="quarter" idx="12"/>
          </p:nvPr>
        </p:nvSpPr>
        <p:spPr>
          <a:xfrm>
            <a:off x="2424113" y="5618164"/>
            <a:ext cx="7759700" cy="833437"/>
          </a:xfrm>
        </p:spPr>
        <p:txBody>
          <a:bodyPr/>
          <a:lstStyle/>
          <a:p>
            <a:pPr eaLnBrk="1" hangingPunct="1"/>
            <a:r>
              <a:rPr lang="en-US" altLang="en-US" dirty="0"/>
              <a:t>The producer-consumer problem </a:t>
            </a:r>
            <a:br>
              <a:rPr lang="en-US" altLang="en-US" dirty="0"/>
            </a:br>
            <a:r>
              <a:rPr lang="en-US" altLang="en-US" dirty="0"/>
              <a:t>using semaphores.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51205" name="Picture 2"/>
          <p:cNvPicPr>
            <a:picLocks noChangeAspect="1" noChangeArrowheads="1"/>
          </p:cNvPicPr>
          <p:nvPr/>
        </p:nvPicPr>
        <p:blipFill>
          <a:blip r:embed="rId2">
            <a:extLst>
              <a:ext uri="{28A0092B-C50C-407E-A947-70E740481C1C}">
                <a14:useLocalDpi xmlns:a14="http://schemas.microsoft.com/office/drawing/2010/main" val="0"/>
              </a:ext>
            </a:extLst>
          </a:blip>
          <a:srcRect l="5058" t="4613" r="4395"/>
          <a:stretch>
            <a:fillRect/>
          </a:stretch>
        </p:blipFill>
        <p:spPr bwMode="auto">
          <a:xfrm>
            <a:off x="2643189" y="1304925"/>
            <a:ext cx="6700837" cy="431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5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74432" y="102969"/>
            <a:ext cx="10058400" cy="1609344"/>
          </a:xfrm>
        </p:spPr>
        <p:txBody>
          <a:bodyPr/>
          <a:lstStyle/>
          <a:p>
            <a:pPr eaLnBrk="1" hangingPunct="1"/>
            <a:r>
              <a:rPr lang="en-US" altLang="en-US" dirty="0"/>
              <a:t>consumer</a:t>
            </a:r>
          </a:p>
        </p:txBody>
      </p:sp>
      <p:sp>
        <p:nvSpPr>
          <p:cNvPr id="52227" name="Text Placeholder 2"/>
          <p:cNvSpPr>
            <a:spLocks noGrp="1"/>
          </p:cNvSpPr>
          <p:nvPr>
            <p:ph type="body" sz="quarter" idx="12"/>
          </p:nvPr>
        </p:nvSpPr>
        <p:spPr>
          <a:xfrm>
            <a:off x="2411413" y="5513389"/>
            <a:ext cx="7759700" cy="833437"/>
          </a:xfrm>
        </p:spPr>
        <p:txBody>
          <a:bodyPr/>
          <a:lstStyle/>
          <a:p>
            <a:pPr eaLnBrk="1" hangingPunct="1"/>
            <a:r>
              <a:rPr lang="en-US" altLang="en-US" dirty="0"/>
              <a:t>The producer-consumer problem </a:t>
            </a:r>
            <a:br>
              <a:rPr lang="en-US" altLang="en-US" dirty="0"/>
            </a:br>
            <a:r>
              <a:rPr lang="en-US" altLang="en-US" dirty="0"/>
              <a:t>using semaphores.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l="2769" r="6308" b="4050"/>
          <a:stretch>
            <a:fillRect/>
          </a:stretch>
        </p:blipFill>
        <p:spPr bwMode="auto">
          <a:xfrm>
            <a:off x="2574926" y="1323975"/>
            <a:ext cx="7015163" cy="404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117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48600" cy="1067748"/>
          </a:xfrm>
        </p:spPr>
        <p:txBody>
          <a:bodyPr>
            <a:normAutofit/>
          </a:bodyPr>
          <a:lstStyle/>
          <a:p>
            <a:r>
              <a:rPr lang="en-US" dirty="0"/>
              <a:t>Readers/Writers Problem</a:t>
            </a:r>
          </a:p>
        </p:txBody>
      </p:sp>
      <p:sp>
        <p:nvSpPr>
          <p:cNvPr id="3" name="Content Placeholder 2"/>
          <p:cNvSpPr>
            <a:spLocks noGrp="1"/>
          </p:cNvSpPr>
          <p:nvPr>
            <p:ph idx="4294967295"/>
          </p:nvPr>
        </p:nvSpPr>
        <p:spPr>
          <a:xfrm>
            <a:off x="1981200" y="1981200"/>
            <a:ext cx="8382000" cy="4572000"/>
          </a:xfrm>
        </p:spPr>
        <p:txBody>
          <a:bodyPr>
            <a:normAutofit lnSpcReduction="10000"/>
          </a:bodyPr>
          <a:lstStyle/>
          <a:p>
            <a:r>
              <a:rPr lang="en-US" sz="2800" dirty="0"/>
              <a:t>A data area is shared among many processes</a:t>
            </a:r>
          </a:p>
          <a:p>
            <a:pPr lvl="2"/>
            <a:r>
              <a:rPr lang="en-US" sz="2600" dirty="0"/>
              <a:t>some processes only read the data area, (readers) and some only write to the data area (writers)</a:t>
            </a:r>
          </a:p>
          <a:p>
            <a:r>
              <a:rPr lang="en-US" sz="2800" dirty="0"/>
              <a:t>Conditions that must be satisfied:</a:t>
            </a:r>
          </a:p>
          <a:p>
            <a:pPr marL="1371600" lvl="2" indent="-514350">
              <a:buSzPct val="100000"/>
              <a:buFont typeface="+mj-lt"/>
              <a:buAutoNum type="arabicPeriod"/>
            </a:pPr>
            <a:r>
              <a:rPr lang="en-NZ" sz="2800" dirty="0"/>
              <a:t>any number of readers may simultaneously read the file</a:t>
            </a:r>
          </a:p>
          <a:p>
            <a:pPr marL="1371600" lvl="2" indent="-514350">
              <a:buSzPct val="100000"/>
              <a:buFont typeface="+mj-lt"/>
              <a:buAutoNum type="arabicPeriod"/>
            </a:pPr>
            <a:r>
              <a:rPr lang="en-NZ" sz="2800" dirty="0"/>
              <a:t>only one writer at a time may write to the file</a:t>
            </a:r>
          </a:p>
          <a:p>
            <a:pPr marL="1371600" lvl="2" indent="-514350">
              <a:buSzPct val="100000"/>
              <a:buFont typeface="+mj-lt"/>
              <a:buAutoNum type="arabicPeriod"/>
            </a:pPr>
            <a:r>
              <a:rPr lang="en-NZ" sz="2800" dirty="0"/>
              <a:t>if a writer is writing to the file, no reader may  read it</a:t>
            </a:r>
            <a:endParaRPr lang="en-US" sz="2800" dirty="0"/>
          </a:p>
          <a:p>
            <a:endParaRPr lang="en-US" dirty="0"/>
          </a:p>
        </p:txBody>
      </p:sp>
    </p:spTree>
    <p:extLst>
      <p:ext uri="{BB962C8B-B14F-4D97-AF65-F5344CB8AC3E}">
        <p14:creationId xmlns:p14="http://schemas.microsoft.com/office/powerpoint/2010/main" val="145986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098" name="Object 2"/>
          <p:cNvGraphicFramePr>
            <a:graphicFrameLocks noChangeAspect="1"/>
          </p:cNvGraphicFramePr>
          <p:nvPr>
            <p:extLst>
              <p:ext uri="{D42A27DB-BD31-4B8C-83A1-F6EECF244321}">
                <p14:modId xmlns:p14="http://schemas.microsoft.com/office/powerpoint/2010/main" val="4267506961"/>
              </p:ext>
            </p:extLst>
          </p:nvPr>
        </p:nvGraphicFramePr>
        <p:xfrm>
          <a:off x="2057400" y="762000"/>
          <a:ext cx="5791200" cy="5648368"/>
        </p:xfrm>
        <a:graphic>
          <a:graphicData uri="http://schemas.openxmlformats.org/presentationml/2006/ole">
            <mc:AlternateContent xmlns:mc="http://schemas.openxmlformats.org/markup-compatibility/2006">
              <mc:Choice xmlns:v="urn:schemas-microsoft-com:vml" Requires="v">
                <p:oleObj spid="_x0000_s5130" name="Document" r:id="rId4" imgW="5664200" imgH="5524500" progId="Word.Document.12">
                  <p:link updateAutomatic="1"/>
                </p:oleObj>
              </mc:Choice>
              <mc:Fallback>
                <p:oleObj name="Document" r:id="rId4" imgW="5664200" imgH="5524500" progId="Word.Document.12">
                  <p:link updateAutomatic="1"/>
                  <p:pic>
                    <p:nvPicPr>
                      <p:cNvPr id="388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762000"/>
                        <a:ext cx="5791200" cy="56483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9" name="TextBox 8"/>
          <p:cNvSpPr txBox="1"/>
          <p:nvPr/>
        </p:nvSpPr>
        <p:spPr>
          <a:xfrm>
            <a:off x="7924801" y="1371601"/>
            <a:ext cx="2285999" cy="3847207"/>
          </a:xfrm>
          <a:prstGeom prst="rect">
            <a:avLst/>
          </a:prstGeom>
          <a:noFill/>
        </p:spPr>
        <p:txBody>
          <a:bodyPr wrap="square" rtlCol="0">
            <a:spAutoFit/>
          </a:bodyPr>
          <a:lstStyle/>
          <a:p>
            <a:pPr algn="ctr"/>
            <a:r>
              <a:rPr lang="en-US" sz="2800" b="1" dirty="0"/>
              <a:t>Figure 5.22    </a:t>
            </a:r>
          </a:p>
          <a:p>
            <a:pPr algn="ctr"/>
            <a:endParaRPr lang="en-US" sz="2400" b="1" dirty="0"/>
          </a:p>
          <a:p>
            <a:pPr algn="ctr"/>
            <a:r>
              <a:rPr lang="en-US" sz="2400" b="1" dirty="0"/>
              <a:t>A Solution to the Readers/Writers Problem Using Semaphores: Readers Have Priority</a:t>
            </a:r>
            <a:r>
              <a:rPr lang="en-US" sz="2400" dirty="0"/>
              <a:t> </a:t>
            </a:r>
          </a:p>
        </p:txBody>
      </p:sp>
      <p:sp useBgFill="1">
        <p:nvSpPr>
          <p:cNvPr id="10" name="TextBox 9"/>
          <p:cNvSpPr txBox="1"/>
          <p:nvPr/>
        </p:nvSpPr>
        <p:spPr>
          <a:xfrm>
            <a:off x="1981201" y="6248400"/>
            <a:ext cx="7022041" cy="369332"/>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422163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l="6038" r="6038"/>
          <a:stretch>
            <a:fillRect/>
          </a:stretch>
        </p:blipFill>
        <p:spPr>
          <a:xfrm>
            <a:off x="2446869" y="645340"/>
            <a:ext cx="7001931" cy="5375893"/>
          </a:xfrm>
          <a:prstGeom prst="rect">
            <a:avLst/>
          </a:prstGeom>
        </p:spPr>
      </p:pic>
      <p:sp>
        <p:nvSpPr>
          <p:cNvPr id="7" name="Rectangle 6"/>
          <p:cNvSpPr/>
          <p:nvPr/>
        </p:nvSpPr>
        <p:spPr>
          <a:xfrm>
            <a:off x="2590800" y="5867401"/>
            <a:ext cx="6858000" cy="646331"/>
          </a:xfrm>
          <a:prstGeom prst="rect">
            <a:avLst/>
          </a:prstGeom>
        </p:spPr>
        <p:txBody>
          <a:bodyPr wrap="square">
            <a:spAutoFit/>
          </a:bodyPr>
          <a:lstStyle/>
          <a:p>
            <a:pPr algn="ctr"/>
            <a:r>
              <a:rPr lang="en-US" b="1" dirty="0"/>
              <a:t>Table 5.6   </a:t>
            </a:r>
          </a:p>
          <a:p>
            <a:pPr algn="ctr"/>
            <a:r>
              <a:rPr lang="en-US" b="1" dirty="0"/>
              <a:t>State of the Process Queues for Program of Figure 5.23</a:t>
            </a:r>
            <a:r>
              <a:rPr lang="en-US" dirty="0"/>
              <a:t> </a:t>
            </a:r>
          </a:p>
        </p:txBody>
      </p:sp>
    </p:spTree>
    <p:extLst>
      <p:ext uri="{BB962C8B-B14F-4D97-AF65-F5344CB8AC3E}">
        <p14:creationId xmlns:p14="http://schemas.microsoft.com/office/powerpoint/2010/main" val="17012894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46" name="Object 2"/>
          <p:cNvGraphicFramePr>
            <a:graphicFrameLocks noChangeAspect="1"/>
          </p:cNvGraphicFramePr>
          <p:nvPr>
            <p:extLst>
              <p:ext uri="{D42A27DB-BD31-4B8C-83A1-F6EECF244321}">
                <p14:modId xmlns:p14="http://schemas.microsoft.com/office/powerpoint/2010/main" val="1751835634"/>
              </p:ext>
            </p:extLst>
          </p:nvPr>
        </p:nvGraphicFramePr>
        <p:xfrm>
          <a:off x="2057400" y="685801"/>
          <a:ext cx="4419600" cy="5757851"/>
        </p:xfrm>
        <a:graphic>
          <a:graphicData uri="http://schemas.openxmlformats.org/presentationml/2006/ole">
            <mc:AlternateContent xmlns:mc="http://schemas.openxmlformats.org/markup-compatibility/2006">
              <mc:Choice xmlns:v="urn:schemas-microsoft-com:vml" Requires="v">
                <p:oleObj spid="_x0000_s6154" name="Document" r:id="rId4" imgW="5664200" imgH="7378700" progId="Word.Document.12">
                  <p:link updateAutomatic="1"/>
                </p:oleObj>
              </mc:Choice>
              <mc:Fallback>
                <p:oleObj name="Document" r:id="rId4" imgW="5664200" imgH="7378700" progId="Word.Document.12">
                  <p:link updateAutomatic="1"/>
                  <p:pic>
                    <p:nvPicPr>
                      <p:cNvPr id="390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685801"/>
                        <a:ext cx="4419600" cy="57578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9" name="TextBox 8"/>
          <p:cNvSpPr txBox="1"/>
          <p:nvPr/>
        </p:nvSpPr>
        <p:spPr>
          <a:xfrm>
            <a:off x="6781801" y="1219201"/>
            <a:ext cx="3124201" cy="3939541"/>
          </a:xfrm>
          <a:prstGeom prst="rect">
            <a:avLst/>
          </a:prstGeom>
          <a:noFill/>
        </p:spPr>
        <p:txBody>
          <a:bodyPr wrap="square" rtlCol="0">
            <a:spAutoFit/>
          </a:bodyPr>
          <a:lstStyle/>
          <a:p>
            <a:pPr algn="ctr"/>
            <a:r>
              <a:rPr lang="en-US" sz="3600" b="1" dirty="0"/>
              <a:t>Figure 5.23  </a:t>
            </a:r>
          </a:p>
          <a:p>
            <a:pPr algn="ctr"/>
            <a:endParaRPr lang="en-US" sz="2800" b="1" dirty="0"/>
          </a:p>
          <a:p>
            <a:pPr algn="ctr"/>
            <a:r>
              <a:rPr lang="en-US" sz="2800" b="1" dirty="0"/>
              <a:t> A Solution to the Readers/Writers Problem Using Semaphores: Writers Have Priority</a:t>
            </a:r>
            <a:endParaRPr lang="en-US" sz="2800" dirty="0"/>
          </a:p>
          <a:p>
            <a:endParaRPr lang="en-US" dirty="0"/>
          </a:p>
        </p:txBody>
      </p:sp>
    </p:spTree>
    <p:extLst>
      <p:ext uri="{BB962C8B-B14F-4D97-AF65-F5344CB8AC3E}">
        <p14:creationId xmlns:p14="http://schemas.microsoft.com/office/powerpoint/2010/main" val="251291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rotWithShape="1">
          <a:blip r:embed="rId3"/>
          <a:srcRect l="5455" t="11765" r="4545" b="16716"/>
          <a:stretch/>
        </p:blipFill>
        <p:spPr>
          <a:xfrm>
            <a:off x="1370033" y="1803264"/>
            <a:ext cx="8743364" cy="5368814"/>
          </a:xfrm>
          <a:prstGeom prst="rect">
            <a:avLst/>
          </a:prstGeom>
        </p:spPr>
      </p:pic>
      <p:sp>
        <p:nvSpPr>
          <p:cNvPr id="2" name="Title 1"/>
          <p:cNvSpPr>
            <a:spLocks noGrp="1"/>
          </p:cNvSpPr>
          <p:nvPr>
            <p:ph type="title"/>
          </p:nvPr>
        </p:nvSpPr>
        <p:spPr>
          <a:xfrm>
            <a:off x="3729162" y="47310"/>
            <a:ext cx="6007608" cy="1609344"/>
          </a:xfrm>
        </p:spPr>
        <p:txBody>
          <a:bodyPr/>
          <a:lstStyle/>
          <a:p>
            <a:r>
              <a:rPr lang="en-US" dirty="0"/>
              <a:t>deadlock</a:t>
            </a:r>
          </a:p>
        </p:txBody>
      </p:sp>
    </p:spTree>
    <p:extLst>
      <p:ext uri="{BB962C8B-B14F-4D97-AF65-F5344CB8AC3E}">
        <p14:creationId xmlns:p14="http://schemas.microsoft.com/office/powerpoint/2010/main" val="3305979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(1)</a:t>
            </a:r>
          </a:p>
        </p:txBody>
      </p:sp>
      <p:sp>
        <p:nvSpPr>
          <p:cNvPr id="81923" name="Text Placeholder 2"/>
          <p:cNvSpPr>
            <a:spLocks noGrp="1"/>
          </p:cNvSpPr>
          <p:nvPr>
            <p:ph type="body" sz="quarter" idx="12"/>
          </p:nvPr>
        </p:nvSpPr>
        <p:spPr>
          <a:xfrm>
            <a:off x="2424113" y="5686425"/>
            <a:ext cx="7759700" cy="833438"/>
          </a:xfrm>
        </p:spPr>
        <p:txBody>
          <a:bodyPr/>
          <a:lstStyle/>
          <a:p>
            <a:pPr eaLnBrk="1" hangingPunct="1"/>
            <a:r>
              <a:rPr lang="en-US" altLang="en-US"/>
              <a:t>Figure 2-45. Lunch time in the Philosophy Department.</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19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1171575"/>
            <a:ext cx="453390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246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(2)</a:t>
            </a:r>
          </a:p>
        </p:txBody>
      </p:sp>
      <p:sp>
        <p:nvSpPr>
          <p:cNvPr id="82947" name="Text Placeholder 2"/>
          <p:cNvSpPr>
            <a:spLocks noGrp="1"/>
          </p:cNvSpPr>
          <p:nvPr>
            <p:ph type="body" sz="quarter" idx="12"/>
          </p:nvPr>
        </p:nvSpPr>
        <p:spPr>
          <a:xfrm>
            <a:off x="1633538" y="5686425"/>
            <a:ext cx="9034462" cy="833438"/>
          </a:xfrm>
        </p:spPr>
        <p:txBody>
          <a:bodyPr/>
          <a:lstStyle/>
          <a:p>
            <a:pPr eaLnBrk="1" hangingPunct="1"/>
            <a:r>
              <a:rPr lang="en-US" altLang="en-US" dirty="0"/>
              <a:t>Solution to the dining philosophers problem? </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29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322" y="1807633"/>
            <a:ext cx="75152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206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(3)</a:t>
            </a:r>
          </a:p>
        </p:txBody>
      </p:sp>
      <p:sp>
        <p:nvSpPr>
          <p:cNvPr id="83971" name="Text Placeholder 2"/>
          <p:cNvSpPr>
            <a:spLocks noGrp="1"/>
          </p:cNvSpPr>
          <p:nvPr>
            <p:ph type="body" sz="quarter" idx="12"/>
          </p:nvPr>
        </p:nvSpPr>
        <p:spPr>
          <a:xfrm>
            <a:off x="1633538" y="5686425"/>
            <a:ext cx="9034462" cy="833438"/>
          </a:xfrm>
        </p:spPr>
        <p:txBody>
          <a:bodyPr/>
          <a:lstStyle/>
          <a:p>
            <a:pPr eaLnBrk="1" hangingPunct="1"/>
            <a:r>
              <a:rPr lang="en-US" altLang="en-US"/>
              <a:t>Figure 2-47. A solution to the dining philosophers problem.</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39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1276350"/>
            <a:ext cx="653415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320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(4)</a:t>
            </a:r>
          </a:p>
        </p:txBody>
      </p:sp>
      <p:sp>
        <p:nvSpPr>
          <p:cNvPr id="84995" name="Text Placeholder 2"/>
          <p:cNvSpPr>
            <a:spLocks noGrp="1"/>
          </p:cNvSpPr>
          <p:nvPr>
            <p:ph type="body" sz="quarter" idx="12"/>
          </p:nvPr>
        </p:nvSpPr>
        <p:spPr>
          <a:xfrm>
            <a:off x="1633538" y="5686425"/>
            <a:ext cx="9034462" cy="833438"/>
          </a:xfrm>
        </p:spPr>
        <p:txBody>
          <a:bodyPr/>
          <a:lstStyle/>
          <a:p>
            <a:pPr eaLnBrk="1" hangingPunct="1"/>
            <a:r>
              <a:rPr lang="en-US" altLang="en-US"/>
              <a:t>Figure 2-47. A solution to the dining philosophers problem.</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9" y="1933575"/>
            <a:ext cx="66389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63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524000" y="274638"/>
            <a:ext cx="9144000" cy="1143000"/>
          </a:xfrm>
        </p:spPr>
        <p:txBody>
          <a:bodyPr>
            <a:normAutofit fontScale="90000"/>
          </a:bodyPr>
          <a:lstStyle/>
          <a:p>
            <a:pPr eaLnBrk="1" hangingPunct="1"/>
            <a:r>
              <a:rPr lang="en-US" altLang="en-US"/>
              <a:t>The Dining Philosophers Problem (5)</a:t>
            </a:r>
          </a:p>
        </p:txBody>
      </p:sp>
      <p:sp>
        <p:nvSpPr>
          <p:cNvPr id="86019" name="Text Placeholder 2"/>
          <p:cNvSpPr>
            <a:spLocks noGrp="1"/>
          </p:cNvSpPr>
          <p:nvPr>
            <p:ph type="body" sz="quarter" idx="12"/>
          </p:nvPr>
        </p:nvSpPr>
        <p:spPr>
          <a:xfrm>
            <a:off x="1633538" y="5686425"/>
            <a:ext cx="9034462" cy="833438"/>
          </a:xfrm>
        </p:spPr>
        <p:txBody>
          <a:bodyPr/>
          <a:lstStyle/>
          <a:p>
            <a:pPr eaLnBrk="1" hangingPunct="1"/>
            <a:r>
              <a:rPr lang="en-US" altLang="en-US"/>
              <a:t>Figure 2-47. A solution to the dining philosophers problem.</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86021" name="Picture 2"/>
          <p:cNvPicPr>
            <a:picLocks noChangeAspect="1" noChangeArrowheads="1"/>
          </p:cNvPicPr>
          <p:nvPr/>
        </p:nvPicPr>
        <p:blipFill>
          <a:blip r:embed="rId2">
            <a:extLst>
              <a:ext uri="{28A0092B-C50C-407E-A947-70E740481C1C}">
                <a14:useLocalDpi xmlns:a14="http://schemas.microsoft.com/office/drawing/2010/main" val="0"/>
              </a:ext>
            </a:extLst>
          </a:blip>
          <a:srcRect b="2811"/>
          <a:stretch>
            <a:fillRect/>
          </a:stretch>
        </p:blipFill>
        <p:spPr bwMode="auto">
          <a:xfrm>
            <a:off x="2867025" y="1538288"/>
            <a:ext cx="6457950" cy="367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93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133600" y="685800"/>
            <a:ext cx="7848600" cy="5145556"/>
          </a:xfrm>
          <a:prstGeom prst="rect">
            <a:avLst/>
          </a:prstGeom>
        </p:spPr>
      </p:pic>
      <p:sp>
        <p:nvSpPr>
          <p:cNvPr id="7" name="TextBox 6"/>
          <p:cNvSpPr txBox="1"/>
          <p:nvPr/>
        </p:nvSpPr>
        <p:spPr>
          <a:xfrm>
            <a:off x="1828800" y="6096000"/>
            <a:ext cx="8458200" cy="369332"/>
          </a:xfrm>
          <a:prstGeom prst="rect">
            <a:avLst/>
          </a:prstGeom>
          <a:noFill/>
        </p:spPr>
        <p:txBody>
          <a:bodyPr wrap="square" rtlCol="0">
            <a:spAutoFit/>
          </a:bodyPr>
          <a:lstStyle/>
          <a:p>
            <a:pPr algn="ctr"/>
            <a:r>
              <a:rPr lang="en-US" b="1" dirty="0"/>
              <a:t>A Second Solution to the Dining Philosophers Problem </a:t>
            </a:r>
          </a:p>
        </p:txBody>
      </p:sp>
    </p:spTree>
    <p:extLst>
      <p:ext uri="{BB962C8B-B14F-4D97-AF65-F5344CB8AC3E}">
        <p14:creationId xmlns:p14="http://schemas.microsoft.com/office/powerpoint/2010/main" val="38771821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09123" y="685800"/>
            <a:ext cx="5153679" cy="5816600"/>
          </a:xfrm>
          <a:prstGeom prst="rect">
            <a:avLst/>
          </a:prstGeom>
        </p:spPr>
      </p:pic>
      <p:sp>
        <p:nvSpPr>
          <p:cNvPr id="7" name="TextBox 6"/>
          <p:cNvSpPr txBox="1"/>
          <p:nvPr/>
        </p:nvSpPr>
        <p:spPr>
          <a:xfrm>
            <a:off x="7315200" y="1371600"/>
            <a:ext cx="2971800" cy="3453253"/>
          </a:xfrm>
          <a:prstGeom prst="rect">
            <a:avLst/>
          </a:prstGeom>
          <a:noFill/>
        </p:spPr>
        <p:txBody>
          <a:bodyPr wrap="square" rtlCol="0">
            <a:spAutoFit/>
          </a:bodyPr>
          <a:lstStyle/>
          <a:p>
            <a:pPr algn="ctr">
              <a:lnSpc>
                <a:spcPct val="130000"/>
              </a:lnSpc>
            </a:pPr>
            <a:r>
              <a:rPr lang="en-US" sz="2400" b="1" dirty="0"/>
              <a:t>A Solution </a:t>
            </a:r>
          </a:p>
          <a:p>
            <a:pPr algn="ctr">
              <a:lnSpc>
                <a:spcPct val="130000"/>
              </a:lnSpc>
            </a:pPr>
            <a:r>
              <a:rPr lang="en-US" sz="2400" b="1" dirty="0"/>
              <a:t>to the </a:t>
            </a:r>
          </a:p>
          <a:p>
            <a:pPr algn="ctr">
              <a:lnSpc>
                <a:spcPct val="130000"/>
              </a:lnSpc>
            </a:pPr>
            <a:r>
              <a:rPr lang="en-US" sz="2400" b="1" dirty="0"/>
              <a:t>Dining </a:t>
            </a:r>
          </a:p>
          <a:p>
            <a:pPr algn="ctr">
              <a:lnSpc>
                <a:spcPct val="130000"/>
              </a:lnSpc>
            </a:pPr>
            <a:r>
              <a:rPr lang="en-US" sz="2400" b="1" dirty="0"/>
              <a:t>Philosophers Problem </a:t>
            </a:r>
          </a:p>
          <a:p>
            <a:pPr algn="ctr">
              <a:lnSpc>
                <a:spcPct val="130000"/>
              </a:lnSpc>
            </a:pPr>
            <a:r>
              <a:rPr lang="en-US" sz="2400" b="1" dirty="0"/>
              <a:t>Using a </a:t>
            </a:r>
          </a:p>
          <a:p>
            <a:pPr algn="ctr">
              <a:lnSpc>
                <a:spcPct val="130000"/>
              </a:lnSpc>
            </a:pPr>
            <a:r>
              <a:rPr lang="en-US" sz="2400" b="1" dirty="0"/>
              <a:t>Monitor </a:t>
            </a:r>
          </a:p>
        </p:txBody>
      </p:sp>
    </p:spTree>
    <p:extLst>
      <p:ext uri="{BB962C8B-B14F-4D97-AF65-F5344CB8AC3E}">
        <p14:creationId xmlns:p14="http://schemas.microsoft.com/office/powerpoint/2010/main" val="406121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358" y="143505"/>
            <a:ext cx="10058400" cy="1070394"/>
          </a:xfrm>
        </p:spPr>
        <p:txBody>
          <a:bodyPr/>
          <a:lstStyle/>
          <a:p>
            <a:r>
              <a:rPr lang="en-US" dirty="0"/>
              <a:t>Dining </a:t>
            </a:r>
            <a:r>
              <a:rPr lang="en-US" dirty="0" err="1"/>
              <a:t>philosopers</a:t>
            </a:r>
            <a:r>
              <a:rPr lang="en-US" dirty="0"/>
              <a:t> solution (python)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r="25576"/>
          <a:stretch/>
        </p:blipFill>
        <p:spPr>
          <a:xfrm>
            <a:off x="5955746" y="1213899"/>
            <a:ext cx="6032312" cy="5493498"/>
          </a:xfrm>
          <a:prstGeom prst="rect">
            <a:avLst/>
          </a:prstGeom>
        </p:spPr>
      </p:pic>
      <p:pic>
        <p:nvPicPr>
          <p:cNvPr id="6" name="Picture 5"/>
          <p:cNvPicPr>
            <a:picLocks noChangeAspect="1"/>
          </p:cNvPicPr>
          <p:nvPr/>
        </p:nvPicPr>
        <p:blipFill>
          <a:blip r:embed="rId3"/>
          <a:stretch>
            <a:fillRect/>
          </a:stretch>
        </p:blipFill>
        <p:spPr>
          <a:xfrm>
            <a:off x="9162" y="1570919"/>
            <a:ext cx="5825035" cy="1100978"/>
          </a:xfrm>
          <a:prstGeom prst="rect">
            <a:avLst/>
          </a:prstGeom>
        </p:spPr>
      </p:pic>
      <p:pic>
        <p:nvPicPr>
          <p:cNvPr id="7" name="Picture 6"/>
          <p:cNvPicPr>
            <a:picLocks noChangeAspect="1"/>
          </p:cNvPicPr>
          <p:nvPr/>
        </p:nvPicPr>
        <p:blipFill>
          <a:blip r:embed="rId4"/>
          <a:stretch>
            <a:fillRect/>
          </a:stretch>
        </p:blipFill>
        <p:spPr>
          <a:xfrm>
            <a:off x="88711" y="2781400"/>
            <a:ext cx="5745486" cy="2508102"/>
          </a:xfrm>
          <a:prstGeom prst="rect">
            <a:avLst/>
          </a:prstGeom>
        </p:spPr>
      </p:pic>
      <p:sp>
        <p:nvSpPr>
          <p:cNvPr id="8" name="TextBox 7"/>
          <p:cNvSpPr txBox="1"/>
          <p:nvPr/>
        </p:nvSpPr>
        <p:spPr>
          <a:xfrm>
            <a:off x="375313" y="6482687"/>
            <a:ext cx="2506071" cy="369332"/>
          </a:xfrm>
          <a:prstGeom prst="rect">
            <a:avLst/>
          </a:prstGeom>
          <a:noFill/>
        </p:spPr>
        <p:txBody>
          <a:bodyPr wrap="none" rtlCol="0">
            <a:spAutoFit/>
          </a:bodyPr>
          <a:lstStyle/>
          <a:p>
            <a:r>
              <a:rPr lang="en-US" dirty="0"/>
              <a:t>Allen Downey version</a:t>
            </a:r>
          </a:p>
        </p:txBody>
      </p:sp>
    </p:spTree>
    <p:extLst>
      <p:ext uri="{BB962C8B-B14F-4D97-AF65-F5344CB8AC3E}">
        <p14:creationId xmlns:p14="http://schemas.microsoft.com/office/powerpoint/2010/main" val="2428976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HANDLING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7263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411535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0"/>
            <a:ext cx="7824788" cy="1143948"/>
          </a:xfrm>
        </p:spPr>
        <p:txBody>
          <a:bodyPr/>
          <a:lstStyle/>
          <a:p>
            <a:pPr algn="l"/>
            <a:r>
              <a:rPr lang="en-NZ" dirty="0"/>
              <a:t>Resource</a:t>
            </a: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NZ" dirty="0"/>
              <a:t>Categories</a:t>
            </a:r>
          </a:p>
        </p:txBody>
      </p:sp>
      <p:graphicFrame>
        <p:nvGraphicFramePr>
          <p:cNvPr id="6" name="Diagram 5"/>
          <p:cNvGraphicFramePr/>
          <p:nvPr>
            <p:extLst/>
          </p:nvPr>
        </p:nvGraphicFramePr>
        <p:xfrm>
          <a:off x="2133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1921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solidFill>
                  <a:srgbClr val="FF0000"/>
                </a:solidFill>
              </a:rPr>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2274829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rPr dirty="0"/>
              <a:t>Deadlock Definition</a:t>
            </a:r>
          </a:p>
        </p:txBody>
      </p:sp>
      <p:sp>
        <p:nvSpPr>
          <p:cNvPr id="235" name="Shape 235"/>
          <p:cNvSpPr>
            <a:spLocks noGrp="1"/>
          </p:cNvSpPr>
          <p:nvPr>
            <p:ph type="body" idx="1"/>
          </p:nvPr>
        </p:nvSpPr>
        <p:spPr>
          <a:prstGeom prst="rect">
            <a:avLst/>
          </a:prstGeom>
        </p:spPr>
        <p:txBody>
          <a:bodyPr/>
          <a:lstStyle/>
          <a:p>
            <a:r>
              <a:t>We can define a deadlock more formally now:</a:t>
            </a:r>
            <a:br/>
            <a:r>
              <a:t/>
            </a:r>
            <a:br/>
            <a:r>
              <a:rPr i="1"/>
              <a:t>A set of processes is deadlocked if each process in the set is waiting for an event that only another process in the set can cause. </a:t>
            </a:r>
          </a:p>
        </p:txBody>
      </p:sp>
    </p:spTree>
    <p:extLst>
      <p:ext uri="{BB962C8B-B14F-4D97-AF65-F5344CB8AC3E}">
        <p14:creationId xmlns:p14="http://schemas.microsoft.com/office/powerpoint/2010/main" val="323394633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solidFill>
                  <a:srgbClr val="FF0000"/>
                </a:solidFill>
              </a:rPr>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3549227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7824788" cy="1220148"/>
          </a:xfrm>
        </p:spPr>
        <p:txBody>
          <a:bodyPr>
            <a:normAutofit/>
          </a:bodyPr>
          <a:lstStyle/>
          <a:p>
            <a:r>
              <a:rPr lang="en-US" sz="6000" dirty="0"/>
              <a:t>Conditions</a:t>
            </a:r>
            <a:r>
              <a:rPr lang="en-US" b="1" dirty="0">
                <a:solidFill>
                  <a:schemeClr val="accent1">
                    <a:lumMod val="50000"/>
                  </a:schemeClr>
                </a:solidFill>
              </a:rPr>
              <a:t> </a:t>
            </a:r>
            <a:r>
              <a:rPr lang="en-US" dirty="0"/>
              <a:t>for</a:t>
            </a:r>
            <a:r>
              <a:rPr lang="en-US" b="1" dirty="0">
                <a:solidFill>
                  <a:schemeClr val="accent1">
                    <a:lumMod val="50000"/>
                  </a:schemeClr>
                </a:solidFill>
              </a:rPr>
              <a:t> </a:t>
            </a:r>
            <a:r>
              <a:rPr lang="en-US" dirty="0"/>
              <a:t>Deadlock</a:t>
            </a:r>
          </a:p>
        </p:txBody>
      </p:sp>
      <p:sp>
        <p:nvSpPr>
          <p:cNvPr id="3" name="Content Placeholder 2"/>
          <p:cNvSpPr>
            <a:spLocks noGrp="1"/>
          </p:cNvSpPr>
          <p:nvPr>
            <p:ph idx="4294967295"/>
          </p:nvPr>
        </p:nvSpPr>
        <p:spPr>
          <a:xfrm>
            <a:off x="2362200" y="1295400"/>
            <a:ext cx="8305800" cy="5257800"/>
          </a:xfrm>
        </p:spPr>
        <p:txBody>
          <a:bodyPr/>
          <a:lstStyle/>
          <a:p>
            <a:pPr lvl="1"/>
            <a:endParaRPr lang="en-US" dirty="0"/>
          </a:p>
          <a:p>
            <a:endParaRPr lang="en-US" dirty="0"/>
          </a:p>
        </p:txBody>
      </p:sp>
      <p:graphicFrame>
        <p:nvGraphicFramePr>
          <p:cNvPr id="5" name="Diagram 4"/>
          <p:cNvGraphicFramePr/>
          <p:nvPr>
            <p:extLst/>
          </p:nvPr>
        </p:nvGraphicFramePr>
        <p:xfrm>
          <a:off x="1981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1339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solidFill>
                  <a:srgbClr val="FF0000"/>
                </a:solidFill>
              </a:rPr>
              <a:t>Modeling</a:t>
            </a:r>
          </a:p>
          <a:p>
            <a:pPr lvl="1"/>
            <a:r>
              <a:rPr lang="en-US" dirty="0"/>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1702408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prstGeom prst="rect">
            <a:avLst/>
          </a:prstGeom>
        </p:spPr>
        <p:txBody>
          <a:bodyPr/>
          <a:lstStyle/>
          <a:p>
            <a:r>
              <a:t>Modeling Deadlocks</a:t>
            </a:r>
          </a:p>
        </p:txBody>
      </p:sp>
      <p:sp>
        <p:nvSpPr>
          <p:cNvPr id="241" name="Shape 241"/>
          <p:cNvSpPr>
            <a:spLocks noGrp="1"/>
          </p:cNvSpPr>
          <p:nvPr>
            <p:ph type="body" idx="1"/>
          </p:nvPr>
        </p:nvSpPr>
        <p:spPr>
          <a:prstGeom prst="rect">
            <a:avLst/>
          </a:prstGeom>
        </p:spPr>
        <p:txBody>
          <a:bodyPr>
            <a:normAutofit/>
          </a:bodyPr>
          <a:lstStyle/>
          <a:p>
            <a:r>
              <a:rPr sz="2800" dirty="0"/>
              <a:t>We can model deadlock conditions as a directed graph</a:t>
            </a:r>
          </a:p>
          <a:p>
            <a:r>
              <a:rPr sz="2800" dirty="0"/>
              <a:t>Two types of nodes: processes and resources</a:t>
            </a:r>
          </a:p>
          <a:p>
            <a:r>
              <a:rPr sz="2800" dirty="0"/>
              <a:t>An edge from process -&gt; resource indicates the process is blocked trying to acquire that resource</a:t>
            </a:r>
          </a:p>
          <a:p>
            <a:r>
              <a:rPr sz="2800" dirty="0"/>
              <a:t>An edge from resource -&gt; process indicates that the resource is currently held by the process</a:t>
            </a:r>
          </a:p>
        </p:txBody>
      </p:sp>
    </p:spTree>
    <p:extLst>
      <p:ext uri="{BB962C8B-B14F-4D97-AF65-F5344CB8AC3E}">
        <p14:creationId xmlns:p14="http://schemas.microsoft.com/office/powerpoint/2010/main" val="101558562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69848" y="109920"/>
            <a:ext cx="10058400" cy="1609344"/>
          </a:xfrm>
        </p:spPr>
        <p:txBody>
          <a:bodyPr/>
          <a:lstStyle/>
          <a:p>
            <a:r>
              <a:rPr lang="en-US" altLang="en-US" dirty="0"/>
              <a:t>Deadlock Modeling</a:t>
            </a:r>
          </a:p>
        </p:txBody>
      </p:sp>
      <p:sp>
        <p:nvSpPr>
          <p:cNvPr id="19459" name="Text Placeholder 2"/>
          <p:cNvSpPr>
            <a:spLocks noGrp="1"/>
          </p:cNvSpPr>
          <p:nvPr>
            <p:ph type="body" sz="quarter" idx="12"/>
          </p:nvPr>
        </p:nvSpPr>
        <p:spPr>
          <a:xfrm>
            <a:off x="2356822" y="4599652"/>
            <a:ext cx="8771426" cy="833437"/>
          </a:xfrm>
        </p:spPr>
        <p:txBody>
          <a:bodyPr/>
          <a:lstStyle/>
          <a:p>
            <a:r>
              <a:rPr lang="en-US" altLang="en-US" dirty="0"/>
              <a:t>Resource allocation graphs. </a:t>
            </a:r>
          </a:p>
          <a:p>
            <a:pPr marL="457200" indent="-457200">
              <a:buAutoNum type="alphaLcParenBoth"/>
            </a:pPr>
            <a:r>
              <a:rPr lang="en-US" altLang="en-US" dirty="0"/>
              <a:t>Holding a resource. </a:t>
            </a:r>
          </a:p>
          <a:p>
            <a:pPr marL="457200" indent="-457200">
              <a:buAutoNum type="alphaLcParenBoth"/>
            </a:pPr>
            <a:r>
              <a:rPr lang="en-US" altLang="en-US" dirty="0"/>
              <a:t>Requesting a resource. </a:t>
            </a:r>
          </a:p>
          <a:p>
            <a:pPr marL="457200" indent="-457200">
              <a:buAutoNum type="alphaLcParenBoth"/>
            </a:pPr>
            <a:r>
              <a:rPr lang="en-US" altLang="en-US" dirty="0"/>
              <a:t>Deadlock.</a:t>
            </a:r>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03" y="1180177"/>
            <a:ext cx="77628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115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lstStyle/>
          <a:p>
            <a:r>
              <a:t>More Complicated</a:t>
            </a:r>
          </a:p>
        </p:txBody>
      </p:sp>
      <p:pic>
        <p:nvPicPr>
          <p:cNvPr id="251" name="pasted-image.pdf"/>
          <p:cNvPicPr>
            <a:picLocks noChangeAspect="1"/>
          </p:cNvPicPr>
          <p:nvPr/>
        </p:nvPicPr>
        <p:blipFill>
          <a:blip r:embed="rId2">
            <a:extLst/>
          </a:blip>
          <a:stretch>
            <a:fillRect/>
          </a:stretch>
        </p:blipFill>
        <p:spPr>
          <a:xfrm>
            <a:off x="3442309" y="2025607"/>
            <a:ext cx="5307382" cy="4039083"/>
          </a:xfrm>
          <a:prstGeom prst="rect">
            <a:avLst/>
          </a:prstGeom>
          <a:ln w="12700">
            <a:miter lim="400000"/>
          </a:ln>
        </p:spPr>
      </p:pic>
    </p:spTree>
    <p:extLst>
      <p:ext uri="{BB962C8B-B14F-4D97-AF65-F5344CB8AC3E}">
        <p14:creationId xmlns:p14="http://schemas.microsoft.com/office/powerpoint/2010/main" val="171243943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r>
              <a:t>Dealing with Deadlocks</a:t>
            </a:r>
          </a:p>
        </p:txBody>
      </p:sp>
      <p:sp>
        <p:nvSpPr>
          <p:cNvPr id="261" name="Shape 261"/>
          <p:cNvSpPr>
            <a:spLocks noGrp="1"/>
          </p:cNvSpPr>
          <p:nvPr>
            <p:ph type="body" idx="1"/>
          </p:nvPr>
        </p:nvSpPr>
        <p:spPr>
          <a:prstGeom prst="rect">
            <a:avLst/>
          </a:prstGeom>
        </p:spPr>
        <p:txBody>
          <a:bodyPr>
            <a:normAutofit fontScale="85000" lnSpcReduction="20000"/>
          </a:bodyPr>
          <a:lstStyle/>
          <a:p>
            <a:pPr marL="290650" indent="-290650" defTabSz="381998">
              <a:spcBef>
                <a:spcPts val="2742"/>
              </a:spcBef>
              <a:defRPr sz="3348"/>
            </a:pPr>
            <a:r>
              <a:t>Many strategies for dealing with deadlocks in a system:</a:t>
            </a:r>
          </a:p>
          <a:p>
            <a:pPr marL="581301" lvl="1" indent="-290650" defTabSz="381998">
              <a:spcBef>
                <a:spcPts val="2742"/>
              </a:spcBef>
              <a:defRPr sz="3348"/>
            </a:pPr>
            <a:r>
              <a:t>Do nothing, just make sure you're careful and hope you don't make any mistakes that lead to a deadlock</a:t>
            </a:r>
          </a:p>
          <a:p>
            <a:pPr marL="581301" lvl="1" indent="-290650" defTabSz="381998">
              <a:spcBef>
                <a:spcPts val="2742"/>
              </a:spcBef>
              <a:defRPr sz="3348"/>
            </a:pPr>
            <a:r>
              <a:t>Detect and recover</a:t>
            </a:r>
          </a:p>
          <a:p>
            <a:pPr marL="581301" lvl="1" indent="-290650" defTabSz="381998">
              <a:spcBef>
                <a:spcPts val="2742"/>
              </a:spcBef>
              <a:defRPr sz="3348"/>
            </a:pPr>
            <a:r>
              <a:t>Avoid deadlocks by being careful about how we hand out resources</a:t>
            </a:r>
          </a:p>
          <a:p>
            <a:pPr marL="581301" lvl="1" indent="-290650" defTabSz="381998">
              <a:spcBef>
                <a:spcPts val="2742"/>
              </a:spcBef>
              <a:defRPr sz="3348"/>
            </a:pPr>
            <a:r>
              <a:t>Prevent deadlocks by negating one of the four conditions we saw earlier</a:t>
            </a:r>
          </a:p>
        </p:txBody>
      </p:sp>
    </p:spTree>
    <p:extLst>
      <p:ext uri="{BB962C8B-B14F-4D97-AF65-F5344CB8AC3E}">
        <p14:creationId xmlns:p14="http://schemas.microsoft.com/office/powerpoint/2010/main" val="3212069408"/>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1082702" y="740208"/>
            <a:ext cx="6057900" cy="5697217"/>
          </a:xfrm>
          <a:prstGeom prst="rect">
            <a:avLst/>
          </a:prstGeom>
          <a:ln>
            <a:solidFill>
              <a:schemeClr val="tx1"/>
            </a:solidFill>
          </a:ln>
        </p:spPr>
      </p:pic>
      <p:sp>
        <p:nvSpPr>
          <p:cNvPr id="6" name="TextBox 5"/>
          <p:cNvSpPr txBox="1"/>
          <p:nvPr/>
        </p:nvSpPr>
        <p:spPr>
          <a:xfrm>
            <a:off x="8305801" y="762002"/>
            <a:ext cx="1981200" cy="4832092"/>
          </a:xfrm>
          <a:prstGeom prst="rect">
            <a:avLst/>
          </a:prstGeom>
          <a:noFill/>
        </p:spPr>
        <p:txBody>
          <a:bodyPr wrap="square" rtlCol="0">
            <a:spAutoFit/>
          </a:bodyPr>
          <a:lstStyle/>
          <a:p>
            <a:endParaRPr lang="en-US" sz="2400" b="1" dirty="0"/>
          </a:p>
          <a:p>
            <a:pPr algn="ctr"/>
            <a:endParaRPr lang="en-US" sz="2400" b="1" dirty="0"/>
          </a:p>
          <a:p>
            <a:pPr algn="ctr">
              <a:lnSpc>
                <a:spcPct val="130000"/>
              </a:lnSpc>
            </a:pPr>
            <a:r>
              <a:rPr lang="en-US" sz="2000" b="1" dirty="0"/>
              <a:t>Summary of Deadlock Detection, Prevention, and Avoidance</a:t>
            </a:r>
          </a:p>
          <a:p>
            <a:pPr algn="ctr">
              <a:lnSpc>
                <a:spcPct val="130000"/>
              </a:lnSpc>
            </a:pPr>
            <a:r>
              <a:rPr lang="en-US" sz="2000" b="1" dirty="0"/>
              <a:t>Approaches for Operating Systems [ISLO80] </a:t>
            </a:r>
          </a:p>
        </p:txBody>
      </p:sp>
    </p:spTree>
    <p:extLst>
      <p:ext uri="{BB962C8B-B14F-4D97-AF65-F5344CB8AC3E}">
        <p14:creationId xmlns:p14="http://schemas.microsoft.com/office/powerpoint/2010/main" val="30384519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95400" y="1143000"/>
            <a:ext cx="9724748" cy="4191000"/>
          </a:xfrm>
          <a:prstGeom prst="rect">
            <a:avLst/>
          </a:prstGeom>
        </p:spPr>
      </p:pic>
      <p:sp>
        <p:nvSpPr>
          <p:cNvPr id="6" name="TextBox 5"/>
          <p:cNvSpPr txBox="1"/>
          <p:nvPr/>
        </p:nvSpPr>
        <p:spPr>
          <a:xfrm>
            <a:off x="1905000" y="5638801"/>
            <a:ext cx="8458200" cy="369332"/>
          </a:xfrm>
          <a:prstGeom prst="rect">
            <a:avLst/>
          </a:prstGeom>
          <a:noFill/>
        </p:spPr>
        <p:txBody>
          <a:bodyPr wrap="square" rtlCol="0">
            <a:spAutoFit/>
          </a:bodyPr>
          <a:lstStyle/>
          <a:p>
            <a:pPr algn="ctr"/>
            <a:r>
              <a:rPr lang="en-US" b="1" dirty="0"/>
              <a:t>Example of Two Processes Competing for Reusable Resources </a:t>
            </a:r>
          </a:p>
        </p:txBody>
      </p:sp>
    </p:spTree>
    <p:extLst>
      <p:ext uri="{BB962C8B-B14F-4D97-AF65-F5344CB8AC3E}">
        <p14:creationId xmlns:p14="http://schemas.microsoft.com/office/powerpoint/2010/main" val="15720623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solidFill>
                  <a:srgbClr val="FF0000"/>
                </a:solidFill>
              </a:rPr>
              <a:t>Detection &amp; Recovery</a:t>
            </a:r>
          </a:p>
          <a:p>
            <a:pPr lvl="1"/>
            <a:r>
              <a:rPr lang="en-US" dirty="0"/>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28267255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prstGeom prst="rect">
            <a:avLst/>
          </a:prstGeom>
        </p:spPr>
        <p:txBody>
          <a:bodyPr/>
          <a:lstStyle/>
          <a:p>
            <a:r>
              <a:t>Deadlock Detection</a:t>
            </a:r>
          </a:p>
        </p:txBody>
      </p:sp>
      <p:sp>
        <p:nvSpPr>
          <p:cNvPr id="254" name="Shape 254"/>
          <p:cNvSpPr>
            <a:spLocks noGrp="1"/>
          </p:cNvSpPr>
          <p:nvPr>
            <p:ph type="body" sz="quarter" idx="1"/>
          </p:nvPr>
        </p:nvSpPr>
        <p:spPr>
          <a:xfrm>
            <a:off x="2193727" y="1830586"/>
            <a:ext cx="7804547" cy="1221450"/>
          </a:xfrm>
          <a:prstGeom prst="rect">
            <a:avLst/>
          </a:prstGeom>
        </p:spPr>
        <p:txBody>
          <a:bodyPr/>
          <a:lstStyle/>
          <a:p>
            <a:r>
              <a:t>We can see that having a deadlock is equivalent to having a cycle in our graph</a:t>
            </a:r>
          </a:p>
        </p:txBody>
      </p:sp>
      <p:pic>
        <p:nvPicPr>
          <p:cNvPr id="255" name="pasted-image.pdf"/>
          <p:cNvPicPr>
            <a:picLocks noChangeAspect="1"/>
          </p:cNvPicPr>
          <p:nvPr/>
        </p:nvPicPr>
        <p:blipFill>
          <a:blip r:embed="rId2">
            <a:extLst/>
          </a:blip>
          <a:stretch>
            <a:fillRect/>
          </a:stretch>
        </p:blipFill>
        <p:spPr>
          <a:xfrm>
            <a:off x="3504415" y="2913518"/>
            <a:ext cx="5183170" cy="3941232"/>
          </a:xfrm>
          <a:prstGeom prst="rect">
            <a:avLst/>
          </a:prstGeom>
          <a:ln w="12700">
            <a:miter lim="400000"/>
          </a:ln>
        </p:spPr>
      </p:pic>
    </p:spTree>
    <p:extLst>
      <p:ext uri="{BB962C8B-B14F-4D97-AF65-F5344CB8AC3E}">
        <p14:creationId xmlns:p14="http://schemas.microsoft.com/office/powerpoint/2010/main" val="1048213323"/>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Deadlock Detection</a:t>
            </a:r>
          </a:p>
        </p:txBody>
      </p:sp>
      <p:sp>
        <p:nvSpPr>
          <p:cNvPr id="175" name="Shape 175"/>
          <p:cNvSpPr>
            <a:spLocks noGrp="1"/>
          </p:cNvSpPr>
          <p:nvPr>
            <p:ph type="body" idx="1"/>
          </p:nvPr>
        </p:nvSpPr>
        <p:spPr>
          <a:prstGeom prst="rect">
            <a:avLst/>
          </a:prstGeom>
        </p:spPr>
        <p:txBody>
          <a:bodyPr>
            <a:normAutofit/>
          </a:bodyPr>
          <a:lstStyle/>
          <a:p>
            <a:r>
              <a:rPr sz="2800" dirty="0"/>
              <a:t>If we have only one resource of each type, we can simply check for a cycle in the dependency graph</a:t>
            </a:r>
          </a:p>
          <a:p>
            <a:r>
              <a:rPr sz="2800" dirty="0"/>
              <a:t>Possible algorithms:</a:t>
            </a:r>
          </a:p>
          <a:p>
            <a:pPr lvl="1"/>
            <a:r>
              <a:rPr sz="2800" dirty="0"/>
              <a:t>Use depth-first search starting from each node; if you reach the start node, there is a cycle; complexity O(V(V+E))</a:t>
            </a:r>
          </a:p>
          <a:p>
            <a:pPr lvl="1"/>
            <a:r>
              <a:rPr sz="2800" dirty="0" err="1"/>
              <a:t>Tarjan's</a:t>
            </a:r>
            <a:r>
              <a:rPr sz="2800" dirty="0"/>
              <a:t> strongly connected components algorithm; complexity O(V+E)</a:t>
            </a:r>
          </a:p>
        </p:txBody>
      </p:sp>
    </p:spTree>
    <p:extLst>
      <p:ext uri="{BB962C8B-B14F-4D97-AF65-F5344CB8AC3E}">
        <p14:creationId xmlns:p14="http://schemas.microsoft.com/office/powerpoint/2010/main" val="390435681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p:nvPr>
        </p:nvSpPr>
        <p:spPr>
          <a:prstGeom prst="rect">
            <a:avLst/>
          </a:prstGeom>
        </p:spPr>
        <p:txBody>
          <a:bodyPr/>
          <a:lstStyle/>
          <a:p>
            <a:r>
              <a:t>Deadlock Avoided</a:t>
            </a:r>
          </a:p>
        </p:txBody>
      </p:sp>
      <p:pic>
        <p:nvPicPr>
          <p:cNvPr id="258" name="pasted-image.pdf"/>
          <p:cNvPicPr>
            <a:picLocks noChangeAspect="1"/>
          </p:cNvPicPr>
          <p:nvPr/>
        </p:nvPicPr>
        <p:blipFill>
          <a:blip r:embed="rId2">
            <a:extLst/>
          </a:blip>
          <a:stretch>
            <a:fillRect/>
          </a:stretch>
        </p:blipFill>
        <p:spPr>
          <a:xfrm>
            <a:off x="3331275" y="1805822"/>
            <a:ext cx="5529450" cy="4478653"/>
          </a:xfrm>
          <a:prstGeom prst="rect">
            <a:avLst/>
          </a:prstGeom>
          <a:ln w="12700">
            <a:miter lim="400000"/>
          </a:ln>
        </p:spPr>
      </p:pic>
    </p:spTree>
    <p:extLst>
      <p:ext uri="{BB962C8B-B14F-4D97-AF65-F5344CB8AC3E}">
        <p14:creationId xmlns:p14="http://schemas.microsoft.com/office/powerpoint/2010/main" val="426696276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1069848" y="484632"/>
            <a:ext cx="10058400" cy="1487469"/>
          </a:xfrm>
          <a:prstGeom prst="rect">
            <a:avLst/>
          </a:prstGeom>
        </p:spPr>
        <p:txBody>
          <a:bodyPr>
            <a:normAutofit fontScale="90000"/>
          </a:bodyPr>
          <a:lstStyle>
            <a:lvl1pPr defTabSz="490727">
              <a:defRPr sz="6719"/>
            </a:lvl1pPr>
          </a:lstStyle>
          <a:p>
            <a:r>
              <a:rPr dirty="0"/>
              <a:t>Deadlock Detection </a:t>
            </a:r>
            <a:r>
              <a:rPr lang="en-US" dirty="0"/>
              <a:t/>
            </a:r>
            <a:br>
              <a:rPr lang="en-US" dirty="0"/>
            </a:br>
            <a:r>
              <a:rPr dirty="0"/>
              <a:t>(Multiple Resources)</a:t>
            </a:r>
          </a:p>
        </p:txBody>
      </p:sp>
      <p:sp>
        <p:nvSpPr>
          <p:cNvPr id="123" name="Shape 123"/>
          <p:cNvSpPr>
            <a:spLocks noGrp="1"/>
          </p:cNvSpPr>
          <p:nvPr>
            <p:ph type="body" idx="1"/>
          </p:nvPr>
        </p:nvSpPr>
        <p:spPr>
          <a:xfrm>
            <a:off x="1069848" y="2640842"/>
            <a:ext cx="10058400" cy="3531358"/>
          </a:xfrm>
          <a:prstGeom prst="rect">
            <a:avLst/>
          </a:prstGeom>
        </p:spPr>
        <p:txBody>
          <a:bodyPr>
            <a:normAutofit/>
          </a:bodyPr>
          <a:lstStyle/>
          <a:p>
            <a:r>
              <a:rPr sz="2800" dirty="0"/>
              <a:t>If we have more than one of some resources (for example: two disk drives), we need a different algorithm</a:t>
            </a:r>
          </a:p>
          <a:p>
            <a:r>
              <a:rPr sz="2800" dirty="0"/>
              <a:t>Start with two vectors</a:t>
            </a:r>
          </a:p>
          <a:p>
            <a:pPr lvl="1"/>
            <a:r>
              <a:rPr sz="2800" dirty="0"/>
              <a:t>Existing resources: (E</a:t>
            </a:r>
            <a:r>
              <a:rPr sz="2800" baseline="-5999" dirty="0"/>
              <a:t>1</a:t>
            </a:r>
            <a:r>
              <a:rPr sz="2800" dirty="0"/>
              <a:t>, E</a:t>
            </a:r>
            <a:r>
              <a:rPr sz="2800" baseline="-5999" dirty="0"/>
              <a:t>2</a:t>
            </a:r>
            <a:r>
              <a:rPr sz="2800" dirty="0"/>
              <a:t>, ..., </a:t>
            </a:r>
            <a:r>
              <a:rPr sz="2800" dirty="0" err="1"/>
              <a:t>E</a:t>
            </a:r>
            <a:r>
              <a:rPr sz="2800" baseline="-5999" dirty="0" err="1"/>
              <a:t>m</a:t>
            </a:r>
            <a:r>
              <a:rPr sz="2800" dirty="0"/>
              <a:t>)</a:t>
            </a:r>
          </a:p>
          <a:p>
            <a:pPr lvl="1"/>
            <a:r>
              <a:rPr sz="2800" dirty="0"/>
              <a:t>Available resources: (A</a:t>
            </a:r>
            <a:r>
              <a:rPr sz="2800" baseline="-5999" dirty="0"/>
              <a:t>1</a:t>
            </a:r>
            <a:r>
              <a:rPr sz="2800" dirty="0"/>
              <a:t>, A</a:t>
            </a:r>
            <a:r>
              <a:rPr lang="en-US" sz="2800" baseline="-5999" dirty="0"/>
              <a:t>2</a:t>
            </a:r>
            <a:r>
              <a:rPr sz="2800" dirty="0"/>
              <a:t>, ..., A</a:t>
            </a:r>
            <a:r>
              <a:rPr sz="2800" baseline="-5999" dirty="0"/>
              <a:t>m</a:t>
            </a:r>
            <a:r>
              <a:rPr sz="2800" dirty="0"/>
              <a:t>)</a:t>
            </a:r>
          </a:p>
        </p:txBody>
      </p:sp>
    </p:spTree>
    <p:extLst>
      <p:ext uri="{BB962C8B-B14F-4D97-AF65-F5344CB8AC3E}">
        <p14:creationId xmlns:p14="http://schemas.microsoft.com/office/powerpoint/2010/main" val="281055831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99688" y="331186"/>
            <a:ext cx="10058400" cy="1609344"/>
          </a:xfrm>
        </p:spPr>
        <p:txBody>
          <a:bodyPr/>
          <a:lstStyle/>
          <a:p>
            <a:r>
              <a:rPr lang="en-US" dirty="0"/>
              <a:t>Allocation/Request Matrices</a:t>
            </a:r>
            <a:endParaRPr lang="en-US" altLang="en-US" dirty="0"/>
          </a:p>
        </p:txBody>
      </p:sp>
      <p:sp>
        <p:nvSpPr>
          <p:cNvPr id="28675" name="Text Placeholder 2"/>
          <p:cNvSpPr>
            <a:spLocks noGrp="1"/>
          </p:cNvSpPr>
          <p:nvPr>
            <p:ph type="body" sz="quarter" idx="12"/>
          </p:nvPr>
        </p:nvSpPr>
        <p:spPr>
          <a:xfrm>
            <a:off x="2411413" y="5513389"/>
            <a:ext cx="7759700" cy="833437"/>
          </a:xfrm>
        </p:spPr>
        <p:txBody>
          <a:bodyPr/>
          <a:lstStyle/>
          <a:p>
            <a:r>
              <a:rPr lang="en-US" altLang="en-US" dirty="0"/>
              <a:t>The four data structures needed </a:t>
            </a:r>
            <a:br>
              <a:rPr lang="en-US" altLang="en-US" dirty="0"/>
            </a:br>
            <a:r>
              <a:rPr lang="en-US" altLang="en-US" dirty="0"/>
              <a:t>by the deadlock detection algorithm.</a:t>
            </a:r>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338" y="1747839"/>
            <a:ext cx="8043862" cy="352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031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t>Relations and Invariants</a:t>
            </a:r>
          </a:p>
        </p:txBody>
      </p:sp>
      <p:sp>
        <p:nvSpPr>
          <p:cNvPr id="129" name="Shape 129"/>
          <p:cNvSpPr>
            <a:spLocks noGrp="1"/>
          </p:cNvSpPr>
          <p:nvPr>
            <p:ph type="body" idx="1"/>
          </p:nvPr>
        </p:nvSpPr>
        <p:spPr>
          <a:prstGeom prst="rect">
            <a:avLst/>
          </a:prstGeom>
        </p:spPr>
        <p:txBody>
          <a:bodyPr/>
          <a:lstStyle/>
          <a:p>
            <a:r>
              <a:rPr sz="2800" dirty="0"/>
              <a:t>Satisfies: </a:t>
            </a:r>
          </a:p>
          <a:p>
            <a:endParaRPr lang="en-US" sz="2800" dirty="0"/>
          </a:p>
          <a:p>
            <a:r>
              <a:rPr sz="2800" dirty="0"/>
              <a:t>In other words, the sum of the </a:t>
            </a:r>
            <a:r>
              <a:rPr sz="2800" b="1" dirty="0"/>
              <a:t>allocated</a:t>
            </a:r>
            <a:r>
              <a:rPr sz="2800" dirty="0"/>
              <a:t> and </a:t>
            </a:r>
            <a:r>
              <a:rPr sz="2800" b="1" dirty="0"/>
              <a:t>available</a:t>
            </a:r>
            <a:r>
              <a:rPr sz="2800" dirty="0"/>
              <a:t> counts for each resource class equals the total number of that resource class</a:t>
            </a:r>
          </a:p>
          <a:p>
            <a:r>
              <a:rPr sz="2800" dirty="0"/>
              <a:t>For vectors A, B let A ≤ B mean that each element of A is less than or equal to the corresponding element in B</a:t>
            </a:r>
            <a:br>
              <a:rPr sz="2800" dirty="0"/>
            </a:br>
            <a:r>
              <a:rPr sz="2800" dirty="0"/>
              <a:t>				A ≤ B &lt;=&gt; A</a:t>
            </a:r>
            <a:r>
              <a:rPr sz="2800" baseline="-5999" dirty="0"/>
              <a:t>i</a:t>
            </a:r>
            <a:r>
              <a:rPr sz="2800" dirty="0"/>
              <a:t> ≤ B</a:t>
            </a:r>
            <a:r>
              <a:rPr sz="2800" baseline="-5999" dirty="0"/>
              <a:t>i</a:t>
            </a:r>
            <a:r>
              <a:rPr sz="2800" dirty="0"/>
              <a:t> for 0 ≤ </a:t>
            </a:r>
            <a:r>
              <a:rPr sz="2800" dirty="0" err="1"/>
              <a:t>i</a:t>
            </a:r>
            <a:r>
              <a:rPr sz="2800" dirty="0"/>
              <a:t> ≤ m</a:t>
            </a:r>
          </a:p>
        </p:txBody>
      </p:sp>
      <p:pic>
        <p:nvPicPr>
          <p:cNvPr id="130" name="pasted-image.pdf"/>
          <p:cNvPicPr>
            <a:picLocks noChangeAspect="1"/>
          </p:cNvPicPr>
          <p:nvPr/>
        </p:nvPicPr>
        <p:blipFill>
          <a:blip r:embed="rId2">
            <a:extLst/>
          </a:blip>
          <a:stretch>
            <a:fillRect/>
          </a:stretch>
        </p:blipFill>
        <p:spPr>
          <a:xfrm>
            <a:off x="4156387" y="2022371"/>
            <a:ext cx="2821031" cy="1058180"/>
          </a:xfrm>
          <a:prstGeom prst="rect">
            <a:avLst/>
          </a:prstGeom>
          <a:ln w="12700">
            <a:miter lim="400000"/>
          </a:ln>
        </p:spPr>
      </p:pic>
    </p:spTree>
    <p:extLst>
      <p:ext uri="{BB962C8B-B14F-4D97-AF65-F5344CB8AC3E}">
        <p14:creationId xmlns:p14="http://schemas.microsoft.com/office/powerpoint/2010/main" val="37497045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p>
            <a:r>
              <a:t>Detecting Deadlock</a:t>
            </a:r>
          </a:p>
        </p:txBody>
      </p:sp>
      <p:sp>
        <p:nvSpPr>
          <p:cNvPr id="133" name="Shape 133"/>
          <p:cNvSpPr>
            <a:spLocks noGrp="1"/>
          </p:cNvSpPr>
          <p:nvPr>
            <p:ph type="body" idx="1"/>
          </p:nvPr>
        </p:nvSpPr>
        <p:spPr>
          <a:prstGeom prst="rect">
            <a:avLst/>
          </a:prstGeom>
        </p:spPr>
        <p:txBody>
          <a:bodyPr>
            <a:normAutofit/>
          </a:bodyPr>
          <a:lstStyle/>
          <a:p>
            <a:endParaRPr lang="en-US" sz="2800" dirty="0"/>
          </a:p>
          <a:p>
            <a:pPr marL="514350" indent="-514350">
              <a:buFont typeface="+mj-lt"/>
              <a:buAutoNum type="arabicPeriod"/>
              <a:defRPr/>
            </a:pPr>
            <a:r>
              <a:rPr lang="en-US" sz="3200" dirty="0"/>
              <a:t>Look for unmarked process, P</a:t>
            </a:r>
            <a:r>
              <a:rPr lang="en-US" sz="3200" baseline="-25000" dirty="0"/>
              <a:t>i</a:t>
            </a:r>
            <a:r>
              <a:rPr lang="en-US" sz="3200" dirty="0"/>
              <a:t> , for which the </a:t>
            </a:r>
            <a:r>
              <a:rPr lang="en-US" sz="3200" dirty="0" err="1"/>
              <a:t>i-th</a:t>
            </a:r>
            <a:r>
              <a:rPr lang="en-US" sz="3200" dirty="0"/>
              <a:t> row of R is less than or equal to A.</a:t>
            </a:r>
          </a:p>
          <a:p>
            <a:pPr marL="514350" indent="-514350">
              <a:buFont typeface="+mj-lt"/>
              <a:buAutoNum type="arabicPeriod"/>
              <a:defRPr/>
            </a:pPr>
            <a:r>
              <a:rPr lang="en-US" sz="3200" dirty="0"/>
              <a:t>If such a process is found, add the </a:t>
            </a:r>
            <a:r>
              <a:rPr lang="en-US" sz="3200" dirty="0" err="1"/>
              <a:t>i-th</a:t>
            </a:r>
            <a:r>
              <a:rPr lang="en-US" sz="3200" dirty="0"/>
              <a:t> row of C to A, mark the process, go back to step 1.</a:t>
            </a:r>
          </a:p>
          <a:p>
            <a:pPr marL="514350" indent="-514350">
              <a:buFont typeface="+mj-lt"/>
              <a:buAutoNum type="arabicPeriod"/>
              <a:defRPr/>
            </a:pPr>
            <a:r>
              <a:rPr lang="en-US" sz="3200" dirty="0"/>
              <a:t>If no such process exists, algorithm terminates.</a:t>
            </a:r>
          </a:p>
        </p:txBody>
      </p:sp>
    </p:spTree>
    <p:extLst>
      <p:ext uri="{BB962C8B-B14F-4D97-AF65-F5344CB8AC3E}">
        <p14:creationId xmlns:p14="http://schemas.microsoft.com/office/powerpoint/2010/main" val="82483946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Worked Example</a:t>
            </a:r>
            <a:endParaRPr lang="en-US" altLang="en-US" dirty="0"/>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392" y="2222743"/>
            <a:ext cx="6210300" cy="395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541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r>
              <a:t>When to Check</a:t>
            </a:r>
          </a:p>
        </p:txBody>
      </p:sp>
      <p:sp>
        <p:nvSpPr>
          <p:cNvPr id="139" name="Shape 139"/>
          <p:cNvSpPr>
            <a:spLocks noGrp="1"/>
          </p:cNvSpPr>
          <p:nvPr>
            <p:ph type="body" idx="1"/>
          </p:nvPr>
        </p:nvSpPr>
        <p:spPr>
          <a:prstGeom prst="rect">
            <a:avLst/>
          </a:prstGeom>
        </p:spPr>
        <p:txBody>
          <a:bodyPr>
            <a:normAutofit/>
          </a:bodyPr>
          <a:lstStyle/>
          <a:p>
            <a:r>
              <a:rPr sz="2800" dirty="0"/>
              <a:t>Every time a resource request is made?</a:t>
            </a:r>
          </a:p>
          <a:p>
            <a:pPr lvl="1"/>
            <a:r>
              <a:rPr sz="2800" dirty="0"/>
              <a:t>Quickest detection, but may be expensive</a:t>
            </a:r>
          </a:p>
          <a:p>
            <a:r>
              <a:rPr sz="2800" dirty="0"/>
              <a:t>Every k minutes</a:t>
            </a:r>
          </a:p>
          <a:p>
            <a:r>
              <a:rPr sz="2800" dirty="0"/>
              <a:t>When CPU usage is below X%</a:t>
            </a:r>
          </a:p>
          <a:p>
            <a:pPr lvl="1"/>
            <a:r>
              <a:rPr sz="2800" dirty="0"/>
              <a:t>If everyone is deadlocked, they won't be using much CPU (assuming no busy-wait locks)</a:t>
            </a:r>
          </a:p>
        </p:txBody>
      </p:sp>
    </p:spTree>
    <p:extLst>
      <p:ext uri="{BB962C8B-B14F-4D97-AF65-F5344CB8AC3E}">
        <p14:creationId xmlns:p14="http://schemas.microsoft.com/office/powerpoint/2010/main" val="121484378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0" y="609601"/>
            <a:ext cx="8534400" cy="1323975"/>
          </a:xfrm>
        </p:spPr>
        <p:txBody>
          <a:bodyPr>
            <a:normAutofit fontScale="90000"/>
          </a:bodyPr>
          <a:lstStyle/>
          <a:p>
            <a:pPr algn="ctr"/>
            <a:r>
              <a:rPr lang="en-US" sz="6000" dirty="0"/>
              <a:t>Example</a:t>
            </a:r>
            <a:r>
              <a:rPr lang="en-US" b="1" dirty="0">
                <a:solidFill>
                  <a:schemeClr val="accent6">
                    <a:lumMod val="75000"/>
                  </a:schemeClr>
                </a:solidFill>
              </a:rPr>
              <a:t> </a:t>
            </a:r>
            <a:r>
              <a:rPr lang="en-US" sz="6000" dirty="0"/>
              <a:t>2:</a:t>
            </a:r>
            <a:br>
              <a:rPr lang="en-US" sz="6000" dirty="0"/>
            </a:br>
            <a:r>
              <a:rPr lang="en-US" sz="6000" dirty="0"/>
              <a:t>Memory Request</a:t>
            </a:r>
          </a:p>
        </p:txBody>
      </p:sp>
      <p:sp>
        <p:nvSpPr>
          <p:cNvPr id="3" name="Content Placeholder 2"/>
          <p:cNvSpPr>
            <a:spLocks noGrp="1"/>
          </p:cNvSpPr>
          <p:nvPr>
            <p:ph idx="4294967295"/>
          </p:nvPr>
        </p:nvSpPr>
        <p:spPr>
          <a:xfrm>
            <a:off x="1905000" y="2133600"/>
            <a:ext cx="8458200" cy="4339771"/>
          </a:xfrm>
        </p:spPr>
        <p:txBody>
          <a:bodyPr/>
          <a:lstStyle/>
          <a:p>
            <a:r>
              <a:rPr lang="en-US" sz="2800" dirty="0"/>
              <a:t>Space is available for allocation of 200Kbytes, and the following sequence of events occur:</a:t>
            </a:r>
          </a:p>
          <a:p>
            <a:endParaRPr lang="en-US" dirty="0"/>
          </a:p>
          <a:p>
            <a:endParaRPr lang="en-US" dirty="0"/>
          </a:p>
          <a:p>
            <a:pPr>
              <a:buNone/>
            </a:pPr>
            <a:endParaRPr lang="en-US" dirty="0"/>
          </a:p>
          <a:p>
            <a:endParaRPr lang="en-US" dirty="0"/>
          </a:p>
          <a:p>
            <a:endParaRPr lang="en-US" sz="2800" dirty="0"/>
          </a:p>
          <a:p>
            <a:r>
              <a:rPr lang="en-US" sz="2800" dirty="0"/>
              <a:t>Deadlock occurs if both processes progress to their second request</a:t>
            </a:r>
          </a:p>
          <a:p>
            <a:endParaRPr lang="en-US" dirty="0"/>
          </a:p>
        </p:txBody>
      </p:sp>
      <p:sp>
        <p:nvSpPr>
          <p:cNvPr id="6" name="Rectangle 4"/>
          <p:cNvSpPr>
            <a:spLocks noChangeArrowheads="1"/>
          </p:cNvSpPr>
          <p:nvPr/>
        </p:nvSpPr>
        <p:spPr bwMode="auto">
          <a:xfrm>
            <a:off x="3505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3733801"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3657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3657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3581401"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3505201"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a:t>
            </a:r>
            <a:r>
              <a:rPr lang="en-US" sz="1200" b="1" dirty="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6553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6858001"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6320974"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5" name="Rectangle 13"/>
          <p:cNvSpPr>
            <a:spLocks noChangeArrowheads="1"/>
          </p:cNvSpPr>
          <p:nvPr/>
        </p:nvSpPr>
        <p:spPr bwMode="auto">
          <a:xfrm>
            <a:off x="6320974"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 .</a:t>
            </a:r>
          </a:p>
        </p:txBody>
      </p:sp>
      <p:sp>
        <p:nvSpPr>
          <p:cNvPr id="16" name="Rectangle 14"/>
          <p:cNvSpPr>
            <a:spLocks noChangeArrowheads="1"/>
          </p:cNvSpPr>
          <p:nvPr/>
        </p:nvSpPr>
        <p:spPr bwMode="auto">
          <a:xfrm>
            <a:off x="6553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a:latin typeface="Times New Roman" pitchFamily="18" charset="0"/>
              </a:rPr>
              <a:t>Request 70 Kbytes</a:t>
            </a:r>
            <a:r>
              <a:rPr lang="en-US" sz="1200" b="1" dirty="0">
                <a:latin typeface="Times New Roman" pitchFamily="18" charset="0"/>
              </a:rPr>
              <a:t>;</a:t>
            </a:r>
          </a:p>
        </p:txBody>
      </p:sp>
      <p:sp>
        <p:nvSpPr>
          <p:cNvPr id="17" name="Rectangle 15"/>
          <p:cNvSpPr>
            <a:spLocks noChangeArrowheads="1"/>
          </p:cNvSpPr>
          <p:nvPr/>
        </p:nvSpPr>
        <p:spPr bwMode="auto">
          <a:xfrm>
            <a:off x="6477001"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  </a:t>
            </a:r>
            <a:r>
              <a:rPr lang="en-US" sz="2000" b="1" dirty="0">
                <a:latin typeface="Times New Roman" pitchFamily="18" charset="0"/>
              </a:rPr>
              <a:t>Request 80 Kbytes;</a:t>
            </a:r>
          </a:p>
        </p:txBody>
      </p:sp>
    </p:spTree>
    <p:extLst>
      <p:ext uri="{BB962C8B-B14F-4D97-AF65-F5344CB8AC3E}">
        <p14:creationId xmlns:p14="http://schemas.microsoft.com/office/powerpoint/2010/main" val="2175022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How to Recover</a:t>
            </a:r>
          </a:p>
        </p:txBody>
      </p:sp>
      <p:sp>
        <p:nvSpPr>
          <p:cNvPr id="142" name="Shape 142"/>
          <p:cNvSpPr>
            <a:spLocks noGrp="1"/>
          </p:cNvSpPr>
          <p:nvPr>
            <p:ph type="body" idx="1"/>
          </p:nvPr>
        </p:nvSpPr>
        <p:spPr>
          <a:prstGeom prst="rect">
            <a:avLst/>
          </a:prstGeom>
        </p:spPr>
        <p:txBody>
          <a:bodyPr>
            <a:noAutofit/>
          </a:bodyPr>
          <a:lstStyle/>
          <a:p>
            <a:pPr>
              <a:defRPr b="1">
                <a:latin typeface="Helvetica"/>
                <a:ea typeface="Helvetica"/>
                <a:cs typeface="Helvetica"/>
                <a:sym typeface="Helvetica"/>
              </a:defRPr>
            </a:pPr>
            <a:r>
              <a:rPr sz="2800" dirty="0"/>
              <a:t>Preemption</a:t>
            </a:r>
            <a:r>
              <a:rPr sz="2800" b="0" dirty="0">
                <a:sym typeface="Helvetica Light"/>
              </a:rPr>
              <a:t> - Take away a resource temporarily, then give it back</a:t>
            </a:r>
            <a:endParaRPr lang="en-US" sz="2800" b="0" dirty="0">
              <a:sym typeface="Helvetica Light"/>
            </a:endParaRPr>
          </a:p>
          <a:p>
            <a:pPr>
              <a:defRPr b="1">
                <a:latin typeface="Helvetica"/>
                <a:ea typeface="Helvetica"/>
                <a:cs typeface="Helvetica"/>
                <a:sym typeface="Helvetica"/>
              </a:defRPr>
            </a:pPr>
            <a:endParaRPr sz="2800" b="0" dirty="0">
              <a:sym typeface="Helvetica Light"/>
            </a:endParaRPr>
          </a:p>
          <a:p>
            <a:pPr>
              <a:defRPr b="1">
                <a:latin typeface="Helvetica"/>
                <a:ea typeface="Helvetica"/>
                <a:cs typeface="Helvetica"/>
                <a:sym typeface="Helvetica"/>
              </a:defRPr>
            </a:pPr>
            <a:r>
              <a:rPr sz="2800" dirty="0"/>
              <a:t>Rollback</a:t>
            </a:r>
            <a:r>
              <a:rPr sz="2800" b="0" dirty="0">
                <a:sym typeface="Helvetica Light"/>
              </a:rPr>
              <a:t> - Periodically checkpoint processes, and if a deadlock occurs, roll back to before they tried to acquire a resource</a:t>
            </a:r>
            <a:endParaRPr lang="en-US" sz="2800" b="0" dirty="0">
              <a:sym typeface="Helvetica Light"/>
            </a:endParaRPr>
          </a:p>
          <a:p>
            <a:pPr>
              <a:defRPr b="1">
                <a:latin typeface="Helvetica"/>
                <a:ea typeface="Helvetica"/>
                <a:cs typeface="Helvetica"/>
                <a:sym typeface="Helvetica"/>
              </a:defRPr>
            </a:pPr>
            <a:endParaRPr sz="2800" b="0" dirty="0">
              <a:sym typeface="Helvetica Light"/>
            </a:endParaRPr>
          </a:p>
          <a:p>
            <a:pPr>
              <a:defRPr b="1">
                <a:latin typeface="Helvetica"/>
                <a:ea typeface="Helvetica"/>
                <a:cs typeface="Helvetica"/>
                <a:sym typeface="Helvetica"/>
              </a:defRPr>
            </a:pPr>
            <a:r>
              <a:rPr sz="2800" dirty="0"/>
              <a:t>Killing Processes</a:t>
            </a:r>
            <a:r>
              <a:rPr sz="2800" b="0" dirty="0">
                <a:sym typeface="Helvetica Light"/>
              </a:rPr>
              <a:t> - If we kill a process and reclaim its resources, others waiting on those resources can run</a:t>
            </a:r>
          </a:p>
        </p:txBody>
      </p:sp>
    </p:spTree>
    <p:extLst>
      <p:ext uri="{BB962C8B-B14F-4D97-AF65-F5344CB8AC3E}">
        <p14:creationId xmlns:p14="http://schemas.microsoft.com/office/powerpoint/2010/main" val="336999206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solidFill>
                  <a:srgbClr val="FF0000"/>
                </a:solidFill>
              </a:rPr>
              <a:t>Avoidance</a:t>
            </a:r>
          </a:p>
          <a:p>
            <a:pPr lvl="1"/>
            <a:r>
              <a:rPr lang="en-US" dirty="0"/>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3206731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Deadlock Avoidance</a:t>
            </a:r>
          </a:p>
        </p:txBody>
      </p:sp>
      <p:sp>
        <p:nvSpPr>
          <p:cNvPr id="145" name="Shape 145"/>
          <p:cNvSpPr>
            <a:spLocks noGrp="1"/>
          </p:cNvSpPr>
          <p:nvPr>
            <p:ph type="body" idx="1"/>
          </p:nvPr>
        </p:nvSpPr>
        <p:spPr>
          <a:prstGeom prst="rect">
            <a:avLst/>
          </a:prstGeom>
        </p:spPr>
        <p:txBody>
          <a:bodyPr>
            <a:normAutofit/>
          </a:bodyPr>
          <a:lstStyle/>
          <a:p>
            <a:r>
              <a:rPr sz="2800" dirty="0"/>
              <a:t>Usually processes only ask for resources one at a time</a:t>
            </a:r>
          </a:p>
          <a:p>
            <a:endParaRPr lang="en-US" sz="2800" dirty="0"/>
          </a:p>
          <a:p>
            <a:r>
              <a:rPr sz="2800" dirty="0"/>
              <a:t>So if we can make good decisions at the time of resource acquisition, we can potentially avoid getting into a deadlock in the first place</a:t>
            </a:r>
          </a:p>
          <a:p>
            <a:endParaRPr lang="en-US" sz="2800" dirty="0"/>
          </a:p>
          <a:p>
            <a:r>
              <a:rPr sz="2800" dirty="0"/>
              <a:t>Note: the following assumes that processes declare their maximum resource needs up front</a:t>
            </a:r>
          </a:p>
        </p:txBody>
      </p:sp>
    </p:spTree>
    <p:extLst>
      <p:ext uri="{BB962C8B-B14F-4D97-AF65-F5344CB8AC3E}">
        <p14:creationId xmlns:p14="http://schemas.microsoft.com/office/powerpoint/2010/main" val="130231521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normAutofit fontScale="90000"/>
          </a:bodyPr>
          <a:lstStyle>
            <a:lvl1pPr defTabSz="490727">
              <a:defRPr sz="6719"/>
            </a:lvl1pPr>
          </a:lstStyle>
          <a:p>
            <a:r>
              <a:t>Resource Trajectories (Intuition)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451" y="1956186"/>
            <a:ext cx="6134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958189"/>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t>Safe and Unsafe States</a:t>
            </a:r>
          </a:p>
        </p:txBody>
      </p:sp>
      <p:sp>
        <p:nvSpPr>
          <p:cNvPr id="151" name="Shape 151"/>
          <p:cNvSpPr>
            <a:spLocks noGrp="1"/>
          </p:cNvSpPr>
          <p:nvPr>
            <p:ph type="body" sz="half" idx="1"/>
          </p:nvPr>
        </p:nvSpPr>
        <p:spPr>
          <a:xfrm>
            <a:off x="2193727" y="1830586"/>
            <a:ext cx="7804547" cy="2511084"/>
          </a:xfrm>
          <a:prstGeom prst="rect">
            <a:avLst/>
          </a:prstGeom>
        </p:spPr>
        <p:txBody>
          <a:bodyPr/>
          <a:lstStyle/>
          <a:p>
            <a:r>
              <a:rPr dirty="0"/>
              <a:t>A state is </a:t>
            </a:r>
            <a:r>
              <a:rPr i="1" dirty="0"/>
              <a:t>safe</a:t>
            </a:r>
            <a:r>
              <a:rPr dirty="0"/>
              <a:t> if there is some scheduling order that lets every process run, even if they all request their maximum number of resources at once</a:t>
            </a:r>
          </a:p>
          <a:p>
            <a:r>
              <a:rPr dirty="0"/>
              <a:t>Suppose </a:t>
            </a:r>
            <a:r>
              <a:rPr b="1" dirty="0"/>
              <a:t>there are 10 instances</a:t>
            </a:r>
            <a:r>
              <a:rPr dirty="0"/>
              <a:t> of a resource. Then the state below is safe:</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4524" b="15543"/>
          <a:stretch/>
        </p:blipFill>
        <p:spPr bwMode="auto">
          <a:xfrm>
            <a:off x="6482719" y="3949213"/>
            <a:ext cx="2341685" cy="21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48375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r>
              <a:t>Safe State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882" y="626954"/>
            <a:ext cx="660082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t="7906"/>
          <a:stretch>
            <a:fillRect/>
          </a:stretch>
        </p:blipFill>
        <p:spPr bwMode="auto">
          <a:xfrm>
            <a:off x="5741109" y="3699804"/>
            <a:ext cx="4400550" cy="235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30476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Unsafe State</a:t>
            </a:r>
          </a:p>
        </p:txBody>
      </p:sp>
      <p:sp>
        <p:nvSpPr>
          <p:cNvPr id="159" name="Shape 159"/>
          <p:cNvSpPr/>
          <p:nvPr/>
        </p:nvSpPr>
        <p:spPr>
          <a:xfrm>
            <a:off x="4131115" y="5023831"/>
            <a:ext cx="2047744" cy="441468"/>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lvl1pPr>
              <a:defRPr b="1">
                <a:solidFill>
                  <a:schemeClr val="accent5"/>
                </a:solidFill>
                <a:latin typeface="Helvetica"/>
                <a:ea typeface="Helvetica"/>
                <a:cs typeface="Helvetica"/>
                <a:sym typeface="Helvetica"/>
              </a:defRPr>
            </a:lvl1pPr>
          </a:lstStyle>
          <a:p>
            <a:pPr>
              <a:defRPr b="0">
                <a:solidFill>
                  <a:srgbClr val="000000"/>
                </a:solidFill>
                <a:latin typeface="+mn-lt"/>
                <a:ea typeface="+mn-ea"/>
                <a:cs typeface="+mn-cs"/>
                <a:sym typeface="Helvetica Light"/>
              </a:defRPr>
            </a:pPr>
            <a:r>
              <a:rPr sz="2400" dirty="0">
                <a:solidFill>
                  <a:srgbClr val="FF0000"/>
                </a:solidFill>
              </a:rPr>
              <a:t>Unsafe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249" y="3180978"/>
            <a:ext cx="76866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846218"/>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1131992" y="140649"/>
            <a:ext cx="10058400" cy="1609344"/>
          </a:xfrm>
          <a:prstGeom prst="rect">
            <a:avLst/>
          </a:prstGeom>
        </p:spPr>
        <p:txBody>
          <a:bodyPr/>
          <a:lstStyle/>
          <a:p>
            <a:r>
              <a:rPr dirty="0"/>
              <a:t>Banker's Algorithm</a:t>
            </a:r>
          </a:p>
        </p:txBody>
      </p:sp>
      <p:sp>
        <p:nvSpPr>
          <p:cNvPr id="162" name="Shape 162"/>
          <p:cNvSpPr>
            <a:spLocks noGrp="1"/>
          </p:cNvSpPr>
          <p:nvPr>
            <p:ph type="body" sz="quarter" idx="1"/>
          </p:nvPr>
        </p:nvSpPr>
        <p:spPr>
          <a:xfrm>
            <a:off x="2193727" y="1830586"/>
            <a:ext cx="7804547" cy="1340236"/>
          </a:xfrm>
          <a:prstGeom prst="rect">
            <a:avLst/>
          </a:prstGeom>
        </p:spPr>
        <p:txBody>
          <a:bodyPr/>
          <a:lstStyle/>
          <a:p>
            <a:r>
              <a:t>Essentially: check if granting a request would lead to an unsafe state, and deny it if so</a:t>
            </a:r>
          </a:p>
        </p:txBody>
      </p:sp>
      <p:sp>
        <p:nvSpPr>
          <p:cNvPr id="164" name="Shape 164"/>
          <p:cNvSpPr/>
          <p:nvPr/>
        </p:nvSpPr>
        <p:spPr>
          <a:xfrm>
            <a:off x="4961801" y="5458752"/>
            <a:ext cx="2268398" cy="118013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p>
            <a:r>
              <a:rPr sz="2400" dirty="0"/>
              <a:t>Should we grant B's request here?</a:t>
            </a:r>
          </a:p>
        </p:txBody>
      </p:sp>
      <p:sp>
        <p:nvSpPr>
          <p:cNvPr id="165" name="Shape 165"/>
          <p:cNvSpPr/>
          <p:nvPr/>
        </p:nvSpPr>
        <p:spPr>
          <a:xfrm>
            <a:off x="8140823" y="5670561"/>
            <a:ext cx="483398" cy="441468"/>
          </a:xfrm>
          <a:prstGeom prst="rect">
            <a:avLst/>
          </a:prstGeom>
          <a:ln w="12700">
            <a:miter lim="400000"/>
          </a:ln>
          <a:extLst>
            <a:ext uri="{C572A759-6A51-4108-AA02-DFA0A04FC94B}">
              <ma14:wrappingTextBoxFlag xmlns:ma14="http://schemas.microsoft.com/office/mac/drawingml/2011/main" val="1"/>
            </a:ext>
          </a:extLst>
        </p:spPr>
        <p:txBody>
          <a:bodyPr wrap="square" lIns="35719" tIns="35719" rIns="35719" bIns="35719" anchor="ctr">
            <a:spAutoFit/>
          </a:bodyPr>
          <a:lstStyle>
            <a:lvl1pPr>
              <a:defRPr b="1">
                <a:solidFill>
                  <a:schemeClr val="accent5"/>
                </a:solidFill>
                <a:latin typeface="Helvetica"/>
                <a:ea typeface="Helvetica"/>
                <a:cs typeface="Helvetica"/>
                <a:sym typeface="Helvetica"/>
              </a:defRPr>
            </a:lvl1pPr>
          </a:lstStyle>
          <a:p>
            <a:pPr>
              <a:defRPr b="0">
                <a:solidFill>
                  <a:srgbClr val="000000"/>
                </a:solidFill>
                <a:latin typeface="+mn-lt"/>
                <a:ea typeface="+mn-ea"/>
                <a:cs typeface="+mn-cs"/>
                <a:sym typeface="Helvetica Light"/>
              </a:defRPr>
            </a:pPr>
            <a:r>
              <a:rPr sz="2400" dirty="0">
                <a:solidFill>
                  <a:srgbClr val="FF0000"/>
                </a:solidFill>
              </a:rPr>
              <a:t>No</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017" y="2821065"/>
            <a:ext cx="67532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764981"/>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normAutofit fontScale="90000"/>
          </a:bodyPr>
          <a:lstStyle/>
          <a:p>
            <a:pPr defTabSz="345030">
              <a:defRPr sz="6719"/>
            </a:pPr>
            <a:r>
              <a:t>Banker's Algorithm</a:t>
            </a:r>
            <a:br/>
            <a:r>
              <a:t>(Multiple Resources)</a:t>
            </a:r>
          </a:p>
        </p:txBody>
      </p:sp>
      <p:sp>
        <p:nvSpPr>
          <p:cNvPr id="168" name="Shape 168"/>
          <p:cNvSpPr>
            <a:spLocks noGrp="1"/>
          </p:cNvSpPr>
          <p:nvPr>
            <p:ph type="body" idx="1"/>
          </p:nvPr>
        </p:nvSpPr>
        <p:spPr>
          <a:xfrm>
            <a:off x="1069848" y="2885242"/>
            <a:ext cx="10058400" cy="3304713"/>
          </a:xfrm>
          <a:prstGeom prst="rect">
            <a:avLst/>
          </a:prstGeom>
        </p:spPr>
        <p:txBody>
          <a:bodyPr>
            <a:normAutofit/>
          </a:bodyPr>
          <a:lstStyle/>
          <a:p>
            <a:r>
              <a:rPr sz="2800" dirty="0"/>
              <a:t>We will use the resource matrices C and R again</a:t>
            </a:r>
            <a:endParaRPr lang="en-US" sz="2800" dirty="0"/>
          </a:p>
          <a:p>
            <a:endParaRPr sz="2800" dirty="0"/>
          </a:p>
          <a:p>
            <a:r>
              <a:rPr sz="2800" dirty="0"/>
              <a:t>Go through each process checking if running it could put the system into an unsafe state</a:t>
            </a:r>
          </a:p>
        </p:txBody>
      </p:sp>
    </p:spTree>
    <p:extLst>
      <p:ext uri="{BB962C8B-B14F-4D97-AF65-F5344CB8AC3E}">
        <p14:creationId xmlns:p14="http://schemas.microsoft.com/office/powerpoint/2010/main" val="2325088562"/>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024" y="2011918"/>
            <a:ext cx="7404100"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1132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0" y="762001"/>
            <a:ext cx="8534400" cy="1323975"/>
          </a:xfrm>
        </p:spPr>
        <p:txBody>
          <a:bodyPr>
            <a:normAutofit/>
          </a:bodyPr>
          <a:lstStyle/>
          <a:p>
            <a:pPr algn="ctr"/>
            <a:r>
              <a:rPr lang="en-US" dirty="0"/>
              <a:t>Consumable Resources Deadlock</a:t>
            </a:r>
          </a:p>
        </p:txBody>
      </p:sp>
      <p:sp>
        <p:nvSpPr>
          <p:cNvPr id="3" name="Content Placeholder 2"/>
          <p:cNvSpPr>
            <a:spLocks noGrp="1"/>
          </p:cNvSpPr>
          <p:nvPr>
            <p:ph idx="4294967295"/>
          </p:nvPr>
        </p:nvSpPr>
        <p:spPr>
          <a:xfrm>
            <a:off x="1905000" y="2438400"/>
            <a:ext cx="8382000" cy="4419600"/>
          </a:xfrm>
        </p:spPr>
        <p:txBody>
          <a:bodyPr>
            <a:noAutofit/>
          </a:bodyPr>
          <a:lstStyle/>
          <a:p>
            <a:r>
              <a:rPr lang="en-NZ" dirty="0"/>
              <a:t>Consider a pair of processes, in which each process attempts to receive a message from the other process and then send a message to the other process:</a:t>
            </a:r>
          </a:p>
          <a:p>
            <a:endParaRPr lang="en-NZ" dirty="0"/>
          </a:p>
          <a:p>
            <a:endParaRPr lang="en-NZ" dirty="0"/>
          </a:p>
          <a:p>
            <a:endParaRPr lang="en-NZ" dirty="0"/>
          </a:p>
          <a:p>
            <a:pPr>
              <a:buNone/>
            </a:pPr>
            <a:endParaRPr lang="en-NZ" dirty="0"/>
          </a:p>
          <a:p>
            <a:endParaRPr lang="en-NZ" dirty="0"/>
          </a:p>
          <a:p>
            <a:endParaRPr lang="en-NZ" dirty="0"/>
          </a:p>
          <a:p>
            <a:r>
              <a:rPr lang="en-NZ" dirty="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3505200" y="3657601"/>
            <a:ext cx="5429250" cy="1724025"/>
          </a:xfrm>
          <a:prstGeom prst="rect">
            <a:avLst/>
          </a:prstGeom>
          <a:solidFill>
            <a:schemeClr val="bg1">
              <a:lumMod val="75000"/>
            </a:schemeClr>
          </a:solidFill>
          <a:ln w="9525">
            <a:noFill/>
            <a:miter lim="800000"/>
            <a:headEnd/>
            <a:tailEnd/>
          </a:ln>
          <a:effectLst/>
        </p:spPr>
      </p:pic>
    </p:spTree>
    <p:extLst>
      <p:ext uri="{BB962C8B-B14F-4D97-AF65-F5344CB8AC3E}">
        <p14:creationId xmlns:p14="http://schemas.microsoft.com/office/powerpoint/2010/main" val="8221443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r>
              <a:t>Algorithm</a:t>
            </a:r>
          </a:p>
        </p:txBody>
      </p:sp>
      <p:sp>
        <p:nvSpPr>
          <p:cNvPr id="174" name="Shape 174"/>
          <p:cNvSpPr>
            <a:spLocks noGrp="1"/>
          </p:cNvSpPr>
          <p:nvPr>
            <p:ph type="body" idx="1"/>
          </p:nvPr>
        </p:nvSpPr>
        <p:spPr>
          <a:prstGeom prst="rect">
            <a:avLst/>
          </a:prstGeom>
        </p:spPr>
        <p:txBody>
          <a:bodyPr>
            <a:normAutofit/>
          </a:bodyPr>
          <a:lstStyle/>
          <a:p>
            <a:pPr marL="514350" indent="-514350">
              <a:buFont typeface="Calibri" panose="020F0502020204030204" pitchFamily="34" charset="0"/>
              <a:buAutoNum type="arabicPeriod"/>
            </a:pPr>
            <a:r>
              <a:rPr lang="en-US" altLang="en-US" sz="2800" dirty="0"/>
              <a:t>Look for a row, R, whose unmet resource needs are all smaller than or equal to A. If no such row exists, system will eventually deadlock.</a:t>
            </a:r>
          </a:p>
          <a:p>
            <a:pPr marL="514350" indent="-514350">
              <a:buFont typeface="Calibri" panose="020F0502020204030204" pitchFamily="34" charset="0"/>
              <a:buAutoNum type="arabicPeriod"/>
            </a:pPr>
            <a:r>
              <a:rPr lang="en-US" altLang="en-US" sz="2800" dirty="0"/>
              <a:t>Assume the process of row chosen requests all resources needed and finishes. Mark that process as terminated, add its resources to the A vector.</a:t>
            </a:r>
          </a:p>
          <a:p>
            <a:pPr marL="514350" indent="-514350">
              <a:buFont typeface="Calibri" panose="020F0502020204030204" pitchFamily="34" charset="0"/>
              <a:buAutoNum type="arabicPeriod"/>
            </a:pPr>
            <a:r>
              <a:rPr lang="en-US" altLang="en-US" sz="2800" dirty="0"/>
              <a:t>Repeat steps 1 and 2 until either all processes are marked terminated (safe state)  or no process is left whose resource needs can be met (deadlock)</a:t>
            </a:r>
          </a:p>
        </p:txBody>
      </p:sp>
    </p:spTree>
    <p:extLst>
      <p:ext uri="{BB962C8B-B14F-4D97-AF65-F5344CB8AC3E}">
        <p14:creationId xmlns:p14="http://schemas.microsoft.com/office/powerpoint/2010/main" val="288066930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xfrm>
            <a:off x="501677" y="31871"/>
            <a:ext cx="10058400" cy="1609344"/>
          </a:xfrm>
          <a:prstGeom prst="rect">
            <a:avLst/>
          </a:prstGeom>
        </p:spPr>
        <p:txBody>
          <a:bodyPr/>
          <a:lstStyle/>
          <a:p>
            <a:r>
              <a:rPr dirty="0"/>
              <a:t>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296" y="1408236"/>
            <a:ext cx="7404100"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hape 178"/>
          <p:cNvSpPr/>
          <p:nvPr/>
        </p:nvSpPr>
        <p:spPr>
          <a:xfrm>
            <a:off x="3445624" y="5468303"/>
            <a:ext cx="4499891" cy="65659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r>
              <a:rPr dirty="0"/>
              <a:t>B asks for printer =&gt; </a:t>
            </a:r>
            <a:r>
              <a:rPr b="1" dirty="0"/>
              <a:t>SAFE</a:t>
            </a:r>
          </a:p>
          <a:p>
            <a:r>
              <a:rPr dirty="0"/>
              <a:t>E asks for other printer =&gt; </a:t>
            </a:r>
            <a:r>
              <a:rPr b="1" dirty="0"/>
              <a:t>UNSAFE</a:t>
            </a:r>
          </a:p>
        </p:txBody>
      </p:sp>
    </p:spTree>
    <p:extLst>
      <p:ext uri="{BB962C8B-B14F-4D97-AF65-F5344CB8AC3E}">
        <p14:creationId xmlns:p14="http://schemas.microsoft.com/office/powerpoint/2010/main" val="3130509759"/>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normAutofit fontScale="90000"/>
          </a:bodyPr>
          <a:lstStyle>
            <a:lvl1pPr defTabSz="490727">
              <a:defRPr sz="6719"/>
            </a:lvl1pPr>
          </a:lstStyle>
          <a:p>
            <a:r>
              <a:t>Deadlock Avoidance in Practice</a:t>
            </a:r>
          </a:p>
        </p:txBody>
      </p:sp>
      <p:sp>
        <p:nvSpPr>
          <p:cNvPr id="181" name="Shape 181"/>
          <p:cNvSpPr>
            <a:spLocks noGrp="1"/>
          </p:cNvSpPr>
          <p:nvPr>
            <p:ph type="body" idx="1"/>
          </p:nvPr>
        </p:nvSpPr>
        <p:spPr>
          <a:prstGeom prst="rect">
            <a:avLst/>
          </a:prstGeom>
        </p:spPr>
        <p:txBody>
          <a:bodyPr>
            <a:normAutofit fontScale="85000" lnSpcReduction="10000"/>
          </a:bodyPr>
          <a:lstStyle/>
          <a:p>
            <a:pPr marL="296902" indent="-296902" defTabSz="390213">
              <a:spcBef>
                <a:spcPts val="2742"/>
              </a:spcBef>
              <a:defRPr sz="3420"/>
            </a:pPr>
            <a:r>
              <a:t>In reality, the constraint that every process declare its resource needs is unrealistic</a:t>
            </a:r>
          </a:p>
          <a:p>
            <a:pPr marL="593803" lvl="1" indent="-296902" defTabSz="390213">
              <a:spcBef>
                <a:spcPts val="2742"/>
              </a:spcBef>
              <a:defRPr sz="3420"/>
            </a:pPr>
            <a:r>
              <a:t>Process dynamically grow and shrink their resource usage according to user demands</a:t>
            </a:r>
          </a:p>
          <a:p>
            <a:pPr marL="593803" lvl="1" indent="-296902" defTabSz="390213">
              <a:spcBef>
                <a:spcPts val="2742"/>
              </a:spcBef>
              <a:defRPr sz="3420"/>
            </a:pPr>
            <a:r>
              <a:t>Processes start and stop dynamically, so there isn't a fixed set at once</a:t>
            </a:r>
          </a:p>
          <a:p>
            <a:pPr marL="296902" indent="-296902" defTabSz="390213">
              <a:spcBef>
                <a:spcPts val="2742"/>
              </a:spcBef>
              <a:defRPr sz="3420"/>
            </a:pPr>
            <a:r>
              <a:t>Still, heuristic or approximate versions of this algorithm are sometimes used to make deadlocks less likely</a:t>
            </a:r>
          </a:p>
        </p:txBody>
      </p:sp>
    </p:spTree>
    <p:extLst>
      <p:ext uri="{BB962C8B-B14F-4D97-AF65-F5344CB8AC3E}">
        <p14:creationId xmlns:p14="http://schemas.microsoft.com/office/powerpoint/2010/main" val="173961071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solidFill>
                  <a:srgbClr val="FF0000"/>
                </a:solidFill>
              </a:rPr>
              <a:t>Prevention</a:t>
            </a:r>
          </a:p>
          <a:p>
            <a:pPr lvl="1"/>
            <a:endParaRPr lang="en-US" dirty="0"/>
          </a:p>
          <a:p>
            <a:r>
              <a:rPr lang="en-US" dirty="0"/>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1014154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rPr lang="en-US" dirty="0"/>
              <a:t>Deadlock </a:t>
            </a:r>
            <a:r>
              <a:rPr dirty="0"/>
              <a:t>Prevention</a:t>
            </a:r>
          </a:p>
        </p:txBody>
      </p:sp>
      <p:sp>
        <p:nvSpPr>
          <p:cNvPr id="184" name="Shape 184"/>
          <p:cNvSpPr>
            <a:spLocks noGrp="1"/>
          </p:cNvSpPr>
          <p:nvPr>
            <p:ph type="body" idx="1"/>
          </p:nvPr>
        </p:nvSpPr>
        <p:spPr>
          <a:prstGeom prst="rect">
            <a:avLst/>
          </a:prstGeom>
        </p:spPr>
        <p:txBody>
          <a:bodyPr>
            <a:normAutofit fontScale="77500" lnSpcReduction="20000"/>
          </a:bodyPr>
          <a:lstStyle/>
          <a:p>
            <a:pPr marL="275024" indent="-275024" defTabSz="361460">
              <a:spcBef>
                <a:spcPts val="2531"/>
              </a:spcBef>
              <a:defRPr sz="3168"/>
            </a:pPr>
            <a:r>
              <a:t>Instead of trying to detect and avoid deadlocks, we can try to make them impossible</a:t>
            </a:r>
          </a:p>
          <a:p>
            <a:pPr marL="275024" indent="-275024" defTabSz="361460">
              <a:spcBef>
                <a:spcPts val="2531"/>
              </a:spcBef>
              <a:defRPr sz="3168"/>
            </a:pPr>
            <a:r>
              <a:t>We saw four conditions that are needed for deadlocks to occur</a:t>
            </a:r>
          </a:p>
          <a:p>
            <a:pPr marL="550048" lvl="1" indent="-275024" defTabSz="361460">
              <a:spcBef>
                <a:spcPts val="2531"/>
              </a:spcBef>
              <a:defRPr sz="3168"/>
            </a:pPr>
            <a:r>
              <a:t>Mutual exclusion</a:t>
            </a:r>
          </a:p>
          <a:p>
            <a:pPr marL="550048" lvl="1" indent="-275024" defTabSz="361460">
              <a:spcBef>
                <a:spcPts val="2531"/>
              </a:spcBef>
              <a:defRPr sz="3168"/>
            </a:pPr>
            <a:r>
              <a:t>Hold and wait</a:t>
            </a:r>
          </a:p>
          <a:p>
            <a:pPr marL="550048" lvl="1" indent="-275024" defTabSz="361460">
              <a:spcBef>
                <a:spcPts val="2531"/>
              </a:spcBef>
              <a:defRPr sz="3168"/>
            </a:pPr>
            <a:r>
              <a:t>No preemption</a:t>
            </a:r>
          </a:p>
          <a:p>
            <a:pPr marL="550048" lvl="1" indent="-275024" defTabSz="361460">
              <a:spcBef>
                <a:spcPts val="2531"/>
              </a:spcBef>
              <a:defRPr sz="3168"/>
            </a:pPr>
            <a:r>
              <a:t>Circular wait</a:t>
            </a:r>
          </a:p>
        </p:txBody>
      </p:sp>
    </p:spTree>
    <p:extLst>
      <p:ext uri="{BB962C8B-B14F-4D97-AF65-F5344CB8AC3E}">
        <p14:creationId xmlns:p14="http://schemas.microsoft.com/office/powerpoint/2010/main" val="3117928607"/>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871664" y="274638"/>
            <a:ext cx="8537575" cy="1143000"/>
          </a:xfrm>
        </p:spPr>
        <p:txBody>
          <a:bodyPr>
            <a:normAutofit/>
          </a:bodyPr>
          <a:lstStyle/>
          <a:p>
            <a:r>
              <a:rPr lang="en-US" altLang="en-US" dirty="0"/>
              <a:t>Attacking conditions</a:t>
            </a:r>
          </a:p>
        </p:txBody>
      </p:sp>
      <p:sp>
        <p:nvSpPr>
          <p:cNvPr id="40963" name="Text Placeholder 2"/>
          <p:cNvSpPr>
            <a:spLocks noGrp="1"/>
          </p:cNvSpPr>
          <p:nvPr>
            <p:ph type="body" sz="quarter" idx="12"/>
          </p:nvPr>
        </p:nvSpPr>
        <p:spPr>
          <a:xfrm>
            <a:off x="2411413" y="5513389"/>
            <a:ext cx="7759700" cy="833437"/>
          </a:xfrm>
        </p:spPr>
        <p:txBody>
          <a:bodyPr/>
          <a:lstStyle/>
          <a:p>
            <a:endParaRPr lang="en-US" altLang="en-US" dirty="0"/>
          </a:p>
        </p:txBody>
      </p:sp>
      <p:sp>
        <p:nvSpPr>
          <p:cNvPr id="4" name="Footer Placeholder 3"/>
          <p:cNvSpPr>
            <a:spLocks noGrp="1"/>
          </p:cNvSpPr>
          <p:nvPr>
            <p:ph type="ftr" sz="quarter" idx="13"/>
          </p:nvPr>
        </p:nvSpPr>
        <p:spPr/>
        <p:txBody>
          <a:bodyPr/>
          <a:lstStyle/>
          <a:p>
            <a:pPr>
              <a:defRPr/>
            </a:pPr>
            <a:r>
              <a:rPr lang="en-US"/>
              <a:t>Tanenbaum &amp; Bo, Modern  Operating Systems:4th ed., (c) 2013 Prentice-Hall, Inc. All rights reserved. </a:t>
            </a:r>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1" y="2211389"/>
            <a:ext cx="7389813" cy="257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83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1069848" y="289323"/>
            <a:ext cx="10058400" cy="1609344"/>
          </a:xfrm>
          <a:prstGeom prst="rect">
            <a:avLst/>
          </a:prstGeom>
        </p:spPr>
        <p:txBody>
          <a:bodyPr/>
          <a:lstStyle/>
          <a:p>
            <a:r>
              <a:rPr lang="en-US" altLang="en-US" dirty="0"/>
              <a:t>Attacking</a:t>
            </a:r>
            <a:r>
              <a:rPr dirty="0"/>
              <a:t> Conditions</a:t>
            </a:r>
          </a:p>
        </p:txBody>
      </p:sp>
      <p:sp>
        <p:nvSpPr>
          <p:cNvPr id="187" name="Shape 187"/>
          <p:cNvSpPr>
            <a:spLocks noGrp="1"/>
          </p:cNvSpPr>
          <p:nvPr>
            <p:ph type="body" idx="1"/>
          </p:nvPr>
        </p:nvSpPr>
        <p:spPr>
          <a:xfrm>
            <a:off x="981071" y="1659768"/>
            <a:ext cx="10058400" cy="4945217"/>
          </a:xfrm>
          <a:prstGeom prst="rect">
            <a:avLst/>
          </a:prstGeom>
        </p:spPr>
        <p:txBody>
          <a:bodyPr>
            <a:noAutofit/>
          </a:bodyPr>
          <a:lstStyle/>
          <a:p>
            <a:pPr marL="253148" indent="-253148" defTabSz="332708">
              <a:spcBef>
                <a:spcPts val="2391"/>
              </a:spcBef>
              <a:defRPr sz="2916"/>
            </a:pPr>
            <a:r>
              <a:rPr sz="2400" b="1" dirty="0"/>
              <a:t>Mutual exclusion </a:t>
            </a:r>
            <a:r>
              <a:rPr sz="2400" dirty="0"/>
              <a:t>– make data read only, or designate a single process to be the only owner of a resource</a:t>
            </a:r>
          </a:p>
          <a:p>
            <a:pPr marL="506295" lvl="1" indent="-253148" defTabSz="332708">
              <a:spcBef>
                <a:spcPts val="2391"/>
              </a:spcBef>
              <a:defRPr sz="2916"/>
            </a:pPr>
            <a:r>
              <a:rPr sz="2400" dirty="0"/>
              <a:t>Often not practical</a:t>
            </a:r>
          </a:p>
          <a:p>
            <a:pPr marL="253148" indent="-253148" defTabSz="332708">
              <a:spcBef>
                <a:spcPts val="2391"/>
              </a:spcBef>
              <a:defRPr sz="2916"/>
            </a:pPr>
            <a:r>
              <a:rPr sz="2400" b="1" dirty="0"/>
              <a:t>Hold and wait </a:t>
            </a:r>
            <a:r>
              <a:rPr sz="2400" dirty="0"/>
              <a:t>– require processes to request all of their resources at the beginning</a:t>
            </a:r>
          </a:p>
          <a:p>
            <a:pPr marL="506295" lvl="1" indent="-253148" defTabSz="332708">
              <a:spcBef>
                <a:spcPts val="2391"/>
              </a:spcBef>
              <a:defRPr sz="2916"/>
            </a:pPr>
            <a:r>
              <a:rPr sz="2400" dirty="0"/>
              <a:t>If processes knew what resources they needed, we could use the banker's algorithm!</a:t>
            </a:r>
          </a:p>
          <a:p>
            <a:pPr marL="253148" indent="-253148" defTabSz="332708">
              <a:spcBef>
                <a:spcPts val="2391"/>
              </a:spcBef>
              <a:defRPr sz="2916"/>
            </a:pPr>
            <a:r>
              <a:rPr sz="2400" b="1" dirty="0"/>
              <a:t>No preemption </a:t>
            </a:r>
            <a:r>
              <a:rPr sz="2400" dirty="0"/>
              <a:t>– ensure that all resources are pre-emptible</a:t>
            </a:r>
          </a:p>
          <a:p>
            <a:pPr marL="506295" lvl="1" indent="-253148" defTabSz="332708">
              <a:spcBef>
                <a:spcPts val="2391"/>
              </a:spcBef>
              <a:defRPr sz="2916"/>
            </a:pPr>
            <a:r>
              <a:rPr sz="2400" dirty="0"/>
              <a:t>But this is effectively impossible in practice</a:t>
            </a:r>
          </a:p>
        </p:txBody>
      </p:sp>
    </p:spTree>
    <p:extLst>
      <p:ext uri="{BB962C8B-B14F-4D97-AF65-F5344CB8AC3E}">
        <p14:creationId xmlns:p14="http://schemas.microsoft.com/office/powerpoint/2010/main" val="3685929989"/>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rPr lang="en-US" altLang="en-US" dirty="0"/>
              <a:t>Attacking</a:t>
            </a:r>
            <a:r>
              <a:rPr dirty="0"/>
              <a:t> Circular Wait</a:t>
            </a:r>
          </a:p>
        </p:txBody>
      </p:sp>
      <p:sp>
        <p:nvSpPr>
          <p:cNvPr id="190" name="Shape 190"/>
          <p:cNvSpPr>
            <a:spLocks noGrp="1"/>
          </p:cNvSpPr>
          <p:nvPr>
            <p:ph type="body" idx="1"/>
          </p:nvPr>
        </p:nvSpPr>
        <p:spPr>
          <a:prstGeom prst="rect">
            <a:avLst/>
          </a:prstGeom>
        </p:spPr>
        <p:txBody>
          <a:bodyPr>
            <a:normAutofit/>
          </a:bodyPr>
          <a:lstStyle/>
          <a:p>
            <a:r>
              <a:rPr sz="2800" dirty="0"/>
              <a:t>One way – only allow a process to have a single resource at a time (may make large transfers between two resources difficult)</a:t>
            </a:r>
            <a:endParaRPr lang="en-US" sz="2800" dirty="0"/>
          </a:p>
          <a:p>
            <a:endParaRPr sz="2800" dirty="0"/>
          </a:p>
          <a:p>
            <a:r>
              <a:rPr sz="2800" dirty="0"/>
              <a:t>Better: give each resource a unique number, and require that requests be made in numerical order</a:t>
            </a:r>
          </a:p>
        </p:txBody>
      </p:sp>
    </p:spTree>
    <p:extLst>
      <p:ext uri="{BB962C8B-B14F-4D97-AF65-F5344CB8AC3E}">
        <p14:creationId xmlns:p14="http://schemas.microsoft.com/office/powerpoint/2010/main" val="2243939419"/>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r>
              <a:rPr lang="en-US" altLang="en-US" dirty="0"/>
              <a:t>Attacking</a:t>
            </a:r>
            <a:r>
              <a:rPr dirty="0"/>
              <a:t> Circular Wait</a:t>
            </a:r>
          </a:p>
        </p:txBody>
      </p:sp>
      <p:sp>
        <p:nvSpPr>
          <p:cNvPr id="193" name="Shape 193"/>
          <p:cNvSpPr>
            <a:spLocks noGrp="1"/>
          </p:cNvSpPr>
          <p:nvPr>
            <p:ph type="body" sz="half" idx="1"/>
          </p:nvPr>
        </p:nvSpPr>
        <p:spPr>
          <a:prstGeom prst="rect">
            <a:avLst/>
          </a:prstGeom>
        </p:spPr>
        <p:txBody>
          <a:bodyPr>
            <a:normAutofit/>
          </a:bodyPr>
          <a:lstStyle/>
          <a:p>
            <a:r>
              <a:rPr sz="2400" dirty="0"/>
              <a:t>Deadlock will occur here if A requests j and B requests </a:t>
            </a:r>
            <a:r>
              <a:rPr sz="2400" dirty="0" err="1"/>
              <a:t>i</a:t>
            </a:r>
            <a:endParaRPr sz="2400" dirty="0"/>
          </a:p>
          <a:p>
            <a:r>
              <a:rPr sz="2400" dirty="0"/>
              <a:t>So A will request resources in the order </a:t>
            </a:r>
            <a:r>
              <a:rPr sz="2400" dirty="0" err="1"/>
              <a:t>i</a:t>
            </a:r>
            <a:r>
              <a:rPr sz="2400" dirty="0"/>
              <a:t>, j</a:t>
            </a:r>
          </a:p>
          <a:p>
            <a:r>
              <a:rPr sz="2400" dirty="0"/>
              <a:t>B will request resources in the order j, </a:t>
            </a:r>
            <a:r>
              <a:rPr sz="2400" dirty="0" err="1"/>
              <a:t>i</a:t>
            </a:r>
            <a:endParaRPr sz="2400" dirty="0"/>
          </a:p>
          <a:p>
            <a:r>
              <a:rPr sz="2400" dirty="0"/>
              <a:t>But since i ≠ j, one of these must violate </a:t>
            </a:r>
            <a:r>
              <a:rPr sz="2400" dirty="0" smtClean="0"/>
              <a:t>the requirement to </a:t>
            </a:r>
            <a:r>
              <a:rPr sz="2400" dirty="0"/>
              <a:t>acquire resources in </a:t>
            </a:r>
            <a:r>
              <a:rPr sz="2400" dirty="0" smtClean="0"/>
              <a:t>order</a:t>
            </a:r>
            <a:endParaRPr sz="24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43" t="604" r="-4105" b="22635"/>
          <a:stretch/>
        </p:blipFill>
        <p:spPr bwMode="auto">
          <a:xfrm>
            <a:off x="7270811" y="2391462"/>
            <a:ext cx="3362857" cy="2704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683153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p>
            <a:r>
              <a:rPr lang="en-US" altLang="en-US" dirty="0"/>
              <a:t>Attacking</a:t>
            </a:r>
            <a:r>
              <a:rPr dirty="0"/>
              <a:t> Circular Wait</a:t>
            </a:r>
          </a:p>
        </p:txBody>
      </p:sp>
      <p:sp>
        <p:nvSpPr>
          <p:cNvPr id="197" name="Shape 197"/>
          <p:cNvSpPr>
            <a:spLocks noGrp="1"/>
          </p:cNvSpPr>
          <p:nvPr>
            <p:ph type="body" idx="1"/>
          </p:nvPr>
        </p:nvSpPr>
        <p:spPr>
          <a:prstGeom prst="rect">
            <a:avLst/>
          </a:prstGeom>
        </p:spPr>
        <p:txBody>
          <a:bodyPr>
            <a:normAutofit/>
          </a:bodyPr>
          <a:lstStyle/>
          <a:p>
            <a:r>
              <a:rPr sz="2800" dirty="0"/>
              <a:t>Minor variation: only have to request resource numbered higher than </a:t>
            </a:r>
            <a:r>
              <a:rPr sz="2800" i="1" dirty="0"/>
              <a:t>currently held</a:t>
            </a:r>
            <a:r>
              <a:rPr sz="2800" dirty="0"/>
              <a:t> resource numbers</a:t>
            </a:r>
            <a:endParaRPr lang="en-US" sz="2800" dirty="0"/>
          </a:p>
          <a:p>
            <a:endParaRPr sz="2800" dirty="0"/>
          </a:p>
          <a:p>
            <a:r>
              <a:rPr sz="2800" dirty="0"/>
              <a:t>These successfully avoid deadlock</a:t>
            </a:r>
          </a:p>
          <a:p>
            <a:pPr lvl="1"/>
            <a:r>
              <a:rPr sz="2800" dirty="0"/>
              <a:t>But it may be difficult to find an ordering that satisfies all processes</a:t>
            </a:r>
          </a:p>
        </p:txBody>
      </p:sp>
    </p:spTree>
    <p:extLst>
      <p:ext uri="{BB962C8B-B14F-4D97-AF65-F5344CB8AC3E}">
        <p14:creationId xmlns:p14="http://schemas.microsoft.com/office/powerpoint/2010/main" val="221158376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r>
              <a:t>Deadlocks: Resources</a:t>
            </a:r>
          </a:p>
        </p:txBody>
      </p:sp>
      <p:sp>
        <p:nvSpPr>
          <p:cNvPr id="232" name="Shape 232"/>
          <p:cNvSpPr>
            <a:spLocks noGrp="1"/>
          </p:cNvSpPr>
          <p:nvPr>
            <p:ph type="body" idx="1"/>
          </p:nvPr>
        </p:nvSpPr>
        <p:spPr>
          <a:prstGeom prst="rect">
            <a:avLst/>
          </a:prstGeom>
        </p:spPr>
        <p:txBody>
          <a:bodyPr>
            <a:normAutofit fontScale="85000" lnSpcReduction="20000"/>
          </a:bodyPr>
          <a:lstStyle/>
          <a:p>
            <a:pPr marL="275024" indent="-275024" defTabSz="361460">
              <a:spcBef>
                <a:spcPts val="2531"/>
              </a:spcBef>
              <a:defRPr sz="3168"/>
            </a:pPr>
            <a:r>
              <a:t>To be general, we'll just think of abstract </a:t>
            </a:r>
            <a:r>
              <a:rPr i="1"/>
              <a:t>resources</a:t>
            </a:r>
            <a:r>
              <a:t> and processes that want to acquire them</a:t>
            </a:r>
          </a:p>
          <a:p>
            <a:pPr marL="275024" indent="-275024" defTabSz="361460">
              <a:spcBef>
                <a:spcPts val="2531"/>
              </a:spcBef>
              <a:defRPr sz="3168"/>
            </a:pPr>
            <a:r>
              <a:t>We have two flavors:</a:t>
            </a:r>
          </a:p>
          <a:p>
            <a:pPr marL="550048" lvl="1" indent="-275024" defTabSz="361460">
              <a:spcBef>
                <a:spcPts val="2531"/>
              </a:spcBef>
              <a:defRPr sz="3168"/>
            </a:pPr>
            <a:r>
              <a:t>Non-preemptible: once given, they cannot be taken away without cooperation from the process</a:t>
            </a:r>
          </a:p>
          <a:p>
            <a:pPr marL="550048" lvl="1" indent="-275024" defTabSz="361460">
              <a:spcBef>
                <a:spcPts val="2531"/>
              </a:spcBef>
              <a:defRPr sz="3168"/>
            </a:pPr>
            <a:r>
              <a:t>Preemptible: we can take it away from the process with no harm done</a:t>
            </a:r>
          </a:p>
          <a:p>
            <a:pPr marL="275024" indent="-275024" defTabSz="361460">
              <a:spcBef>
                <a:spcPts val="2531"/>
              </a:spcBef>
              <a:defRPr sz="3168"/>
            </a:pPr>
            <a:r>
              <a:t>For example, RAM is preemptible, because we can just swap the pages to disk without the process noticing</a:t>
            </a:r>
          </a:p>
        </p:txBody>
      </p:sp>
    </p:spTree>
    <p:extLst>
      <p:ext uri="{BB962C8B-B14F-4D97-AF65-F5344CB8AC3E}">
        <p14:creationId xmlns:p14="http://schemas.microsoft.com/office/powerpoint/2010/main" val="86028779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 Placeholder 2"/>
          <p:cNvSpPr>
            <a:spLocks noGrp="1"/>
          </p:cNvSpPr>
          <p:nvPr>
            <p:ph sz="half" idx="1"/>
          </p:nvPr>
        </p:nvSpPr>
        <p:spPr>
          <a:xfrm>
            <a:off x="1069848" y="2093976"/>
            <a:ext cx="4754880" cy="3977640"/>
          </a:xfrm>
        </p:spPr>
        <p:txBody>
          <a:bodyPr>
            <a:normAutofit lnSpcReduction="10000"/>
          </a:bodyPr>
          <a:lstStyle/>
          <a:p>
            <a:r>
              <a:rPr lang="en-US" dirty="0"/>
              <a:t>Deadlocks</a:t>
            </a:r>
          </a:p>
          <a:p>
            <a:pPr lvl="1"/>
            <a:r>
              <a:rPr lang="en-US" dirty="0"/>
              <a:t>Definition</a:t>
            </a:r>
          </a:p>
          <a:p>
            <a:pPr lvl="1"/>
            <a:r>
              <a:rPr lang="en-US" dirty="0"/>
              <a:t>Conditions</a:t>
            </a:r>
          </a:p>
          <a:p>
            <a:pPr lvl="1"/>
            <a:r>
              <a:rPr lang="en-US" dirty="0"/>
              <a:t>Modeling</a:t>
            </a:r>
          </a:p>
          <a:p>
            <a:pPr lvl="1"/>
            <a:r>
              <a:rPr lang="en-US" dirty="0"/>
              <a:t>Detection &amp; Recovery</a:t>
            </a:r>
          </a:p>
          <a:p>
            <a:pPr lvl="1"/>
            <a:r>
              <a:rPr lang="en-US" dirty="0"/>
              <a:t>Avoidance</a:t>
            </a:r>
          </a:p>
          <a:p>
            <a:pPr lvl="1"/>
            <a:r>
              <a:rPr lang="en-US" dirty="0"/>
              <a:t>Prevention</a:t>
            </a:r>
          </a:p>
          <a:p>
            <a:pPr lvl="1"/>
            <a:endParaRPr lang="en-US" dirty="0"/>
          </a:p>
          <a:p>
            <a:r>
              <a:rPr lang="en-US" dirty="0">
                <a:solidFill>
                  <a:srgbClr val="FF0000"/>
                </a:solidFill>
              </a:rPr>
              <a:t>Other Issues</a:t>
            </a:r>
          </a:p>
          <a:p>
            <a:pPr lvl="1"/>
            <a:r>
              <a:rPr lang="en-US" dirty="0"/>
              <a:t>Starvation</a:t>
            </a:r>
          </a:p>
          <a:p>
            <a:pPr lvl="1"/>
            <a:r>
              <a:rPr lang="en-US" dirty="0" err="1"/>
              <a:t>Livelock</a:t>
            </a:r>
            <a:r>
              <a:rPr lang="en-US" dirty="0"/>
              <a:t> </a:t>
            </a:r>
          </a:p>
          <a:p>
            <a:pPr lvl="1"/>
            <a:r>
              <a:rPr lang="en-US" dirty="0"/>
              <a:t>Two Phase Locking</a:t>
            </a:r>
          </a:p>
          <a:p>
            <a:endParaRPr lang="en-US" dirty="0"/>
          </a:p>
        </p:txBody>
      </p:sp>
    </p:spTree>
    <p:extLst>
      <p:ext uri="{BB962C8B-B14F-4D97-AF65-F5344CB8AC3E}">
        <p14:creationId xmlns:p14="http://schemas.microsoft.com/office/powerpoint/2010/main" val="181889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starvation</a:t>
            </a:r>
          </a:p>
        </p:txBody>
      </p:sp>
      <p:sp>
        <p:nvSpPr>
          <p:cNvPr id="3" name="Content Placeholder 2"/>
          <p:cNvSpPr>
            <a:spLocks noGrp="1"/>
          </p:cNvSpPr>
          <p:nvPr>
            <p:ph idx="1"/>
          </p:nvPr>
        </p:nvSpPr>
        <p:spPr/>
        <p:txBody>
          <a:bodyPr/>
          <a:lstStyle/>
          <a:p>
            <a:r>
              <a:rPr lang="en-US" dirty="0"/>
              <a:t>Processes need resources </a:t>
            </a:r>
          </a:p>
          <a:p>
            <a:r>
              <a:rPr lang="en-US" dirty="0"/>
              <a:t>OS allocates resources based on a policy</a:t>
            </a:r>
          </a:p>
          <a:p>
            <a:r>
              <a:rPr lang="en-US" dirty="0"/>
              <a:t>Sometimes this policies lead to a process never getting the resource =&gt; </a:t>
            </a:r>
            <a:r>
              <a:rPr lang="en-US" b="1" dirty="0"/>
              <a:t>Starvation</a:t>
            </a:r>
          </a:p>
          <a:p>
            <a:r>
              <a:rPr lang="en-US" dirty="0"/>
              <a:t>Can be avoided using </a:t>
            </a:r>
            <a:r>
              <a:rPr lang="en-US" b="1" dirty="0"/>
              <a:t>FIFO</a:t>
            </a:r>
            <a:r>
              <a:rPr lang="en-US" dirty="0"/>
              <a:t> policy</a:t>
            </a:r>
          </a:p>
          <a:p>
            <a:r>
              <a:rPr lang="en-US" dirty="0"/>
              <a:t>Examples:</a:t>
            </a:r>
          </a:p>
          <a:p>
            <a:pPr lvl="1"/>
            <a:r>
              <a:rPr lang="en-US" dirty="0"/>
              <a:t>Dining Philosophers</a:t>
            </a:r>
          </a:p>
          <a:p>
            <a:pPr lvl="1"/>
            <a:r>
              <a:rPr lang="en-US" dirty="0"/>
              <a:t>Printing a large file</a:t>
            </a:r>
          </a:p>
        </p:txBody>
      </p:sp>
    </p:spTree>
    <p:extLst>
      <p:ext uri="{BB962C8B-B14F-4D97-AF65-F5344CB8AC3E}">
        <p14:creationId xmlns:p14="http://schemas.microsoft.com/office/powerpoint/2010/main" val="357915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err="1"/>
              <a:t>Livelock</a:t>
            </a:r>
            <a:endParaRPr lang="en-US" altLang="en-US" dirty="0"/>
          </a:p>
        </p:txBody>
      </p:sp>
      <p:pic>
        <p:nvPicPr>
          <p:cNvPr id="5" name="Picture 4"/>
          <p:cNvPicPr>
            <a:picLocks noChangeAspect="1"/>
          </p:cNvPicPr>
          <p:nvPr/>
        </p:nvPicPr>
        <p:blipFill rotWithShape="1">
          <a:blip r:embed="rId2"/>
          <a:srcRect b="48056"/>
          <a:stretch/>
        </p:blipFill>
        <p:spPr>
          <a:xfrm>
            <a:off x="851812" y="2104951"/>
            <a:ext cx="4988928" cy="3105087"/>
          </a:xfrm>
          <a:prstGeom prst="rect">
            <a:avLst/>
          </a:prstGeom>
        </p:spPr>
      </p:pic>
      <p:grpSp>
        <p:nvGrpSpPr>
          <p:cNvPr id="8" name="Group 7"/>
          <p:cNvGrpSpPr/>
          <p:nvPr/>
        </p:nvGrpSpPr>
        <p:grpSpPr>
          <a:xfrm>
            <a:off x="6058776" y="2178553"/>
            <a:ext cx="5406038" cy="2957881"/>
            <a:chOff x="6058776" y="1992129"/>
            <a:chExt cx="5406038" cy="2957881"/>
          </a:xfrm>
        </p:grpSpPr>
        <p:pic>
          <p:nvPicPr>
            <p:cNvPr id="6" name="Picture 5"/>
            <p:cNvPicPr>
              <a:picLocks noChangeAspect="1"/>
            </p:cNvPicPr>
            <p:nvPr/>
          </p:nvPicPr>
          <p:blipFill rotWithShape="1">
            <a:blip r:embed="rId2"/>
            <a:srcRect t="56657"/>
            <a:stretch/>
          </p:blipFill>
          <p:spPr>
            <a:xfrm>
              <a:off x="6058776" y="2343705"/>
              <a:ext cx="5406038" cy="2606305"/>
            </a:xfrm>
            <a:prstGeom prst="rect">
              <a:avLst/>
            </a:prstGeom>
          </p:spPr>
        </p:pic>
        <p:sp>
          <p:nvSpPr>
            <p:cNvPr id="7" name="TextBox 6"/>
            <p:cNvSpPr txBox="1"/>
            <p:nvPr/>
          </p:nvSpPr>
          <p:spPr>
            <a:xfrm>
              <a:off x="6374167" y="1992129"/>
              <a:ext cx="2552430" cy="369332"/>
            </a:xfrm>
            <a:prstGeom prst="rect">
              <a:avLst/>
            </a:prstGeom>
            <a:noFill/>
          </p:spPr>
          <p:txBody>
            <a:bodyPr wrap="none" rtlCol="0">
              <a:spAutoFit/>
            </a:bodyPr>
            <a:lstStyle/>
            <a:p>
              <a:r>
                <a:rPr lang="en-US" dirty="0"/>
                <a:t>void </a:t>
              </a:r>
              <a:r>
                <a:rPr lang="en-US" dirty="0" err="1"/>
                <a:t>process_B</a:t>
              </a:r>
              <a:r>
                <a:rPr lang="en-US" dirty="0"/>
                <a:t>(void) {</a:t>
              </a:r>
            </a:p>
          </p:txBody>
        </p:sp>
      </p:grpSp>
    </p:spTree>
    <p:extLst>
      <p:ext uri="{BB962C8B-B14F-4D97-AF65-F5344CB8AC3E}">
        <p14:creationId xmlns:p14="http://schemas.microsoft.com/office/powerpoint/2010/main" val="9254866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locking</a:t>
            </a:r>
          </a:p>
        </p:txBody>
      </p:sp>
      <p:sp>
        <p:nvSpPr>
          <p:cNvPr id="3" name="Content Placeholder 2"/>
          <p:cNvSpPr>
            <a:spLocks noGrp="1"/>
          </p:cNvSpPr>
          <p:nvPr>
            <p:ph idx="1"/>
          </p:nvPr>
        </p:nvSpPr>
        <p:spPr/>
        <p:txBody>
          <a:bodyPr>
            <a:normAutofit lnSpcReduction="10000"/>
          </a:bodyPr>
          <a:lstStyle/>
          <a:p>
            <a:r>
              <a:rPr lang="en-US" dirty="0"/>
              <a:t>Used in database systems</a:t>
            </a:r>
          </a:p>
          <a:p>
            <a:r>
              <a:rPr lang="en-US" dirty="0"/>
              <a:t>Algorithm:</a:t>
            </a:r>
          </a:p>
          <a:p>
            <a:pPr lvl="1"/>
            <a:r>
              <a:rPr lang="en-US" dirty="0"/>
              <a:t>Try to lock all the records it needs one by one</a:t>
            </a:r>
          </a:p>
          <a:p>
            <a:pPr lvl="1"/>
            <a:r>
              <a:rPr lang="en-US" dirty="0"/>
              <a:t>If success perform updates and release the locks. No work done in first </a:t>
            </a:r>
            <a:r>
              <a:rPr lang="en-US" dirty="0" err="1"/>
              <a:t>phease</a:t>
            </a:r>
            <a:r>
              <a:rPr lang="en-US" dirty="0"/>
              <a:t>. </a:t>
            </a:r>
          </a:p>
          <a:p>
            <a:pPr lvl="1"/>
            <a:r>
              <a:rPr lang="en-US" dirty="0"/>
              <a:t>If fail: release all locks and start again. </a:t>
            </a:r>
          </a:p>
          <a:p>
            <a:pPr lvl="1"/>
            <a:endParaRPr lang="en-US" dirty="0"/>
          </a:p>
          <a:p>
            <a:r>
              <a:rPr lang="en-US" dirty="0"/>
              <a:t>Problems:</a:t>
            </a:r>
          </a:p>
          <a:p>
            <a:pPr lvl="1"/>
            <a:r>
              <a:rPr lang="en-US" dirty="0"/>
              <a:t>Real time systems</a:t>
            </a:r>
          </a:p>
          <a:p>
            <a:pPr lvl="1"/>
            <a:r>
              <a:rPr lang="en-US" dirty="0"/>
              <a:t>Network </a:t>
            </a:r>
          </a:p>
        </p:txBody>
      </p:sp>
    </p:spTree>
    <p:extLst>
      <p:ext uri="{BB962C8B-B14F-4D97-AF65-F5344CB8AC3E}">
        <p14:creationId xmlns:p14="http://schemas.microsoft.com/office/powerpoint/2010/main" val="40441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rPr dirty="0"/>
              <a:t>Deadlock Definition</a:t>
            </a:r>
          </a:p>
        </p:txBody>
      </p:sp>
      <p:sp>
        <p:nvSpPr>
          <p:cNvPr id="235" name="Shape 235"/>
          <p:cNvSpPr>
            <a:spLocks noGrp="1"/>
          </p:cNvSpPr>
          <p:nvPr>
            <p:ph type="body" idx="1"/>
          </p:nvPr>
        </p:nvSpPr>
        <p:spPr>
          <a:prstGeom prst="rect">
            <a:avLst/>
          </a:prstGeom>
        </p:spPr>
        <p:txBody>
          <a:bodyPr/>
          <a:lstStyle/>
          <a:p>
            <a:r>
              <a:t>We can define a deadlock more formally now:</a:t>
            </a:r>
            <a:br/>
            <a:r>
              <a:t/>
            </a:r>
            <a:br/>
            <a:r>
              <a:rPr i="1"/>
              <a:t>A set of processes is deadlocked if each process in the set is waiting for an event that only another process in the set can cause. </a:t>
            </a:r>
          </a:p>
        </p:txBody>
      </p:sp>
    </p:spTree>
    <p:extLst>
      <p:ext uri="{BB962C8B-B14F-4D97-AF65-F5344CB8AC3E}">
        <p14:creationId xmlns:p14="http://schemas.microsoft.com/office/powerpoint/2010/main" val="202480696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7824788" cy="1220148"/>
          </a:xfrm>
        </p:spPr>
        <p:txBody>
          <a:bodyPr>
            <a:normAutofit/>
          </a:bodyPr>
          <a:lstStyle/>
          <a:p>
            <a:r>
              <a:rPr lang="en-US" sz="6000" dirty="0"/>
              <a:t>Conditions</a:t>
            </a:r>
            <a:r>
              <a:rPr lang="en-US" b="1" dirty="0">
                <a:solidFill>
                  <a:schemeClr val="accent1">
                    <a:lumMod val="50000"/>
                  </a:schemeClr>
                </a:solidFill>
              </a:rPr>
              <a:t> </a:t>
            </a:r>
            <a:r>
              <a:rPr lang="en-US" dirty="0"/>
              <a:t>for</a:t>
            </a:r>
            <a:r>
              <a:rPr lang="en-US" b="1" dirty="0">
                <a:solidFill>
                  <a:schemeClr val="accent1">
                    <a:lumMod val="50000"/>
                  </a:schemeClr>
                </a:solidFill>
              </a:rPr>
              <a:t> </a:t>
            </a:r>
            <a:r>
              <a:rPr lang="en-US" dirty="0"/>
              <a:t>Deadlock</a:t>
            </a:r>
          </a:p>
        </p:txBody>
      </p:sp>
      <p:sp>
        <p:nvSpPr>
          <p:cNvPr id="3" name="Content Placeholder 2"/>
          <p:cNvSpPr>
            <a:spLocks noGrp="1"/>
          </p:cNvSpPr>
          <p:nvPr>
            <p:ph idx="4294967295"/>
          </p:nvPr>
        </p:nvSpPr>
        <p:spPr>
          <a:xfrm>
            <a:off x="2362200" y="1295400"/>
            <a:ext cx="8305800" cy="5257800"/>
          </a:xfrm>
        </p:spPr>
        <p:txBody>
          <a:bodyPr/>
          <a:lstStyle/>
          <a:p>
            <a:pPr lvl="1"/>
            <a:endParaRPr lang="en-US" dirty="0"/>
          </a:p>
          <a:p>
            <a:endParaRPr lang="en-US" dirty="0"/>
          </a:p>
        </p:txBody>
      </p:sp>
      <p:graphicFrame>
        <p:nvGraphicFramePr>
          <p:cNvPr id="5" name="Diagram 4"/>
          <p:cNvGraphicFramePr/>
          <p:nvPr>
            <p:extLst/>
          </p:nvPr>
        </p:nvGraphicFramePr>
        <p:xfrm>
          <a:off x="1981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9209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30945</TotalTime>
  <Words>4523</Words>
  <Application>Microsoft Macintosh PowerPoint</Application>
  <PresentationFormat>宽屏</PresentationFormat>
  <Paragraphs>494</Paragraphs>
  <Slides>73</Slides>
  <Notes>20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链接</vt:lpstr>
      </vt:variant>
      <vt:variant>
        <vt:i4>2</vt:i4>
      </vt:variant>
      <vt:variant>
        <vt:lpstr>幻灯片标题</vt:lpstr>
      </vt:variant>
      <vt:variant>
        <vt:i4>73</vt:i4>
      </vt:variant>
    </vt:vector>
  </HeadingPairs>
  <TitlesOfParts>
    <vt:vector size="84" baseType="lpstr">
      <vt:lpstr>Calibri</vt:lpstr>
      <vt:lpstr>Helvetica</vt:lpstr>
      <vt:lpstr>Helvetica Light</vt:lpstr>
      <vt:lpstr>Rockwell</vt:lpstr>
      <vt:lpstr>Rockwell Condensed</vt:lpstr>
      <vt:lpstr>Rockwell Extra Bold</vt:lpstr>
      <vt:lpstr>Times New Roman</vt:lpstr>
      <vt:lpstr>Wingdings</vt:lpstr>
      <vt:lpstr>Wood Type</vt:lpstr>
      <vt:lpstr>mclaughlinkl:Desktop:Stallings%20Books:OS8e:OS8e-Figures:05-Concurrency-1:VerticalFigures.doc!OLE_LINK17</vt:lpstr>
      <vt:lpstr>mclaughlinkl:Desktop:Stallings%20Books:OS8e:OS8e-Figures:05-Concurrency-1:VerticalFigures.doc!OLE_LINK18</vt:lpstr>
      <vt:lpstr>Lecture 9:   DEADLOCK</vt:lpstr>
      <vt:lpstr>deadlock</vt:lpstr>
      <vt:lpstr>Resource Categories</vt:lpstr>
      <vt:lpstr>PowerPoint 演示文稿</vt:lpstr>
      <vt:lpstr>Example 2: Memory Request</vt:lpstr>
      <vt:lpstr>Consumable Resources Deadlock</vt:lpstr>
      <vt:lpstr>Deadlocks: Resources</vt:lpstr>
      <vt:lpstr>Deadlock Definition</vt:lpstr>
      <vt:lpstr>Conditions for Deadlock</vt:lpstr>
      <vt:lpstr>Classic synchronization problems</vt:lpstr>
      <vt:lpstr>Producer consumer I</vt:lpstr>
      <vt:lpstr>Producer consumer II</vt:lpstr>
      <vt:lpstr>Producer consumer III</vt:lpstr>
      <vt:lpstr>producer</vt:lpstr>
      <vt:lpstr>consumer</vt:lpstr>
      <vt:lpstr>Readers/Writers Problem</vt:lpstr>
      <vt:lpstr>PowerPoint 演示文稿</vt:lpstr>
      <vt:lpstr>PowerPoint 演示文稿</vt:lpstr>
      <vt:lpstr>PowerPoint 演示文稿</vt:lpstr>
      <vt:lpstr>The Dining Philosophers Problem (1)</vt:lpstr>
      <vt:lpstr>The Dining Philosophers Problem (2)</vt:lpstr>
      <vt:lpstr>The Dining Philosophers Problem (3)</vt:lpstr>
      <vt:lpstr>The Dining Philosophers Problem (4)</vt:lpstr>
      <vt:lpstr>The Dining Philosophers Problem (5)</vt:lpstr>
      <vt:lpstr>PowerPoint 演示文稿</vt:lpstr>
      <vt:lpstr>PowerPoint 演示文稿</vt:lpstr>
      <vt:lpstr>Dining philosopers solution (python)</vt:lpstr>
      <vt:lpstr>Deadlock HANDLING</vt:lpstr>
      <vt:lpstr>OUTLINE</vt:lpstr>
      <vt:lpstr>OUTLINE</vt:lpstr>
      <vt:lpstr>Deadlock Definition</vt:lpstr>
      <vt:lpstr>OUTLINE</vt:lpstr>
      <vt:lpstr>Conditions for Deadlock</vt:lpstr>
      <vt:lpstr>OUTLINE</vt:lpstr>
      <vt:lpstr>Modeling Deadlocks</vt:lpstr>
      <vt:lpstr>Deadlock Modeling</vt:lpstr>
      <vt:lpstr>More Complicated</vt:lpstr>
      <vt:lpstr>Dealing with Deadlocks</vt:lpstr>
      <vt:lpstr>PowerPoint 演示文稿</vt:lpstr>
      <vt:lpstr>OUTLINE</vt:lpstr>
      <vt:lpstr>Deadlock Detection</vt:lpstr>
      <vt:lpstr>Deadlock Detection</vt:lpstr>
      <vt:lpstr>Deadlock Avoided</vt:lpstr>
      <vt:lpstr>Deadlock Detection  (Multiple Resources)</vt:lpstr>
      <vt:lpstr>Allocation/Request Matrices</vt:lpstr>
      <vt:lpstr>Relations and Invariants</vt:lpstr>
      <vt:lpstr>Detecting Deadlock</vt:lpstr>
      <vt:lpstr>Worked Example</vt:lpstr>
      <vt:lpstr>When to Check</vt:lpstr>
      <vt:lpstr>How to Recover</vt:lpstr>
      <vt:lpstr>OUTLINE</vt:lpstr>
      <vt:lpstr>Deadlock Avoidance</vt:lpstr>
      <vt:lpstr>Resource Trajectories (Intuition)</vt:lpstr>
      <vt:lpstr>Safe and Unsafe States</vt:lpstr>
      <vt:lpstr>Safe State</vt:lpstr>
      <vt:lpstr>Unsafe State</vt:lpstr>
      <vt:lpstr>Banker's Algorithm</vt:lpstr>
      <vt:lpstr>Banker's Algorithm (Multiple Resources)</vt:lpstr>
      <vt:lpstr>Example</vt:lpstr>
      <vt:lpstr>Algorithm</vt:lpstr>
      <vt:lpstr>Example</vt:lpstr>
      <vt:lpstr>Deadlock Avoidance in Practice</vt:lpstr>
      <vt:lpstr>OUTLINE</vt:lpstr>
      <vt:lpstr>Deadlock Prevention</vt:lpstr>
      <vt:lpstr>Attacking conditions</vt:lpstr>
      <vt:lpstr>Attacking Conditions</vt:lpstr>
      <vt:lpstr>Attacking Circular Wait</vt:lpstr>
      <vt:lpstr>Attacking Circular Wait</vt:lpstr>
      <vt:lpstr>Attacking Circular Wait</vt:lpstr>
      <vt:lpstr>OUTLINE</vt:lpstr>
      <vt:lpstr>starvation</vt:lpstr>
      <vt:lpstr>Livelock</vt:lpstr>
      <vt:lpstr>Two phase locking</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Sandoval</dc:creator>
  <cp:lastModifiedBy>Microsoft Office 用户</cp:lastModifiedBy>
  <cp:revision>266</cp:revision>
  <cp:lastPrinted>2016-11-28T18:55:45Z</cp:lastPrinted>
  <dcterms:created xsi:type="dcterms:W3CDTF">2016-10-11T22:18:57Z</dcterms:created>
  <dcterms:modified xsi:type="dcterms:W3CDTF">2019-05-09T21:58:37Z</dcterms:modified>
</cp:coreProperties>
</file>