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306" r:id="rId4"/>
    <p:sldId id="283" r:id="rId5"/>
    <p:sldId id="282" r:id="rId6"/>
    <p:sldId id="316" r:id="rId7"/>
    <p:sldId id="303" r:id="rId8"/>
    <p:sldId id="293" r:id="rId9"/>
    <p:sldId id="286" r:id="rId10"/>
    <p:sldId id="294" r:id="rId11"/>
    <p:sldId id="287" r:id="rId12"/>
    <p:sldId id="288" r:id="rId13"/>
    <p:sldId id="289" r:id="rId14"/>
    <p:sldId id="292" r:id="rId15"/>
    <p:sldId id="302" r:id="rId16"/>
    <p:sldId id="309" r:id="rId17"/>
    <p:sldId id="295" r:id="rId18"/>
    <p:sldId id="296" r:id="rId19"/>
    <p:sldId id="304" r:id="rId20"/>
    <p:sldId id="308" r:id="rId21"/>
    <p:sldId id="310" r:id="rId22"/>
    <p:sldId id="300" r:id="rId23"/>
    <p:sldId id="301" r:id="rId24"/>
    <p:sldId id="312" r:id="rId25"/>
    <p:sldId id="305" r:id="rId26"/>
    <p:sldId id="311" r:id="rId27"/>
    <p:sldId id="307" r:id="rId28"/>
    <p:sldId id="313" r:id="rId29"/>
    <p:sldId id="314" r:id="rId30"/>
    <p:sldId id="31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39F7A"/>
    <a:srgbClr val="026A51"/>
    <a:srgbClr val="CDCDCD"/>
    <a:srgbClr val="C0C0C0"/>
    <a:srgbClr val="B2B2B2"/>
    <a:srgbClr val="04D6A4"/>
    <a:srgbClr val="FF9900"/>
    <a:srgbClr val="02785C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48" autoAdjust="0"/>
    <p:restoredTop sz="94660"/>
  </p:normalViewPr>
  <p:slideViewPr>
    <p:cSldViewPr snapToGrid="0">
      <p:cViewPr>
        <p:scale>
          <a:sx n="66" d="100"/>
          <a:sy n="66" d="100"/>
        </p:scale>
        <p:origin x="31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1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6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2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5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5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17A30-FEE5-4CC9-BFBB-6C53CC9D435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9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2013697"/>
            <a:ext cx="12192001" cy="2630874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374" y="2137293"/>
            <a:ext cx="10283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spc="300" smtClean="0">
                <a:solidFill>
                  <a:schemeClr val="bg1"/>
                </a:solidFill>
                <a:latin typeface="Rockwell" panose="02060603020205020403" pitchFamily="18" charset="0"/>
              </a:rPr>
              <a:t>PINJEMIN</a:t>
            </a:r>
            <a:endParaRPr lang="en-US" sz="8000" spc="30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75" y="3415645"/>
            <a:ext cx="10283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chemeClr val="bg1"/>
                </a:solidFill>
                <a:latin typeface="SketchFlow Print" panose="02000000000000000000" pitchFamily="2" charset="0"/>
              </a:rPr>
              <a:t>- Mockup &amp; Wireframe </a:t>
            </a:r>
            <a:r>
              <a:rPr lang="en-US" sz="3200" smtClean="0">
                <a:solidFill>
                  <a:schemeClr val="bg1"/>
                </a:solidFill>
                <a:latin typeface="SketchFlow Print" panose="02000000000000000000" pitchFamily="2" charset="0"/>
              </a:rPr>
              <a:t>–</a:t>
            </a:r>
            <a:br>
              <a:rPr lang="en-US" sz="3200" smtClean="0">
                <a:solidFill>
                  <a:schemeClr val="bg1"/>
                </a:solidFill>
                <a:latin typeface="SketchFlow Print" panose="02000000000000000000" pitchFamily="2" charset="0"/>
              </a:rPr>
            </a:br>
            <a:r>
              <a:rPr lang="en-US" sz="3200" smtClean="0">
                <a:solidFill>
                  <a:schemeClr val="bg1"/>
                </a:solidFill>
                <a:latin typeface="SketchFlow Print" panose="02000000000000000000" pitchFamily="2" charset="0"/>
              </a:rPr>
              <a:t>- Workflow-</a:t>
            </a:r>
            <a:endParaRPr lang="en-US" sz="3200">
              <a:solidFill>
                <a:schemeClr val="bg1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6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4840120"/>
            <a:ext cx="12192001" cy="1198730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1450" y="5029200"/>
            <a:ext cx="1202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chemeClr val="bg1"/>
                </a:solidFill>
                <a:latin typeface="SketchFlow Print" panose="02000000000000000000" pitchFamily="2" charset="0"/>
              </a:rPr>
              <a:t>Display detail post</a:t>
            </a:r>
            <a:endParaRPr lang="en-US" sz="4800">
              <a:solidFill>
                <a:schemeClr val="bg1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96017" y="294481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 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2388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Detail </a:t>
            </a:r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24069" y="883215"/>
            <a:ext cx="3791282" cy="2155259"/>
            <a:chOff x="424067" y="1873360"/>
            <a:chExt cx="3790123" cy="3076547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24067" y="1873360"/>
              <a:ext cx="3790122" cy="307654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Ferdinand </a:t>
              </a:r>
              <a:r>
                <a:rPr 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Antonius</a:t>
              </a:r>
              <a:br>
                <a:rPr 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Diposkan </a:t>
              </a:r>
              <a:r>
                <a:rPr 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12 Des 2015, jam 23:55</a:t>
              </a:r>
              <a:endParaRPr lang="en-US" sz="1000" i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6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6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Gw 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lagi ngidam keju bakar. Ada yang punya? Lorem ipsum dolor sit amet constitr adipiscing elit makan keju baka. 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Dibutuhkan paling lambat 12 Des 2015, jam 12:45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424069" y="883216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2909" y="979049"/>
            <a:ext cx="538609" cy="461665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23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</a:t>
            </a:r>
            <a:endParaRPr lang="en-US" sz="2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484543" y="1443605"/>
            <a:ext cx="366835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22910" y="3235614"/>
            <a:ext cx="3791282" cy="276999"/>
          </a:xfrm>
          <a:prstGeom prst="rect">
            <a:avLst/>
          </a:prstGeom>
          <a:noFill/>
        </p:spPr>
        <p:txBody>
          <a:bodyPr wrap="square" lIns="137160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PEMBERIAN PINJAMAN</a:t>
            </a:r>
            <a:endParaRPr lang="en-US" sz="1200" b="1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4070" y="3518810"/>
            <a:ext cx="3790121" cy="246221"/>
          </a:xfrm>
          <a:prstGeom prst="rect">
            <a:avLst/>
          </a:prstGeom>
          <a:noFill/>
          <a:ln>
            <a:noFill/>
          </a:ln>
        </p:spPr>
        <p:txBody>
          <a:bodyPr wrap="square" lIns="137160" rIns="137160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t>Anda belum mengajukan pemberian pinjaman.</a:t>
            </a:r>
            <a:endParaRPr 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351213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351213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323161" y="294481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 </a:t>
            </a:r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79532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Detail Post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351214" y="883215"/>
            <a:ext cx="3791281" cy="2155259"/>
            <a:chOff x="424068" y="1873360"/>
            <a:chExt cx="3790122" cy="3076547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24068" y="1873360"/>
              <a:ext cx="3788963" cy="307654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Ferdinand </a:t>
              </a:r>
              <a:r>
                <a:rPr 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Antonius</a:t>
              </a:r>
              <a:br>
                <a:rPr 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Diposkan </a:t>
              </a:r>
              <a:r>
                <a:rPr 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12 Des 2015, jam 23:55</a:t>
              </a:r>
              <a:endParaRPr lang="en-US" sz="1000" i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6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6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Gw 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lagi ngidam keju bakar. Ada yang punya? Lorem ipsum dolor sit amet constitr adipiscing elit makan keju baka. 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Dibutuhkan paling lambat 12 Des 2015, jam 12:45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92" name="Straight Connector 91"/>
          <p:cNvCxnSpPr/>
          <p:nvPr/>
        </p:nvCxnSpPr>
        <p:spPr>
          <a:xfrm>
            <a:off x="4351213" y="883216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411687" y="1443605"/>
            <a:ext cx="366835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350054" y="3235614"/>
            <a:ext cx="3791282" cy="276999"/>
          </a:xfrm>
          <a:prstGeom prst="rect">
            <a:avLst/>
          </a:prstGeom>
          <a:noFill/>
        </p:spPr>
        <p:txBody>
          <a:bodyPr wrap="square" lIns="137160" rtlCol="0">
            <a:spAutoFit/>
          </a:bodyPr>
          <a:lstStyle/>
          <a:p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PEMBERIAN </a:t>
            </a:r>
            <a:r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PINJAMAN</a:t>
            </a:r>
            <a:endParaRPr lang="en-US" sz="1200" b="1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50053" y="973997"/>
            <a:ext cx="538609" cy="461665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23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</a:t>
            </a:r>
            <a:endParaRPr lang="en-US" sz="2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351214" y="3547746"/>
            <a:ext cx="3790122" cy="815608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Muhammad Kipet Sentosa </a:t>
            </a: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23:55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Bro... Gw punya kejunya, bakarannya sih nggak ada. Mau?</a:t>
            </a: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7936231" y="3664093"/>
            <a:ext cx="45719" cy="201876"/>
            <a:chOff x="2257425" y="693922"/>
            <a:chExt cx="61704" cy="272459"/>
          </a:xfrm>
          <a:solidFill>
            <a:schemeClr val="bg1">
              <a:lumMod val="75000"/>
            </a:schemeClr>
          </a:solidFill>
        </p:grpSpPr>
        <p:sp>
          <p:nvSpPr>
            <p:cNvPr id="114" name="Rounded Rectangle 113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4351214" y="4378421"/>
            <a:ext cx="3790122" cy="1000274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 Antonius</a:t>
            </a:r>
            <a:b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23:55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Ok. Nanti ketemuan di 220’20” BT 135’20” LS, ya. Jangan lupa pakai minyak angin Ching Ku.</a:t>
            </a: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351214" y="5392429"/>
            <a:ext cx="3790122" cy="356251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498283" y="5357997"/>
            <a:ext cx="3581761" cy="4280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smtClean="0">
                <a:solidFill>
                  <a:srgbClr val="028062"/>
                </a:solidFill>
                <a:latin typeface="FontAwesome" pitchFamily="2" charset="0"/>
              </a:rPr>
              <a:t> 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BALAS               </a:t>
            </a:r>
            <a:r>
              <a:rPr lang="en-US" sz="1200" b="1" smtClean="0">
                <a:solidFill>
                  <a:srgbClr val="028062"/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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PENYERAHAN BARANG</a:t>
            </a:r>
            <a:endParaRPr 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8277197" y="3542803"/>
            <a:ext cx="359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&lt;- Tombol “...” di sini isinya edit dan delete.</a:t>
            </a:r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277197" y="281499"/>
            <a:ext cx="3596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&lt;- PERMINTAAN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Yang dilihat oleh: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ORANG YANG BUKAN SI PEMBUAT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POST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42506" y="2610413"/>
            <a:ext cx="3778990" cy="428061"/>
          </a:xfrm>
          <a:prstGeom prst="rect">
            <a:avLst/>
          </a:prstGeom>
          <a:noFill/>
        </p:spPr>
        <p:txBody>
          <a:bodyPr wrap="square" lIns="137160" rIns="137160" rtlCol="0" anchor="ctr" anchorCtr="0">
            <a:noAutofit/>
          </a:bodyPr>
          <a:lstStyle/>
          <a:p>
            <a:pPr algn="r"/>
            <a:r>
              <a:rPr lang="en-US" sz="1200" smtClean="0">
                <a:solidFill>
                  <a:srgbClr val="028062"/>
                </a:solidFill>
                <a:latin typeface="FontAwesome" pitchFamily="2" charset="0"/>
              </a:rPr>
              <a:t>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KASIH PINJEM</a:t>
            </a:r>
            <a:r>
              <a:rPr lang="en-US" sz="1200" smtClean="0"/>
              <a:t>      </a:t>
            </a:r>
            <a:r>
              <a:rPr lang="en-US" sz="1200" smtClean="0">
                <a:solidFill>
                  <a:srgbClr val="028062"/>
                </a:solidFill>
                <a:latin typeface="FontAwesome" pitchFamily="2" charset="0"/>
              </a:rPr>
              <a:t>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LIHAT PROFIL</a:t>
            </a:r>
            <a:endParaRPr lang="en-US" sz="1200"/>
          </a:p>
        </p:txBody>
      </p:sp>
      <p:sp>
        <p:nvSpPr>
          <p:cNvPr id="145" name="TextBox 144"/>
          <p:cNvSpPr txBox="1"/>
          <p:nvPr/>
        </p:nvSpPr>
        <p:spPr>
          <a:xfrm>
            <a:off x="4362925" y="2610413"/>
            <a:ext cx="3778990" cy="428061"/>
          </a:xfrm>
          <a:prstGeom prst="rect">
            <a:avLst/>
          </a:prstGeom>
          <a:noFill/>
        </p:spPr>
        <p:txBody>
          <a:bodyPr wrap="square" lIns="137160" rIns="137160" rtlCol="0" anchor="ctr" anchorCtr="0">
            <a:noAutofit/>
          </a:bodyPr>
          <a:lstStyle/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</a:t>
            </a:r>
            <a:r>
              <a:rPr lang="en-US" sz="1200" b="1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 b="1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KASIH PINJEM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n-US" sz="1200" smtClean="0"/>
              <a:t> </a:t>
            </a:r>
            <a:r>
              <a:rPr lang="en-US" sz="1200" smtClean="0">
                <a:solidFill>
                  <a:srgbClr val="028062"/>
                </a:solidFill>
                <a:latin typeface="FontAwesome" pitchFamily="2" charset="0"/>
              </a:rPr>
              <a:t>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LIHAT PROFIL</a:t>
            </a:r>
            <a:endParaRPr lang="en-US" sz="1200"/>
          </a:p>
        </p:txBody>
      </p:sp>
      <p:sp>
        <p:nvSpPr>
          <p:cNvPr id="37" name="TextBox 36"/>
          <p:cNvSpPr txBox="1"/>
          <p:nvPr/>
        </p:nvSpPr>
        <p:spPr>
          <a:xfrm>
            <a:off x="8271052" y="4598075"/>
            <a:ext cx="35967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TOMBOL BALAS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-------------------------------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/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Kalau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bisa: drop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down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muncul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text box baru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di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bawahnya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/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Kalau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ga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bisa: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Popup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/ modal screen.</a:t>
            </a:r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3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96017" y="294481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 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2388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Detail Post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24069" y="883215"/>
            <a:ext cx="3791282" cy="2155259"/>
            <a:chOff x="424067" y="1873360"/>
            <a:chExt cx="3790123" cy="3076547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24067" y="1873360"/>
              <a:ext cx="3790122" cy="307654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Muhammad Kipet Sentosa</a:t>
              </a:r>
              <a:br>
                <a:rPr 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Diposkan </a:t>
              </a:r>
              <a:r>
                <a:rPr 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12 Des 2015, jam 23:55</a:t>
              </a:r>
              <a:endParaRPr lang="en-US" sz="1000" i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6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6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Gw 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lagi ngidam keju bakar. Ada yang punya? Lorem ipsum dolor sit amet constitr adipiscing elit makan keju baka. 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Dibutuhkan paling lambat 12 Des 2015, jam 12:45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424069" y="883216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2909" y="979049"/>
            <a:ext cx="538609" cy="461665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23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</a:t>
            </a:r>
            <a:endParaRPr lang="en-US" sz="2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484543" y="1443605"/>
            <a:ext cx="366835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22910" y="3235614"/>
            <a:ext cx="3791282" cy="276999"/>
          </a:xfrm>
          <a:prstGeom prst="rect">
            <a:avLst/>
          </a:prstGeom>
          <a:noFill/>
        </p:spPr>
        <p:txBody>
          <a:bodyPr wrap="square" lIns="137160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PEMBERIAN PINJAMAN</a:t>
            </a:r>
            <a:endParaRPr lang="en-US" sz="1200" b="1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4070" y="3518810"/>
            <a:ext cx="3790121" cy="246221"/>
          </a:xfrm>
          <a:prstGeom prst="rect">
            <a:avLst/>
          </a:prstGeom>
          <a:noFill/>
          <a:ln>
            <a:noFill/>
          </a:ln>
        </p:spPr>
        <p:txBody>
          <a:bodyPr wrap="square" lIns="137160" rIns="137160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t>Belum ada yang  mengajukan pemberian pinjaman.</a:t>
            </a:r>
            <a:endParaRPr 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351213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351213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323161" y="294481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 </a:t>
            </a:r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79532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Detail Post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351214" y="883215"/>
            <a:ext cx="3791281" cy="2155259"/>
            <a:chOff x="424068" y="1873360"/>
            <a:chExt cx="3790122" cy="3076547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24068" y="1873360"/>
              <a:ext cx="3788963" cy="307654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Muhammad Kipet Sentosa</a:t>
              </a:r>
              <a:br>
                <a:rPr 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Diposkan </a:t>
              </a:r>
              <a:r>
                <a:rPr 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12 Des 2015, jam 23:55</a:t>
              </a:r>
              <a:endParaRPr lang="en-US" sz="1000" i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6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6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Gw 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lagi ngidam keju bakar. Ada yang punya? Lorem ipsum dolor sit amet constitr adipiscing elit makan keju baka. 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Dibutuhkan paling lambat 12 Des 2015, jam 12:45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92" name="Straight Connector 91"/>
          <p:cNvCxnSpPr/>
          <p:nvPr/>
        </p:nvCxnSpPr>
        <p:spPr>
          <a:xfrm>
            <a:off x="4351213" y="883216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411687" y="1443605"/>
            <a:ext cx="366835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350054" y="3235614"/>
            <a:ext cx="3791282" cy="276999"/>
          </a:xfrm>
          <a:prstGeom prst="rect">
            <a:avLst/>
          </a:prstGeom>
          <a:noFill/>
        </p:spPr>
        <p:txBody>
          <a:bodyPr wrap="square" lIns="137160" rtlCol="0">
            <a:spAutoFit/>
          </a:bodyPr>
          <a:lstStyle/>
          <a:p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PEMBERIAN PINJAMAN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350053" y="973997"/>
            <a:ext cx="538609" cy="461665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23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</a:t>
            </a:r>
            <a:endParaRPr lang="en-US" sz="2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351214" y="3547746"/>
            <a:ext cx="3790122" cy="802527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 Antonius</a:t>
            </a:r>
            <a: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23:55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Bro... Gw punya kejunya, bakarannya sih nggak ada. Mau?</a:t>
            </a: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351214" y="4359371"/>
            <a:ext cx="3790122" cy="1184940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Muhammad Kipet Sentosa</a:t>
            </a:r>
            <a:b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23:55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Ok. Nanti ketemuan di 220’20” BT 135’20” LS, ya. Jangan lupa pakai minyak angin Ching Ku. Lorem ipsum dolor sit amet amet belalang kupu-kupu.</a:t>
            </a: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351214" y="5561029"/>
            <a:ext cx="3790122" cy="356251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6112" y="2102344"/>
            <a:ext cx="37243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THREAD REPLY: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------------------</a:t>
            </a:r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Balas-balasan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dengan suatu user yang sama, maka dibuat jadi 1 thread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. (1 thread = pesan-pesan yang terhubung, nggak ada gap antar post)</a:t>
            </a:r>
          </a:p>
          <a:p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Si pembuat post bisa lihat reply dari semua user (jadi bisa ada banyak thread, 1 user = 1 thread)</a:t>
            </a:r>
          </a:p>
          <a:p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Si pihak lain hanya bisa lihat thread dirinya dengan si pembuat post.</a:t>
            </a:r>
            <a:endParaRPr lang="en-US" b="1" smtClean="0">
              <a:solidFill>
                <a:srgbClr val="FFC000"/>
              </a:solidFill>
              <a:latin typeface="SketchFlow Print" panose="02000000000000000000" pitchFamily="2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277197" y="281499"/>
            <a:ext cx="3596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&lt;- PERMINTAAN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Yang dilihat oleh: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SI PEMBUAT POST</a:t>
            </a:r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50053" y="2610413"/>
            <a:ext cx="3778990" cy="428061"/>
          </a:xfrm>
          <a:prstGeom prst="rect">
            <a:avLst/>
          </a:prstGeom>
          <a:noFill/>
        </p:spPr>
        <p:txBody>
          <a:bodyPr wrap="square" lIns="137160" rIns="137160" rtlCol="0" anchor="ctr" anchorCtr="0">
            <a:noAutofit/>
          </a:bodyPr>
          <a:lstStyle/>
          <a:p>
            <a:pPr algn="r"/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>
                <a:solidFill>
                  <a:srgbClr val="028062"/>
                </a:solidFill>
                <a:latin typeface="FontAwesome" pitchFamily="2" charset="0"/>
              </a:rPr>
              <a:t></a:t>
            </a:r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UBAH</a:t>
            </a:r>
            <a:r>
              <a:rPr lang="en-US" sz="1200" smtClean="0"/>
              <a:t>      </a:t>
            </a:r>
            <a:r>
              <a:rPr lang="en-US" sz="1200" smtClean="0">
                <a:solidFill>
                  <a:srgbClr val="028062"/>
                </a:solidFill>
                <a:latin typeface="FontAwesome" pitchFamily="2" charset="0"/>
              </a:rPr>
              <a:t>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HAPUS</a:t>
            </a:r>
            <a:endParaRPr lang="en-US" sz="1200"/>
          </a:p>
        </p:txBody>
      </p:sp>
      <p:sp>
        <p:nvSpPr>
          <p:cNvPr id="55" name="TextBox 54"/>
          <p:cNvSpPr txBox="1"/>
          <p:nvPr/>
        </p:nvSpPr>
        <p:spPr>
          <a:xfrm>
            <a:off x="442506" y="2610413"/>
            <a:ext cx="3778990" cy="428061"/>
          </a:xfrm>
          <a:prstGeom prst="rect">
            <a:avLst/>
          </a:prstGeom>
          <a:noFill/>
        </p:spPr>
        <p:txBody>
          <a:bodyPr wrap="square" lIns="137160" rIns="137160" rtlCol="0" anchor="ctr" anchorCtr="0">
            <a:noAutofit/>
          </a:bodyPr>
          <a:lstStyle/>
          <a:p>
            <a:pPr algn="r"/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>
                <a:solidFill>
                  <a:srgbClr val="028062"/>
                </a:solidFill>
                <a:latin typeface="FontAwesome" pitchFamily="2" charset="0"/>
              </a:rPr>
              <a:t></a:t>
            </a:r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UBAH</a:t>
            </a:r>
            <a:r>
              <a:rPr lang="en-US" sz="1200" smtClean="0"/>
              <a:t>      </a:t>
            </a:r>
            <a:r>
              <a:rPr lang="en-US" sz="1200" smtClean="0">
                <a:solidFill>
                  <a:srgbClr val="028062"/>
                </a:solidFill>
                <a:latin typeface="FontAwesome" pitchFamily="2" charset="0"/>
              </a:rPr>
              <a:t>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HAPUS</a:t>
            </a:r>
            <a:endParaRPr lang="en-US" sz="1200"/>
          </a:p>
        </p:txBody>
      </p:sp>
      <p:sp>
        <p:nvSpPr>
          <p:cNvPr id="56" name="TextBox 55"/>
          <p:cNvSpPr txBox="1"/>
          <p:nvPr/>
        </p:nvSpPr>
        <p:spPr>
          <a:xfrm>
            <a:off x="4498283" y="5523413"/>
            <a:ext cx="3581761" cy="4280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smtClean="0">
                <a:solidFill>
                  <a:srgbClr val="028062"/>
                </a:solidFill>
                <a:latin typeface="FontAwesome" pitchFamily="2" charset="0"/>
              </a:rPr>
              <a:t> 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BALAS</a:t>
            </a:r>
            <a:endParaRPr lang="en-US" sz="1200"/>
          </a:p>
        </p:txBody>
      </p:sp>
      <p:grpSp>
        <p:nvGrpSpPr>
          <p:cNvPr id="113" name="Group 112"/>
          <p:cNvGrpSpPr/>
          <p:nvPr/>
        </p:nvGrpSpPr>
        <p:grpSpPr>
          <a:xfrm>
            <a:off x="7936231" y="4473737"/>
            <a:ext cx="45719" cy="201876"/>
            <a:chOff x="2257425" y="693922"/>
            <a:chExt cx="61704" cy="272459"/>
          </a:xfrm>
          <a:solidFill>
            <a:schemeClr val="bg1">
              <a:lumMod val="75000"/>
            </a:schemeClr>
          </a:solidFill>
        </p:grpSpPr>
        <p:sp>
          <p:nvSpPr>
            <p:cNvPr id="114" name="Rounded Rectangle 113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351214" y="6072661"/>
            <a:ext cx="3790122" cy="553998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Saya dari Planet Mars</a:t>
            </a:r>
            <a: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23:55</a:t>
            </a:r>
          </a:p>
        </p:txBody>
      </p:sp>
    </p:spTree>
    <p:extLst>
      <p:ext uri="{BB962C8B-B14F-4D97-AF65-F5344CB8AC3E}">
        <p14:creationId xmlns:p14="http://schemas.microsoft.com/office/powerpoint/2010/main" val="35117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96017" y="294481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 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2388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Detail Post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24069" y="883215"/>
            <a:ext cx="3791282" cy="2155259"/>
            <a:chOff x="424067" y="1873360"/>
            <a:chExt cx="3790123" cy="3076547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24067" y="1873360"/>
              <a:ext cx="3790122" cy="307654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Muhammad Kipet Sentosa</a:t>
              </a:r>
              <a:br>
                <a:rPr 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Diposkan </a:t>
              </a:r>
              <a:r>
                <a:rPr 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12 Des 2015, jam 23:55</a:t>
              </a:r>
              <a:endParaRPr lang="en-US" sz="1000" i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6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6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Gw 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lagi ngidam keju bakar. Ada yang punya? Lorem ipsum dolor sit amet constitr adipiscing elit makan keju baka. 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Rp30,000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424069" y="883216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2909" y="979049"/>
            <a:ext cx="538609" cy="461665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23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</a:t>
            </a:r>
            <a:endParaRPr lang="en-US" sz="2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484543" y="1443605"/>
            <a:ext cx="366835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22910" y="3235614"/>
            <a:ext cx="3791282" cy="276999"/>
          </a:xfrm>
          <a:prstGeom prst="rect">
            <a:avLst/>
          </a:prstGeom>
          <a:noFill/>
        </p:spPr>
        <p:txBody>
          <a:bodyPr wrap="square" lIns="137160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PERMINTAAN PINJAMAN</a:t>
            </a:r>
            <a:endParaRPr lang="en-US" sz="1200" b="1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4070" y="3518810"/>
            <a:ext cx="3790121" cy="246221"/>
          </a:xfrm>
          <a:prstGeom prst="rect">
            <a:avLst/>
          </a:prstGeom>
          <a:noFill/>
          <a:ln>
            <a:noFill/>
          </a:ln>
        </p:spPr>
        <p:txBody>
          <a:bodyPr wrap="square" lIns="137160" rIns="137160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t>Anda belum mengajukan permintaan pinjaman.</a:t>
            </a:r>
            <a:endParaRPr 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351213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351213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323161" y="294481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 </a:t>
            </a:r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79532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Detail Post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351214" y="883215"/>
            <a:ext cx="3791281" cy="2155259"/>
            <a:chOff x="424068" y="1873360"/>
            <a:chExt cx="3790122" cy="3076547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24068" y="1873360"/>
              <a:ext cx="3788963" cy="307654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Muhammad Kipet Sentosa</a:t>
              </a:r>
              <a:r>
                <a:rPr 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Diposkan </a:t>
              </a:r>
              <a:r>
                <a:rPr 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12 Des 2015, jam 23:55</a:t>
              </a:r>
              <a:endParaRPr lang="en-US" sz="1000" i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6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6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Gw 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lagi ngidam keju bakar. Ada yang punya? Lorem ipsum dolor sit amet constitr adipiscing elit makan keju baka. 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Rp300,000,000,000,000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92" name="Straight Connector 91"/>
          <p:cNvCxnSpPr/>
          <p:nvPr/>
        </p:nvCxnSpPr>
        <p:spPr>
          <a:xfrm>
            <a:off x="4351213" y="883216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411687" y="1443605"/>
            <a:ext cx="366835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350054" y="3235614"/>
            <a:ext cx="3791282" cy="276999"/>
          </a:xfrm>
          <a:prstGeom prst="rect">
            <a:avLst/>
          </a:prstGeom>
          <a:noFill/>
        </p:spPr>
        <p:txBody>
          <a:bodyPr wrap="square" lIns="137160" rtlCol="0">
            <a:spAutoFit/>
          </a:bodyPr>
          <a:lstStyle/>
          <a:p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PERMINTAAN </a:t>
            </a:r>
            <a:r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PINJAMAN</a:t>
            </a:r>
            <a:endParaRPr lang="en-US" sz="1200" b="1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50053" y="973997"/>
            <a:ext cx="538609" cy="461665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23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</a:t>
            </a:r>
            <a:endParaRPr lang="en-US" sz="2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351214" y="3547746"/>
            <a:ext cx="3790122" cy="815608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 Antonius</a:t>
            </a:r>
            <a: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23:55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Mau dong 300,000,000,000-nya :(</a:t>
            </a: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7936231" y="3664093"/>
            <a:ext cx="45719" cy="201876"/>
            <a:chOff x="2257425" y="693922"/>
            <a:chExt cx="61704" cy="272459"/>
          </a:xfrm>
          <a:solidFill>
            <a:schemeClr val="bg1">
              <a:lumMod val="75000"/>
            </a:schemeClr>
          </a:solidFill>
        </p:grpSpPr>
        <p:sp>
          <p:nvSpPr>
            <p:cNvPr id="114" name="Rounded Rectangle 113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4351214" y="4378421"/>
            <a:ext cx="3790122" cy="815608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Muhammad Kipet Sentosa</a:t>
            </a:r>
            <a:b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23:55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Oke. Gw kasih kebasannya aja ya...</a:t>
            </a: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351214" y="5209096"/>
            <a:ext cx="3790122" cy="356251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277197" y="281499"/>
            <a:ext cx="3596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&lt;- PENAWARAN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Yang dilihat oleh: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ORANG YANG BUKAN SI PEMBUAT POST</a:t>
            </a:r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506" y="2610413"/>
            <a:ext cx="3778990" cy="428061"/>
          </a:xfrm>
          <a:prstGeom prst="rect">
            <a:avLst/>
          </a:prstGeom>
          <a:noFill/>
        </p:spPr>
        <p:txBody>
          <a:bodyPr wrap="square" lIns="137160" rIns="137160" rtlCol="0" anchor="ctr" anchorCtr="0">
            <a:noAutofit/>
          </a:bodyPr>
          <a:lstStyle/>
          <a:p>
            <a:pPr algn="r"/>
            <a:r>
              <a:rPr lang="en-US" sz="1200" smtClean="0">
                <a:solidFill>
                  <a:srgbClr val="028062"/>
                </a:solidFill>
                <a:latin typeface="FontAwesome" pitchFamily="2" charset="0"/>
              </a:rPr>
              <a:t>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MINTA PINJEM</a:t>
            </a:r>
            <a:r>
              <a:rPr lang="en-US" sz="1200" smtClean="0"/>
              <a:t>      </a:t>
            </a:r>
            <a:r>
              <a:rPr lang="en-US" sz="1200" smtClean="0">
                <a:solidFill>
                  <a:srgbClr val="028062"/>
                </a:solidFill>
                <a:latin typeface="FontAwesome" pitchFamily="2" charset="0"/>
              </a:rPr>
              <a:t>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LIHAT PROFIL</a:t>
            </a:r>
            <a:endParaRPr 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4351212" y="2610413"/>
            <a:ext cx="3778990" cy="428061"/>
          </a:xfrm>
          <a:prstGeom prst="rect">
            <a:avLst/>
          </a:prstGeom>
          <a:noFill/>
        </p:spPr>
        <p:txBody>
          <a:bodyPr wrap="square" lIns="137160" rIns="137160" rtlCol="0" anchor="ctr" anchorCtr="0">
            <a:noAutofit/>
          </a:bodyPr>
          <a:lstStyle/>
          <a:p>
            <a:pPr algn="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</a:t>
            </a:r>
            <a:r>
              <a:rPr lang="en-US" sz="1200" b="1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MINTA PINJEM</a:t>
            </a:r>
            <a:r>
              <a:rPr lang="en-US" sz="1200" smtClean="0"/>
              <a:t>      </a:t>
            </a:r>
            <a:r>
              <a:rPr lang="en-US" sz="1200" smtClean="0">
                <a:solidFill>
                  <a:srgbClr val="028062"/>
                </a:solidFill>
                <a:latin typeface="FontAwesome" pitchFamily="2" charset="0"/>
              </a:rPr>
              <a:t>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LIHAT PROFIL</a:t>
            </a:r>
            <a:endParaRPr 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4498283" y="5173190"/>
            <a:ext cx="975417" cy="4280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smtClean="0">
                <a:solidFill>
                  <a:srgbClr val="028062"/>
                </a:solidFill>
                <a:latin typeface="FontAwesome" pitchFamily="2" charset="0"/>
              </a:rPr>
              <a:t> 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BALAS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093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96017" y="294481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 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2388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Detail Post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24069" y="883215"/>
            <a:ext cx="3791282" cy="2155259"/>
            <a:chOff x="424067" y="1873360"/>
            <a:chExt cx="3790123" cy="3076547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24067" y="1873360"/>
              <a:ext cx="3790122" cy="307654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</a:t>
              </a:r>
              <a:r>
                <a:rPr 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Diposkan </a:t>
              </a:r>
              <a:r>
                <a:rPr 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12 Des 2015, jam 23:55</a:t>
              </a:r>
              <a:endParaRPr lang="en-US" sz="1000" i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6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6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Gw 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lagi ngidam keju bakar. Ada yang punya? Lorem ipsum dolor sit amet constitr adipiscing elit makan keju baka. 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Rp30,000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424069" y="883216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2909" y="979049"/>
            <a:ext cx="538609" cy="461665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23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</a:t>
            </a:r>
            <a:endParaRPr lang="en-US" sz="2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484543" y="1443605"/>
            <a:ext cx="366835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22910" y="3235614"/>
            <a:ext cx="3791282" cy="276999"/>
          </a:xfrm>
          <a:prstGeom prst="rect">
            <a:avLst/>
          </a:prstGeom>
          <a:noFill/>
        </p:spPr>
        <p:txBody>
          <a:bodyPr wrap="square" lIns="137160" rtlCol="0">
            <a:spAutoFit/>
          </a:bodyPr>
          <a:lstStyle/>
          <a:p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PERMINTAAN PINJAMAN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4070" y="3518810"/>
            <a:ext cx="3790121" cy="246221"/>
          </a:xfrm>
          <a:prstGeom prst="rect">
            <a:avLst/>
          </a:prstGeom>
          <a:noFill/>
          <a:ln>
            <a:noFill/>
          </a:ln>
        </p:spPr>
        <p:txBody>
          <a:bodyPr wrap="square" lIns="137160" rIns="137160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Belum ada </a:t>
            </a:r>
            <a:r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t>yang 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mengajukan </a:t>
            </a:r>
            <a:r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t>permintaan pinjaman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351213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351213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323161" y="294481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 </a:t>
            </a:r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79532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Detail Post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351214" y="883215"/>
            <a:ext cx="3791281" cy="2155259"/>
            <a:chOff x="424068" y="1873360"/>
            <a:chExt cx="3790122" cy="3076547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24068" y="1873360"/>
              <a:ext cx="3788963" cy="307654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Ferdinand Antonius</a:t>
              </a:r>
              <a:br>
                <a:rPr 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Diposkan </a:t>
              </a:r>
              <a:r>
                <a:rPr 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12 Des 2015, jam 23:55</a:t>
              </a:r>
              <a:endParaRPr lang="en-US" sz="1000" i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6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6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Gw 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lagi ngidam keju bakar. Ada yang punya? Lorem ipsum dolor sit amet constitr adipiscing elit makan keju baka. 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Rp300,000,000,000,000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92" name="Straight Connector 91"/>
          <p:cNvCxnSpPr/>
          <p:nvPr/>
        </p:nvCxnSpPr>
        <p:spPr>
          <a:xfrm>
            <a:off x="4351213" y="883216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411687" y="1443605"/>
            <a:ext cx="366835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350054" y="3235614"/>
            <a:ext cx="3791282" cy="276999"/>
          </a:xfrm>
          <a:prstGeom prst="rect">
            <a:avLst/>
          </a:prstGeom>
          <a:noFill/>
        </p:spPr>
        <p:txBody>
          <a:bodyPr wrap="square" lIns="137160" rtlCol="0">
            <a:spAutoFit/>
          </a:bodyPr>
          <a:lstStyle/>
          <a:p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PERMINTAAN PINJAMAN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350053" y="973997"/>
            <a:ext cx="538609" cy="461665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23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</a:t>
            </a:r>
            <a:endParaRPr lang="en-US" sz="2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277197" y="281499"/>
            <a:ext cx="3596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&lt;- PENAWARAN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Yang dilihat oleh: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SI PEMBUAT POST</a:t>
            </a:r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50053" y="2610413"/>
            <a:ext cx="3778990" cy="428061"/>
          </a:xfrm>
          <a:prstGeom prst="rect">
            <a:avLst/>
          </a:prstGeom>
          <a:noFill/>
        </p:spPr>
        <p:txBody>
          <a:bodyPr wrap="square" lIns="137160" rIns="137160" rtlCol="0" anchor="ctr" anchorCtr="0">
            <a:noAutofit/>
          </a:bodyPr>
          <a:lstStyle/>
          <a:p>
            <a:pPr algn="r"/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>
                <a:solidFill>
                  <a:srgbClr val="028062"/>
                </a:solidFill>
                <a:latin typeface="FontAwesome" pitchFamily="2" charset="0"/>
              </a:rPr>
              <a:t></a:t>
            </a:r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UBAH</a:t>
            </a:r>
            <a:r>
              <a:rPr lang="en-US" sz="1200" smtClean="0"/>
              <a:t>      </a:t>
            </a:r>
            <a:r>
              <a:rPr lang="en-US" sz="1200" smtClean="0">
                <a:solidFill>
                  <a:srgbClr val="028062"/>
                </a:solidFill>
                <a:latin typeface="FontAwesome" pitchFamily="2" charset="0"/>
              </a:rPr>
              <a:t>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HAPUS</a:t>
            </a:r>
            <a:endParaRPr lang="en-US" sz="1200"/>
          </a:p>
        </p:txBody>
      </p:sp>
      <p:sp>
        <p:nvSpPr>
          <p:cNvPr id="38" name="TextBox 37"/>
          <p:cNvSpPr txBox="1"/>
          <p:nvPr/>
        </p:nvSpPr>
        <p:spPr>
          <a:xfrm>
            <a:off x="442506" y="2610413"/>
            <a:ext cx="3778990" cy="428061"/>
          </a:xfrm>
          <a:prstGeom prst="rect">
            <a:avLst/>
          </a:prstGeom>
          <a:noFill/>
        </p:spPr>
        <p:txBody>
          <a:bodyPr wrap="square" lIns="137160" rIns="137160" rtlCol="0" anchor="ctr" anchorCtr="0">
            <a:noAutofit/>
          </a:bodyPr>
          <a:lstStyle/>
          <a:p>
            <a:pPr algn="r"/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>
                <a:solidFill>
                  <a:srgbClr val="028062"/>
                </a:solidFill>
                <a:latin typeface="FontAwesome" pitchFamily="2" charset="0"/>
              </a:rPr>
              <a:t></a:t>
            </a:r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UBAH</a:t>
            </a:r>
            <a:r>
              <a:rPr lang="en-US" sz="1200" smtClean="0"/>
              <a:t>      </a:t>
            </a:r>
            <a:r>
              <a:rPr lang="en-US" sz="1200" smtClean="0">
                <a:solidFill>
                  <a:srgbClr val="028062"/>
                </a:solidFill>
                <a:latin typeface="FontAwesome" pitchFamily="2" charset="0"/>
              </a:rPr>
              <a:t>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HAPUS</a:t>
            </a:r>
            <a:endParaRPr 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4351214" y="3547746"/>
            <a:ext cx="3790122" cy="815608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Muhammad Kipet Sentosa</a:t>
            </a:r>
            <a:b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23:55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mau makan, terus gw mau balikin lagi dong :/</a:t>
            </a: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51214" y="4359371"/>
            <a:ext cx="3790122" cy="1184940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 Antonius</a:t>
            </a:r>
            <a:b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23:55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Nanti ya, tunggu dimakan sama dibalikin yang lain dulu :/ Lorem ipsum dolor sit amet konstipasi konstitusi apaansi. Kemarin si Anthony ngajarin segment tree.</a:t>
            </a: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51214" y="5561029"/>
            <a:ext cx="3790122" cy="356251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8283" y="5523413"/>
            <a:ext cx="3581761" cy="4280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1200">
                <a:solidFill>
                  <a:srgbClr val="028062"/>
                </a:solidFill>
                <a:latin typeface="FontAwesome" pitchFamily="2" charset="0"/>
              </a:rPr>
              <a:t> </a:t>
            </a:r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BALAS               </a:t>
            </a:r>
            <a:r>
              <a:rPr lang="en-US" sz="1200" b="1">
                <a:solidFill>
                  <a:srgbClr val="028062"/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</a:t>
            </a:r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PENYERAHAN BARANG</a:t>
            </a:r>
            <a:endParaRPr lang="en-US" sz="1200"/>
          </a:p>
        </p:txBody>
      </p:sp>
      <p:grpSp>
        <p:nvGrpSpPr>
          <p:cNvPr id="47" name="Group 46"/>
          <p:cNvGrpSpPr/>
          <p:nvPr/>
        </p:nvGrpSpPr>
        <p:grpSpPr>
          <a:xfrm>
            <a:off x="7936231" y="3700196"/>
            <a:ext cx="45719" cy="201876"/>
            <a:chOff x="2257425" y="693922"/>
            <a:chExt cx="61704" cy="272459"/>
          </a:xfrm>
          <a:solidFill>
            <a:schemeClr val="bg1">
              <a:lumMod val="75000"/>
            </a:schemeClr>
          </a:solidFill>
        </p:grpSpPr>
        <p:sp>
          <p:nvSpPr>
            <p:cNvPr id="49" name="Rounded Rectangle 48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351214" y="6072661"/>
            <a:ext cx="3790122" cy="553998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Saya dari Planet Mars</a:t>
            </a:r>
            <a: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23:55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77197" y="5561029"/>
            <a:ext cx="3596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&lt;- Terkait penyerahan barang: lihat slide selanjutnya</a:t>
            </a:r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47647" y="242062"/>
            <a:ext cx="1132525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OPSI PENYERAHAN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BARANG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: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--------------------------------</a:t>
            </a:r>
            <a:endParaRPr lang="en-US" b="1" smtClean="0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/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[Menu ini muncul hanya di view si pemilik barang]</a:t>
            </a:r>
            <a:endParaRPr lang="en-US" b="1" smtClean="0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Di pos permintaan: menu hanya muncul di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yang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ingin ngasih pinjem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 Di pos penawaran: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menu hanya muncul di yang bikin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posnya (yang ingin minjemin)</a:t>
            </a:r>
          </a:p>
          <a:p>
            <a:endParaRPr lang="en-US" b="1" smtClean="0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[Kalau menu ini dipencet?]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Akan </a:t>
            </a:r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muncul form/modal screen yang isinya</a:t>
            </a:r>
            <a:endParaRPr lang="en-US" b="1" smtClean="0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a) Pesan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warranty/disclaimer, e.g. “Pastikan penerima barang melakukan konfirmasi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   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setelah barang diserahkan. Developer “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Pinjemin” tidak bertanggung jawab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terhadap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   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kerusakan dan/atau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kehilangan yang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terjadi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.”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 b)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Field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deadline peminjaman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.</a:t>
            </a:r>
          </a:p>
          <a:p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- Pada tahap ini, semua reply dari org yang gak ada hubungannya akan dihapus -</a:t>
            </a:r>
          </a:p>
          <a:p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[di sisi penerima barang]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a) Muncul notifikasi sistem di thread pesannya bahwa si X melaporkan penyerahan barang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b) SELAMA BELUM DI KONFIRMASI: maka akan selalu ada tombol “Konfirmasi” di sebelah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    tombol balas. Kalau tombol ini di-klik, akan ada form/popup “Yakin?”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c) Kalau sudah dikonfirmasi, artinya permintaan/penawaran sudah di-ACK. Kalau entri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    posnya dipilih, dia akan nampilin “Detail Peminjaman,” bukan “Detail Post” lagi. Dia juga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    udah harus lenyap dari timeline.</a:t>
            </a:r>
            <a:endParaRPr lang="en-US" b="1" smtClean="0">
              <a:solidFill>
                <a:srgbClr val="FFC000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47647" y="358176"/>
            <a:ext cx="11081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OPSI UBAH POST PERMINTAAN: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-----------------------------------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Isinya: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/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Nama Barang: (wajib, textbox)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Deskripsi: (opsional, textbox)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Dibutuhkan sampai: (opsional, textbox, default 1 minggu?)</a:t>
            </a:r>
          </a:p>
        </p:txBody>
      </p:sp>
      <p:sp>
        <p:nvSpPr>
          <p:cNvPr id="2" name="Rectangle 1"/>
          <p:cNvSpPr/>
          <p:nvPr/>
        </p:nvSpPr>
        <p:spPr>
          <a:xfrm>
            <a:off x="459889" y="2385758"/>
            <a:ext cx="110284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OPSI UBAH POST PENAWARAN: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-----------------------------------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Isinya: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Nama Barang: (wajib, textbox)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Deskripsi: (opsional, textbox)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Harga (opsional, textbox, default 0)</a:t>
            </a:r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1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4840120"/>
            <a:ext cx="12192001" cy="1198730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1450" y="5029200"/>
            <a:ext cx="1202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chemeClr val="bg1"/>
                </a:solidFill>
                <a:latin typeface="SketchFlow Print" panose="02000000000000000000" pitchFamily="2" charset="0"/>
              </a:rPr>
              <a:t>Display detail peminjaman</a:t>
            </a:r>
            <a:endParaRPr lang="en-US" sz="4800">
              <a:solidFill>
                <a:schemeClr val="bg1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96017" y="294481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 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2388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Detail Peminjaman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24069" y="883216"/>
            <a:ext cx="3791282" cy="2445566"/>
            <a:chOff x="424067" y="1873361"/>
            <a:chExt cx="3790123" cy="3198394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24067" y="1873361"/>
              <a:ext cx="3790122" cy="319839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Muhammad Kipet Syahputra</a:t>
              </a:r>
              <a:r>
                <a:rPr 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Diposkan </a:t>
              </a:r>
              <a:r>
                <a:rPr 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12 Des 2015, jam 23:55</a:t>
              </a:r>
              <a:endParaRPr lang="en-US" sz="1000" i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6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6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Gw 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lagi ngidam keju bakar. Ada yang punya? Lorem ipsum dolor sit amet constitr adipiscing elit makan keju baka. 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Dipinjamkan oleh Ferdinand Antonius.</a:t>
              </a:r>
              <a:b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Deadline pengembalian tanggal 31 Des 2016, jam 12:00.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Status: MASIH DIPINJAM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424069" y="883216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2909" y="979049"/>
            <a:ext cx="538609" cy="461665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23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</a:t>
            </a:r>
            <a:endParaRPr lang="en-US" sz="2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484543" y="1443605"/>
            <a:ext cx="366835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22910" y="3501912"/>
            <a:ext cx="3791282" cy="276999"/>
          </a:xfrm>
          <a:prstGeom prst="rect">
            <a:avLst/>
          </a:prstGeom>
          <a:noFill/>
        </p:spPr>
        <p:txBody>
          <a:bodyPr wrap="square" lIns="137160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 PESAN</a:t>
            </a:r>
            <a:endParaRPr lang="en-US" sz="1200" b="1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351213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351213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323161" y="294481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 </a:t>
            </a:r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79532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Detail </a:t>
            </a:r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Peminjaman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351214" y="883216"/>
            <a:ext cx="3791281" cy="2362593"/>
            <a:chOff x="424068" y="1873360"/>
            <a:chExt cx="3790122" cy="2995799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24068" y="1873360"/>
              <a:ext cx="3788963" cy="299579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Muhammad Kipet Syahputra</a:t>
              </a:r>
              <a:br>
                <a:rPr 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Diposkan </a:t>
              </a:r>
              <a:r>
                <a:rPr 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12 Des 2015, jam 23:55</a:t>
              </a:r>
              <a:endParaRPr lang="en-US" sz="1000" i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6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6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Gw 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lagi ngidam keju bakar. Ada yang punya? Lorem ipsum dolor sit amet constitr adipiscing elit makan keju baka. 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Deadline pengembalian </a:t>
              </a:r>
              <a:r>
                <a:rPr lang="en-US" sz="1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tanggal 31 Des 2016, jam 12:00</a:t>
              </a: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STATUS: MASIH DIPINJAM</a:t>
              </a:r>
              <a:endPara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92" name="Straight Connector 91"/>
          <p:cNvCxnSpPr/>
          <p:nvPr/>
        </p:nvCxnSpPr>
        <p:spPr>
          <a:xfrm>
            <a:off x="4351213" y="883216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411687" y="1443605"/>
            <a:ext cx="366835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350054" y="3390151"/>
            <a:ext cx="3791282" cy="276999"/>
          </a:xfrm>
          <a:prstGeom prst="rect">
            <a:avLst/>
          </a:prstGeom>
          <a:noFill/>
        </p:spPr>
        <p:txBody>
          <a:bodyPr wrap="square" lIns="137160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 PESAN</a:t>
            </a:r>
            <a:endParaRPr lang="en-US" sz="1200" b="1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50053" y="973997"/>
            <a:ext cx="538609" cy="461665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23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</a:t>
            </a:r>
            <a:endParaRPr lang="en-US" sz="2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277197" y="281499"/>
            <a:ext cx="3596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&lt;- PERMINTAAN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kiri: view si pembuat pos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kanan: view yg punya barang</a:t>
            </a:r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29055" y="2900720"/>
            <a:ext cx="3778990" cy="428061"/>
          </a:xfrm>
          <a:prstGeom prst="rect">
            <a:avLst/>
          </a:prstGeom>
          <a:noFill/>
        </p:spPr>
        <p:txBody>
          <a:bodyPr wrap="square" lIns="137160" rIns="137160" rtlCol="0" anchor="ctr" anchorCtr="0">
            <a:noAutofit/>
          </a:bodyPr>
          <a:lstStyle/>
          <a:p>
            <a:pPr algn="r"/>
            <a:r>
              <a:rPr lang="en-US" sz="1200" smtClean="0">
                <a:solidFill>
                  <a:srgbClr val="028062"/>
                </a:solidFill>
                <a:latin typeface="FontAwesome" pitchFamily="2" charset="0"/>
              </a:rPr>
              <a:t>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LIHAT PROFIL</a:t>
            </a:r>
            <a:endParaRPr lang="en-US" sz="1200"/>
          </a:p>
        </p:txBody>
      </p:sp>
      <p:sp>
        <p:nvSpPr>
          <p:cNvPr id="145" name="TextBox 144"/>
          <p:cNvSpPr txBox="1"/>
          <p:nvPr/>
        </p:nvSpPr>
        <p:spPr>
          <a:xfrm>
            <a:off x="4362346" y="2799503"/>
            <a:ext cx="3778990" cy="428061"/>
          </a:xfrm>
          <a:prstGeom prst="rect">
            <a:avLst/>
          </a:prstGeom>
          <a:noFill/>
        </p:spPr>
        <p:txBody>
          <a:bodyPr wrap="square" lIns="137160" rIns="137160" rtlCol="0" anchor="ctr" anchorCtr="0">
            <a:noAutofit/>
          </a:bodyPr>
          <a:lstStyle/>
          <a:p>
            <a:pPr algn="r"/>
            <a:r>
              <a:rPr lang="en-US" sz="1200">
                <a:solidFill>
                  <a:srgbClr val="028062"/>
                </a:solidFill>
                <a:latin typeface="FontAwesome" pitchFamily="2" charset="0"/>
              </a:rPr>
              <a:t></a:t>
            </a:r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UBAH STATUS</a:t>
            </a:r>
            <a:r>
              <a:rPr lang="en-US" sz="1200"/>
              <a:t>      </a:t>
            </a:r>
            <a:r>
              <a:rPr lang="en-US" sz="1200">
                <a:solidFill>
                  <a:srgbClr val="028062"/>
                </a:solidFill>
                <a:latin typeface="FontAwesome" pitchFamily="2" charset="0"/>
              </a:rPr>
              <a:t>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LIHAT PROFIL</a:t>
            </a:r>
            <a:endParaRPr 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8273714" y="1435662"/>
            <a:ext cx="3596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STATUS: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--------------------------------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a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) Masih Dipinjam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b) Dikembalikan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c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) Hilang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5228" y="3814815"/>
            <a:ext cx="3790122" cy="1184940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>
                <a:solidFill>
                  <a:srgbClr val="C00000"/>
                </a:solidFill>
              </a:rPr>
              <a:t>♦ </a:t>
            </a:r>
            <a:r>
              <a:rPr lang="en-US" sz="1000" b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NOTIFIKASI SISTEM </a:t>
            </a:r>
            <a:r>
              <a:rPr lang="en-US" sz="1000">
                <a:solidFill>
                  <a:srgbClr val="C00000"/>
                </a:solidFill>
              </a:rPr>
              <a:t>♦</a:t>
            </a:r>
            <a: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23:55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 Antonius melaporkan penyerahan barang. Deadline pengembalian barang 12 Des 2016, jam 23:55. Menunggu konfirmasi penerima barang . . .</a:t>
            </a: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5228" y="5011406"/>
            <a:ext cx="3790122" cy="1184940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solidFill>
                  <a:srgbClr val="C00000"/>
                </a:solidFill>
              </a:rPr>
              <a:t>♦ </a:t>
            </a:r>
            <a:r>
              <a:rPr lang="en-US" sz="1000" b="1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NOTIFIKASI SISTEM </a:t>
            </a:r>
            <a:r>
              <a:rPr lang="en-US" sz="1000" smtClean="0">
                <a:solidFill>
                  <a:srgbClr val="C00000"/>
                </a:solidFill>
              </a:rPr>
              <a:t>♦</a:t>
            </a: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23:55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Muhammad Kipet Syahputra mengonfirmasi penyerahan barang. Jangan lupa mengembalikan barang yang dipinjam, ya!</a:t>
            </a:r>
            <a:endParaRPr lang="en-US" sz="10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5228" y="6210740"/>
            <a:ext cx="3790122" cy="356251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6282" y="6174834"/>
            <a:ext cx="975417" cy="4280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smtClean="0">
                <a:solidFill>
                  <a:srgbClr val="028062"/>
                </a:solidFill>
                <a:latin typeface="FontAwesome" pitchFamily="2" charset="0"/>
              </a:rPr>
              <a:t> 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BALAS</a:t>
            </a:r>
            <a:endParaRPr lang="en-US" sz="1200"/>
          </a:p>
        </p:txBody>
      </p:sp>
      <p:sp>
        <p:nvSpPr>
          <p:cNvPr id="3" name="Rectangle 2"/>
          <p:cNvSpPr/>
          <p:nvPr/>
        </p:nvSpPr>
        <p:spPr>
          <a:xfrm>
            <a:off x="8273713" y="3135051"/>
            <a:ext cx="35967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Kalau udah dibalikin:</a:t>
            </a:r>
            <a:b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tambah baris baru (dengan tanggal dikembalikan)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--------------------------------</a:t>
            </a:r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78356" y="4326100"/>
            <a:ext cx="3820879" cy="1034589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0" bIns="91440" rtlCol="0">
            <a:noAutofit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(pesan deskripsi)</a:t>
            </a:r>
            <a:endParaRPr lang="en-US" sz="10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Deadline pengembalian </a:t>
            </a:r>
            <a: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tanggal 31 Des 2016, jam 12:00</a:t>
            </a: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b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Dikembalikan tanggal 1 Jan 2017, jam 00:00.</a:t>
            </a:r>
            <a:endParaRPr lang="en-US" sz="1000" b="1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STATUS: </a:t>
            </a: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DIKEMBALIKAN</a:t>
            </a:r>
            <a:endParaRPr lang="en-US" sz="10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278356" y="5453630"/>
            <a:ext cx="3820879" cy="1163798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0" bIns="91440" rtlCol="0">
            <a:noAutofit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(pesan deskripsi)</a:t>
            </a: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Dipinjamkan oleh Ferdinand </a:t>
            </a:r>
            <a: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Antonius</a:t>
            </a: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Deadline </a:t>
            </a: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pengembalian </a:t>
            </a:r>
            <a: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tanggal 31 Des 2016, jam 12:00</a:t>
            </a: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b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Dikembalikan tanggal 1 Jan 2017, jam 00:00.</a:t>
            </a:r>
            <a:endParaRPr lang="en-US" sz="1000" b="1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STATUS: </a:t>
            </a: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DIKEMBALIKAN</a:t>
            </a:r>
            <a:endParaRPr lang="en-US" sz="10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51214" y="3706058"/>
            <a:ext cx="3790122" cy="1184940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>
                <a:solidFill>
                  <a:srgbClr val="C00000"/>
                </a:solidFill>
              </a:rPr>
              <a:t>♦ </a:t>
            </a:r>
            <a:r>
              <a:rPr lang="en-US" sz="1000" b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NOTIFIKASI SISTEM </a:t>
            </a:r>
            <a:r>
              <a:rPr lang="en-US" sz="1000">
                <a:solidFill>
                  <a:srgbClr val="C00000"/>
                </a:solidFill>
              </a:rPr>
              <a:t>♦</a:t>
            </a:r>
            <a: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23:55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 Antonius melaporkan penyerahan barang. Deadline pengembalian barang 12 Des 2016, jam 23:55. Menunggu konfirmasi penerima barang . . .</a:t>
            </a: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51214" y="4902649"/>
            <a:ext cx="3790122" cy="1184940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solidFill>
                  <a:srgbClr val="C00000"/>
                </a:solidFill>
              </a:rPr>
              <a:t>♦ </a:t>
            </a:r>
            <a:r>
              <a:rPr lang="en-US" sz="1000" b="1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NOTIFIKASI SISTEM </a:t>
            </a:r>
            <a:r>
              <a:rPr lang="en-US" sz="1000" smtClean="0">
                <a:solidFill>
                  <a:srgbClr val="C00000"/>
                </a:solidFill>
              </a:rPr>
              <a:t>♦</a:t>
            </a: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23:55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Muhammad Kipet Syahputra mengonfirmasi penyerahan barang. Jangan lupa mengembalikan barang yang dipinjam, ya!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351214" y="6101983"/>
            <a:ext cx="3790122" cy="356251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12268" y="6066077"/>
            <a:ext cx="975417" cy="4280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smtClean="0">
                <a:solidFill>
                  <a:srgbClr val="028062"/>
                </a:solidFill>
                <a:latin typeface="FontAwesome" pitchFamily="2" charset="0"/>
              </a:rPr>
              <a:t> 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BALAS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423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96017" y="294481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 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2388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Detail Peminjaman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24069" y="883216"/>
            <a:ext cx="3791282" cy="2445566"/>
            <a:chOff x="424067" y="1873361"/>
            <a:chExt cx="3790123" cy="3198394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24067" y="1873361"/>
              <a:ext cx="3790122" cy="319839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Muhammad Kipet Syahputra</a:t>
              </a:r>
              <a:r>
                <a:rPr 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Diposkan </a:t>
              </a:r>
              <a:r>
                <a:rPr 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12 Des 2015, jam 23:55</a:t>
              </a:r>
              <a:endParaRPr lang="en-US" sz="1000" i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6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6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Gw 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lagi ngidam keju bakar. Ada yang punya? Lorem ipsum dolor sit amet constitr adipiscing elit makan keju baka. 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Rp30,000.</a:t>
              </a:r>
              <a:b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Deadline pengembalian tanggal 31 Des 2016, jam 12:00.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Status: MASIH DIPINJAM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424069" y="883216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2909" y="979049"/>
            <a:ext cx="538609" cy="461665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23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</a:t>
            </a:r>
            <a:endParaRPr lang="en-US" sz="2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484543" y="1443605"/>
            <a:ext cx="366835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22909" y="3515935"/>
            <a:ext cx="3791282" cy="276999"/>
          </a:xfrm>
          <a:prstGeom prst="rect">
            <a:avLst/>
          </a:prstGeom>
          <a:noFill/>
        </p:spPr>
        <p:txBody>
          <a:bodyPr wrap="square" lIns="137160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 PESAN</a:t>
            </a:r>
            <a:endParaRPr lang="en-US" sz="1200" b="1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351213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351213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323161" y="294481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 </a:t>
            </a:r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79532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Detail </a:t>
            </a:r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Peminjaman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351214" y="883216"/>
            <a:ext cx="3791281" cy="2445565"/>
            <a:chOff x="424068" y="1873360"/>
            <a:chExt cx="3790122" cy="2995799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24068" y="1873360"/>
              <a:ext cx="3788963" cy="299579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Muhammad Kipet Syahputra</a:t>
              </a:r>
              <a:br>
                <a:rPr 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Diposkan </a:t>
              </a:r>
              <a:r>
                <a:rPr 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12 Des 2015, jam 23:55</a:t>
              </a:r>
              <a:endParaRPr lang="en-US" sz="1000" i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6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6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Gw 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lagi ngidam keju bakar. Ada yang punya? Lorem ipsum dolor sit amet constitr adipiscing elit makan keju baka. 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Dipinjamkan oleh Ferdinand </a:t>
              </a: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Antonius (Rp30,000).</a:t>
              </a:r>
              <a:b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Deadline pengembalian </a:t>
              </a:r>
              <a:r>
                <a:rPr lang="en-US" sz="1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tanggal 31 Des 2016, jam 12:00</a:t>
              </a: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STATUS: MASIH DIPINJAM</a:t>
              </a:r>
              <a:endPara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92" name="Straight Connector 91"/>
          <p:cNvCxnSpPr/>
          <p:nvPr/>
        </p:nvCxnSpPr>
        <p:spPr>
          <a:xfrm>
            <a:off x="4351213" y="883216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411687" y="1443605"/>
            <a:ext cx="366835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350053" y="3510882"/>
            <a:ext cx="3791282" cy="276999"/>
          </a:xfrm>
          <a:prstGeom prst="rect">
            <a:avLst/>
          </a:prstGeom>
          <a:noFill/>
        </p:spPr>
        <p:txBody>
          <a:bodyPr wrap="square" lIns="137160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 PESAN</a:t>
            </a:r>
            <a:endParaRPr lang="en-US" sz="1200" b="1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50053" y="973997"/>
            <a:ext cx="538609" cy="461665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23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</a:t>
            </a:r>
            <a:endParaRPr lang="en-US" sz="2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277197" y="281499"/>
            <a:ext cx="3596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&lt;- PENAWARAN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kiri: view si pembuat pos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kanan: view yg minjem</a:t>
            </a:r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29055" y="2900720"/>
            <a:ext cx="3778990" cy="428061"/>
          </a:xfrm>
          <a:prstGeom prst="rect">
            <a:avLst/>
          </a:prstGeom>
          <a:noFill/>
        </p:spPr>
        <p:txBody>
          <a:bodyPr wrap="square" lIns="137160" rIns="137160" rtlCol="0" anchor="ctr" anchorCtr="0">
            <a:noAutofit/>
          </a:bodyPr>
          <a:lstStyle/>
          <a:p>
            <a:pPr algn="r"/>
            <a:r>
              <a:rPr lang="en-US" sz="1200">
                <a:solidFill>
                  <a:srgbClr val="028062"/>
                </a:solidFill>
                <a:latin typeface="FontAwesome" pitchFamily="2" charset="0"/>
              </a:rPr>
              <a:t></a:t>
            </a:r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UBAH STATUS</a:t>
            </a:r>
            <a:r>
              <a:rPr lang="en-US" sz="1200" smtClean="0"/>
              <a:t>      </a:t>
            </a:r>
            <a:r>
              <a:rPr lang="en-US" sz="1200" smtClean="0">
                <a:solidFill>
                  <a:srgbClr val="028062"/>
                </a:solidFill>
                <a:latin typeface="FontAwesome" pitchFamily="2" charset="0"/>
              </a:rPr>
              <a:t>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LIHAT PROFIL</a:t>
            </a:r>
            <a:endParaRPr lang="en-US" sz="1200"/>
          </a:p>
        </p:txBody>
      </p:sp>
      <p:sp>
        <p:nvSpPr>
          <p:cNvPr id="145" name="TextBox 144"/>
          <p:cNvSpPr txBox="1"/>
          <p:nvPr/>
        </p:nvSpPr>
        <p:spPr>
          <a:xfrm>
            <a:off x="4362346" y="2893429"/>
            <a:ext cx="3778990" cy="428061"/>
          </a:xfrm>
          <a:prstGeom prst="rect">
            <a:avLst/>
          </a:prstGeom>
          <a:noFill/>
        </p:spPr>
        <p:txBody>
          <a:bodyPr wrap="square" lIns="137160" rIns="137160" rtlCol="0" anchor="ctr" anchorCtr="0">
            <a:noAutofit/>
          </a:bodyPr>
          <a:lstStyle/>
          <a:p>
            <a:pPr algn="r"/>
            <a:r>
              <a:rPr lang="en-US" sz="1200" smtClean="0">
                <a:solidFill>
                  <a:srgbClr val="028062"/>
                </a:solidFill>
                <a:latin typeface="FontAwesome" pitchFamily="2" charset="0"/>
              </a:rPr>
              <a:t>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LIHAT PROFIL</a:t>
            </a:r>
            <a:endParaRPr 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8277197" y="1828086"/>
            <a:ext cx="39148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LOG PESAN:</a:t>
            </a:r>
            <a:endParaRPr lang="en-US" b="1" smtClean="0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---------------------------------Mengandung log semua pesan dari kedua belah pihak + notifikasi sistem.</a:t>
            </a:r>
          </a:p>
          <a:p>
            <a:endParaRPr lang="en-US" b="1" smtClean="0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Termasuk: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/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a. Pesan inquiry sebelum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ACK (konfirmasi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penyerahan barang)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b. Notif saat pilih menu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Penyerahan barang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c. Notif saat penyerahan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barang dikonfirmasi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d. Pesan-pesan setelah ACK</a:t>
            </a:r>
            <a:endParaRPr lang="en-US" b="1" smtClean="0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e. Saat status barang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diubah / deadline diubah</a:t>
            </a:r>
            <a:endParaRPr lang="en-US" b="1" smtClean="0">
              <a:solidFill>
                <a:srgbClr val="FFC000"/>
              </a:solidFill>
              <a:latin typeface="SketchFlow Print" panose="02000000000000000000" pitchFamily="2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5228" y="3814815"/>
            <a:ext cx="3790122" cy="1184940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>
                <a:solidFill>
                  <a:srgbClr val="C00000"/>
                </a:solidFill>
              </a:rPr>
              <a:t>♦ </a:t>
            </a:r>
            <a:r>
              <a:rPr lang="en-US" sz="1000" b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NOTIFIKASI SISTEM </a:t>
            </a:r>
            <a:r>
              <a:rPr lang="en-US" sz="1000">
                <a:solidFill>
                  <a:srgbClr val="C00000"/>
                </a:solidFill>
              </a:rPr>
              <a:t>♦</a:t>
            </a:r>
            <a: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23:55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 Antonius melaporkan penyerahan barang. Deadline pengembalian barang 12 Des 2016, jam 23:55. Menunggu konfirmasi penerima barang . . .</a:t>
            </a: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5228" y="5011406"/>
            <a:ext cx="3790122" cy="1184940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solidFill>
                  <a:srgbClr val="C00000"/>
                </a:solidFill>
              </a:rPr>
              <a:t>♦ </a:t>
            </a:r>
            <a:r>
              <a:rPr lang="en-US" sz="1000" b="1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NOTIFIKASI SISTEM </a:t>
            </a:r>
            <a:r>
              <a:rPr lang="en-US" sz="1000" smtClean="0">
                <a:solidFill>
                  <a:srgbClr val="C00000"/>
                </a:solidFill>
              </a:rPr>
              <a:t>♦</a:t>
            </a: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23:55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Muhammad Kipet Syahputra mengonfirmasi penyerahan barang. Jangan lupa mengembalikan barang yang dipinjam, ya!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25228" y="6210740"/>
            <a:ext cx="3790122" cy="356251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6282" y="6174834"/>
            <a:ext cx="975417" cy="4280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smtClean="0">
                <a:solidFill>
                  <a:srgbClr val="028062"/>
                </a:solidFill>
                <a:latin typeface="FontAwesome" pitchFamily="2" charset="0"/>
              </a:rPr>
              <a:t> 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BALAS</a:t>
            </a:r>
            <a:endParaRPr 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4351214" y="3814600"/>
            <a:ext cx="3790122" cy="1184940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>
                <a:solidFill>
                  <a:srgbClr val="C00000"/>
                </a:solidFill>
              </a:rPr>
              <a:t>♦ </a:t>
            </a:r>
            <a:r>
              <a:rPr lang="en-US" sz="1000" b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NOTIFIKASI SISTEM </a:t>
            </a:r>
            <a:r>
              <a:rPr lang="en-US" sz="1000">
                <a:solidFill>
                  <a:srgbClr val="C00000"/>
                </a:solidFill>
              </a:rPr>
              <a:t>♦</a:t>
            </a:r>
            <a: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23:55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 Antonius melaporkan penyerahan barang. Deadline pengembalian barang 12 Des 2016, jam 23:55. Menunggu konfirmasi penerima barang . . .</a:t>
            </a: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51214" y="5011191"/>
            <a:ext cx="3790122" cy="1184940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solidFill>
                  <a:srgbClr val="C00000"/>
                </a:solidFill>
              </a:rPr>
              <a:t>♦ </a:t>
            </a:r>
            <a:r>
              <a:rPr lang="en-US" sz="1000" b="1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NOTIFIKASI SISTEM </a:t>
            </a:r>
            <a:r>
              <a:rPr lang="en-US" sz="1000" smtClean="0">
                <a:solidFill>
                  <a:srgbClr val="C00000"/>
                </a:solidFill>
              </a:rPr>
              <a:t>♦</a:t>
            </a: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23:55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Muhammad Kipet Syahputra mengonfirmasi penyerahan barang. Jangan lupa mengembalikan barang yang dipinjam, ya!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351214" y="6210525"/>
            <a:ext cx="3790122" cy="356251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12268" y="6174619"/>
            <a:ext cx="975417" cy="4280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smtClean="0">
                <a:solidFill>
                  <a:srgbClr val="028062"/>
                </a:solidFill>
                <a:latin typeface="FontAwesome" pitchFamily="2" charset="0"/>
              </a:rPr>
              <a:t> 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BALAS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83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7"/>
            <a:ext cx="3790122" cy="6395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4068" y="234398"/>
            <a:ext cx="3790122" cy="6395002"/>
          </a:xfrm>
          <a:prstGeom prst="rect">
            <a:avLst/>
          </a:prstGeom>
          <a:gradFill flip="none" rotWithShape="1">
            <a:gsLst>
              <a:gs pos="0">
                <a:srgbClr val="039F7A">
                  <a:shade val="30000"/>
                  <a:satMod val="115000"/>
                </a:srgbClr>
              </a:gs>
              <a:gs pos="50000">
                <a:srgbClr val="039F7A">
                  <a:shade val="67500"/>
                  <a:satMod val="115000"/>
                </a:srgbClr>
              </a:gs>
              <a:gs pos="100000">
                <a:srgbClr val="039F7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445001" y="234397"/>
            <a:ext cx="3790122" cy="6395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445000" y="234398"/>
            <a:ext cx="3790122" cy="6395002"/>
          </a:xfrm>
          <a:prstGeom prst="rect">
            <a:avLst/>
          </a:prstGeom>
          <a:gradFill flip="none" rotWithShape="1">
            <a:gsLst>
              <a:gs pos="0">
                <a:srgbClr val="039F7A">
                  <a:shade val="30000"/>
                  <a:satMod val="115000"/>
                </a:srgbClr>
              </a:gs>
              <a:gs pos="50000">
                <a:srgbClr val="039F7A">
                  <a:shade val="67500"/>
                  <a:satMod val="115000"/>
                </a:srgbClr>
              </a:gs>
              <a:gs pos="100000">
                <a:srgbClr val="039F7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445000" y="1353943"/>
            <a:ext cx="3790122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chemeClr val="bg1"/>
                </a:solidFill>
                <a:latin typeface="Buxton Sketch" panose="03080500000500000004" pitchFamily="66" charset="0"/>
                <a:cs typeface="Consolas" panose="020B0609020204030204" pitchFamily="49" charset="0"/>
              </a:rPr>
              <a:t>pinjemin</a:t>
            </a:r>
            <a:endParaRPr lang="en-US" sz="6000">
              <a:solidFill>
                <a:schemeClr val="bg1"/>
              </a:solidFill>
              <a:latin typeface="Buxton Sketch" panose="03080500000500000004" pitchFamily="66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068" y="1353943"/>
            <a:ext cx="3790122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chemeClr val="bg1"/>
                </a:solidFill>
                <a:latin typeface="Buxton Sketch" panose="03080500000500000004" pitchFamily="66" charset="0"/>
                <a:cs typeface="Consolas" panose="020B0609020204030204" pitchFamily="49" charset="0"/>
              </a:rPr>
              <a:t>pinjemin</a:t>
            </a:r>
            <a:endParaRPr lang="en-US" sz="6000" baseline="-25000">
              <a:solidFill>
                <a:schemeClr val="bg1"/>
              </a:solidFill>
              <a:latin typeface="Buxton Sketch" panose="03080500000500000004" pitchFamily="66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65932" y="4820224"/>
            <a:ext cx="3363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Placeholder.</a:t>
            </a:r>
          </a:p>
          <a:p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Ini masih jelek bgt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:/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Mungkin sisa tambahin pola-pola shading tertentu aja di belakangnya...</a:t>
            </a:r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4067" y="2734445"/>
            <a:ext cx="3790122" cy="2317557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noAutofit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62000" y="3491333"/>
            <a:ext cx="30861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7989" y="3112307"/>
            <a:ext cx="2610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Username</a:t>
            </a:r>
            <a:endParaRPr lang="en-US" sz="1600">
              <a:solidFill>
                <a:schemeClr val="bg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762000" y="4046140"/>
            <a:ext cx="30861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37989" y="3667114"/>
            <a:ext cx="2610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</a:t>
            </a:r>
            <a:endParaRPr lang="en-US" sz="1600">
              <a:solidFill>
                <a:schemeClr val="bg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9670" y="3080937"/>
            <a:ext cx="528319" cy="41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GLYPHICONS Halflings" panose="00000500000000000000" pitchFamily="2" charset="0"/>
              </a:rPr>
              <a:t>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7974" y="3625496"/>
            <a:ext cx="528319" cy="41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GLYPHICONS Halflings" panose="00000500000000000000" pitchFamily="2" charset="0"/>
              </a:rPr>
              <a:t>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94971" y="4344003"/>
            <a:ext cx="1756229" cy="418164"/>
          </a:xfrm>
          <a:prstGeom prst="roundRect">
            <a:avLst/>
          </a:prstGeom>
          <a:solidFill>
            <a:srgbClr val="03A57E"/>
          </a:solidFill>
          <a:ln>
            <a:noFill/>
          </a:ln>
          <a:effectLst>
            <a:outerShdw blurRad="25400" dist="254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SSO LOGIN</a:t>
            </a:r>
            <a:endParaRPr lang="en-US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068" y="2721681"/>
            <a:ext cx="3790122" cy="102981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7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4068" y="5061354"/>
            <a:ext cx="3790122" cy="102981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7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45207" y="2734445"/>
            <a:ext cx="3790122" cy="2317557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noAutofit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45208" y="2721681"/>
            <a:ext cx="3790122" cy="102981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7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445208" y="5061354"/>
            <a:ext cx="3790122" cy="102981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7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797011" y="4423613"/>
            <a:ext cx="308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rgbClr val="026A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Mencoba masuk...</a:t>
            </a:r>
            <a:endParaRPr lang="en-US" sz="1600" b="1">
              <a:solidFill>
                <a:srgbClr val="026A5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30" name="Picture 6" descr="http://i.stack.imgur.com/WbNl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73" y="3204828"/>
            <a:ext cx="942975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1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47647" y="358176"/>
            <a:ext cx="113252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MENU UBAH STATUS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------------------------</a:t>
            </a:r>
          </a:p>
          <a:p>
            <a:endParaRPr lang="en-US" b="1" smtClean="0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Note: Setelah statusnya diubah jadi “Dikembalikan,”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statusnya nggak bisa diubah-ubah lagi. Rating / Komentar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bisa diubah kapan aja</a:t>
            </a:r>
          </a:p>
          <a:p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Status: (wajib; dropdown)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 - Masih dipinjam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 - Dikembalikan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 - Hilang</a:t>
            </a:r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Rating: (opsional)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- bintang / dropdown?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- boleh ngebatalin rating bintang (?)</a:t>
            </a:r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Komentar (opsional)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 - textbox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- perlu ditampilkan batasan karakter (?)</a:t>
            </a:r>
          </a:p>
        </p:txBody>
      </p:sp>
    </p:spTree>
    <p:extLst>
      <p:ext uri="{BB962C8B-B14F-4D97-AF65-F5344CB8AC3E}">
        <p14:creationId xmlns:p14="http://schemas.microsoft.com/office/powerpoint/2010/main" val="30832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9541646" y="186266"/>
            <a:ext cx="2534240" cy="2005391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41646" y="298389"/>
            <a:ext cx="2650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CONTOH LOG PESAN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----------------------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Ferdinand: Yang punya barang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Kepret: Yang ingin meminjam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8621" y="186266"/>
            <a:ext cx="3790122" cy="815608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</a:t>
            </a: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23:55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ada barangnya, kalau mauketemuan di 2909</a:t>
            </a: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621" y="1024104"/>
            <a:ext cx="3790122" cy="815608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Kepret</a:t>
            </a: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23:55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Oke, ketemuan di 2909 ya...</a:t>
            </a: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621" y="1863824"/>
            <a:ext cx="3790122" cy="1184940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>
                <a:solidFill>
                  <a:srgbClr val="C00000"/>
                </a:solidFill>
              </a:rPr>
              <a:t>♦ </a:t>
            </a:r>
            <a:r>
              <a:rPr lang="en-US" sz="1000" b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NOTIFIKASI SISTEM </a:t>
            </a:r>
            <a:r>
              <a:rPr lang="en-US" sz="1000">
                <a:solidFill>
                  <a:srgbClr val="C00000"/>
                </a:solidFill>
              </a:rPr>
              <a:t>♦</a:t>
            </a:r>
            <a: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23:55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 melaporkan </a:t>
            </a:r>
            <a:r>
              <a: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penyerahan barang. Deadline pengembalian barang 12 Des 2016, jam 23:55. Menunggu konfirmasi penerima barang . . .</a:t>
            </a: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621" y="3069940"/>
            <a:ext cx="3790122" cy="1000274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solidFill>
                  <a:srgbClr val="C00000"/>
                </a:solidFill>
              </a:rPr>
              <a:t>♦ </a:t>
            </a:r>
            <a:r>
              <a:rPr lang="en-US" sz="1000" b="1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NOTIFIKASI SISTEM </a:t>
            </a:r>
            <a:r>
              <a:rPr lang="en-US" sz="1000" smtClean="0">
                <a:solidFill>
                  <a:srgbClr val="C00000"/>
                </a:solidFill>
              </a:rPr>
              <a:t>♦</a:t>
            </a: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23:55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Kepret mengonfirmasi </a:t>
            </a:r>
            <a:r>
              <a: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penyerahan barang. Jangan lupa mengembalikan barang yang dipinjam, ya!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8621" y="4083466"/>
            <a:ext cx="3790122" cy="815608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 Antonius</a:t>
            </a: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23:55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Iseng...</a:t>
            </a: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621" y="4912326"/>
            <a:ext cx="3790122" cy="815608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solidFill>
                  <a:srgbClr val="C00000"/>
                </a:solidFill>
              </a:rPr>
              <a:t>♦ </a:t>
            </a:r>
            <a:r>
              <a:rPr lang="en-US" sz="1000" b="1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NOTIFIKASI SISTEM </a:t>
            </a:r>
            <a:r>
              <a:rPr lang="en-US" sz="1000" smtClean="0">
                <a:solidFill>
                  <a:srgbClr val="C00000"/>
                </a:solidFill>
              </a:rPr>
              <a:t>♦</a:t>
            </a: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23:55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Status barang diubah menjadi DIKEMBALIKAN.</a:t>
            </a:r>
            <a:endParaRPr lang="en-US" sz="10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621" y="5741186"/>
            <a:ext cx="3790122" cy="1000274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solidFill>
                  <a:srgbClr val="C00000"/>
                </a:solidFill>
              </a:rPr>
              <a:t>♦ </a:t>
            </a:r>
            <a:r>
              <a:rPr lang="en-US" sz="1000" b="1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NOTIFIKASI SISTEM </a:t>
            </a:r>
            <a:r>
              <a:rPr lang="en-US" sz="1000" smtClean="0">
                <a:solidFill>
                  <a:srgbClr val="C00000"/>
                </a:solidFill>
              </a:rPr>
              <a:t>♦</a:t>
            </a: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Diposkan 12 Des 2015, jam </a:t>
            </a: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23:55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 rating dari Ferdinand:</a:t>
            </a:r>
            <a:b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b="1" smtClean="0">
                <a:solidFill>
                  <a:srgbClr val="FFC000"/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</a:t>
            </a:r>
            <a:r>
              <a:rPr lang="en-US" sz="1000" b="1" smtClean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</a:t>
            </a:r>
            <a:r>
              <a:rPr lang="en-US" sz="1000" b="1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000" smtClean="0">
                <a:solidFill>
                  <a:schemeClr val="bg1">
                    <a:lumMod val="75000"/>
                  </a:schemeClr>
                </a:solidFill>
              </a:rPr>
              <a:t>·</a:t>
            </a:r>
            <a:r>
              <a:rPr lang="en-US" sz="1000" smtClean="0"/>
              <a:t>  . </a:t>
            </a:r>
            <a:r>
              <a:rPr lang="en-US" sz="1000"/>
              <a:t>. . </a:t>
            </a: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barang gw cuma balik setengahnya</a:t>
            </a:r>
            <a:r>
              <a:rPr lang="en-US" sz="1000" smtClean="0"/>
              <a:t>.</a:t>
            </a:r>
            <a:endParaRPr lang="en-US" sz="10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ight Brace 23"/>
          <p:cNvSpPr/>
          <p:nvPr/>
        </p:nvSpPr>
        <p:spPr>
          <a:xfrm>
            <a:off x="4214190" y="186266"/>
            <a:ext cx="225287" cy="1573954"/>
          </a:xfrm>
          <a:prstGeom prst="rightBrace">
            <a:avLst>
              <a:gd name="adj1" fmla="val 26016"/>
              <a:gd name="adj2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4214190" y="1923627"/>
            <a:ext cx="225287" cy="1071034"/>
          </a:xfrm>
          <a:prstGeom prst="rightBrace">
            <a:avLst>
              <a:gd name="adj1" fmla="val 26016"/>
              <a:gd name="adj2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4214190" y="3158068"/>
            <a:ext cx="225287" cy="912146"/>
          </a:xfrm>
          <a:prstGeom prst="rightBrace">
            <a:avLst>
              <a:gd name="adj1" fmla="val 26016"/>
              <a:gd name="adj2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4214190" y="4233621"/>
            <a:ext cx="225287" cy="605079"/>
          </a:xfrm>
          <a:prstGeom prst="rightBrace">
            <a:avLst>
              <a:gd name="adj1" fmla="val 26016"/>
              <a:gd name="adj2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>
            <a:off x="4214190" y="5002107"/>
            <a:ext cx="225287" cy="725827"/>
          </a:xfrm>
          <a:prstGeom prst="rightBrace">
            <a:avLst>
              <a:gd name="adj1" fmla="val 26016"/>
              <a:gd name="adj2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/>
          <p:cNvSpPr/>
          <p:nvPr/>
        </p:nvSpPr>
        <p:spPr>
          <a:xfrm>
            <a:off x="4214190" y="5878409"/>
            <a:ext cx="225287" cy="863051"/>
          </a:xfrm>
          <a:prstGeom prst="rightBrace">
            <a:avLst>
              <a:gd name="adj1" fmla="val 26016"/>
              <a:gd name="adj2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691037" y="540209"/>
            <a:ext cx="4960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Negosiasi sebelum ACK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Pemilik: [Reply] [Penyerahan]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Peminjam: [Reply]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91037" y="1923627"/>
            <a:ext cx="542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Setelah “Penyerahan Barang” dipilih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Pemilik: [Reply] [Penyerahan:disabled]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Peminjam: [Reply] [Konfirmasi Penyerahan]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91037" y="3088777"/>
            <a:ext cx="542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Setelah “Konfirmasi Penyerahan” dipilih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Pemilik: [Reply]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Peminjam: [Reply]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91037" y="4164691"/>
            <a:ext cx="519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Pos biasa setelah ACK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Pemilik: </a:t>
            </a:r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[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Reply], Peminjam</a:t>
            </a:r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: [</a:t>
            </a:r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Reply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]</a:t>
            </a:r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91037" y="5040994"/>
            <a:ext cx="519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Setiap kali ada pengubahan 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Pemilik: </a:t>
            </a:r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[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Reply], Peminjam</a:t>
            </a:r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: [</a:t>
            </a:r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Reply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]</a:t>
            </a:r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91037" y="5917297"/>
            <a:ext cx="519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Setiap kali ada update rating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Pemilik: </a:t>
            </a:r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[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Reply] Peminjam</a:t>
            </a:r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: [</a:t>
            </a:r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Reply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]</a:t>
            </a:r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90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4840120"/>
            <a:ext cx="12192001" cy="1198730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1450" y="5029200"/>
            <a:ext cx="1202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chemeClr val="bg1"/>
                </a:solidFill>
                <a:latin typeface="SketchFlow Print" panose="02000000000000000000" pitchFamily="2" charset="0"/>
              </a:rPr>
              <a:t>Display detail </a:t>
            </a:r>
            <a:r>
              <a:rPr lang="en-US" sz="4800" smtClean="0">
                <a:solidFill>
                  <a:schemeClr val="bg1"/>
                </a:solidFill>
                <a:latin typeface="SketchFlow Print" panose="02000000000000000000" pitchFamily="2" charset="0"/>
              </a:rPr>
              <a:t>profil</a:t>
            </a:r>
            <a:endParaRPr lang="en-US" sz="4800">
              <a:solidFill>
                <a:schemeClr val="bg1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96017" y="294481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 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2388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Detail Profil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24069" y="883216"/>
            <a:ext cx="3791282" cy="3272856"/>
            <a:chOff x="424067" y="1873359"/>
            <a:chExt cx="3790123" cy="3899028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24067" y="1873359"/>
              <a:ext cx="3790122" cy="389902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Profil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Saya suka makan keju bakar. Keju yang nggak dibakar pun nggak apa-apa koq. Yang penting tulisan di bungkusnya: “Keju Bakar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.”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Prodi/Fakultas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Ilmu Komputer 2013</a:t>
              </a:r>
              <a:b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Fakultas 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Ilmu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Komputer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Telepon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Tambahkan sebagai teman untuk melihat.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22910" y="4326032"/>
            <a:ext cx="3791282" cy="276999"/>
          </a:xfrm>
          <a:prstGeom prst="rect">
            <a:avLst/>
          </a:prstGeom>
          <a:noFill/>
        </p:spPr>
        <p:txBody>
          <a:bodyPr wrap="square" lIns="137160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RATING PENGGUNA</a:t>
            </a:r>
            <a:endParaRPr lang="en-US" sz="1200" b="1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4070" y="4609228"/>
            <a:ext cx="3790121" cy="246221"/>
          </a:xfrm>
          <a:prstGeom prst="rect">
            <a:avLst/>
          </a:prstGeom>
          <a:noFill/>
          <a:ln>
            <a:noFill/>
          </a:ln>
        </p:spPr>
        <p:txBody>
          <a:bodyPr wrap="square" lIns="137160" rIns="137160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t>Belum ada pengguna yang memberikan rating.</a:t>
            </a:r>
            <a:endParaRPr 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5781" y="3728011"/>
            <a:ext cx="3778990" cy="428061"/>
          </a:xfrm>
          <a:prstGeom prst="rect">
            <a:avLst/>
          </a:prstGeom>
          <a:noFill/>
        </p:spPr>
        <p:txBody>
          <a:bodyPr wrap="square" lIns="137160" rIns="137160" rtlCol="0" anchor="ctr" anchorCtr="0">
            <a:noAutofit/>
          </a:bodyPr>
          <a:lstStyle/>
          <a:p>
            <a:pPr algn="r"/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 smtClean="0">
                <a:solidFill>
                  <a:srgbClr val="028062"/>
                </a:solidFill>
                <a:latin typeface="FontAwesome" pitchFamily="2" charset="0"/>
              </a:rPr>
              <a:t>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TAMBAH TEMAN</a:t>
            </a:r>
            <a:endParaRPr lang="en-US" sz="1200"/>
          </a:p>
        </p:txBody>
      </p:sp>
      <p:sp>
        <p:nvSpPr>
          <p:cNvPr id="12" name="Rectangle 11"/>
          <p:cNvSpPr/>
          <p:nvPr/>
        </p:nvSpPr>
        <p:spPr>
          <a:xfrm>
            <a:off x="1341841" y="1534955"/>
            <a:ext cx="2740659" cy="246221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</a:t>
            </a: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3.2</a:t>
            </a: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berdasarkan 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review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340681" y="1527460"/>
            <a:ext cx="780775" cy="246221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000" smtClean="0">
                <a:solidFill>
                  <a:srgbClr val="FFC000"/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</a:t>
            </a:r>
            <a:endParaRPr lang="en-US" sz="1000">
              <a:solidFill>
                <a:srgbClr val="FFC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21750" y="875940"/>
            <a:ext cx="3792441" cy="640347"/>
          </a:xfrm>
          <a:prstGeom prst="rect">
            <a:avLst/>
          </a:prstGeom>
          <a:pattFill prst="dotGrid">
            <a:fgClr>
              <a:schemeClr val="bg1">
                <a:lumMod val="7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42195" y="1020788"/>
            <a:ext cx="2871997" cy="461665"/>
          </a:xfrm>
          <a:prstGeom prst="rect">
            <a:avLst/>
          </a:prstGeom>
          <a:noFill/>
        </p:spPr>
        <p:txBody>
          <a:bodyPr wrap="square" lIns="91440" rtlCol="0" anchor="b" anchorCtr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 Antonius</a:t>
            </a:r>
            <a:b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ferdinand.antonius</a:t>
            </a:r>
            <a:endParaRPr lang="en-US" sz="14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22909" y="1512185"/>
            <a:ext cx="379128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562580" y="1001561"/>
            <a:ext cx="779615" cy="779615"/>
          </a:xfrm>
          <a:prstGeom prst="roundRect">
            <a:avLst>
              <a:gd name="adj" fmla="val 6078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424069" y="878453"/>
            <a:ext cx="37901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4419" y="1094771"/>
            <a:ext cx="851516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200">
                <a:solidFill>
                  <a:schemeClr val="accent5">
                    <a:lumMod val="60000"/>
                    <a:lumOff val="40000"/>
                  </a:schemeClr>
                </a:solidFill>
                <a:latin typeface="GLYPHICONS Halflings" panose="00000500000000000000" pitchFamily="2" charset="0"/>
              </a:rPr>
              <a:t></a:t>
            </a:r>
            <a:endParaRPr lang="en-US" sz="52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5781" y="6071148"/>
            <a:ext cx="377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C00000"/>
                </a:solidFill>
                <a:latin typeface="SketchFlow Print" panose="02000000000000000000" pitchFamily="2" charset="0"/>
              </a:rPr>
              <a:t>* MELIHAT AKUN PENGGUNA</a:t>
            </a:r>
            <a:br>
              <a:rPr lang="en-US" sz="1400" smtClean="0">
                <a:solidFill>
                  <a:srgbClr val="C00000"/>
                </a:solidFill>
                <a:latin typeface="SketchFlow Print" panose="02000000000000000000" pitchFamily="2" charset="0"/>
              </a:rPr>
            </a:br>
            <a:r>
              <a:rPr lang="en-US" sz="1400" smtClean="0">
                <a:solidFill>
                  <a:srgbClr val="C00000"/>
                </a:solidFill>
                <a:latin typeface="SketchFlow Print" panose="02000000000000000000" pitchFamily="2" charset="0"/>
              </a:rPr>
              <a:t>(belum Request add)</a:t>
            </a:r>
            <a:endParaRPr lang="en-US" sz="1400">
              <a:solidFill>
                <a:srgbClr val="C00000"/>
              </a:solidFill>
              <a:latin typeface="SketchFlow Print" panose="02000000000000000000" pitchFamily="2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314540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314540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286488" y="294481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 </a:t>
            </a:r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4842859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Detail Profil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4314540" y="883216"/>
            <a:ext cx="3791282" cy="3272856"/>
            <a:chOff x="424067" y="1873359"/>
            <a:chExt cx="3790123" cy="3899028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424067" y="1873359"/>
              <a:ext cx="3790122" cy="389902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Profil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Saya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suka makan keju bakar. Keju yang nggak dibakar pun nggak apa-apa koq. Yang penting tulisan di bungkusnya: “Keju Bakar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.”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Prodi/Fakultas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Ilmu Komputer 2013</a:t>
              </a:r>
              <a:b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Fakultas 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Ilmu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Komputer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Telepon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Tambahkan sebagai teman untuk melihat.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4313381" y="4326032"/>
            <a:ext cx="3791282" cy="276999"/>
          </a:xfrm>
          <a:prstGeom prst="rect">
            <a:avLst/>
          </a:prstGeom>
          <a:noFill/>
        </p:spPr>
        <p:txBody>
          <a:bodyPr wrap="square" lIns="137160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RATING PENGGUNA</a:t>
            </a:r>
            <a:endParaRPr lang="en-US" sz="1200" b="1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326252" y="3728011"/>
            <a:ext cx="3778990" cy="428061"/>
          </a:xfrm>
          <a:prstGeom prst="rect">
            <a:avLst/>
          </a:prstGeom>
          <a:noFill/>
        </p:spPr>
        <p:txBody>
          <a:bodyPr wrap="square" lIns="137160" rIns="137160" rtlCol="0" anchor="ctr" anchorCtr="0">
            <a:noAutofit/>
          </a:bodyPr>
          <a:lstStyle/>
          <a:p>
            <a:pPr algn="r"/>
            <a:r>
              <a:rPr lang="en-US" sz="1200" b="1" smtClean="0">
                <a:solidFill>
                  <a:srgbClr val="028062"/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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BATALKAN REQUEST</a:t>
            </a:r>
            <a:endParaRPr lang="en-US" sz="1200"/>
          </a:p>
        </p:txBody>
      </p:sp>
      <p:sp>
        <p:nvSpPr>
          <p:cNvPr id="121" name="Rectangle 120"/>
          <p:cNvSpPr/>
          <p:nvPr/>
        </p:nvSpPr>
        <p:spPr>
          <a:xfrm>
            <a:off x="5232312" y="1534955"/>
            <a:ext cx="2740659" cy="246221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</a:t>
            </a: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3.2</a:t>
            </a: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berdasarkan 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review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231152" y="1527460"/>
            <a:ext cx="780775" cy="246221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000" smtClean="0">
                <a:solidFill>
                  <a:srgbClr val="FFC000"/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</a:t>
            </a:r>
            <a:endParaRPr lang="en-US" sz="1000">
              <a:solidFill>
                <a:srgbClr val="FFC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312221" y="875940"/>
            <a:ext cx="3792441" cy="640347"/>
          </a:xfrm>
          <a:prstGeom prst="rect">
            <a:avLst/>
          </a:prstGeom>
          <a:pattFill prst="dotGrid">
            <a:fgClr>
              <a:schemeClr val="bg1">
                <a:lumMod val="7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5232666" y="1020788"/>
            <a:ext cx="2871997" cy="461665"/>
          </a:xfrm>
          <a:prstGeom prst="rect">
            <a:avLst/>
          </a:prstGeom>
          <a:noFill/>
        </p:spPr>
        <p:txBody>
          <a:bodyPr wrap="square" lIns="91440" rtlCol="0" anchor="b" anchorCtr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 Antonius</a:t>
            </a:r>
            <a:b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ferdinand.antonius</a:t>
            </a:r>
            <a:endParaRPr lang="en-US" sz="14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4313380" y="1512185"/>
            <a:ext cx="379128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4453051" y="1001561"/>
            <a:ext cx="779615" cy="779615"/>
          </a:xfrm>
          <a:prstGeom prst="roundRect">
            <a:avLst>
              <a:gd name="adj" fmla="val 6078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4314540" y="878453"/>
            <a:ext cx="37901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4414890" y="1094771"/>
            <a:ext cx="851516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200">
                <a:solidFill>
                  <a:schemeClr val="accent5">
                    <a:lumMod val="60000"/>
                    <a:lumOff val="40000"/>
                  </a:schemeClr>
                </a:solidFill>
                <a:latin typeface="GLYPHICONS Halflings" panose="00000500000000000000" pitchFamily="2" charset="0"/>
              </a:rPr>
              <a:t></a:t>
            </a:r>
            <a:endParaRPr lang="en-US" sz="52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382062" y="6071148"/>
            <a:ext cx="377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  <a:latin typeface="SketchFlow Print" panose="02000000000000000000" pitchFamily="2" charset="0"/>
              </a:rPr>
              <a:t>* MELIHAT AKUN PENGGUNA</a:t>
            </a:r>
            <a:r>
              <a:rPr lang="en-US" sz="1400">
                <a:solidFill>
                  <a:srgbClr val="C00000"/>
                </a:solidFill>
                <a:latin typeface="SketchFlow Print" panose="02000000000000000000" pitchFamily="2" charset="0"/>
              </a:rPr>
              <a:t/>
            </a:r>
            <a:br>
              <a:rPr lang="en-US" sz="1400">
                <a:solidFill>
                  <a:srgbClr val="C00000"/>
                </a:solidFill>
                <a:latin typeface="SketchFlow Print" panose="02000000000000000000" pitchFamily="2" charset="0"/>
              </a:rPr>
            </a:br>
            <a:r>
              <a:rPr lang="en-US" sz="1400" smtClean="0">
                <a:solidFill>
                  <a:srgbClr val="C00000"/>
                </a:solidFill>
                <a:latin typeface="SketchFlow Print" panose="02000000000000000000" pitchFamily="2" charset="0"/>
              </a:rPr>
              <a:t>(sudah Request add, blm diterima)</a:t>
            </a:r>
            <a:endParaRPr lang="en-US" sz="1400">
              <a:solidFill>
                <a:srgbClr val="C00000"/>
              </a:solidFill>
              <a:latin typeface="SketchFlow Print" panose="02000000000000000000" pitchFamily="2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207331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8207331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8735650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Detail Profil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8207331" y="883216"/>
            <a:ext cx="3791282" cy="3272856"/>
            <a:chOff x="424067" y="1873359"/>
            <a:chExt cx="3790123" cy="389902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424067" y="1873359"/>
              <a:ext cx="3790122" cy="389902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Profil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Saya suka makan keju bakar. Keju yang nggak dibakar pun nggak apa-apa koq. Yang penting tulisan di bungkusnya: “Keju Bakar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.”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Prodi/Fakultas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Ilmu Komputer 2013</a:t>
              </a:r>
              <a:b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Fakultas 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Ilmu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Komputer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Telepon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Tambahkan sebagai teman untuk melihat.</a:t>
              </a: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8206172" y="4326032"/>
            <a:ext cx="3791282" cy="276999"/>
          </a:xfrm>
          <a:prstGeom prst="rect">
            <a:avLst/>
          </a:prstGeom>
          <a:noFill/>
        </p:spPr>
        <p:txBody>
          <a:bodyPr wrap="square" lIns="137160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RATING PENGGUNA</a:t>
            </a:r>
            <a:endParaRPr lang="en-US" sz="1200" b="1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219043" y="3728011"/>
            <a:ext cx="3778990" cy="428061"/>
          </a:xfrm>
          <a:prstGeom prst="rect">
            <a:avLst/>
          </a:prstGeom>
          <a:noFill/>
        </p:spPr>
        <p:txBody>
          <a:bodyPr wrap="square" lIns="137160" rIns="137160" rtlCol="0" anchor="ctr" anchorCtr="0">
            <a:noAutofit/>
          </a:bodyPr>
          <a:lstStyle/>
          <a:p>
            <a:pPr algn="r"/>
            <a:r>
              <a:rPr lang="en-US" sz="1200">
                <a:solidFill>
                  <a:srgbClr val="028062"/>
                </a:solidFill>
                <a:latin typeface="FontAwesome" pitchFamily="2" charset="0"/>
              </a:rPr>
              <a:t> </a:t>
            </a:r>
            <a:r>
              <a:rPr lang="en-US" sz="1200" b="1">
                <a:solidFill>
                  <a:srgbClr val="028062"/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</a:t>
            </a:r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SETUJUI REQUEST      </a:t>
            </a:r>
            <a:r>
              <a:rPr lang="en-US" sz="1200" b="1">
                <a:solidFill>
                  <a:srgbClr val="028062"/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</a:t>
            </a:r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TOLAK REQUEST</a:t>
            </a:r>
            <a:endParaRPr lang="en-US" sz="1200"/>
          </a:p>
        </p:txBody>
      </p:sp>
      <p:sp>
        <p:nvSpPr>
          <p:cNvPr id="142" name="Rectangle 141"/>
          <p:cNvSpPr/>
          <p:nvPr/>
        </p:nvSpPr>
        <p:spPr>
          <a:xfrm>
            <a:off x="9125103" y="1534955"/>
            <a:ext cx="2740659" cy="246221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</a:t>
            </a: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3.2</a:t>
            </a: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berdasarkan 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review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9123943" y="1527460"/>
            <a:ext cx="780775" cy="246221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000" smtClean="0">
                <a:solidFill>
                  <a:srgbClr val="FFC000"/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</a:t>
            </a:r>
            <a:endParaRPr lang="en-US" sz="1000">
              <a:solidFill>
                <a:srgbClr val="FFC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8205012" y="875940"/>
            <a:ext cx="3792441" cy="640347"/>
          </a:xfrm>
          <a:prstGeom prst="rect">
            <a:avLst/>
          </a:prstGeom>
          <a:pattFill prst="dotGrid">
            <a:fgClr>
              <a:schemeClr val="bg1">
                <a:lumMod val="7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9125457" y="1020788"/>
            <a:ext cx="2871997" cy="461665"/>
          </a:xfrm>
          <a:prstGeom prst="rect">
            <a:avLst/>
          </a:prstGeom>
          <a:noFill/>
        </p:spPr>
        <p:txBody>
          <a:bodyPr wrap="square" lIns="91440" rtlCol="0" anchor="b" anchorCtr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 Antonius</a:t>
            </a:r>
            <a:b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ferdinand.antonius</a:t>
            </a:r>
            <a:endParaRPr lang="en-US" sz="14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8206171" y="1512185"/>
            <a:ext cx="379128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8345842" y="1001561"/>
            <a:ext cx="779615" cy="779615"/>
          </a:xfrm>
          <a:prstGeom prst="roundRect">
            <a:avLst>
              <a:gd name="adj" fmla="val 6078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8207331" y="878453"/>
            <a:ext cx="37901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8307681" y="1094771"/>
            <a:ext cx="851516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200">
                <a:solidFill>
                  <a:schemeClr val="accent5">
                    <a:lumMod val="60000"/>
                    <a:lumOff val="40000"/>
                  </a:schemeClr>
                </a:solidFill>
                <a:latin typeface="GLYPHICONS Halflings" panose="00000500000000000000" pitchFamily="2" charset="0"/>
              </a:rPr>
              <a:t></a:t>
            </a:r>
            <a:endParaRPr lang="en-US" sz="52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274853" y="6071148"/>
            <a:ext cx="377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  <a:latin typeface="SketchFlow Print" panose="02000000000000000000" pitchFamily="2" charset="0"/>
              </a:rPr>
              <a:t>* MELIHAT AKUN PENGGUNA</a:t>
            </a:r>
            <a:r>
              <a:rPr lang="en-US" sz="1400">
                <a:solidFill>
                  <a:srgbClr val="C00000"/>
                </a:solidFill>
                <a:latin typeface="SketchFlow Print" panose="02000000000000000000" pitchFamily="2" charset="0"/>
              </a:rPr>
              <a:t/>
            </a:r>
            <a:br>
              <a:rPr lang="en-US" sz="1400">
                <a:solidFill>
                  <a:srgbClr val="C00000"/>
                </a:solidFill>
                <a:latin typeface="SketchFlow Print" panose="02000000000000000000" pitchFamily="2" charset="0"/>
              </a:rPr>
            </a:br>
            <a:r>
              <a:rPr lang="en-US" sz="1400" smtClean="0">
                <a:solidFill>
                  <a:srgbClr val="C00000"/>
                </a:solidFill>
                <a:latin typeface="SketchFlow Print" panose="02000000000000000000" pitchFamily="2" charset="0"/>
              </a:rPr>
              <a:t>(dia Udah request add)</a:t>
            </a:r>
            <a:endParaRPr lang="en-US" sz="1400">
              <a:solidFill>
                <a:srgbClr val="C00000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8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4372855" y="281499"/>
            <a:ext cx="35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&lt;- MELIHAT AKUN TEMAN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23489" y="234398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95437" y="29357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 </a:t>
            </a:r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951808" y="325718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Detail Profil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423489" y="882310"/>
            <a:ext cx="3791282" cy="3272856"/>
            <a:chOff x="424067" y="1873359"/>
            <a:chExt cx="3790123" cy="3899028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24067" y="1873359"/>
              <a:ext cx="3790122" cy="389902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Profil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Saya suka makan keju bakar. Keju yang nggak dibakar pun nggak apa-apa koq. Yang penting tulisan di bungkusnya: “Keju Bakar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.”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Prodi/Fakultas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Ilmu Komputer 2013</a:t>
              </a:r>
              <a:b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Fakultas 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Ilmu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Komputer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Telepon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081234567890</a:t>
              </a:r>
              <a:endParaRPr lang="en-US" sz="10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422330" y="4325126"/>
            <a:ext cx="3791282" cy="276999"/>
          </a:xfrm>
          <a:prstGeom prst="rect">
            <a:avLst/>
          </a:prstGeom>
          <a:noFill/>
        </p:spPr>
        <p:txBody>
          <a:bodyPr wrap="square" lIns="137160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RATING PENGGUNA</a:t>
            </a:r>
            <a:endParaRPr lang="en-US" sz="1200" b="1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341261" y="1534049"/>
            <a:ext cx="2740659" cy="246221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</a:t>
            </a: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3.2</a:t>
            </a: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berdasarkan 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review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35201" y="3727105"/>
            <a:ext cx="3778990" cy="428061"/>
          </a:xfrm>
          <a:prstGeom prst="rect">
            <a:avLst/>
          </a:prstGeom>
          <a:noFill/>
        </p:spPr>
        <p:txBody>
          <a:bodyPr wrap="square" lIns="137160" rIns="137160" rtlCol="0" anchor="ctr" anchorCtr="0">
            <a:noAutofit/>
          </a:bodyPr>
          <a:lstStyle/>
          <a:p>
            <a:pPr algn="r"/>
            <a:r>
              <a:rPr lang="en-US" sz="1200" b="1" smtClean="0">
                <a:solidFill>
                  <a:srgbClr val="028062"/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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HUBUNGI      </a:t>
            </a:r>
            <a:r>
              <a:rPr lang="en-US" sz="1200">
                <a:solidFill>
                  <a:srgbClr val="028062"/>
                </a:solidFill>
                <a:latin typeface="FontAwesome" pitchFamily="2" charset="0"/>
              </a:rPr>
              <a:t></a:t>
            </a:r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HAPUS TEMAN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340101" y="1526554"/>
            <a:ext cx="780775" cy="246221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000" smtClean="0">
                <a:solidFill>
                  <a:srgbClr val="FFC000"/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</a:t>
            </a:r>
            <a:endParaRPr lang="en-US" sz="1000">
              <a:solidFill>
                <a:srgbClr val="FFC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21170" y="875034"/>
            <a:ext cx="3792441" cy="640347"/>
          </a:xfrm>
          <a:prstGeom prst="rect">
            <a:avLst/>
          </a:prstGeom>
          <a:pattFill prst="dotGrid">
            <a:fgClr>
              <a:schemeClr val="bg1">
                <a:lumMod val="7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1341615" y="1019882"/>
            <a:ext cx="2871997" cy="461665"/>
          </a:xfrm>
          <a:prstGeom prst="rect">
            <a:avLst/>
          </a:prstGeom>
          <a:noFill/>
        </p:spPr>
        <p:txBody>
          <a:bodyPr wrap="square" lIns="91440" rtlCol="0" anchor="b" anchorCtr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 Antonius</a:t>
            </a:r>
            <a:b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ferdinand.antonius</a:t>
            </a: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>
            <a:off x="422329" y="1511279"/>
            <a:ext cx="379128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562000" y="1000655"/>
            <a:ext cx="779615" cy="779615"/>
          </a:xfrm>
          <a:prstGeom prst="roundRect">
            <a:avLst>
              <a:gd name="adj" fmla="val 6078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423489" y="877547"/>
            <a:ext cx="37901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523839" y="1093865"/>
            <a:ext cx="851516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200">
                <a:solidFill>
                  <a:schemeClr val="accent5">
                    <a:lumMod val="60000"/>
                    <a:lumOff val="40000"/>
                  </a:schemeClr>
                </a:solidFill>
                <a:latin typeface="GLYPHICONS Halflings" panose="00000500000000000000" pitchFamily="2" charset="0"/>
              </a:rPr>
              <a:t></a:t>
            </a:r>
            <a:endParaRPr lang="en-US" sz="52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9635" y="4637876"/>
            <a:ext cx="3790122" cy="892552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Kipet Makan Bubur   </a:t>
            </a:r>
            <a:r>
              <a:rPr lang="en-US" sz="1000" b="1" smtClean="0">
                <a:solidFill>
                  <a:srgbClr val="FFC000"/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</a:t>
            </a:r>
            <a:r>
              <a:rPr lang="en-US" sz="1000" b="1" smtClean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</a:t>
            </a:r>
            <a:endParaRPr lang="en-US" sz="1000" b="1" smtClean="0">
              <a:solidFill>
                <a:schemeClr val="bg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Najis banget lah, dibalikinnya kalkulator pasar... ._.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i="1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Peminjaman: Kalkulator Scientific CASIO Fx2500GHz.</a:t>
            </a:r>
            <a:endParaRPr lang="en-US" sz="1000" i="1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9635" y="5549086"/>
            <a:ext cx="3790122" cy="630942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Ammar Fathin Sableye   </a:t>
            </a:r>
            <a:r>
              <a:rPr lang="en-US" sz="1000" b="1" smtClean="0">
                <a:solidFill>
                  <a:srgbClr val="FFC000"/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</a:t>
            </a:r>
            <a:r>
              <a:rPr lang="en-US" sz="1000" b="1" smtClean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</a:t>
            </a:r>
            <a:r>
              <a:rPr lang="en-US" sz="1000" b="1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</a:t>
            </a:r>
            <a:r>
              <a:rPr lang="en-US" sz="1000" b="1" smtClean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</a:t>
            </a:r>
            <a:endParaRPr lang="en-US" sz="1000" b="1" smtClean="0">
              <a:solidFill>
                <a:schemeClr val="bg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Udah dipinjemin nggak dibalikin :( </a:t>
            </a:r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en-US" sz="1000" i="1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pada peminjaman Tisu</a:t>
            </a:r>
            <a:endParaRPr lang="en-US" sz="1000" i="1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22330" y="6244961"/>
            <a:ext cx="3791282" cy="246221"/>
          </a:xfrm>
          <a:prstGeom prst="rect">
            <a:avLst/>
          </a:prstGeom>
          <a:noFill/>
        </p:spPr>
        <p:txBody>
          <a:bodyPr wrap="square" lIns="137160" rtlCol="0">
            <a:spAutoFit/>
          </a:bodyPr>
          <a:lstStyle/>
          <a:p>
            <a:pPr algn="ctr"/>
            <a:r>
              <a:rPr lang="en-US" sz="100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  </a:t>
            </a:r>
            <a:r>
              <a:rPr lang="en-US" sz="100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Muat lebih banyak</a:t>
            </a:r>
            <a:endParaRPr lang="en-US" sz="1000">
              <a:solidFill>
                <a:schemeClr val="accent5">
                  <a:lumMod val="60000"/>
                  <a:lumOff val="4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72855" y="5429071"/>
            <a:ext cx="41876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&lt;- </a:t>
            </a:r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UNTUK RATING: Kayaknya cukup load beberapa yang terakhir aja, say 5 or 10 (biar nggak berat fetch-nya)</a:t>
            </a:r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96017" y="294481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 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2388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Detail Profil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24069" y="883215"/>
            <a:ext cx="3791282" cy="3262832"/>
            <a:chOff x="424067" y="1873358"/>
            <a:chExt cx="3790123" cy="4826399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24067" y="1873358"/>
              <a:ext cx="3790122" cy="482639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Profil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Saya suka makan keju bakar. Keju yang nggak dibakar pun nggak apa-apa koq. Yang penting tulisan di bungkusnya: “Keju Bakar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.”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Prodi/Fakultas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Ilmu Komputer 2013</a:t>
              </a:r>
              <a:b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Fakultas Ilmu Komputer</a:t>
              </a:r>
              <a:endPara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Telepon</a:t>
              </a: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Tambahkan sebagai teman untuk melihat.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22910" y="4317649"/>
            <a:ext cx="3791282" cy="276999"/>
          </a:xfrm>
          <a:prstGeom prst="rect">
            <a:avLst/>
          </a:prstGeom>
          <a:noFill/>
        </p:spPr>
        <p:txBody>
          <a:bodyPr wrap="square" lIns="137160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RATING PENGGUNA</a:t>
            </a:r>
            <a:endParaRPr lang="en-US" sz="1200" b="1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5781" y="3717986"/>
            <a:ext cx="3778990" cy="428061"/>
          </a:xfrm>
          <a:prstGeom prst="rect">
            <a:avLst/>
          </a:prstGeom>
          <a:noFill/>
        </p:spPr>
        <p:txBody>
          <a:bodyPr wrap="square" lIns="137160" rIns="137160" rtlCol="0" anchor="ctr" anchorCtr="0">
            <a:noAutofit/>
          </a:bodyPr>
          <a:lstStyle/>
          <a:p>
            <a:pPr algn="r"/>
            <a:r>
              <a:rPr lang="en-US" sz="1200">
                <a:solidFill>
                  <a:srgbClr val="028062"/>
                </a:solidFill>
                <a:latin typeface="FontAwesome" pitchFamily="2" charset="0"/>
              </a:rPr>
              <a:t></a:t>
            </a:r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200" b="1" smtClean="0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UBAH PROFIL</a:t>
            </a:r>
            <a:endParaRPr lang="en-US" sz="1200"/>
          </a:p>
        </p:txBody>
      </p:sp>
      <p:sp>
        <p:nvSpPr>
          <p:cNvPr id="12" name="Rectangle 11"/>
          <p:cNvSpPr/>
          <p:nvPr/>
        </p:nvSpPr>
        <p:spPr>
          <a:xfrm>
            <a:off x="1341841" y="1534955"/>
            <a:ext cx="2740659" cy="246221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</a:t>
            </a: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3.2</a:t>
            </a: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berdasarkan 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review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340681" y="1527460"/>
            <a:ext cx="780775" cy="246221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000" smtClean="0">
                <a:solidFill>
                  <a:srgbClr val="FFC000"/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</a:t>
            </a:r>
            <a:endParaRPr lang="en-US" sz="1000">
              <a:solidFill>
                <a:srgbClr val="FFC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21750" y="875940"/>
            <a:ext cx="3792441" cy="640347"/>
          </a:xfrm>
          <a:prstGeom prst="rect">
            <a:avLst/>
          </a:prstGeom>
          <a:pattFill prst="dotGrid">
            <a:fgClr>
              <a:schemeClr val="bg1">
                <a:lumMod val="7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42195" y="1020788"/>
            <a:ext cx="2871997" cy="461665"/>
          </a:xfrm>
          <a:prstGeom prst="rect">
            <a:avLst/>
          </a:prstGeom>
          <a:noFill/>
        </p:spPr>
        <p:txBody>
          <a:bodyPr wrap="square" lIns="91440" rtlCol="0" anchor="b" anchorCtr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 Antonius</a:t>
            </a:r>
            <a:b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ferdinand.antonius</a:t>
            </a:r>
            <a:endParaRPr lang="en-US" sz="14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22909" y="1512185"/>
            <a:ext cx="379128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562580" y="1001561"/>
            <a:ext cx="779615" cy="779615"/>
          </a:xfrm>
          <a:prstGeom prst="roundRect">
            <a:avLst>
              <a:gd name="adj" fmla="val 6078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424069" y="878453"/>
            <a:ext cx="37901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4419" y="1094771"/>
            <a:ext cx="851516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200">
                <a:solidFill>
                  <a:schemeClr val="accent5">
                    <a:lumMod val="60000"/>
                    <a:lumOff val="40000"/>
                  </a:schemeClr>
                </a:solidFill>
                <a:latin typeface="GLYPHICONS Halflings" panose="00000500000000000000" pitchFamily="2" charset="0"/>
              </a:rPr>
              <a:t></a:t>
            </a:r>
            <a:endParaRPr lang="en-US" sz="52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72855" y="281499"/>
            <a:ext cx="35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&lt;- MELIHAT AKUN SENDIRI</a:t>
            </a:r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6720" y="4630399"/>
            <a:ext cx="3787470" cy="815608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Kipet Makan Bubur   </a:t>
            </a:r>
            <a:r>
              <a:rPr lang="en-US" sz="1000" b="1" smtClean="0">
                <a:solidFill>
                  <a:srgbClr val="FFC000"/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</a:t>
            </a:r>
            <a:r>
              <a:rPr lang="en-US" sz="1000" b="1" smtClean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</a:t>
            </a:r>
            <a:endParaRPr lang="en-US" sz="1000" b="1" smtClean="0">
              <a:solidFill>
                <a:schemeClr val="bg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Najis banget lah, dibalikinnya kalkulator pasar... ._. </a:t>
            </a:r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en-US" sz="1000" i="1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pada peminjaman Kalkulator Scientific CASIO Fx2500GHz</a:t>
            </a:r>
            <a:endParaRPr lang="en-US" sz="1000" i="1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6720" y="5510940"/>
            <a:ext cx="3787470" cy="630942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Ammar Fathin Sableye   </a:t>
            </a:r>
            <a:r>
              <a:rPr lang="en-US" sz="1000" b="1" smtClean="0">
                <a:solidFill>
                  <a:srgbClr val="FFC000"/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</a:t>
            </a:r>
            <a:r>
              <a:rPr lang="en-US" sz="1000" b="1" smtClean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</a:t>
            </a:r>
            <a:r>
              <a:rPr lang="en-US" sz="1000" b="1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</a:t>
            </a:r>
            <a:r>
              <a:rPr lang="en-US" sz="1000" b="1" smtClean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</a:t>
            </a:r>
            <a:endParaRPr lang="en-US" sz="1000" b="1" smtClean="0">
              <a:solidFill>
                <a:schemeClr val="bg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Udah dipinjemin nggak dibalikin :( </a:t>
            </a:r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en-US" sz="1000" i="1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pada peminjaman Tisu</a:t>
            </a:r>
            <a:endParaRPr lang="en-US" sz="1000" i="1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9417" y="6206815"/>
            <a:ext cx="3788629" cy="246221"/>
          </a:xfrm>
          <a:prstGeom prst="rect">
            <a:avLst/>
          </a:prstGeom>
          <a:noFill/>
        </p:spPr>
        <p:txBody>
          <a:bodyPr wrap="square" lIns="137160" rtlCol="0">
            <a:spAutoFit/>
          </a:bodyPr>
          <a:lstStyle/>
          <a:p>
            <a:pPr algn="ctr"/>
            <a:r>
              <a:rPr lang="en-US" sz="100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  </a:t>
            </a:r>
            <a:r>
              <a:rPr lang="en-US" sz="100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Muat lebih banyak</a:t>
            </a:r>
            <a:endParaRPr lang="en-US" sz="1000">
              <a:solidFill>
                <a:schemeClr val="accent5">
                  <a:lumMod val="60000"/>
                  <a:lumOff val="4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72855" y="3717484"/>
            <a:ext cx="4277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FORM UBAH PROFIL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------------------------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Profil (opsional. textarea)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Prodi &amp; Fakultas (?)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Telepon </a:t>
            </a:r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(opsional</a:t>
            </a:r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.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Textbox)</a:t>
            </a:r>
          </a:p>
        </p:txBody>
      </p:sp>
    </p:spTree>
    <p:extLst>
      <p:ext uri="{BB962C8B-B14F-4D97-AF65-F5344CB8AC3E}">
        <p14:creationId xmlns:p14="http://schemas.microsoft.com/office/powerpoint/2010/main" val="33393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4840120"/>
            <a:ext cx="12192001" cy="1198730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1450" y="5029200"/>
            <a:ext cx="1202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chemeClr val="bg1"/>
                </a:solidFill>
                <a:latin typeface="SketchFlow Print" panose="02000000000000000000" pitchFamily="2" charset="0"/>
              </a:rPr>
              <a:t>Display </a:t>
            </a:r>
            <a:r>
              <a:rPr lang="en-US" sz="4800" smtClean="0">
                <a:solidFill>
                  <a:schemeClr val="bg1"/>
                </a:solidFill>
                <a:latin typeface="SketchFlow Print" panose="02000000000000000000" pitchFamily="2" charset="0"/>
              </a:rPr>
              <a:t>daftar teman</a:t>
            </a:r>
            <a:endParaRPr lang="en-US" sz="4800">
              <a:solidFill>
                <a:schemeClr val="bg1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2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Daftar Teman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77484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19128" y="127544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4070" y="843414"/>
            <a:ext cx="3790120" cy="416140"/>
            <a:chOff x="424070" y="1205364"/>
            <a:chExt cx="3032093" cy="416140"/>
          </a:xfrm>
        </p:grpSpPr>
        <p:sp>
          <p:nvSpPr>
            <p:cNvPr id="8" name="Rectangle 7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351429" y="31943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954229" y="375246"/>
            <a:ext cx="61704" cy="272459"/>
            <a:chOff x="2257425" y="693922"/>
            <a:chExt cx="61704" cy="272459"/>
          </a:xfrm>
        </p:grpSpPr>
        <p:sp>
          <p:nvSpPr>
            <p:cNvPr id="23" name="Rounded Rectangle 22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24068" y="133143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4068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Teman Anda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19129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Request </a:t>
            </a:r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3487" y="1683617"/>
            <a:ext cx="1895061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404276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404276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4483789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Daftar Teman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404275" y="77484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299335" y="127544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4404277" y="843414"/>
            <a:ext cx="3790120" cy="416140"/>
            <a:chOff x="424070" y="1205364"/>
            <a:chExt cx="3032093" cy="416140"/>
          </a:xfrm>
        </p:grpSpPr>
        <p:sp>
          <p:nvSpPr>
            <p:cNvPr id="140" name="Rectangle 139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7331636" y="31943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145" name="Group 144"/>
          <p:cNvGrpSpPr/>
          <p:nvPr/>
        </p:nvGrpSpPr>
        <p:grpSpPr>
          <a:xfrm>
            <a:off x="7934436" y="375246"/>
            <a:ext cx="61704" cy="272459"/>
            <a:chOff x="2257425" y="693922"/>
            <a:chExt cx="61704" cy="272459"/>
          </a:xfrm>
        </p:grpSpPr>
        <p:sp>
          <p:nvSpPr>
            <p:cNvPr id="146" name="Rounded Rectangle 145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Rectangle 148"/>
          <p:cNvSpPr/>
          <p:nvPr/>
        </p:nvSpPr>
        <p:spPr>
          <a:xfrm>
            <a:off x="4404275" y="133143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4404275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Teman Anda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299336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Request </a:t>
            </a:r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(1)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403694" y="1683617"/>
            <a:ext cx="1895061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6829073" y="859070"/>
            <a:ext cx="175112" cy="175112"/>
          </a:xfrm>
          <a:prstGeom prst="ellipse">
            <a:avLst/>
          </a:prstGeom>
          <a:solidFill>
            <a:srgbClr val="04D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8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4403114" y="1885082"/>
            <a:ext cx="3791282" cy="932071"/>
            <a:chOff x="424067" y="1873361"/>
            <a:chExt cx="3790123" cy="3198394"/>
          </a:xfrm>
          <a:solidFill>
            <a:srgbClr val="FFFF99"/>
          </a:solidFill>
        </p:grpSpPr>
        <p:cxnSp>
          <p:nvCxnSpPr>
            <p:cNvPr id="117" name="Straight Connector 116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424067" y="1873361"/>
              <a:ext cx="3790122" cy="3198394"/>
            </a:xfrm>
            <a:prstGeom prst="rect">
              <a:avLst/>
            </a:prstGeom>
            <a:grpFill/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Muhammad </a:t>
              </a:r>
              <a:r>
                <a:rPr lang="en-US" sz="12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Kipet Syahputra</a:t>
              </a:r>
              <a:r>
                <a:rPr lang="en-US" sz="1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kipet.syahputra33</a:t>
              </a:r>
              <a:endParaRPr lang="en-US" sz="10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19" name="Straight Connector 118"/>
          <p:cNvCxnSpPr/>
          <p:nvPr/>
        </p:nvCxnSpPr>
        <p:spPr>
          <a:xfrm>
            <a:off x="4403114" y="1885082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401954" y="1993615"/>
            <a:ext cx="538609" cy="461665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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408100" y="2389092"/>
            <a:ext cx="3778990" cy="428061"/>
          </a:xfrm>
          <a:prstGeom prst="rect">
            <a:avLst/>
          </a:prstGeom>
          <a:noFill/>
        </p:spPr>
        <p:txBody>
          <a:bodyPr wrap="square" lIns="137160" rIns="137160" rtlCol="0" anchor="ctr" anchorCtr="0">
            <a:noAutofit/>
          </a:bodyPr>
          <a:lstStyle/>
          <a:p>
            <a:pPr algn="r"/>
            <a:r>
              <a:rPr lang="en-US" sz="1200">
                <a:solidFill>
                  <a:srgbClr val="028062"/>
                </a:solidFill>
                <a:latin typeface="FontAwesome" pitchFamily="2" charset="0"/>
              </a:rPr>
              <a:t> </a:t>
            </a:r>
            <a:r>
              <a:rPr lang="en-US" sz="1200" b="1">
                <a:solidFill>
                  <a:srgbClr val="028062"/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</a:t>
            </a:r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SETUJUI      </a:t>
            </a:r>
            <a:r>
              <a:rPr lang="en-US" sz="1200" b="1">
                <a:solidFill>
                  <a:srgbClr val="028062"/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</a:t>
            </a:r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TOLAK</a:t>
            </a:r>
            <a:endParaRPr lang="en-US" sz="1200"/>
          </a:p>
        </p:txBody>
      </p:sp>
      <p:grpSp>
        <p:nvGrpSpPr>
          <p:cNvPr id="110" name="Group 109"/>
          <p:cNvGrpSpPr/>
          <p:nvPr/>
        </p:nvGrpSpPr>
        <p:grpSpPr>
          <a:xfrm>
            <a:off x="7935653" y="2043758"/>
            <a:ext cx="45719" cy="201876"/>
            <a:chOff x="2257425" y="693922"/>
            <a:chExt cx="61704" cy="272459"/>
          </a:xfrm>
          <a:solidFill>
            <a:srgbClr val="FFC000"/>
          </a:solidFill>
        </p:grpSpPr>
        <p:sp>
          <p:nvSpPr>
            <p:cNvPr id="111" name="Rounded Rectangle 110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403114" y="2903120"/>
            <a:ext cx="3791282" cy="932071"/>
            <a:chOff x="424067" y="1873361"/>
            <a:chExt cx="3790123" cy="3198394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424067" y="1873361"/>
              <a:ext cx="3790122" cy="319839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Pusaka Kaleb Tidakjadi</a:t>
              </a:r>
              <a:r>
                <a:rPr lang="en-US" sz="1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puleb.nggak.jadi</a:t>
              </a:r>
              <a:endParaRPr lang="en-US" sz="10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58" name="Straight Connector 157"/>
          <p:cNvCxnSpPr/>
          <p:nvPr/>
        </p:nvCxnSpPr>
        <p:spPr>
          <a:xfrm>
            <a:off x="4403114" y="2903120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401954" y="3011653"/>
            <a:ext cx="538609" cy="461665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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408100" y="3407130"/>
            <a:ext cx="3778990" cy="428061"/>
          </a:xfrm>
          <a:prstGeom prst="rect">
            <a:avLst/>
          </a:prstGeom>
          <a:noFill/>
        </p:spPr>
        <p:txBody>
          <a:bodyPr wrap="square" lIns="137160" rIns="137160" rtlCol="0" anchor="ctr" anchorCtr="0">
            <a:noAutofit/>
          </a:bodyPr>
          <a:lstStyle/>
          <a:p>
            <a:pPr algn="r"/>
            <a:r>
              <a:rPr lang="en-US" sz="1200">
                <a:solidFill>
                  <a:srgbClr val="028062"/>
                </a:solidFill>
                <a:latin typeface="FontAwesome" pitchFamily="2" charset="0"/>
              </a:rPr>
              <a:t> </a:t>
            </a:r>
            <a:r>
              <a:rPr lang="en-US" sz="1200" b="1">
                <a:solidFill>
                  <a:srgbClr val="028062"/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</a:t>
            </a:r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SETUJUI      </a:t>
            </a:r>
            <a:r>
              <a:rPr lang="en-US" sz="1200" b="1">
                <a:solidFill>
                  <a:srgbClr val="028062"/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</a:t>
            </a:r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TOLAK</a:t>
            </a:r>
            <a:endParaRPr lang="en-US" sz="1200"/>
          </a:p>
        </p:txBody>
      </p:sp>
      <p:grpSp>
        <p:nvGrpSpPr>
          <p:cNvPr id="161" name="Group 160"/>
          <p:cNvGrpSpPr/>
          <p:nvPr/>
        </p:nvGrpSpPr>
        <p:grpSpPr>
          <a:xfrm>
            <a:off x="7935653" y="3061796"/>
            <a:ext cx="45719" cy="201876"/>
            <a:chOff x="2257425" y="693922"/>
            <a:chExt cx="61704" cy="272459"/>
          </a:xfrm>
          <a:solidFill>
            <a:schemeClr val="bg1">
              <a:lumMod val="75000"/>
            </a:schemeClr>
          </a:solidFill>
        </p:grpSpPr>
        <p:sp>
          <p:nvSpPr>
            <p:cNvPr id="162" name="Rounded Rectangle 161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4403114" y="3922929"/>
            <a:ext cx="3791282" cy="932071"/>
            <a:chOff x="424067" y="1873361"/>
            <a:chExt cx="3790123" cy="3198394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424067" y="1873361"/>
              <a:ext cx="3790122" cy="319839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</a:t>
              </a:r>
              <a:r>
                <a:rPr lang="en-US" sz="12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iapalah Diriku</a:t>
              </a:r>
              <a:r>
                <a:rPr lang="en-US" sz="12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2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siapa.aku</a:t>
              </a:r>
              <a:endParaRPr lang="en-US" sz="10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68" name="Straight Connector 167"/>
          <p:cNvCxnSpPr/>
          <p:nvPr/>
        </p:nvCxnSpPr>
        <p:spPr>
          <a:xfrm>
            <a:off x="4403114" y="3922929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401954" y="4031462"/>
            <a:ext cx="538609" cy="461665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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408100" y="4426939"/>
            <a:ext cx="3778990" cy="428061"/>
          </a:xfrm>
          <a:prstGeom prst="rect">
            <a:avLst/>
          </a:prstGeom>
          <a:noFill/>
        </p:spPr>
        <p:txBody>
          <a:bodyPr wrap="square" lIns="137160" rIns="137160" rtlCol="0" anchor="ctr" anchorCtr="0">
            <a:noAutofit/>
          </a:bodyPr>
          <a:lstStyle/>
          <a:p>
            <a:pPr algn="r"/>
            <a:r>
              <a:rPr lang="en-US" sz="1200">
                <a:solidFill>
                  <a:srgbClr val="028062"/>
                </a:solidFill>
                <a:latin typeface="FontAwesome" pitchFamily="2" charset="0"/>
              </a:rPr>
              <a:t> </a:t>
            </a:r>
            <a:r>
              <a:rPr lang="en-US" sz="1200" b="1">
                <a:solidFill>
                  <a:srgbClr val="028062"/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</a:t>
            </a:r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SETUJUI      </a:t>
            </a:r>
            <a:r>
              <a:rPr lang="en-US" sz="1200" b="1">
                <a:solidFill>
                  <a:srgbClr val="028062"/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</a:t>
            </a:r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TOLAK</a:t>
            </a:r>
            <a:endParaRPr lang="en-US" sz="1200"/>
          </a:p>
        </p:txBody>
      </p:sp>
      <p:grpSp>
        <p:nvGrpSpPr>
          <p:cNvPr id="171" name="Group 170"/>
          <p:cNvGrpSpPr/>
          <p:nvPr/>
        </p:nvGrpSpPr>
        <p:grpSpPr>
          <a:xfrm>
            <a:off x="7935653" y="4081605"/>
            <a:ext cx="45719" cy="201876"/>
            <a:chOff x="2257425" y="693922"/>
            <a:chExt cx="61704" cy="272459"/>
          </a:xfrm>
          <a:solidFill>
            <a:schemeClr val="bg1">
              <a:lumMod val="75000"/>
            </a:schemeClr>
          </a:solidFill>
        </p:grpSpPr>
        <p:sp>
          <p:nvSpPr>
            <p:cNvPr id="172" name="Rounded Rectangle 171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4403114" y="4942738"/>
            <a:ext cx="3791282" cy="932071"/>
            <a:chOff x="424067" y="1873361"/>
            <a:chExt cx="3790123" cy="3198394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424067" y="1873361"/>
              <a:ext cx="3790122" cy="319839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</a:t>
              </a:r>
              <a:r>
                <a:rPr lang="en-US" sz="12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iapalah Dirimu</a:t>
              </a:r>
              <a:r>
                <a:rPr lang="en-US" sz="12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2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siapa.dirimu</a:t>
              </a:r>
              <a:endParaRPr lang="en-US" sz="10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98" name="Straight Connector 197"/>
          <p:cNvCxnSpPr/>
          <p:nvPr/>
        </p:nvCxnSpPr>
        <p:spPr>
          <a:xfrm>
            <a:off x="4403114" y="4942738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4401954" y="5051271"/>
            <a:ext cx="538609" cy="461665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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408100" y="5446748"/>
            <a:ext cx="3778990" cy="428061"/>
          </a:xfrm>
          <a:prstGeom prst="rect">
            <a:avLst/>
          </a:prstGeom>
          <a:noFill/>
        </p:spPr>
        <p:txBody>
          <a:bodyPr wrap="square" lIns="137160" rIns="137160" rtlCol="0" anchor="ctr" anchorCtr="0">
            <a:noAutofit/>
          </a:bodyPr>
          <a:lstStyle/>
          <a:p>
            <a:pPr algn="r"/>
            <a:r>
              <a:rPr lang="en-US" sz="1200">
                <a:solidFill>
                  <a:srgbClr val="028062"/>
                </a:solidFill>
                <a:latin typeface="FontAwesome" pitchFamily="2" charset="0"/>
              </a:rPr>
              <a:t> </a:t>
            </a:r>
            <a:r>
              <a:rPr lang="en-US" sz="1200" b="1">
                <a:solidFill>
                  <a:srgbClr val="028062"/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</a:t>
            </a:r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SETUJUI      </a:t>
            </a:r>
            <a:r>
              <a:rPr lang="en-US" sz="1200" b="1">
                <a:solidFill>
                  <a:srgbClr val="028062"/>
                </a:solidFill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</a:t>
            </a:r>
            <a:r>
              <a:rPr lang="en-US" sz="1200" b="1">
                <a:solidFill>
                  <a:srgbClr val="0280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TOLAK</a:t>
            </a:r>
            <a:endParaRPr lang="en-US" sz="1200"/>
          </a:p>
        </p:txBody>
      </p:sp>
      <p:grpSp>
        <p:nvGrpSpPr>
          <p:cNvPr id="201" name="Group 200"/>
          <p:cNvGrpSpPr/>
          <p:nvPr/>
        </p:nvGrpSpPr>
        <p:grpSpPr>
          <a:xfrm>
            <a:off x="7935653" y="5101414"/>
            <a:ext cx="45719" cy="201876"/>
            <a:chOff x="2257425" y="693922"/>
            <a:chExt cx="61704" cy="272459"/>
          </a:xfrm>
          <a:solidFill>
            <a:schemeClr val="bg1">
              <a:lumMod val="75000"/>
            </a:schemeClr>
          </a:solidFill>
        </p:grpSpPr>
        <p:sp>
          <p:nvSpPr>
            <p:cNvPr id="202" name="Rounded Rectangle 201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5" name="Straight Connector 204"/>
          <p:cNvCxnSpPr/>
          <p:nvPr/>
        </p:nvCxnSpPr>
        <p:spPr>
          <a:xfrm>
            <a:off x="4404273" y="1885082"/>
            <a:ext cx="3790122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4404273" y="2825810"/>
            <a:ext cx="3790122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424647" y="1885082"/>
            <a:ext cx="3791282" cy="586233"/>
            <a:chOff x="424067" y="1873361"/>
            <a:chExt cx="3790123" cy="2011653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424067" y="1873364"/>
              <a:ext cx="3790122" cy="201165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Pusaka Kaleb Tidakjadi</a:t>
              </a:r>
              <a:r>
                <a:rPr lang="en-US" sz="1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puleb.nggak.jadi</a:t>
              </a:r>
              <a:endParaRPr lang="en-US" sz="10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423487" y="1993615"/>
            <a:ext cx="538609" cy="461665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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3957186" y="2043758"/>
            <a:ext cx="45719" cy="201876"/>
            <a:chOff x="2257425" y="693922"/>
            <a:chExt cx="61704" cy="272459"/>
          </a:xfrm>
          <a:solidFill>
            <a:schemeClr val="bg1">
              <a:lumMod val="75000"/>
            </a:schemeClr>
          </a:solidFill>
        </p:grpSpPr>
        <p:sp>
          <p:nvSpPr>
            <p:cNvPr id="225" name="Rounded Rectangle 224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424647" y="2532693"/>
            <a:ext cx="3791282" cy="586233"/>
            <a:chOff x="424067" y="1873361"/>
            <a:chExt cx="3790123" cy="2011653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424067" y="1873364"/>
              <a:ext cx="3790122" cy="201165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Pusaka Kaleb Tidakjadi</a:t>
              </a:r>
              <a:r>
                <a:rPr lang="en-US" sz="1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puleb.nggak.jadi</a:t>
              </a:r>
              <a:endParaRPr lang="en-US" sz="10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423487" y="2641226"/>
            <a:ext cx="538609" cy="461665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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3957186" y="2691369"/>
            <a:ext cx="45719" cy="201876"/>
            <a:chOff x="2257425" y="693922"/>
            <a:chExt cx="61704" cy="272459"/>
          </a:xfrm>
          <a:solidFill>
            <a:schemeClr val="bg1">
              <a:lumMod val="75000"/>
            </a:schemeClr>
          </a:solidFill>
        </p:grpSpPr>
        <p:sp>
          <p:nvSpPr>
            <p:cNvPr id="233" name="Rounded Rectangle 232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424647" y="3166597"/>
            <a:ext cx="3791282" cy="586233"/>
            <a:chOff x="424067" y="1873361"/>
            <a:chExt cx="3790123" cy="2011653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/>
            <p:cNvSpPr txBox="1"/>
            <p:nvPr/>
          </p:nvSpPr>
          <p:spPr>
            <a:xfrm>
              <a:off x="424067" y="1873364"/>
              <a:ext cx="3790122" cy="201165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Pusaka Kaleb Tidakjadi</a:t>
              </a:r>
              <a:r>
                <a:rPr lang="en-US" sz="1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puleb.nggak.jadi</a:t>
              </a:r>
              <a:endParaRPr lang="en-US" sz="10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39" name="TextBox 238"/>
          <p:cNvSpPr txBox="1"/>
          <p:nvPr/>
        </p:nvSpPr>
        <p:spPr>
          <a:xfrm>
            <a:off x="423487" y="3275130"/>
            <a:ext cx="538609" cy="461665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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3957186" y="3325273"/>
            <a:ext cx="45719" cy="201876"/>
            <a:chOff x="2257425" y="693922"/>
            <a:chExt cx="61704" cy="272459"/>
          </a:xfrm>
          <a:solidFill>
            <a:schemeClr val="bg1">
              <a:lumMod val="75000"/>
            </a:schemeClr>
          </a:solidFill>
        </p:grpSpPr>
        <p:sp>
          <p:nvSpPr>
            <p:cNvPr id="241" name="Rounded Rectangle 240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ounded Rectangle 242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424647" y="3816962"/>
            <a:ext cx="3791282" cy="586233"/>
            <a:chOff x="424067" y="1873361"/>
            <a:chExt cx="3790123" cy="2011653"/>
          </a:xfrm>
        </p:grpSpPr>
        <p:cxnSp>
          <p:nvCxnSpPr>
            <p:cNvPr id="245" name="Straight Connector 244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/>
            <p:cNvSpPr txBox="1"/>
            <p:nvPr/>
          </p:nvSpPr>
          <p:spPr>
            <a:xfrm>
              <a:off x="424067" y="1873364"/>
              <a:ext cx="3790122" cy="201165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Pusaka Kaleb Tidakjadi</a:t>
              </a:r>
              <a:r>
                <a:rPr lang="en-US" sz="1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puleb.nggak.jadi</a:t>
              </a:r>
              <a:endParaRPr lang="en-US" sz="10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47" name="TextBox 246"/>
          <p:cNvSpPr txBox="1"/>
          <p:nvPr/>
        </p:nvSpPr>
        <p:spPr>
          <a:xfrm>
            <a:off x="423487" y="3925495"/>
            <a:ext cx="538609" cy="461665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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3957186" y="3975638"/>
            <a:ext cx="45719" cy="201876"/>
            <a:chOff x="2257425" y="693922"/>
            <a:chExt cx="61704" cy="272459"/>
          </a:xfrm>
          <a:solidFill>
            <a:schemeClr val="bg1">
              <a:lumMod val="75000"/>
            </a:schemeClr>
          </a:solidFill>
        </p:grpSpPr>
        <p:sp>
          <p:nvSpPr>
            <p:cNvPr id="249" name="Rounded Rectangle 248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ed Rectangle 250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422907" y="4467327"/>
            <a:ext cx="3791282" cy="586233"/>
            <a:chOff x="424067" y="1873361"/>
            <a:chExt cx="3790123" cy="2011653"/>
          </a:xfrm>
        </p:grpSpPr>
        <p:cxnSp>
          <p:nvCxnSpPr>
            <p:cNvPr id="253" name="Straight Connector 252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/>
            <p:cNvSpPr txBox="1"/>
            <p:nvPr/>
          </p:nvSpPr>
          <p:spPr>
            <a:xfrm>
              <a:off x="424067" y="1873364"/>
              <a:ext cx="3790122" cy="201165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Pusaka Kaleb Tidakjadi</a:t>
              </a:r>
              <a:r>
                <a:rPr lang="en-US" sz="1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/>
              </a:r>
              <a:br>
                <a:rPr lang="en-US" sz="1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</a:t>
              </a: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puleb.nggak.jadi</a:t>
              </a:r>
              <a:endParaRPr lang="en-US" sz="10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421747" y="4575860"/>
            <a:ext cx="538609" cy="461665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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56" name="Group 255"/>
          <p:cNvGrpSpPr/>
          <p:nvPr/>
        </p:nvGrpSpPr>
        <p:grpSpPr>
          <a:xfrm>
            <a:off x="3955446" y="4626003"/>
            <a:ext cx="45719" cy="201876"/>
            <a:chOff x="2257425" y="693922"/>
            <a:chExt cx="61704" cy="272459"/>
          </a:xfrm>
          <a:solidFill>
            <a:schemeClr val="bg1">
              <a:lumMod val="75000"/>
            </a:schemeClr>
          </a:solidFill>
        </p:grpSpPr>
        <p:sp>
          <p:nvSpPr>
            <p:cNvPr id="257" name="Rounded Rectangle 256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ed Rectangle 257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ounded Rectangle 258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8380421" y="1844165"/>
            <a:ext cx="359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&lt;- Kalau item di-klik: buka display “detail profil”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8380421" y="3991381"/>
            <a:ext cx="35967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ISI MENU “...”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--------------------------------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item tab request add: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 a. Lihat Profil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/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item tab teman Anda: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a. Lihat Profil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b. Hubungi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 c. Hapus Teman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4448276" y="6071148"/>
            <a:ext cx="377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C00000"/>
                </a:solidFill>
                <a:latin typeface="SketchFlow Print" panose="02000000000000000000" pitchFamily="2" charset="0"/>
              </a:rPr>
              <a:t>*) Sorted descending dari tanggal request (top = most rcent)</a:t>
            </a:r>
            <a:endParaRPr lang="en-US" sz="1400">
              <a:solidFill>
                <a:srgbClr val="C00000"/>
              </a:solidFill>
              <a:latin typeface="SketchFlow Print" panose="02000000000000000000" pitchFamily="2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451925" y="6281635"/>
            <a:ext cx="377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C00000"/>
                </a:solidFill>
                <a:latin typeface="SketchFlow Print" panose="02000000000000000000" pitchFamily="2" charset="0"/>
              </a:rPr>
              <a:t>*) Sorted nama kayaknya ok</a:t>
            </a:r>
            <a:endParaRPr lang="en-US" sz="1400">
              <a:solidFill>
                <a:srgbClr val="C00000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5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4840120"/>
            <a:ext cx="12192001" cy="1198730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1450" y="5029200"/>
            <a:ext cx="1202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chemeClr val="bg1"/>
                </a:solidFill>
                <a:latin typeface="SketchFlow Print" panose="02000000000000000000" pitchFamily="2" charset="0"/>
              </a:rPr>
              <a:t>Display </a:t>
            </a:r>
            <a:r>
              <a:rPr lang="en-US" sz="4800" smtClean="0">
                <a:solidFill>
                  <a:schemeClr val="bg1"/>
                </a:solidFill>
                <a:latin typeface="SketchFlow Print" panose="02000000000000000000" pitchFamily="2" charset="0"/>
              </a:rPr>
              <a:t>menu notifikasi</a:t>
            </a:r>
            <a:endParaRPr lang="en-US" sz="4800">
              <a:solidFill>
                <a:schemeClr val="bg1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2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Daftar Teman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77484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4732" y="127544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4070" y="843414"/>
            <a:ext cx="3790120" cy="416140"/>
            <a:chOff x="424070" y="1205364"/>
            <a:chExt cx="3032093" cy="416140"/>
          </a:xfrm>
        </p:grpSpPr>
        <p:sp>
          <p:nvSpPr>
            <p:cNvPr id="8" name="Rectangle 7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351429" y="31943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954229" y="375246"/>
            <a:ext cx="61704" cy="272459"/>
            <a:chOff x="2257425" y="693922"/>
            <a:chExt cx="61704" cy="272459"/>
          </a:xfrm>
        </p:grpSpPr>
        <p:sp>
          <p:nvSpPr>
            <p:cNvPr id="23" name="Rounded Rectangle 22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415998" y="1941237"/>
            <a:ext cx="3790122" cy="974626"/>
          </a:xfrm>
          <a:prstGeom prst="rect">
            <a:avLst/>
          </a:prstGeom>
          <a:solidFill>
            <a:srgbClr val="FFFF99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REMINDER:  Kembalikan “Kalkulator Rusak.”</a:t>
            </a: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Besok (25 Des 2015), jangan lupa untuk mengembalikan peminjaman “Kalkulator Rusak” dari Muhammad Kipet Setyabudi.</a:t>
            </a: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15998" y="3005863"/>
            <a:ext cx="3790122" cy="1159292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REMINDER: Minta kembali “Kalkulator Pasar” yang dipinjamkan.</a:t>
            </a: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Besok (25 Des 2015), jangan lupa untuk mengambil kembali “Kalkulator Pasar” yang dipinjam Muhammad Kipet Setyabudi.</a:t>
            </a:r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415998" y="1941237"/>
            <a:ext cx="3790122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15998" y="2907331"/>
            <a:ext cx="3790122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403694" y="284385"/>
            <a:ext cx="5050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-&gt; sekali menu notifikasi sudah dibuka, semua notifikasi yang NEW dianggap sudah dibaca semuanya.</a:t>
            </a:r>
          </a:p>
          <a:p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Setiap notifkasi juga sebaiknya ada tanggalnya (tanggal generate notifikasi) dan yang sudah lama bisa dibuang dari database.</a:t>
            </a:r>
            <a:endParaRPr lang="en-US" b="1" smtClean="0">
              <a:solidFill>
                <a:srgbClr val="FFC000"/>
              </a:solidFill>
              <a:latin typeface="SketchFlow Print" panose="02000000000000000000" pitchFamily="2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14839" y="1613798"/>
            <a:ext cx="3791281" cy="276999"/>
          </a:xfrm>
          <a:prstGeom prst="rect">
            <a:avLst/>
          </a:prstGeom>
          <a:noFill/>
        </p:spPr>
        <p:txBody>
          <a:bodyPr wrap="square" lIns="137160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BARANG YANG ANDA PINJAM</a:t>
            </a:r>
            <a:endParaRPr lang="en-US" sz="1200" b="1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4840120"/>
            <a:ext cx="12192001" cy="1198730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1450" y="5029200"/>
            <a:ext cx="1202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chemeClr val="bg1"/>
                </a:solidFill>
                <a:latin typeface="SketchFlow Print" panose="02000000000000000000" pitchFamily="2" charset="0"/>
              </a:rPr>
              <a:t>Display </a:t>
            </a:r>
            <a:r>
              <a:rPr lang="en-US" sz="4800" smtClean="0">
                <a:solidFill>
                  <a:schemeClr val="bg1"/>
                </a:solidFill>
                <a:latin typeface="SketchFlow Print" panose="02000000000000000000" pitchFamily="2" charset="0"/>
              </a:rPr>
              <a:t>timeline &amp; log peminjaman</a:t>
            </a:r>
            <a:endParaRPr lang="en-US" sz="4800">
              <a:solidFill>
                <a:schemeClr val="bg1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7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47648" y="358176"/>
            <a:ext cx="70417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APA SAJA YANG MASUK NOTIFIKASI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-----------------------------------------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&gt;&gt; Reminder kalau besok perlu ngebalikin barang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   Kalau di-klik: masuk ke view detail peminjaman</a:t>
            </a:r>
          </a:p>
          <a:p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&gt;&gt; Reminder kalau besok perlu nagih barang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   Kalau di-klik: masuk ke view detail peminjaman</a:t>
            </a:r>
          </a:p>
          <a:p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&gt;&gt; (Opsional): Saat ada teman yang ngepos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   permintaan yang butuhnya urgent (&lt; 1-3 hari?)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   Kalau d-klik: masuk ke view detail post (kalau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   masih ada, OR, kalau dia sudah jadi peminjaman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   yang terkait dengan kita, ya masuk ke </a:t>
            </a:r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sana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).</a:t>
            </a:r>
          </a:p>
          <a:p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... Ada event lain?</a:t>
            </a:r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2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77484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4068" y="127544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4070" y="843414"/>
            <a:ext cx="3790120" cy="416140"/>
            <a:chOff x="424070" y="1205364"/>
            <a:chExt cx="3032093" cy="416140"/>
          </a:xfrm>
        </p:grpSpPr>
        <p:sp>
          <p:nvSpPr>
            <p:cNvPr id="8" name="Rectangle 7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351429" y="31943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954229" y="375246"/>
            <a:ext cx="61704" cy="272459"/>
            <a:chOff x="2257425" y="693922"/>
            <a:chExt cx="61704" cy="272459"/>
          </a:xfrm>
        </p:grpSpPr>
        <p:sp>
          <p:nvSpPr>
            <p:cNvPr id="23" name="Rounded Rectangle 22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24068" y="133143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4068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Permintaan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19129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Penawaran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3487" y="1683617"/>
            <a:ext cx="1895061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2908" y="1873361"/>
            <a:ext cx="3791281" cy="1284454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 Antonius:</a:t>
            </a: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Gw lagi ngidam keju bakar. Ada yang punya? Lorem ipsum dolor sit amet constitutor adipiscing elit makan keju baka. </a:t>
            </a: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i="1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 paling lambat </a:t>
            </a:r>
            <a:r>
              <a:rPr lang="en-US" sz="1000" i="1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10/03/2016, jam 23:59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24068" y="5283324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2908" y="3276432"/>
            <a:ext cx="3791281" cy="1542987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 dari Sabang sampai</a:t>
            </a:r>
            <a:b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Merauke berjajar Pulau Keju</a:t>
            </a: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 Antonius:</a:t>
            </a: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Gw lagi ngidam keju bakar. Ada yang punya? Lorem ipsum dolor sit amet constitutor adipiscing elit makan keju baka. </a:t>
            </a: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i="1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 paling lambat 10/03/2016, jam 23:59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04855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04855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484368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04854" y="77484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04854" y="127544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404856" y="843414"/>
            <a:ext cx="3790120" cy="416140"/>
            <a:chOff x="424070" y="1205364"/>
            <a:chExt cx="3032093" cy="416140"/>
          </a:xfrm>
        </p:grpSpPr>
        <p:sp>
          <p:nvSpPr>
            <p:cNvPr id="51" name="Rectangle 50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7332215" y="31943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7935015" y="375246"/>
            <a:ext cx="61704" cy="272459"/>
            <a:chOff x="2257425" y="693922"/>
            <a:chExt cx="61704" cy="272459"/>
          </a:xfrm>
        </p:grpSpPr>
        <p:sp>
          <p:nvSpPr>
            <p:cNvPr id="62" name="Rounded Rectangle 61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4404854" y="133143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404854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Permintaan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99915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Penawaran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99913" y="1683617"/>
            <a:ext cx="1895061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03694" y="1873361"/>
            <a:ext cx="3791281" cy="1284454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 Antonius:</a:t>
            </a: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Gw lagi ngidam keju bakar. Ada yang punya? Lorem ipsum dolor sit amet constitutor adipiscing elit makan keju baka. </a:t>
            </a: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b="1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GRATIS 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4404854" y="5283324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407169" y="3273694"/>
            <a:ext cx="3779496" cy="1542987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 dari Sabang sampai</a:t>
            </a:r>
            <a:b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Merauke berjajar Pulau Keju</a:t>
            </a: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Ferdinand Antonius:</a:t>
            </a: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Gw lagi ngidam keju bakar. Ada yang punya? Lorem ipsum dolor sit amet constitutor adipiscing elit makan keju baka. </a:t>
            </a: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b="1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Rp200.000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456166" y="1950993"/>
            <a:ext cx="758023" cy="246221"/>
          </a:xfrm>
          <a:prstGeom prst="rect">
            <a:avLst/>
          </a:prstGeom>
          <a:noFill/>
        </p:spPr>
        <p:txBody>
          <a:bodyPr wrap="square" rIns="137160" rtlCol="0">
            <a:spAutoFit/>
          </a:bodyPr>
          <a:lstStyle/>
          <a:p>
            <a:pPr algn="r"/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jam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56166" y="3365710"/>
            <a:ext cx="758023" cy="246221"/>
          </a:xfrm>
          <a:prstGeom prst="rect">
            <a:avLst/>
          </a:prstGeom>
          <a:noFill/>
        </p:spPr>
        <p:txBody>
          <a:bodyPr wrap="square" rIns="137160" rtlCol="0">
            <a:spAutoFit/>
          </a:bodyPr>
          <a:lstStyle/>
          <a:p>
            <a:pPr algn="r"/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 Des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428641" y="1950993"/>
            <a:ext cx="758023" cy="246221"/>
          </a:xfrm>
          <a:prstGeom prst="rect">
            <a:avLst/>
          </a:prstGeom>
          <a:noFill/>
        </p:spPr>
        <p:txBody>
          <a:bodyPr wrap="square" rIns="137160" rtlCol="0">
            <a:spAutoFit/>
          </a:bodyPr>
          <a:lstStyle/>
          <a:p>
            <a:pPr algn="r"/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jam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428641" y="3365710"/>
            <a:ext cx="758023" cy="246221"/>
          </a:xfrm>
          <a:prstGeom prst="rect">
            <a:avLst/>
          </a:prstGeom>
          <a:noFill/>
        </p:spPr>
        <p:txBody>
          <a:bodyPr wrap="square" rIns="137160" rtlCol="0">
            <a:spAutoFit/>
          </a:bodyPr>
          <a:lstStyle/>
          <a:p>
            <a:pPr algn="r"/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 Des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403695" y="4932956"/>
            <a:ext cx="3791282" cy="915122"/>
            <a:chOff x="422908" y="1873361"/>
            <a:chExt cx="3791282" cy="915122"/>
          </a:xfrm>
          <a:solidFill>
            <a:srgbClr val="FFFFCC"/>
          </a:solidFill>
        </p:grpSpPr>
        <p:sp>
          <p:nvSpPr>
            <p:cNvPr id="91" name="TextBox 90"/>
            <p:cNvSpPr txBox="1"/>
            <p:nvPr/>
          </p:nvSpPr>
          <p:spPr>
            <a:xfrm>
              <a:off x="422908" y="1873361"/>
              <a:ext cx="3791281" cy="915122"/>
            </a:xfrm>
            <a:prstGeom prst="rect">
              <a:avLst/>
            </a:prstGeom>
            <a:grpFill/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Antonius: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Ini contoh kalau selected.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GRATIS</a:t>
              </a:r>
              <a:endParaRPr lang="en-US" sz="100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7436953" y="5010588"/>
            <a:ext cx="758023" cy="246221"/>
          </a:xfrm>
          <a:prstGeom prst="rect">
            <a:avLst/>
          </a:prstGeom>
          <a:noFill/>
        </p:spPr>
        <p:txBody>
          <a:bodyPr wrap="square" rIns="137160" rtlCol="0">
            <a:spAutoFit/>
          </a:bodyPr>
          <a:lstStyle/>
          <a:p>
            <a:pPr algn="r"/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jam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15588" y="6045415"/>
            <a:ext cx="460672" cy="457200"/>
            <a:chOff x="3649412" y="6086119"/>
            <a:chExt cx="460672" cy="457200"/>
          </a:xfrm>
        </p:grpSpPr>
        <p:sp>
          <p:nvSpPr>
            <p:cNvPr id="49" name="Oval 48"/>
            <p:cNvSpPr/>
            <p:nvPr/>
          </p:nvSpPr>
          <p:spPr>
            <a:xfrm>
              <a:off x="3649412" y="6086119"/>
              <a:ext cx="460672" cy="457200"/>
            </a:xfrm>
            <a:prstGeom prst="ellipse">
              <a:avLst/>
            </a:prstGeom>
            <a:solidFill>
              <a:srgbClr val="039F7A"/>
            </a:solidFill>
            <a:ln>
              <a:solidFill>
                <a:srgbClr val="1D866D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769765" y="6204736"/>
              <a:ext cx="219966" cy="219966"/>
              <a:chOff x="3561027" y="6001754"/>
              <a:chExt cx="356129" cy="356129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3561027" y="6146297"/>
                <a:ext cx="356129" cy="6170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 rot="5400000">
                <a:off x="3561025" y="6148967"/>
                <a:ext cx="356129" cy="6170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7596374" y="6045415"/>
            <a:ext cx="460672" cy="457200"/>
            <a:chOff x="3649412" y="6086119"/>
            <a:chExt cx="460672" cy="457200"/>
          </a:xfrm>
        </p:grpSpPr>
        <p:sp>
          <p:nvSpPr>
            <p:cNvPr id="76" name="Oval 75"/>
            <p:cNvSpPr/>
            <p:nvPr/>
          </p:nvSpPr>
          <p:spPr>
            <a:xfrm>
              <a:off x="3649412" y="6086119"/>
              <a:ext cx="460672" cy="457200"/>
            </a:xfrm>
            <a:prstGeom prst="ellipse">
              <a:avLst/>
            </a:prstGeom>
            <a:solidFill>
              <a:srgbClr val="039F7A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69765" y="6204736"/>
              <a:ext cx="219966" cy="219966"/>
              <a:chOff x="3561027" y="6001754"/>
              <a:chExt cx="356129" cy="356129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3561027" y="6146297"/>
                <a:ext cx="356129" cy="6170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 rot="5400000">
                <a:off x="3561025" y="6148967"/>
                <a:ext cx="356129" cy="6170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>
            <a:off x="8277195" y="5262396"/>
            <a:ext cx="359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&lt;- yang ini sedang “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dipencet”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(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glowing yellowish)</a:t>
            </a:r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94204" y="2046093"/>
            <a:ext cx="35967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RES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PONS KLIK ITEM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--------------------------------</a:t>
            </a:r>
            <a:endParaRPr lang="en-US" b="1" smtClean="0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Item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di timeline di-klik: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 Ke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display detail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post</a:t>
            </a:r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Kalau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item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di log di-klik: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Ke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display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detail pos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(kalauy msh waiting),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</a:t>
            </a:r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Ke </a:t>
            </a:r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display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detail 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peminjaman (otherwise)</a:t>
            </a:r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277196" y="317310"/>
            <a:ext cx="3596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ISI MENU “...”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---------------</a:t>
            </a:r>
            <a:endParaRPr lang="en-US" b="1" smtClean="0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a. Profil Anda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b. Logout</a:t>
            </a:r>
          </a:p>
        </p:txBody>
      </p:sp>
    </p:spTree>
    <p:extLst>
      <p:ext uri="{BB962C8B-B14F-4D97-AF65-F5344CB8AC3E}">
        <p14:creationId xmlns:p14="http://schemas.microsoft.com/office/powerpoint/2010/main" val="21209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2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 Peminjaman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77484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4070" y="127544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4070" y="843414"/>
            <a:ext cx="3790120" cy="416140"/>
            <a:chOff x="424070" y="1205364"/>
            <a:chExt cx="3032093" cy="416140"/>
          </a:xfrm>
        </p:grpSpPr>
        <p:sp>
          <p:nvSpPr>
            <p:cNvPr id="8" name="Rectangle 7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351429" y="31943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954229" y="375246"/>
            <a:ext cx="61704" cy="272459"/>
            <a:chOff x="2257425" y="693922"/>
            <a:chExt cx="61704" cy="272459"/>
          </a:xfrm>
        </p:grpSpPr>
        <p:sp>
          <p:nvSpPr>
            <p:cNvPr id="23" name="Rounded Rectangle 22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24068" y="133143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24068" y="1371887"/>
            <a:ext cx="3790121" cy="307777"/>
            <a:chOff x="424068" y="1371887"/>
            <a:chExt cx="5685183" cy="307777"/>
          </a:xfrm>
        </p:grpSpPr>
        <p:sp>
          <p:nvSpPr>
            <p:cNvPr id="26" name="TextBox 25"/>
            <p:cNvSpPr txBox="1"/>
            <p:nvPr/>
          </p:nvSpPr>
          <p:spPr>
            <a:xfrm>
              <a:off x="424068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Waiting (1)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191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Ongoing (2)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130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Expired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422714" y="1683617"/>
            <a:ext cx="1264148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0175" y="1873361"/>
            <a:ext cx="3791281" cy="1099788"/>
          </a:xfrm>
          <a:prstGeom prst="rect">
            <a:avLst/>
          </a:prstGeom>
          <a:solidFill>
            <a:srgbClr val="FFFF99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lagi ngidam keju bakar. Ada yang punya? Lorem ipsum dolor sit amet constitutor adipiscing elit makan keju baka. </a:t>
            </a: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i="1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 paling lambat </a:t>
            </a:r>
            <a:r>
              <a:rPr lang="en-US" sz="1000" i="1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10/03/2016, jam 23:59</a:t>
            </a:r>
            <a:endParaRPr lang="en-US" sz="1000" i="1">
              <a:solidFill>
                <a:schemeClr val="bg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21335" y="1873361"/>
            <a:ext cx="3790122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0175" y="3093723"/>
            <a:ext cx="3791281" cy="1099788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lagi ngidam keju bakar. Ada yang punya? Lorem ipsum dolor sit amet constitutor adipiscing elit makan keju baka. </a:t>
            </a: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b="1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Rp25.000</a:t>
            </a:r>
            <a:endParaRPr lang="en-US" sz="1000" i="1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0175" y="4306069"/>
            <a:ext cx="3791281" cy="1099788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Roti Keju</a:t>
            </a: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lagi ngidam keju bakar. Ada yang punya? Lorem ipsum dolor sit amet constitutor adipiscing elit makan keju baka. </a:t>
            </a: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b="1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GRATIS</a:t>
            </a:r>
            <a:endParaRPr lang="en-US" sz="1000" i="1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20175" y="4306069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21335" y="2973149"/>
            <a:ext cx="3790122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790036" y="1919354"/>
            <a:ext cx="390089" cy="344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smtClean="0">
                <a:solidFill>
                  <a:srgbClr val="FFC000"/>
                </a:solidFill>
                <a:latin typeface="GLYPHICONS Halflings" panose="00000500000000000000" pitchFamily="2" charset="0"/>
              </a:rPr>
              <a:t></a:t>
            </a:r>
            <a:endParaRPr lang="en-US" sz="140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3608" y="192382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smtClean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en-US" sz="1400" b="1">
              <a:solidFill>
                <a:srgbClr val="FFC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56166" y="3172377"/>
            <a:ext cx="758023" cy="246221"/>
          </a:xfrm>
          <a:prstGeom prst="rect">
            <a:avLst/>
          </a:prstGeom>
          <a:noFill/>
        </p:spPr>
        <p:txBody>
          <a:bodyPr wrap="square" rIns="137160" rtlCol="0">
            <a:spAutoFit/>
          </a:bodyPr>
          <a:lstStyle/>
          <a:p>
            <a:pPr algn="r"/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 Des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56166" y="4376954"/>
            <a:ext cx="758023" cy="246221"/>
          </a:xfrm>
          <a:prstGeom prst="rect">
            <a:avLst/>
          </a:prstGeom>
          <a:noFill/>
        </p:spPr>
        <p:txBody>
          <a:bodyPr wrap="square" rIns="137160" rtlCol="0">
            <a:spAutoFit/>
          </a:bodyPr>
          <a:lstStyle/>
          <a:p>
            <a:pPr algn="r"/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 Des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45393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345393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424906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 Peminjaman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45392" y="77484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292342" y="127544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4345394" y="843414"/>
            <a:ext cx="3790120" cy="416140"/>
            <a:chOff x="424070" y="1205364"/>
            <a:chExt cx="3032093" cy="416140"/>
          </a:xfrm>
        </p:grpSpPr>
        <p:sp>
          <p:nvSpPr>
            <p:cNvPr id="49" name="Rectangle 48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mtClean="0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7272753" y="31943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7875553" y="375246"/>
            <a:ext cx="61704" cy="272459"/>
            <a:chOff x="2257425" y="693922"/>
            <a:chExt cx="61704" cy="272459"/>
          </a:xfrm>
        </p:grpSpPr>
        <p:sp>
          <p:nvSpPr>
            <p:cNvPr id="58" name="Rounded Rectangle 57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4345392" y="133143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344230" y="1371887"/>
            <a:ext cx="3791284" cy="307777"/>
            <a:chOff x="424068" y="1371887"/>
            <a:chExt cx="5685183" cy="307777"/>
          </a:xfrm>
        </p:grpSpPr>
        <p:sp>
          <p:nvSpPr>
            <p:cNvPr id="63" name="TextBox 62"/>
            <p:cNvSpPr txBox="1"/>
            <p:nvPr/>
          </p:nvSpPr>
          <p:spPr>
            <a:xfrm>
              <a:off x="424068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Waiting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191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Ongoing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130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Expired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5607605" y="1683617"/>
            <a:ext cx="1264148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46575" y="5081961"/>
            <a:ext cx="3788938" cy="1099788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Dipinjamkan kepada Sontoloyo</a:t>
            </a:r>
            <a:b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pada 12 Des 2015 10:14</a:t>
            </a:r>
            <a:endParaRPr lang="en-US" sz="1000" i="1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Tagih tanggal 12 Des 2015, jam 14:00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45781" y="2167417"/>
            <a:ext cx="3789732" cy="1099788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 Murni 200%</a:t>
            </a: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Diberi pinjam oleh Muhammad Kipet Setyabudi</a:t>
            </a:r>
            <a:b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pada 12 Des 2015 10:14</a:t>
            </a:r>
            <a:endParaRPr lang="en-US" sz="1000" i="1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Kembalikan tanggal 12 Des 2015, jam 14:00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45781" y="3343312"/>
            <a:ext cx="3789732" cy="1284454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 Murni 200%</a:t>
            </a: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Diberi pinjam oleh </a:t>
            </a:r>
            <a:r>
              <a: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Muhammad Kipet </a:t>
            </a: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Setyabudi</a:t>
            </a:r>
            <a:b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pada 12 Des 2015 10:14</a:t>
            </a:r>
            <a:endParaRPr lang="en-US" sz="1000" i="1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100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Kembalikan tanggal 12 Des 2010, jam 14:00</a:t>
            </a:r>
            <a:br>
              <a:rPr lang="en-US" sz="100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BARANG ORANG JANGAN DITILEP, MAS :(</a:t>
            </a:r>
            <a:endParaRPr lang="en-US" sz="100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265555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265555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345068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 Peminjaman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265554" y="77484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212504" y="127544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8265556" y="843414"/>
            <a:ext cx="3790120" cy="416140"/>
            <a:chOff x="424070" y="1205364"/>
            <a:chExt cx="3032093" cy="416140"/>
          </a:xfrm>
        </p:grpSpPr>
        <p:sp>
          <p:nvSpPr>
            <p:cNvPr id="82" name="Rectangle 81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11192915" y="31943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11795715" y="375246"/>
            <a:ext cx="61704" cy="272459"/>
            <a:chOff x="2257425" y="693922"/>
            <a:chExt cx="61704" cy="272459"/>
          </a:xfrm>
        </p:grpSpPr>
        <p:sp>
          <p:nvSpPr>
            <p:cNvPr id="88" name="Rounded Rectangle 87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8265554" y="133143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8265554" y="1371887"/>
            <a:ext cx="3790121" cy="307777"/>
            <a:chOff x="424068" y="1371887"/>
            <a:chExt cx="5685183" cy="307777"/>
          </a:xfrm>
        </p:grpSpPr>
        <p:sp>
          <p:nvSpPr>
            <p:cNvPr id="93" name="TextBox 92"/>
            <p:cNvSpPr txBox="1"/>
            <p:nvPr/>
          </p:nvSpPr>
          <p:spPr>
            <a:xfrm>
              <a:off x="424068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Waiting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3191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Ongoing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2130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Expired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10790367" y="1683617"/>
            <a:ext cx="1264148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8264394" y="1873361"/>
            <a:ext cx="3791282" cy="1099788"/>
            <a:chOff x="422908" y="1873361"/>
            <a:chExt cx="3791282" cy="1099788"/>
          </a:xfrm>
        </p:grpSpPr>
        <p:sp>
          <p:nvSpPr>
            <p:cNvPr id="98" name="TextBox 97"/>
            <p:cNvSpPr txBox="1"/>
            <p:nvPr/>
          </p:nvSpPr>
          <p:spPr>
            <a:xfrm>
              <a:off x="422908" y="1873361"/>
              <a:ext cx="3791281" cy="109978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Dipinjamkan kepada Ferdinand Antonius</a:t>
              </a:r>
              <a:b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pada 12 Des 2015 12:00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Dikembalikan tanggal 14 Des 2015 14:00</a:t>
              </a:r>
              <a:endParaRPr lang="en-US" sz="10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8264394" y="3057434"/>
            <a:ext cx="3791282" cy="1099788"/>
            <a:chOff x="422908" y="1873361"/>
            <a:chExt cx="3791282" cy="1099788"/>
          </a:xfrm>
        </p:grpSpPr>
        <p:sp>
          <p:nvSpPr>
            <p:cNvPr id="101" name="TextBox 100"/>
            <p:cNvSpPr txBox="1"/>
            <p:nvPr/>
          </p:nvSpPr>
          <p:spPr>
            <a:xfrm>
              <a:off x="422908" y="1873361"/>
              <a:ext cx="3791281" cy="109978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Diberi pinjam oleh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Ferdinand Antonius</a:t>
              </a:r>
              <a:b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pada 12 Des 2015 12:00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Dikembalikan tanggal 14 Des 2015 14:00</a:t>
              </a:r>
              <a:endParaRPr lang="en-US" sz="10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8264394" y="4241507"/>
            <a:ext cx="3791282" cy="1099788"/>
            <a:chOff x="422908" y="1873361"/>
            <a:chExt cx="3791282" cy="1099788"/>
          </a:xfrm>
        </p:grpSpPr>
        <p:sp>
          <p:nvSpPr>
            <p:cNvPr id="104" name="TextBox 103"/>
            <p:cNvSpPr txBox="1"/>
            <p:nvPr/>
          </p:nvSpPr>
          <p:spPr>
            <a:xfrm>
              <a:off x="422908" y="1873361"/>
              <a:ext cx="3791281" cy="109978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Diberi pinjam oleh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Ferdinand Antonius</a:t>
              </a:r>
              <a:b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pada 12 Des 2015 12:00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smtClean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</a:t>
              </a:r>
              <a:r>
                <a:rPr lang="en-US" sz="1000" smtClean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BARANGNYA HILANG?!</a:t>
              </a:r>
              <a:endParaRPr lang="en-US" sz="100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8264394" y="5425579"/>
            <a:ext cx="3791282" cy="1099788"/>
            <a:chOff x="422908" y="1873361"/>
            <a:chExt cx="3791282" cy="1099788"/>
          </a:xfrm>
        </p:grpSpPr>
        <p:sp>
          <p:nvSpPr>
            <p:cNvPr id="107" name="TextBox 106"/>
            <p:cNvSpPr txBox="1"/>
            <p:nvPr/>
          </p:nvSpPr>
          <p:spPr>
            <a:xfrm>
              <a:off x="422908" y="1873361"/>
              <a:ext cx="3791281" cy="109978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Dipinjamkan kepada 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</a:t>
              </a:r>
              <a:b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pada 12 Des 2015 12:00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BARANGNYA HILANG?!</a:t>
              </a:r>
              <a:endParaRPr lang="en-US" sz="100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8264392" y="2680948"/>
            <a:ext cx="359073" cy="246221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1000" smtClean="0">
                <a:solidFill>
                  <a:srgbClr val="02785C"/>
                </a:solidFill>
                <a:latin typeface="GLYPHICONS Halflings" panose="00000500000000000000" pitchFamily="2" charset="0"/>
              </a:rPr>
              <a:t></a:t>
            </a:r>
            <a:endParaRPr lang="en-US" sz="1000"/>
          </a:p>
        </p:txBody>
      </p:sp>
      <p:sp>
        <p:nvSpPr>
          <p:cNvPr id="110" name="TextBox 109"/>
          <p:cNvSpPr txBox="1"/>
          <p:nvPr/>
        </p:nvSpPr>
        <p:spPr>
          <a:xfrm>
            <a:off x="8264391" y="3853022"/>
            <a:ext cx="359073" cy="246221"/>
          </a:xfrm>
          <a:prstGeom prst="rect">
            <a:avLst/>
          </a:prstGeom>
          <a:noFill/>
        </p:spPr>
        <p:txBody>
          <a:bodyPr wrap="none" lIns="137160" rtlCol="0">
            <a:spAutoFit/>
          </a:bodyPr>
          <a:lstStyle/>
          <a:p>
            <a:r>
              <a:rPr lang="en-US" sz="1000" smtClean="0">
                <a:solidFill>
                  <a:srgbClr val="02785C"/>
                </a:solidFill>
                <a:latin typeface="GLYPHICONS Halflings" panose="00000500000000000000" pitchFamily="2" charset="0"/>
              </a:rPr>
              <a:t></a:t>
            </a:r>
            <a:endParaRPr lang="en-US" sz="1000"/>
          </a:p>
        </p:txBody>
      </p:sp>
      <p:sp>
        <p:nvSpPr>
          <p:cNvPr id="111" name="Rectangle 110"/>
          <p:cNvSpPr/>
          <p:nvPr/>
        </p:nvSpPr>
        <p:spPr>
          <a:xfrm>
            <a:off x="8264391" y="5049394"/>
            <a:ext cx="359073" cy="246221"/>
          </a:xfrm>
          <a:prstGeom prst="rect">
            <a:avLst/>
          </a:prstGeom>
        </p:spPr>
        <p:txBody>
          <a:bodyPr wrap="none" lIns="137160">
            <a:spAutoFit/>
          </a:bodyPr>
          <a:lstStyle/>
          <a:p>
            <a:r>
              <a:rPr lang="en-US" sz="1000">
                <a:solidFill>
                  <a:srgbClr val="C00000"/>
                </a:solidFill>
                <a:latin typeface="GLYPHICONS Halflings" panose="00000500000000000000" pitchFamily="2" charset="0"/>
              </a:rPr>
              <a:t></a:t>
            </a:r>
            <a:endParaRPr lang="en-US" sz="1000"/>
          </a:p>
        </p:txBody>
      </p:sp>
      <p:sp>
        <p:nvSpPr>
          <p:cNvPr id="112" name="Rectangle 111"/>
          <p:cNvSpPr/>
          <p:nvPr/>
        </p:nvSpPr>
        <p:spPr>
          <a:xfrm>
            <a:off x="8264391" y="6228319"/>
            <a:ext cx="359073" cy="246221"/>
          </a:xfrm>
          <a:prstGeom prst="rect">
            <a:avLst/>
          </a:prstGeom>
        </p:spPr>
        <p:txBody>
          <a:bodyPr wrap="none" lIns="137160">
            <a:spAutoFit/>
          </a:bodyPr>
          <a:lstStyle/>
          <a:p>
            <a:r>
              <a:rPr lang="en-US" sz="1000">
                <a:solidFill>
                  <a:srgbClr val="C00000"/>
                </a:solidFill>
                <a:latin typeface="GLYPHICONS Halflings" panose="00000500000000000000" pitchFamily="2" charset="0"/>
              </a:rPr>
              <a:t></a:t>
            </a:r>
            <a:endParaRPr lang="en-US" sz="1000"/>
          </a:p>
        </p:txBody>
      </p:sp>
      <p:sp>
        <p:nvSpPr>
          <p:cNvPr id="5" name="Oval 4"/>
          <p:cNvSpPr/>
          <p:nvPr/>
        </p:nvSpPr>
        <p:spPr>
          <a:xfrm>
            <a:off x="1901338" y="859070"/>
            <a:ext cx="175112" cy="175112"/>
          </a:xfrm>
          <a:prstGeom prst="ellipse">
            <a:avLst/>
          </a:prstGeom>
          <a:solidFill>
            <a:srgbClr val="04D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en-US" sz="8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4232" y="1890418"/>
            <a:ext cx="3791281" cy="276999"/>
          </a:xfrm>
          <a:prstGeom prst="rect">
            <a:avLst/>
          </a:prstGeom>
          <a:noFill/>
        </p:spPr>
        <p:txBody>
          <a:bodyPr wrap="square" lIns="137160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BARANG YANG ANDA PINJAM</a:t>
            </a:r>
            <a:endParaRPr lang="en-US" sz="1200" b="1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344232" y="4772395"/>
            <a:ext cx="3791281" cy="276999"/>
          </a:xfrm>
          <a:prstGeom prst="rect">
            <a:avLst/>
          </a:prstGeom>
          <a:noFill/>
        </p:spPr>
        <p:txBody>
          <a:bodyPr wrap="square" lIns="137160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BARANG YANG ANDA PINJAMKAN</a:t>
            </a:r>
            <a:endParaRPr lang="en-US" sz="1200" b="1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84290" y="6040189"/>
            <a:ext cx="3596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C00000"/>
                </a:solidFill>
                <a:latin typeface="SketchFlow Print" panose="02000000000000000000" pitchFamily="2" charset="0"/>
              </a:rPr>
              <a:t>* Yang ada notifikasi baru</a:t>
            </a:r>
            <a:br>
              <a:rPr lang="en-US" sz="1400" smtClean="0">
                <a:solidFill>
                  <a:srgbClr val="C00000"/>
                </a:solidFill>
                <a:latin typeface="SketchFlow Print" panose="02000000000000000000" pitchFamily="2" charset="0"/>
              </a:rPr>
            </a:br>
            <a:r>
              <a:rPr lang="en-US" sz="1400" smtClean="0">
                <a:solidFill>
                  <a:srgbClr val="C00000"/>
                </a:solidFill>
                <a:latin typeface="SketchFlow Print" panose="02000000000000000000" pitchFamily="2" charset="0"/>
              </a:rPr>
              <a:t>dikasih highlight oranye</a:t>
            </a:r>
            <a:endParaRPr lang="en-US" sz="1400">
              <a:solidFill>
                <a:srgbClr val="C00000"/>
              </a:solidFill>
              <a:latin typeface="SketchFlow Print" panose="02000000000000000000" pitchFamily="2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424906" y="6165524"/>
            <a:ext cx="3596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C00000"/>
                </a:solidFill>
                <a:latin typeface="SketchFlow Print" panose="02000000000000000000" pitchFamily="2" charset="0"/>
              </a:rPr>
              <a:t>* </a:t>
            </a:r>
            <a:r>
              <a:rPr lang="en-US" sz="1400" smtClean="0">
                <a:solidFill>
                  <a:srgbClr val="C00000"/>
                </a:solidFill>
                <a:latin typeface="SketchFlow Print" panose="02000000000000000000" pitchFamily="2" charset="0"/>
              </a:rPr>
              <a:t>Sorted </a:t>
            </a:r>
            <a:r>
              <a:rPr lang="en-US" sz="1400" smtClean="0">
                <a:solidFill>
                  <a:srgbClr val="C00000"/>
                </a:solidFill>
                <a:latin typeface="SketchFlow Print" panose="02000000000000000000" pitchFamily="2" charset="0"/>
              </a:rPr>
              <a:t>dari </a:t>
            </a:r>
            <a:r>
              <a:rPr lang="en-US" sz="1400" smtClean="0">
                <a:solidFill>
                  <a:srgbClr val="C00000"/>
                </a:solidFill>
                <a:latin typeface="SketchFlow Print" panose="02000000000000000000" pitchFamily="2" charset="0"/>
              </a:rPr>
              <a:t>deadline. Merah = overdue (+ pesan motivasi)</a:t>
            </a:r>
            <a:endParaRPr lang="en-US" sz="1400">
              <a:solidFill>
                <a:srgbClr val="C00000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9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47647" y="358176"/>
            <a:ext cx="53725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KAPAN POS HILANG DARI TIMELINE?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----------------------------------------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/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endParaRPr lang="en-US" b="1" smtClean="0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Untuk Penawaran: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a. Kalau dia udah dihapus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b. Sekali yg punya barang udah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   ngelaporin “Penyerahan barang”</a:t>
            </a:r>
            <a:endParaRPr lang="en-US" b="1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endParaRPr lang="en-US" b="1" smtClean="0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Untuk Permintaan: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a. Kalau dia udah dihapus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b</a:t>
            </a:r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. Sekali yg punya barang udah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      ngelaporin “Penyerahan </a:t>
            </a:r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barang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”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c. Kalau udah lewat deadline + 1 hari.</a:t>
            </a:r>
          </a:p>
        </p:txBody>
      </p:sp>
    </p:spTree>
    <p:extLst>
      <p:ext uri="{BB962C8B-B14F-4D97-AF65-F5344CB8AC3E}">
        <p14:creationId xmlns:p14="http://schemas.microsoft.com/office/powerpoint/2010/main" val="39747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47647" y="358176"/>
            <a:ext cx="5529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JUMLAH NOTIFIKASI DI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ICON MENU LOG: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---------------------------------------------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/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Hanya untuk jika ada komentar yang baru,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 bukan jika ada entri yang baru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.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Breakdown-nya ditulis dalam pilihan tab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di bawahnya: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e.g. Waiting (1) -&gt; ada 1 pos di tab</a:t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 waiting yg punya komentar baru.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7647" y="2929465"/>
            <a:ext cx="55290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PEMBAGIAN MENU LOG: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/>
            </a:r>
            <a:b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</a:b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---------------------------------------------</a:t>
            </a:r>
            <a:endParaRPr lang="en-US" b="1" smtClean="0">
              <a:solidFill>
                <a:srgbClr val="FFC000"/>
              </a:solidFill>
              <a:latin typeface="SketchFlow Print" panose="02000000000000000000" pitchFamily="2" charset="0"/>
            </a:endParaRP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Waiting: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pos permintaan/penawaran diri sendiri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yang belum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di-ACK –ATAU- pos orang lain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yang pernah kita respons, dan selama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pos itu belum di ACK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Ongoing: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Pos-pos yang sudah di ACK dan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melibatkan kita. Yang di sini pasti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statusnya: MASIH DIPINJAMKAN</a:t>
            </a:r>
          </a:p>
          <a:p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&gt;&gt; Expired</a:t>
            </a:r>
          </a:p>
          <a:p>
            <a:r>
              <a:rPr lang="en-US" b="1">
                <a:solidFill>
                  <a:srgbClr val="FFC000"/>
                </a:solidFill>
                <a:latin typeface="SketchFlow Print" panose="02000000000000000000" pitchFamily="2" charset="0"/>
              </a:rPr>
              <a:t> </a:t>
            </a:r>
            <a:r>
              <a:rPr lang="en-US" b="1" smtClean="0">
                <a:solidFill>
                  <a:srgbClr val="FFC000"/>
                </a:solidFill>
                <a:latin typeface="SketchFlow Print" panose="02000000000000000000" pitchFamily="2" charset="0"/>
              </a:rPr>
              <a:t>   Lainnya. Status: DIKEMBALIKAN / HILANG</a:t>
            </a:r>
            <a:endParaRPr lang="en-US" b="1" smtClean="0">
              <a:solidFill>
                <a:srgbClr val="FFC000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25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4840120"/>
            <a:ext cx="12192001" cy="1198730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1450" y="5029200"/>
            <a:ext cx="1202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chemeClr val="bg1"/>
                </a:solidFill>
                <a:latin typeface="SketchFlow Print" panose="02000000000000000000" pitchFamily="2" charset="0"/>
              </a:rPr>
              <a:t>Display pencarian</a:t>
            </a:r>
            <a:endParaRPr lang="en-US" sz="4800">
              <a:solidFill>
                <a:schemeClr val="bg1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81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24069" y="791896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24069" y="832350"/>
            <a:ext cx="3790121" cy="307777"/>
            <a:chOff x="424068" y="1371887"/>
            <a:chExt cx="5685183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424068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Permintaan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191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Penawaran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130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Pengguna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396017" y="294481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 </a:t>
            </a:r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52388" y="317377"/>
            <a:ext cx="417298" cy="380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 sz="160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920164" y="676793"/>
            <a:ext cx="3112724" cy="0"/>
          </a:xfrm>
          <a:prstGeom prst="line">
            <a:avLst/>
          </a:prstGeom>
          <a:ln w="158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287843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>
                    <a:alpha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Pencarian</a:t>
            </a:r>
            <a:endParaRPr lang="en-US" sz="1700">
              <a:solidFill>
                <a:schemeClr val="bg1">
                  <a:alpha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351388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51388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51388" y="791896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/>
          <p:cNvGrpSpPr/>
          <p:nvPr/>
        </p:nvGrpSpPr>
        <p:grpSpPr>
          <a:xfrm>
            <a:off x="4351388" y="832350"/>
            <a:ext cx="3790121" cy="307777"/>
            <a:chOff x="424068" y="1371887"/>
            <a:chExt cx="5685183" cy="307777"/>
          </a:xfrm>
        </p:grpSpPr>
        <p:sp>
          <p:nvSpPr>
            <p:cNvPr id="128" name="TextBox 127"/>
            <p:cNvSpPr txBox="1"/>
            <p:nvPr/>
          </p:nvSpPr>
          <p:spPr>
            <a:xfrm>
              <a:off x="424068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Permintaan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3191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Penawaran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2130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Pengguna</a:t>
              </a:r>
            </a:p>
          </p:txBody>
        </p:sp>
      </p:grpSp>
      <p:sp>
        <p:nvSpPr>
          <p:cNvPr id="133" name="Rectangle 132"/>
          <p:cNvSpPr/>
          <p:nvPr/>
        </p:nvSpPr>
        <p:spPr>
          <a:xfrm>
            <a:off x="4323336" y="294481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 </a:t>
            </a:r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879707" y="317377"/>
            <a:ext cx="417298" cy="380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 sz="160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4847483" y="676793"/>
            <a:ext cx="3112724" cy="0"/>
          </a:xfrm>
          <a:prstGeom prst="line">
            <a:avLst/>
          </a:prstGeom>
          <a:ln w="28575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215162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259293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8259293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8259293" y="791896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/>
          <p:cNvGrpSpPr/>
          <p:nvPr/>
        </p:nvGrpSpPr>
        <p:grpSpPr>
          <a:xfrm>
            <a:off x="8259293" y="832350"/>
            <a:ext cx="3790121" cy="307777"/>
            <a:chOff x="424068" y="1371887"/>
            <a:chExt cx="5685183" cy="307777"/>
          </a:xfrm>
        </p:grpSpPr>
        <p:sp>
          <p:nvSpPr>
            <p:cNvPr id="141" name="TextBox 140"/>
            <p:cNvSpPr txBox="1"/>
            <p:nvPr/>
          </p:nvSpPr>
          <p:spPr>
            <a:xfrm>
              <a:off x="424068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Permintaan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3191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Penawaran</a:t>
              </a:r>
              <a:endParaRPr lang="en-US" sz="140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213029" y="1371887"/>
              <a:ext cx="189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Pengguna</a:t>
              </a:r>
            </a:p>
          </p:txBody>
        </p:sp>
      </p:grpSp>
      <p:sp>
        <p:nvSpPr>
          <p:cNvPr id="146" name="Rectangle 145"/>
          <p:cNvSpPr/>
          <p:nvPr/>
        </p:nvSpPr>
        <p:spPr>
          <a:xfrm>
            <a:off x="8231241" y="294481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 </a:t>
            </a:r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8787612" y="317377"/>
            <a:ext cx="417298" cy="380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 sz="1600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8755388" y="676793"/>
            <a:ext cx="3112724" cy="0"/>
          </a:xfrm>
          <a:prstGeom prst="line">
            <a:avLst/>
          </a:prstGeom>
          <a:ln w="158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9123067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8259293" y="1310468"/>
            <a:ext cx="3791282" cy="1284454"/>
            <a:chOff x="424067" y="1873361"/>
            <a:chExt cx="3790123" cy="1284454"/>
          </a:xfrm>
        </p:grpSpPr>
        <p:grpSp>
          <p:nvGrpSpPr>
            <p:cNvPr id="151" name="Group 150"/>
            <p:cNvGrpSpPr/>
            <p:nvPr/>
          </p:nvGrpSpPr>
          <p:grpSpPr>
            <a:xfrm>
              <a:off x="424067" y="1873361"/>
              <a:ext cx="3790123" cy="1284454"/>
              <a:chOff x="424067" y="1873361"/>
              <a:chExt cx="3790123" cy="1284454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>
                <a:off x="424068" y="1873361"/>
                <a:ext cx="3790122" cy="0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24067" y="1873361"/>
                <a:ext cx="3790122" cy="128445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12700" dir="5400000" algn="t" rotWithShape="0">
                  <a:prstClr val="black">
                    <a:alpha val="25000"/>
                  </a:prstClr>
                </a:outerShdw>
              </a:effectLst>
            </p:spPr>
            <p:txBody>
              <a:bodyPr wrap="square" lIns="137160" tIns="91440" rIns="137160" bIns="9144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en-US" sz="1400" b="1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Keju Bakar</a:t>
                </a:r>
              </a:p>
              <a:p>
                <a:pPr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en-US" sz="1000" b="1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Ferdinand Antonius:</a:t>
                </a:r>
                <a:r>
                  <a:rPr lang="en-US" sz="100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Gw lagi ngidam keju bakar. Ada yang punya? Lorem ipsum dolor sit amet constitutor adipiscing elit makan keju baka. </a:t>
                </a:r>
              </a:p>
              <a:p>
                <a:pPr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en-US" sz="1000" i="1" smtClean="0">
                    <a:solidFill>
                      <a:srgbClr val="02785C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Dibutuhkan paling lambat 10/03/2016 23:59.</a:t>
                </a:r>
              </a:p>
            </p:txBody>
          </p:sp>
        </p:grpSp>
        <p:sp>
          <p:nvSpPr>
            <p:cNvPr id="152" name="TextBox 151"/>
            <p:cNvSpPr txBox="1"/>
            <p:nvPr/>
          </p:nvSpPr>
          <p:spPr>
            <a:xfrm>
              <a:off x="3456166" y="1950993"/>
              <a:ext cx="758023" cy="246221"/>
            </a:xfrm>
            <a:prstGeom prst="rect">
              <a:avLst/>
            </a:prstGeom>
            <a:noFill/>
          </p:spPr>
          <p:txBody>
            <a:bodyPr wrap="square" rIns="137160" rtlCol="0">
              <a:spAutoFit/>
            </a:bodyPr>
            <a:lstStyle/>
            <a:p>
              <a:pPr algn="r"/>
              <a:r>
                <a:rPr lang="en-US" sz="1000" smtClean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 jam</a:t>
              </a:r>
              <a:endParaRPr lang="en-US" sz="100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424069" y="1144080"/>
            <a:ext cx="1264148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351388" y="1144080"/>
            <a:ext cx="1264148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259293" y="1144080"/>
            <a:ext cx="1264148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1388" y="1357321"/>
            <a:ext cx="3790121" cy="307777"/>
          </a:xfrm>
          <a:prstGeom prst="rect">
            <a:avLst/>
          </a:prstGeom>
          <a:noFill/>
          <a:ln>
            <a:noFill/>
          </a:ln>
        </p:spPr>
        <p:txBody>
          <a:bodyPr wrap="square" lIns="137160" rIns="137160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t>Tidak ada hasil.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41496" y="5609187"/>
            <a:ext cx="3596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C00000"/>
                </a:solidFill>
                <a:latin typeface="SketchFlow Print" panose="02000000000000000000" pitchFamily="2" charset="0"/>
              </a:rPr>
              <a:t>*) </a:t>
            </a:r>
            <a:r>
              <a:rPr lang="en-US" sz="1400" smtClean="0">
                <a:solidFill>
                  <a:srgbClr val="C00000"/>
                </a:solidFill>
                <a:latin typeface="SketchFlow Print" panose="02000000000000000000" pitchFamily="2" charset="0"/>
              </a:rPr>
              <a:t>Kalau dapat fokus, garis underline text-box-nya menebal (preferably dengan animasi melebar garis tebalnya...)</a:t>
            </a:r>
            <a:endParaRPr lang="en-US" sz="1400">
              <a:solidFill>
                <a:srgbClr val="C00000"/>
              </a:solidFill>
              <a:latin typeface="SketchFlow Print" panose="02000000000000000000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6137" y="5178299"/>
            <a:ext cx="3778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C00000"/>
                </a:solidFill>
                <a:latin typeface="SketchFlow Print" panose="02000000000000000000" pitchFamily="2" charset="0"/>
              </a:rPr>
              <a:t>*) </a:t>
            </a:r>
            <a:r>
              <a:rPr lang="en-US" sz="1400" smtClean="0">
                <a:solidFill>
                  <a:srgbClr val="C00000"/>
                </a:solidFill>
                <a:latin typeface="SketchFlow Print" panose="02000000000000000000" pitchFamily="2" charset="0"/>
              </a:rPr>
              <a:t>DEFAULT TAB:</a:t>
            </a:r>
            <a:r>
              <a:rPr lang="en-US" sz="1400">
                <a:solidFill>
                  <a:srgbClr val="C00000"/>
                </a:solidFill>
                <a:latin typeface="SketchFlow Print" panose="02000000000000000000" pitchFamily="2" charset="0"/>
              </a:rPr>
              <a:t> </a:t>
            </a:r>
            <a:r>
              <a:rPr lang="en-US" sz="1400" smtClean="0">
                <a:solidFill>
                  <a:srgbClr val="C00000"/>
                </a:solidFill>
                <a:latin typeface="SketchFlow Print" panose="02000000000000000000" pitchFamily="2" charset="0"/>
              </a:rPr>
              <a:t>Tergantung menu sebelum pilih search! (</a:t>
            </a:r>
            <a:r>
              <a:rPr lang="en-US" sz="1400">
                <a:solidFill>
                  <a:srgbClr val="C00000"/>
                </a:solidFill>
                <a:latin typeface="SketchFlow Print" panose="02000000000000000000" pitchFamily="2" charset="0"/>
              </a:rPr>
              <a:t>Default</a:t>
            </a:r>
            <a:r>
              <a:rPr lang="en-US" sz="1400">
                <a:solidFill>
                  <a:srgbClr val="C00000"/>
                </a:solidFill>
                <a:latin typeface="SketchFlow Print" panose="02000000000000000000" pitchFamily="2" charset="0"/>
              </a:rPr>
              <a:t>: </a:t>
            </a:r>
            <a:r>
              <a:rPr lang="en-US" sz="1400" smtClean="0">
                <a:solidFill>
                  <a:srgbClr val="C00000"/>
                </a:solidFill>
                <a:latin typeface="SketchFlow Print" panose="02000000000000000000" pitchFamily="2" charset="0"/>
              </a:rPr>
              <a:t>Penawaran)</a:t>
            </a:r>
          </a:p>
          <a:p>
            <a:r>
              <a:rPr lang="en-US" sz="1400" smtClean="0">
                <a:solidFill>
                  <a:srgbClr val="C00000"/>
                </a:solidFill>
                <a:latin typeface="SketchFlow Print" panose="02000000000000000000" pitchFamily="2" charset="0"/>
              </a:rPr>
              <a:t>&gt;&gt; Timeline permintaan -&gt; permintaan</a:t>
            </a:r>
          </a:p>
          <a:p>
            <a:r>
              <a:rPr lang="en-US" sz="1400" smtClean="0">
                <a:solidFill>
                  <a:srgbClr val="C00000"/>
                </a:solidFill>
                <a:latin typeface="SketchFlow Print" panose="02000000000000000000" pitchFamily="2" charset="0"/>
              </a:rPr>
              <a:t>&gt;&gt; Timeline penawaran -&gt; penawaran</a:t>
            </a:r>
            <a:br>
              <a:rPr lang="en-US" sz="1400" smtClean="0">
                <a:solidFill>
                  <a:srgbClr val="C00000"/>
                </a:solidFill>
                <a:latin typeface="SketchFlow Print" panose="02000000000000000000" pitchFamily="2" charset="0"/>
              </a:rPr>
            </a:br>
            <a:r>
              <a:rPr lang="en-US" sz="1400" smtClean="0">
                <a:solidFill>
                  <a:srgbClr val="C00000"/>
                </a:solidFill>
                <a:latin typeface="SketchFlow Print" panose="02000000000000000000" pitchFamily="2" charset="0"/>
              </a:rPr>
              <a:t>&gt;&gt; Daftar Teman -&gt; pengguna</a:t>
            </a:r>
            <a:endParaRPr lang="en-US" sz="1400" smtClean="0">
              <a:solidFill>
                <a:srgbClr val="C00000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24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1773</Words>
  <Application>Microsoft Office PowerPoint</Application>
  <PresentationFormat>Widescreen</PresentationFormat>
  <Paragraphs>672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Buxton Sketch</vt:lpstr>
      <vt:lpstr>Calibri</vt:lpstr>
      <vt:lpstr>Calibri Light</vt:lpstr>
      <vt:lpstr>Consolas</vt:lpstr>
      <vt:lpstr>FontAwesome</vt:lpstr>
      <vt:lpstr>GLYPHICONS Halflings</vt:lpstr>
      <vt:lpstr>icons</vt:lpstr>
      <vt:lpstr>Open Sans</vt:lpstr>
      <vt:lpstr>Rockwell</vt:lpstr>
      <vt:lpstr>SketchFlow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Ferdinand Antonius</dc:creator>
  <cp:lastModifiedBy>Ferdinand Antonius</cp:lastModifiedBy>
  <cp:revision>202</cp:revision>
  <dcterms:created xsi:type="dcterms:W3CDTF">2016-03-11T20:21:24Z</dcterms:created>
  <dcterms:modified xsi:type="dcterms:W3CDTF">2016-03-16T01:20:33Z</dcterms:modified>
</cp:coreProperties>
</file>