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AF16C6-7941-4421-8AF1-1C3C807C58CD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A5A5BF4-FC73-4F9F-8EF9-27E5115E621B}" type="datetimeFigureOut">
              <a:rPr lang="fr-FR" smtClean="0"/>
              <a:t>07/10/2015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8136904" cy="648072"/>
          </a:xfrm>
        </p:spPr>
        <p:txBody>
          <a:bodyPr/>
          <a:lstStyle/>
          <a:p>
            <a:pPr algn="ctr"/>
            <a:r>
              <a:rPr lang="fr-FR" sz="4000" dirty="0" smtClean="0">
                <a:solidFill>
                  <a:srgbClr val="002060"/>
                </a:solidFill>
              </a:rPr>
              <a:t>Les mécanismes de la motivation</a:t>
            </a:r>
            <a:endParaRPr lang="fr-FR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124744"/>
            <a:ext cx="7992888" cy="5472608"/>
          </a:xfrm>
        </p:spPr>
        <p:txBody>
          <a:bodyPr>
            <a:normAutofit/>
          </a:bodyPr>
          <a:lstStyle/>
          <a:p>
            <a:pPr algn="l"/>
            <a:r>
              <a:rPr lang="fr-FR" sz="1800" b="1" dirty="0" smtClean="0">
                <a:solidFill>
                  <a:schemeClr val="tx1"/>
                </a:solidFill>
              </a:rPr>
              <a:t>Problématique</a:t>
            </a:r>
            <a:r>
              <a:rPr lang="fr-FR" sz="1800" dirty="0" smtClean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Q</a:t>
            </a:r>
            <a:r>
              <a:rPr lang="fr-FR" sz="1800" dirty="0" smtClean="0">
                <a:solidFill>
                  <a:schemeClr val="tx1"/>
                </a:solidFill>
              </a:rPr>
              <a:t>uel est le processus qui explique la motivation à agir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Libre arbitre?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b="1" dirty="0" smtClean="0">
                <a:solidFill>
                  <a:schemeClr val="tx1"/>
                </a:solidFill>
              </a:rPr>
              <a:t>Notion étudiée: </a:t>
            </a:r>
            <a:r>
              <a:rPr lang="fr-FR" sz="1800" b="1" u="sng" dirty="0" smtClean="0">
                <a:solidFill>
                  <a:schemeClr val="tx1"/>
                </a:solidFill>
              </a:rPr>
              <a:t>l’évaluation</a:t>
            </a:r>
            <a:endParaRPr lang="fr-FR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Par quel processus le cerveau attribue-t-il une valeur aux choses?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Le cerveau peut-il être influencé par des éléments dont nous n’avons pas conscience?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b="1" dirty="0" smtClean="0">
                <a:solidFill>
                  <a:schemeClr val="tx1"/>
                </a:solidFill>
              </a:rPr>
              <a:t>Trois articles, trois temps dans l’étude</a:t>
            </a:r>
            <a:endParaRPr lang="fr-FR" sz="18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fr-FR" sz="1800" dirty="0" smtClean="0">
                <a:solidFill>
                  <a:schemeClr val="tx1"/>
                </a:solidFill>
              </a:rPr>
              <a:t>L’évaluation est un processus </a:t>
            </a:r>
            <a:r>
              <a:rPr lang="fr-FR" sz="1800" u="sng" dirty="0" smtClean="0">
                <a:solidFill>
                  <a:schemeClr val="tx1"/>
                </a:solidFill>
              </a:rPr>
              <a:t>générique</a:t>
            </a:r>
            <a:r>
              <a:rPr lang="fr-FR" sz="1800" dirty="0" smtClean="0">
                <a:solidFill>
                  <a:schemeClr val="tx1"/>
                </a:solidFill>
              </a:rPr>
              <a:t> qui ne dépend pas de la situation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O</a:t>
            </a:r>
            <a:r>
              <a:rPr lang="fr-FR" sz="1600" dirty="0" smtClean="0">
                <a:solidFill>
                  <a:schemeClr val="tx1"/>
                </a:solidFill>
              </a:rPr>
              <a:t>bservation passive ou détermination d’un choix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1800" dirty="0" smtClean="0">
                <a:solidFill>
                  <a:schemeClr val="tx1"/>
                </a:solidFill>
              </a:rPr>
              <a:t>Il existe une notion de valeur indépendant de la nature de l’objet évalué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</a:rPr>
              <a:t>A</a:t>
            </a:r>
            <a:r>
              <a:rPr lang="fr-FR" sz="1600" dirty="0" smtClean="0">
                <a:solidFill>
                  <a:schemeClr val="tx1"/>
                </a:solidFill>
              </a:rPr>
              <a:t>rgent, nourriture, biens de consommation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1800" dirty="0" smtClean="0">
                <a:solidFill>
                  <a:schemeClr val="tx1"/>
                </a:solidFill>
              </a:rPr>
              <a:t>L’attribution de valeur peut-être biaisée par des facteurs extérieurs dont le sujet n’a pas conscience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</a:rPr>
              <a:t>Exemple du sponsoring</a:t>
            </a:r>
          </a:p>
          <a:p>
            <a:pPr marL="342900" indent="-342900" algn="l">
              <a:buFont typeface="+mj-lt"/>
              <a:buAutoNum type="arabicPeriod"/>
            </a:pPr>
            <a:endParaRPr lang="fr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0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10952"/>
          </a:xfrm>
        </p:spPr>
        <p:txBody>
          <a:bodyPr/>
          <a:lstStyle/>
          <a:p>
            <a:r>
              <a:rPr lang="fr-FR" sz="4000" dirty="0" smtClean="0"/>
              <a:t>2. Vers une notion de valeur générique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064896" cy="5256584"/>
          </a:xfrm>
        </p:spPr>
        <p:txBody>
          <a:bodyPr>
            <a:normAutofit/>
          </a:bodyPr>
          <a:lstStyle/>
          <a:p>
            <a:r>
              <a:rPr lang="fr-FR" sz="2600" b="1" u="sng" dirty="0" smtClean="0"/>
              <a:t>Article</a:t>
            </a:r>
            <a:r>
              <a:rPr lang="fr-FR" sz="2600" dirty="0" smtClean="0"/>
              <a:t>:  </a:t>
            </a:r>
            <a:r>
              <a:rPr lang="fr-FR" sz="2600" i="1" dirty="0"/>
              <a:t>Evidence for a Common </a:t>
            </a:r>
            <a:r>
              <a:rPr lang="fr-FR" sz="2600" i="1" dirty="0" err="1"/>
              <a:t>Representation</a:t>
            </a:r>
            <a:r>
              <a:rPr lang="fr-FR" sz="2600" i="1" dirty="0"/>
              <a:t> of </a:t>
            </a:r>
            <a:r>
              <a:rPr lang="fr-FR" sz="2600" i="1" dirty="0" err="1"/>
              <a:t>Decision</a:t>
            </a:r>
            <a:r>
              <a:rPr lang="fr-FR" sz="2600" i="1" dirty="0"/>
              <a:t> Values for </a:t>
            </a:r>
            <a:r>
              <a:rPr lang="fr-FR" sz="2600" i="1" dirty="0" err="1"/>
              <a:t>Dissimilar</a:t>
            </a:r>
            <a:r>
              <a:rPr lang="fr-FR" sz="2600" i="1" dirty="0"/>
              <a:t> </a:t>
            </a:r>
            <a:r>
              <a:rPr lang="fr-FR" sz="2600" i="1" dirty="0" err="1"/>
              <a:t>Goodsin</a:t>
            </a:r>
            <a:r>
              <a:rPr lang="fr-FR" sz="2600" i="1" dirty="0"/>
              <a:t> </a:t>
            </a:r>
            <a:r>
              <a:rPr lang="fr-FR" sz="2600" i="1" dirty="0" err="1"/>
              <a:t>Human</a:t>
            </a:r>
            <a:r>
              <a:rPr lang="fr-FR" sz="2600" i="1" dirty="0"/>
              <a:t> </a:t>
            </a:r>
            <a:r>
              <a:rPr lang="fr-FR" sz="2600" i="1" dirty="0" err="1"/>
              <a:t>Ventromedial</a:t>
            </a:r>
            <a:r>
              <a:rPr lang="fr-FR" sz="2600" i="1" dirty="0"/>
              <a:t> </a:t>
            </a:r>
            <a:r>
              <a:rPr lang="fr-FR" sz="2600" i="1" dirty="0" err="1"/>
              <a:t>Prefrontal</a:t>
            </a:r>
            <a:r>
              <a:rPr lang="fr-FR" sz="2600" i="1" dirty="0"/>
              <a:t> Cortex</a:t>
            </a:r>
            <a:r>
              <a:rPr lang="fr-FR" sz="2600" dirty="0"/>
              <a:t/>
            </a:r>
            <a:br>
              <a:rPr lang="fr-FR" sz="2600" dirty="0"/>
            </a:br>
            <a:endParaRPr lang="fr-FR" sz="2600" dirty="0" smtClean="0"/>
          </a:p>
          <a:p>
            <a:r>
              <a:rPr lang="fr-FR" sz="2600" b="1" u="sng" dirty="0" smtClean="0"/>
              <a:t>Auteurs:</a:t>
            </a:r>
            <a:r>
              <a:rPr lang="fr-FR" sz="2600" dirty="0" smtClean="0"/>
              <a:t> Vikram </a:t>
            </a:r>
            <a:r>
              <a:rPr lang="fr-FR" sz="2600" dirty="0" err="1"/>
              <a:t>S.Chib</a:t>
            </a:r>
            <a:r>
              <a:rPr lang="fr-FR" sz="2600" dirty="0"/>
              <a:t>, Antonio </a:t>
            </a:r>
            <a:r>
              <a:rPr lang="fr-FR" sz="2600" dirty="0" err="1"/>
              <a:t>Rangel</a:t>
            </a:r>
            <a:r>
              <a:rPr lang="fr-FR" sz="2600" dirty="0"/>
              <a:t>, </a:t>
            </a:r>
            <a:r>
              <a:rPr lang="fr-FR" sz="2600" dirty="0" err="1"/>
              <a:t>Shinsuke</a:t>
            </a:r>
            <a:r>
              <a:rPr lang="fr-FR" sz="2600" dirty="0"/>
              <a:t> </a:t>
            </a:r>
            <a:r>
              <a:rPr lang="fr-FR" sz="2600" dirty="0" err="1"/>
              <a:t>Shimojo</a:t>
            </a:r>
            <a:r>
              <a:rPr lang="fr-FR" sz="2600" dirty="0"/>
              <a:t>, and John </a:t>
            </a:r>
            <a:r>
              <a:rPr lang="fr-FR" sz="2600" dirty="0" err="1" smtClean="0"/>
              <a:t>P.O’Doherty</a:t>
            </a:r>
            <a:endParaRPr lang="fr-FR" sz="2600" dirty="0" smtClean="0"/>
          </a:p>
          <a:p>
            <a:endParaRPr lang="fr-FR" sz="2000" dirty="0"/>
          </a:p>
          <a:p>
            <a:r>
              <a:rPr lang="fr-FR" b="1" u="sng" dirty="0" smtClean="0"/>
              <a:t>Problématique</a:t>
            </a:r>
            <a:r>
              <a:rPr lang="fr-FR" dirty="0" smtClean="0"/>
              <a:t>: Existe-t-il une zone du cerveau qui participe à l’attribution d’une valeur absolue à tout type d’objet ?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4255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10952"/>
          </a:xfrm>
        </p:spPr>
        <p:txBody>
          <a:bodyPr/>
          <a:lstStyle/>
          <a:p>
            <a:r>
              <a:rPr lang="fr-FR" sz="4000" dirty="0" smtClean="0"/>
              <a:t>2.1. Cadre de l’étude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467600" cy="5040560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Périmètre de l’étude</a:t>
            </a:r>
          </a:p>
          <a:p>
            <a:pPr lvl="1"/>
            <a:r>
              <a:rPr lang="fr-FR" dirty="0" smtClean="0"/>
              <a:t>Zone du cerveau </a:t>
            </a:r>
            <a:r>
              <a:rPr lang="fr-FR" dirty="0" err="1" smtClean="0"/>
              <a:t>vmPFC</a:t>
            </a:r>
            <a:r>
              <a:rPr lang="fr-FR" dirty="0" smtClean="0"/>
              <a:t> - </a:t>
            </a:r>
            <a:r>
              <a:rPr lang="fr-FR" i="1" dirty="0" err="1"/>
              <a:t>Ventromedial</a:t>
            </a:r>
            <a:r>
              <a:rPr lang="fr-FR" i="1" dirty="0"/>
              <a:t> </a:t>
            </a:r>
            <a:r>
              <a:rPr lang="fr-FR" i="1" dirty="0" err="1"/>
              <a:t>Prefrontal</a:t>
            </a:r>
            <a:r>
              <a:rPr lang="fr-FR" i="1" dirty="0"/>
              <a:t> </a:t>
            </a:r>
            <a:r>
              <a:rPr lang="fr-FR" i="1" dirty="0" smtClean="0"/>
              <a:t>Cortex</a:t>
            </a:r>
          </a:p>
          <a:p>
            <a:pPr lvl="1"/>
            <a:r>
              <a:rPr lang="fr-FR" dirty="0" smtClean="0"/>
              <a:t>Scan IRM de sujets sollicités lors d’une expérience interactive</a:t>
            </a:r>
          </a:p>
          <a:p>
            <a:pPr lvl="1"/>
            <a:endParaRPr lang="fr-FR" dirty="0"/>
          </a:p>
          <a:p>
            <a:r>
              <a:rPr lang="fr-FR" dirty="0" smtClean="0"/>
              <a:t>Précédent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vmPFC</a:t>
            </a:r>
            <a:r>
              <a:rPr lang="fr-FR" dirty="0" smtClean="0"/>
              <a:t> est impliqué dans les processus d’évaluation de nourriture et de pari</a:t>
            </a:r>
          </a:p>
          <a:p>
            <a:pPr lvl="1"/>
            <a:endParaRPr lang="fr-FR" dirty="0"/>
          </a:p>
          <a:p>
            <a:r>
              <a:rPr lang="fr-FR" dirty="0" smtClean="0"/>
              <a:t>Hypothèse à vérifier</a:t>
            </a:r>
          </a:p>
          <a:p>
            <a:pPr lvl="1"/>
            <a:r>
              <a:rPr lang="fr-FR" dirty="0" smtClean="0"/>
              <a:t>Une certaine zone du </a:t>
            </a:r>
            <a:r>
              <a:rPr lang="fr-FR" dirty="0" err="1" smtClean="0"/>
              <a:t>vmPFC</a:t>
            </a:r>
            <a:r>
              <a:rPr lang="fr-FR" dirty="0" smtClean="0"/>
              <a:t> est impliquée dans l’attribution de valeur d’objets de nature différente</a:t>
            </a:r>
          </a:p>
          <a:p>
            <a:pPr lvl="2"/>
            <a:r>
              <a:rPr lang="fr-FR" dirty="0" smtClean="0"/>
              <a:t>Argent</a:t>
            </a:r>
          </a:p>
          <a:p>
            <a:pPr lvl="2"/>
            <a:r>
              <a:rPr lang="fr-FR" dirty="0" smtClean="0"/>
              <a:t>Nourriture</a:t>
            </a:r>
          </a:p>
          <a:p>
            <a:pPr lvl="2"/>
            <a:r>
              <a:rPr lang="fr-FR" dirty="0" smtClean="0"/>
              <a:t>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15511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10952"/>
          </a:xfrm>
        </p:spPr>
        <p:txBody>
          <a:bodyPr/>
          <a:lstStyle/>
          <a:p>
            <a:r>
              <a:rPr lang="fr-FR" sz="4000" dirty="0" smtClean="0"/>
              <a:t>2.2. Protocole expérimental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7776864" cy="5328592"/>
          </a:xfrm>
        </p:spPr>
        <p:txBody>
          <a:bodyPr/>
          <a:lstStyle/>
          <a:p>
            <a:r>
              <a:rPr lang="fr-FR" dirty="0" smtClean="0"/>
              <a:t>Résumé</a:t>
            </a:r>
          </a:p>
          <a:p>
            <a:pPr lvl="1"/>
            <a:r>
              <a:rPr lang="fr-FR" dirty="0" smtClean="0"/>
              <a:t>Visualiser l’activité cérébrale de sujets par IRM lors d’une expérience d’évaluation d’objets de nature différente</a:t>
            </a:r>
          </a:p>
          <a:p>
            <a:pPr lvl="1"/>
            <a:endParaRPr lang="fr-FR" dirty="0"/>
          </a:p>
          <a:p>
            <a:r>
              <a:rPr lang="fr-FR" dirty="0" smtClean="0"/>
              <a:t>Sujets</a:t>
            </a:r>
          </a:p>
          <a:p>
            <a:pPr lvl="1"/>
            <a:r>
              <a:rPr lang="fr-FR" dirty="0" smtClean="0"/>
              <a:t>20 sujets 20-30 ans</a:t>
            </a:r>
          </a:p>
          <a:p>
            <a:pPr lvl="1"/>
            <a:r>
              <a:rPr lang="fr-FR" dirty="0" smtClean="0"/>
              <a:t>Pas d’antécédents neuronaux</a:t>
            </a:r>
          </a:p>
          <a:p>
            <a:pPr lvl="1"/>
            <a:r>
              <a:rPr lang="fr-FR" dirty="0" smtClean="0"/>
              <a:t>Pas de troubles alimentaires</a:t>
            </a:r>
          </a:p>
          <a:p>
            <a:pPr lvl="1"/>
            <a:endParaRPr lang="fr-FR" dirty="0"/>
          </a:p>
          <a:p>
            <a:r>
              <a:rPr lang="fr-FR" dirty="0" smtClean="0"/>
              <a:t>Stimuli</a:t>
            </a:r>
          </a:p>
          <a:p>
            <a:pPr lvl="1"/>
            <a:r>
              <a:rPr lang="fr-FR" dirty="0" smtClean="0"/>
              <a:t>Items de trois nature différente</a:t>
            </a:r>
          </a:p>
          <a:p>
            <a:pPr lvl="2"/>
            <a:r>
              <a:rPr lang="fr-FR" dirty="0" smtClean="0"/>
              <a:t>Argent liquide $</a:t>
            </a:r>
          </a:p>
          <a:p>
            <a:pPr lvl="2"/>
            <a:r>
              <a:rPr lang="fr-FR" smtClean="0"/>
              <a:t>Snacks</a:t>
            </a:r>
            <a:endParaRPr lang="fr-FR" dirty="0" smtClean="0"/>
          </a:p>
          <a:p>
            <a:pPr lvl="2"/>
            <a:r>
              <a:rPr lang="fr-FR" dirty="0" smtClean="0"/>
              <a:t>Biens de consommation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710952"/>
          </a:xfrm>
        </p:spPr>
        <p:txBody>
          <a:bodyPr/>
          <a:lstStyle/>
          <a:p>
            <a:r>
              <a:rPr lang="fr-FR" sz="4000" dirty="0" smtClean="0"/>
              <a:t>2. Vers une notion de valeur générique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7467600" cy="44196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59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37</TotalTime>
  <Words>253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Thermal</vt:lpstr>
      <vt:lpstr>Les mécanismes de la motivation</vt:lpstr>
      <vt:lpstr>2. Vers une notion de valeur générique</vt:lpstr>
      <vt:lpstr>2.1. Cadre de l’étude</vt:lpstr>
      <vt:lpstr>2.2. Protocole expérimental</vt:lpstr>
      <vt:lpstr>2. Vers une notion de valeur générique</vt:lpstr>
    </vt:vector>
  </TitlesOfParts>
  <Company>École Polytechnique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Ferdinand Legros</dc:creator>
  <cp:lastModifiedBy>Ferdinand Legros</cp:lastModifiedBy>
  <cp:revision>5</cp:revision>
  <dcterms:created xsi:type="dcterms:W3CDTF">2015-10-05T22:12:00Z</dcterms:created>
  <dcterms:modified xsi:type="dcterms:W3CDTF">2015-10-07T13:28:02Z</dcterms:modified>
</cp:coreProperties>
</file>