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>
        <p:scale>
          <a:sx n="66" d="100"/>
          <a:sy n="66" d="100"/>
        </p:scale>
        <p:origin x="10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AB0F5-FE20-4534-A188-72175C25868D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9117-7054-4E4A-8492-B957719F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84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465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372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68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49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083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262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173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349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72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75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515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54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73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43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744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339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433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08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3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5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99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985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69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941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CB2BADA1-5A4A-4C0C-9A17-5CE579430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7532-A5D2-4801-A9AC-E528B16AC7FA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ubs/157154/ADMA_slides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-1" y="0"/>
            <a:ext cx="12192001" cy="4043966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22" y="64"/>
              <a:ext cx="5261" cy="38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Event detection state-of-the-art</a:t>
              </a:r>
            </a:p>
            <a:p>
              <a:pPr hangingPunct="1">
                <a:lnSpc>
                  <a:spcPct val="100000"/>
                </a:lnSpc>
              </a:pP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Research articles summary</a:t>
              </a:r>
            </a:p>
            <a:p>
              <a:pPr hangingPunct="1">
                <a:lnSpc>
                  <a:spcPct val="100000"/>
                </a:lnSpc>
              </a:pP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2016/06/20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33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Cheng 2006 - 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Multiscale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approach for spatio-temporal outlier detection </a:t>
              </a:r>
            </a:p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1. Definition and classification of outlier detection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4" y="1156112"/>
            <a:ext cx="11479931" cy="525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S-Outlier definition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“Spatial referenced object whose non-spatial attribute values are significantly different from those of other referenced objects in its spatial neighborhood”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“It represents locations that are significantly different from their neighborhoods even though they may not be significantly different from the entire population”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 be noise, but can also be significant exceptional event</a:t>
            </a:r>
          </a:p>
          <a:p>
            <a:pPr marL="0" lvl="1" indent="0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Definition extended to ST-Outlier</a:t>
            </a:r>
          </a:p>
          <a:p>
            <a:pPr marL="0" lvl="1" indent="0"/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Outliers detection categories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Distribution-based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Linear (1-D) OD: ignore spatial relationships between points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2-D OD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homogeneous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multidim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.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metric based method: use spatial and non spatial attribute to define neighborhoods &amp; compare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spatial methods: spatial attribute used to characterize location / neighborhood / distance, non-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spactial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attributes used for comparison 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Shekhar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2003 for univariate</a:t>
            </a:r>
          </a:p>
          <a:p>
            <a:pPr marL="400050" lvl="1" indent="-4000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Depth-based</a:t>
            </a:r>
          </a:p>
          <a:p>
            <a:pPr marL="857250" lvl="2" indent="-4000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uses spatial proximity as main basis to decide if object is outlier</a:t>
            </a:r>
          </a:p>
          <a:p>
            <a:pPr marL="857250" lvl="2" indent="-4000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does not consider semantic relationship between points (ex: two close points but one in the sea)  corrected by Adam 2004</a:t>
            </a:r>
          </a:p>
          <a:p>
            <a:pPr marL="400050" lvl="1" indent="-4000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Distance-based</a:t>
            </a:r>
          </a:p>
          <a:p>
            <a:pPr marL="457200" lvl="2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6149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43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Cheng 2006 – 2. Outlier detection technique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not relevant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4" y="1296792"/>
            <a:ext cx="11479931" cy="377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Main idea 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Consider non-spatial attributes, proximity and semantic relationships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Compare clustering results between different data aggregation levels. If cluster disappear after aggregation  STO</a:t>
            </a:r>
          </a:p>
          <a:p>
            <a:pPr marL="346074" lvl="2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-111126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Method description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Very vague: no formulas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Require visual human analysis</a:t>
            </a:r>
          </a:p>
          <a:p>
            <a:pPr marL="1089024" lvl="3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2006 article  extended with Visual data mining techniques – automatic algorithms</a:t>
            </a:r>
          </a:p>
          <a:p>
            <a:pPr marL="346074" lvl="2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-111126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Application  very little dataset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Height of bottom seashore close to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Ameland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island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6 years ONLY</a:t>
            </a:r>
          </a:p>
          <a:p>
            <a:pPr marL="173037" lvl="1"/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73037" lvl="1"/>
            <a:endParaRPr lang="en-US" sz="16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457200" lvl="2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37095" y="4464017"/>
            <a:ext cx="5556739" cy="13645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POINTLESS METHOD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470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1628819"/>
            <a:chOff x="0" y="0"/>
            <a:chExt cx="6348" cy="1131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1131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71"/>
              <a:ext cx="6092" cy="98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Adam 2004, 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Neighborhood based detection of anomalies in High dimensional spatio-temporal sensor dataset </a:t>
              </a:r>
            </a:p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GRAPH outlier detection technique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P2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722782"/>
            <a:ext cx="11479931" cy="500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Main idea: define graph to take into account not only spatial proximity but also semantic relationships between points 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Example: two points in a river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vs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one in river &amp; one on the ground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Implicit spatial relationships can be discovered by spatial autocorrelation</a:t>
            </a:r>
          </a:p>
          <a:p>
            <a:pPr marL="346074" lvl="2"/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 new definition of neighborhoods</a:t>
            </a:r>
          </a:p>
          <a:p>
            <a:pPr marL="0" lvl="1" indent="0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Technique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sz="1600" b="1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Graph based 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spatial outlier detection technique</a:t>
            </a:r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600" b="1" dirty="0">
                <a:latin typeface="Calibri" panose="020F0502020204030204" pitchFamily="34" charset="0"/>
                <a:sym typeface="Wingdings" panose="05000000000000000000" pitchFamily="2" charset="2"/>
              </a:rPr>
              <a:t>H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ighway traffic monitoring [11]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60 stations along I 35W North Bound and South Bound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Attributes: 5-min time slots of the day / volume / occupancy readings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How many days?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Water monitoring [14]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7 stations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100 water monitoring features + 21 field features: mean discharge, incremental increase in drainage, percent forest…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Time?</a:t>
            </a:r>
          </a:p>
          <a:p>
            <a:pPr marL="0" lvl="1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Results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Similar to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Shekhar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2001 Detecting graph-based spatial outlier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138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2015, On Detection of Emerging Anomalous Traffic Patterns using GPS Data – Very relevant article - Overview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4" y="1156112"/>
            <a:ext cx="11479931" cy="549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Main idea  Probably a great paper for our work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Goal: monitor emergence of unexpected behavior in Beijing = outlier traffic pattern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Likelihood Ratio Test statistic framework // Neill-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  <a:hlinkClick r:id="rId3"/>
              </a:rPr>
              <a:t>http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  <a:hlinkClick r:id="rId3"/>
              </a:rPr>
              <a:t>://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  <a:hlinkClick r:id="rId3"/>
              </a:rPr>
              <a:t>research.microsoft.com/pubs/157154/ADMA_slides.pdf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summary of Dec 2011 preliminary version</a:t>
            </a:r>
          </a:p>
          <a:p>
            <a:pPr marL="0" lvl="1" indent="0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Data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Trajectory taxi data  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c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ity partitioned into grid  count per grid cell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Grid resolution: low in tests 8x8 Beijing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Time precision: 15mins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Study period duration: ~15 days</a:t>
            </a:r>
          </a:p>
          <a:p>
            <a:pPr marL="0" lvl="1" indent="0"/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Type of event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Contiguous spatial cells and time intervals  no periodic events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Emerging or Persistent  two different tests</a:t>
            </a:r>
          </a:p>
          <a:p>
            <a:pPr marL="0" lvl="1" indent="0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Urban taxi data  Same type of experiments that the one done using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on NY taxi data</a:t>
            </a:r>
          </a:p>
          <a:p>
            <a:pPr marL="0" lvl="1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Computation</a:t>
            </a:r>
          </a:p>
          <a:p>
            <a:pPr marL="458787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Biggest issue  still very expensive</a:t>
            </a:r>
          </a:p>
          <a:p>
            <a:pPr marL="458787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Neill’s LTSS seems not to be implemented – </a:t>
            </a:r>
            <a:r>
              <a:rPr lang="en-US" sz="16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First version of article is from 2011, LTSS was not published at that time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5229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Article plan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4" y="1156112"/>
            <a:ext cx="11479931" cy="574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Related work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Traffic outliers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Outlier detection methods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Performance issue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Background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LRT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Constrained Maximum Likelihood Estimation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Monte-Carlo Simulation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Upper-bounding Methodology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Proposed Statistical Models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PTSO: Persistent Spatio-Temporal Outlier Model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ESTO: Emerging Spatio-Temporal Outlier Model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Upper-bounding Strategy and Pruning Mechanism for Proposed Framework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Upper-bounding Strategy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Pre-computation and Pruning Mechanism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Experiment, Results and Analysis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Results on Synthetic Data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Evaluations on Synthetic Data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Case Studies: Beijing Taxi GPS Data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Conclusion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Future work</a:t>
            </a:r>
          </a:p>
          <a:p>
            <a:pPr marL="231774" lvl="1" indent="-342900">
              <a:buAutoNum type="arabicPeriod"/>
            </a:pPr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6498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1. Related work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285613" y="1043187"/>
            <a:ext cx="5496209" cy="44817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Traffic Outliers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5613" y="1491364"/>
            <a:ext cx="5496209" cy="23336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Predictive systems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vs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outlier detection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Systems to find best driving directions: trajectory / graph mining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Pang approach is more focused on 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outlier detection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accidents…</a:t>
            </a:r>
          </a:p>
          <a:p>
            <a:pPr marL="1587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Other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traffic outlier detection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Liu 2011 [5]: Outliers and causal relationships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Chawla 2012 [7]: Anomaly detection from a root cause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Zheng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2011 [6]: Urban computing with taxis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Trajectory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Pang different because use a 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statistical approach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and 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different definition for anomalous pattern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5045" y="1043187"/>
            <a:ext cx="6192459" cy="44817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Statistical-based outlier detection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875045" y="1491365"/>
            <a:ext cx="6192459" cy="36730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Key assumption of statistical OD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“An anomaly is an observation which is suspected of being partially or wholly irrelevant because it is not generated by the stochastic model assumed”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Key assumption: normal instances occur with high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proba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in the stochastic model =/= anomalies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occur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with low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proba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Statistical model fitted to data for normal behavior  inference on observed data to see if instance behaves according to the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model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Scoring functions assign an “anomalousness score” to observed data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Output of statistical OD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Ranked list of outliers //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analyze only the top or set a selection threshold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Parametric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vs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Non-parametric approach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[11, 12]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Pang  classic parametric LRT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5613" y="3899714"/>
            <a:ext cx="5496209" cy="44817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Outlier detection methods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85613" y="4347892"/>
            <a:ext cx="5496209" cy="24843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Generic / specific techniques</a:t>
            </a:r>
          </a:p>
          <a:p>
            <a:pPr marL="1587" indent="0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Categories of outlier detection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classification-based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distance-based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clustered-based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statistical-based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etc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check overviews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Surveys of anomaly detection techniques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Chandola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[8] &amp; Hodge [9]</a:t>
            </a:r>
          </a:p>
        </p:txBody>
      </p:sp>
    </p:spTree>
    <p:extLst>
      <p:ext uri="{BB962C8B-B14F-4D97-AF65-F5344CB8AC3E}">
        <p14:creationId xmlns:p14="http://schemas.microsoft.com/office/powerpoint/2010/main" val="146267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1. Related work – 2 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285613" y="1155378"/>
            <a:ext cx="549620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Handling time in (Statistical?) OD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85613" y="1491365"/>
            <a:ext cx="5496209" cy="287457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Purely spatial techniques</a:t>
            </a:r>
          </a:p>
          <a:p>
            <a:pPr marL="1587" indent="0"/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Computing spatial techniques at each time step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not detect slowly emerging outliers (?)</a:t>
            </a:r>
          </a:p>
          <a:p>
            <a:pPr marL="1587" indent="0"/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Treat time as one more dimension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apply spatial OD in one more dimensional space</a:t>
            </a:r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Less relevant outliers may be detected (?)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detects outliers here for a long time rather than newly emerging ones  [16, 17] Neill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Pang differentiates two time properties 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Persistent: ‘intensity’ of event constant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x3 counts during 3 days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Emerging: increasing intensity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day1 x1,5 / day2 x2 / day3 x4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5045" y="1155378"/>
            <a:ext cx="619245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Statistical OD Literature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5875045" y="1491365"/>
            <a:ext cx="6192459" cy="51798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Classic: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1997-2008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Poisson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Bernouilli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then ordinal, exponential,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normal models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Time = 1 more dimension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Consistent key parameter (?) / Persistent?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Niell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2005 [16]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Modified test statistic to handle time as distinct feature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Detects global and local emerging cluster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Tango 2010 [27]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Another space-time scan statistic for detecting emerging outbreaks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NegBin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model, takes into account possible time-to-time variation of Poisson mean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Wu 2009 [2]  Seems to be main inspiration of Pang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Generic LRT framework for any underlying statistics model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LRT used as scoring function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Generic pruning strategy to reduce computation costs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Purely spatial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Liu 2011 [5]: extension to causality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Find causal relationships among space-time outliers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Pang only focuses on OD detection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613" y="4533363"/>
            <a:ext cx="5496209" cy="368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Performance Issue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285613" y="4901684"/>
            <a:ext cx="5496209" cy="195631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Computation is a huge challenge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strategy to speed up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[18, 28, 29, 30]: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98, Neill 2003, Friedman 99,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Chandola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09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On a n*n rectangular grid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O(n^4) rectangular space regions</a:t>
            </a:r>
          </a:p>
          <a:p>
            <a:pPr marL="1587"/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Wu LRT [2]  Pruning strategy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Extended by Pang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LTSS NOT CITED  can it be adapted here? Room for improvement?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88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2. Theoretical background 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246976" y="1155378"/>
            <a:ext cx="549620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Monte-Carlo Simulation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46976" y="1491365"/>
            <a:ext cx="5496209" cy="11101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Used to compute p-value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Generate replicas of the dataset under null hypothesis (typical 9999)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p-value 5% = allegedly anomalous LRT among the 500 highest values of the test statistic of all replicas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5046" y="1155378"/>
            <a:ext cx="5754578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LRT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75046" y="1491365"/>
            <a:ext cx="5754578" cy="25654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Test hypotheses framework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H0: region R is no different from the rest of normal space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H1: R is anomalous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Assessing anomalousness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under assumptions LRT follows k-chi-square distribution 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Otherwise, Monte-Carlo simulation used to assess statistical significance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Is there a population record //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Poisson needed?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How was the model adapted to taxi data?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5045" y="4387839"/>
            <a:ext cx="5496209" cy="368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Constrained MLE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5875045" y="4756160"/>
            <a:ext cx="5496209" cy="120675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Calculating MLE with a single parameter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classic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Used in classical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work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Calculation MLE with multiple parameters under constraint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More complex, used for </a:t>
            </a:r>
            <a:r>
              <a:rPr lang="en-US" sz="14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emerging events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976" y="2778116"/>
            <a:ext cx="549620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Upper-bounding methodology [2]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246976" y="3114103"/>
            <a:ext cx="5496209" cy="15995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Used to compute p-value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Generate replicas of the dataset under null hypothesis (typical 9999)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p-value 5% = allegedly anomalous LRT among the 500 highest values of the test statistic of all replicas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Need to be better understood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see Wu [2]</a:t>
            </a:r>
          </a:p>
        </p:txBody>
      </p:sp>
    </p:spTree>
    <p:extLst>
      <p:ext uri="{BB962C8B-B14F-4D97-AF65-F5344CB8AC3E}">
        <p14:creationId xmlns:p14="http://schemas.microsoft.com/office/powerpoint/2010/main" val="2978134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3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. Proposed statistical models &amp; 4. Computation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793633" y="1155378"/>
            <a:ext cx="494955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Framework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793633" y="1491365"/>
            <a:ext cx="4949552" cy="11101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Key parameter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Set of considered theta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 epidemiology KP = disease rate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Only one parameter from KP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90952" y="1155378"/>
            <a:ext cx="488030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ETSO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6490952" y="1491365"/>
            <a:ext cx="4880302" cy="17644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Hypotheses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H0: KP consistent for all regions over time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H1: KP is greater in R than outside R, and R’s KP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is higher than elsewhere, and non decreasing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 Advanced step compared to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/Neill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 Uses constrained MLE 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633" y="2778116"/>
            <a:ext cx="494955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PTSO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793633" y="3114104"/>
            <a:ext cx="4949552" cy="12003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Hypotheses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H0: KP consistent for all regions over time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H1: KP is greater in R than outside R, and R’s KP consistent over time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458787" lvl="1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Classic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framework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4888" y="3371682"/>
            <a:ext cx="5306096" cy="3351092"/>
            <a:chOff x="6284888" y="3114102"/>
            <a:chExt cx="5306096" cy="3351092"/>
          </a:xfrm>
        </p:grpSpPr>
        <p:sp>
          <p:nvSpPr>
            <p:cNvPr id="3" name="Rectangle 2"/>
            <p:cNvSpPr/>
            <p:nvPr/>
          </p:nvSpPr>
          <p:spPr>
            <a:xfrm>
              <a:off x="6490953" y="3186229"/>
              <a:ext cx="4880302" cy="374569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Computation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90952" y="3560797"/>
              <a:ext cx="4880302" cy="27884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7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Brute force for n*n grid and T time steps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O(n^4*T^2)  O(n^6) for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T~n</a:t>
              </a: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=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SaTScan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 computation (without cluster size bound)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587"/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Upper-bounding strategy and Pruning </a:t>
              </a:r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Mechanism</a:t>
              </a: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LRT(R1 U R2) &lt; LRT(R1)* LRT(R2)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Pruning used to skip calculation of regions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Theory new computation for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T~n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: O(n^4)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Pruning rate is strong: &gt;95%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587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Experimental computation times</a:t>
              </a: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u="dbl" dirty="0" smtClean="0">
                  <a:solidFill>
                    <a:schemeClr val="tx1"/>
                  </a:solidFill>
                  <a:uFill>
                    <a:solidFill>
                      <a:srgbClr val="FFC000"/>
                    </a:solidFill>
                  </a:uFill>
                  <a:latin typeface="Calibri" panose="020F0502020204030204" pitchFamily="34" charset="0"/>
                  <a:sym typeface="Wingdings" panose="05000000000000000000" pitchFamily="2" charset="2"/>
                </a:rPr>
                <a:t>On 128*16grid*16t  60% of brute force (Why so bad?)</a:t>
              </a:r>
              <a:endParaRPr lang="en-US" sz="1400" u="dbl" dirty="0">
                <a:solidFill>
                  <a:schemeClr val="tx1"/>
                </a:solidFill>
                <a:uFill>
                  <a:solidFill>
                    <a:srgbClr val="FFC000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284888" y="3114102"/>
              <a:ext cx="5306096" cy="33510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329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5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. Experiments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793633" y="1155378"/>
            <a:ext cx="494955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Synthetic data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793633" y="1491364"/>
            <a:ext cx="4949552" cy="26685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Grid size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up to 128*16*16</a:t>
            </a:r>
          </a:p>
          <a:p>
            <a:pPr marL="1587" indent="0"/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Generation of datasets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Baseline drawn uniformly from Normal distribution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Number of successes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k_c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generated from Po(b*p) where p is success rate</a:t>
            </a:r>
          </a:p>
          <a:p>
            <a:pPr marL="1587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Link taxi &amp; model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baseline =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poisson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mean inferred from data (p supposed = 1)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then for each space-time region R and G\R, p is inferred by inferring mean of Po(b*p) distribution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4434" y="1155378"/>
            <a:ext cx="602731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Beijing taxi data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6014434" y="1491364"/>
            <a:ext cx="6027312" cy="517989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Original dataset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30k taxis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01/03/2009  31/05/2009: 4 months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Grid resolution: 8x8  So low resolution !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Time precision: 15min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Experiment 1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16 days between 9am and 10am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20 days used to calculate baselines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Result: High traffic around Happy Valley, amusement park during the holiday of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Labour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Day (May 1</a:t>
            </a:r>
            <a:r>
              <a:rPr lang="en-US" sz="1400" baseline="300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3</a:t>
            </a:r>
            <a:r>
              <a:rPr lang="en-US" sz="1400" baseline="300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rd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Experiment 2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8 days between 3.15pm to 4.30pm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12 days used to calculate baselines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Result: area of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xpress Road between 03/16 and 03/20. Linked to People’s Congress from 03/01 to 03/13  more people in bus and subway, less taxis. After the event, taxis go back to normal  increasing number of taxis.</a:t>
            </a:r>
          </a:p>
          <a:p>
            <a:pPr marL="744537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Could be more convincing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Results with higher number of regions reported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Overlapping regions with most important event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That is the reason why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exclude overlapping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633" y="4284947"/>
            <a:ext cx="494955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Experiment design: </a:t>
            </a:r>
            <a:r>
              <a:rPr lang="en-US" sz="1600" b="1" u="sng" dirty="0" smtClean="0"/>
              <a:t>Pruning Emerging Scan</a:t>
            </a:r>
            <a:endParaRPr lang="en-US" sz="16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793633" y="4620936"/>
            <a:ext cx="4949552" cy="20374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Pruning-based 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EMERGING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spatio temporal outlier - pesto</a:t>
            </a:r>
          </a:p>
          <a:p>
            <a:pPr marL="1587" indent="0"/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Model setting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Baselines are inferred from 20 days of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 (TBC)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4537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supposed = 1 on historical data?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No constraint on the values that p can take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Report top cluster: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K=1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3457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>
                  <a:solidFill>
                    <a:srgbClr val="FFFFFF"/>
                  </a:solidFill>
                  <a:latin typeface="Calibri" panose="020F0502020204030204" pitchFamily="34" charset="0"/>
                </a:rPr>
                <a:t>Event detection scope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1675" y="1249250"/>
            <a:ext cx="5342455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675" y="1751526"/>
            <a:ext cx="5342455" cy="318623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What kind of dataset?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→ Spatial </a:t>
            </a:r>
            <a:r>
              <a:rPr lang="en-US" sz="1452" b="1" i="1" u="sng" dirty="0">
                <a:solidFill>
                  <a:prstClr val="black"/>
                </a:solidFill>
                <a:latin typeface="Calibri" panose="020F0502020204030204" pitchFamily="34" charset="0"/>
              </a:rPr>
              <a:t>time </a:t>
            </a:r>
            <a:r>
              <a:rPr lang="en-US" sz="1452" b="1" i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series</a:t>
            </a:r>
            <a:endParaRPr lang="en-US" sz="1452" b="1" i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Out: trajectory </a:t>
            </a: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Out for the moment: graph data 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Nature: counts </a:t>
            </a:r>
            <a:r>
              <a:rPr lang="en-US" sz="1452" dirty="0" err="1">
                <a:solidFill>
                  <a:prstClr val="black"/>
                </a:solidFill>
                <a:latin typeface="Calibri" panose="020F0502020204030204" pitchFamily="34" charset="0"/>
              </a:rPr>
              <a:t>vs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 categorical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→ Counts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Univariate </a:t>
            </a:r>
            <a:r>
              <a:rPr lang="en-US" sz="1452" dirty="0" err="1">
                <a:solidFill>
                  <a:prstClr val="black"/>
                </a:solidFill>
                <a:latin typeface="Calibri" panose="020F0502020204030204" pitchFamily="34" charset="0"/>
              </a:rPr>
              <a:t>vs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 Multivariate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→ </a:t>
            </a:r>
            <a:r>
              <a:rPr lang="en-US" sz="1452" b="1" i="1" u="sng" dirty="0">
                <a:solidFill>
                  <a:prstClr val="black"/>
                </a:solidFill>
                <a:latin typeface="Calibri" panose="020F0502020204030204" pitchFamily="34" charset="0"/>
              </a:rPr>
              <a:t>Univariate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Many new techniques focus on multivariate / heterogeneous data </a:t>
            </a: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streams</a:t>
            </a:r>
          </a:p>
          <a:p>
            <a:pPr lvl="0"/>
            <a:endParaRPr lang="en-US" sz="1452" b="1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452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Scale </a:t>
            </a:r>
            <a:endParaRPr lang="en-US" sz="1452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Space: 4000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Time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Resolution: hourly/daily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Period: couple of </a:t>
            </a: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years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8306" y="1249250"/>
            <a:ext cx="5342455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Event: the most general possible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8306" y="1751526"/>
            <a:ext cx="5342455" cy="21633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Find 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all events or just a single one? →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 ALL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What kind of events can be detected? →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Regular / anomalous?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Specific or general event detection? →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ALL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Spatial &amp; temporal extension predefined? →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ALL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Assumption on the form of the event? →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None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,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but a parametric method may be used in the general case?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Parametric </a:t>
            </a:r>
            <a:r>
              <a:rPr lang="en-US" sz="1452" dirty="0" err="1">
                <a:solidFill>
                  <a:prstClr val="black"/>
                </a:solidFill>
                <a:latin typeface="Calibri" panose="020F0502020204030204" pitchFamily="34" charset="0"/>
              </a:rPr>
              <a:t>vs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 non-parametric </a:t>
            </a:r>
          </a:p>
          <a:p>
            <a:pPr lvl="0"/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83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Comparison with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SaTScan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&amp; Neill’s work</a:t>
              </a: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1674" y="1040201"/>
            <a:ext cx="11479931" cy="562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231774" lvl="1" indent="-342900">
              <a:buAutoNum type="arabicPeriod"/>
            </a:pP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Pang looks for both persistent and </a:t>
            </a:r>
            <a:r>
              <a:rPr lang="en-US" sz="1500" b="1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EMERGING 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events =/= </a:t>
            </a:r>
            <a:r>
              <a:rPr lang="en-US" sz="15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and Neill persistent</a:t>
            </a:r>
          </a:p>
          <a:p>
            <a:pPr marL="231774" lvl="1" indent="-342900">
              <a:buAutoNum type="arabicPeriod"/>
            </a:pPr>
            <a:endParaRPr lang="en-US" sz="15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Pang assumes Poisson distribution of counts / </a:t>
            </a:r>
            <a:r>
              <a:rPr lang="en-US" sz="1500" b="1" dirty="0" err="1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 has different models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</a:t>
            </a:r>
            <a:r>
              <a:rPr lang="en-US" sz="1500" dirty="0" err="1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 experiment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, technique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chosen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=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“Space-Time permutation” 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non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parametric, but independence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assumptions (same assumption as Pang that observations drawn from </a:t>
            </a:r>
            <a:r>
              <a:rPr lang="en-US" sz="15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iid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distribution?)</a:t>
            </a:r>
            <a:endParaRPr lang="en-US" sz="15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146174" lvl="3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If we calculate baselines from historical data, we may be able to use the same Poisson model (</a:t>
            </a:r>
            <a:r>
              <a:rPr lang="en-US" sz="1500" dirty="0" err="1">
                <a:latin typeface="Calibri" panose="020F0502020204030204" pitchFamily="34" charset="0"/>
                <a:sym typeface="Wingdings" panose="05000000000000000000" pitchFamily="2" charset="2"/>
              </a:rPr>
              <a:t>tbc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 uses mostly Poisson but implemented Gaussian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&amp; Non-parametric</a:t>
            </a:r>
            <a:endParaRPr lang="en-US" sz="15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endParaRPr lang="en-US" sz="15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Grid 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Pang tested on 8x8 grid of Beijing with 15min time precision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during 1 hour per day over ~15days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tested on hour time precision over a month with 4000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locations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 only tested on health monitoring data, usually a small number of locations (~100)</a:t>
            </a:r>
            <a:endParaRPr lang="en-US" sz="15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88974" lvl="2" indent="-342900">
              <a:buFont typeface="Arial" panose="020B0604020202020204" pitchFamily="34" charset="0"/>
              <a:buChar char="•"/>
            </a:pPr>
            <a:endParaRPr lang="en-US" sz="15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Cluster shapes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Pang scan for all rectangular shapes of the grid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 scans for circular / ellipse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shapes &amp; implements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a size bound for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clusters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 worked on rectangular, circular, irregular shapes</a:t>
            </a:r>
            <a:endParaRPr lang="en-US" sz="15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endParaRPr lang="en-US" sz="15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Computation 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time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Brute force = </a:t>
            </a:r>
            <a:r>
              <a:rPr lang="en-US" sz="15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computation O(n^4*T^2)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Pang uses pruning strategy  60% brute force computation (128x16 grid x16 time steps)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Computation central in Neill’s work: LTSS property speeds up the process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endParaRPr lang="en-US" sz="15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Event selection: Pang selects top k events / </a:t>
            </a:r>
            <a:r>
              <a:rPr lang="en-US" sz="15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selects top-k non-overlapping events (with alleged reported maximum = 10)</a:t>
            </a:r>
          </a:p>
        </p:txBody>
      </p:sp>
    </p:spTree>
    <p:extLst>
      <p:ext uri="{BB962C8B-B14F-4D97-AF65-F5344CB8AC3E}">
        <p14:creationId xmlns:p14="http://schemas.microsoft.com/office/powerpoint/2010/main" val="4249252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Questions and next steps</a:t>
              </a: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8795" y="1078838"/>
            <a:ext cx="11479931" cy="56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Since pruning rate is 95%, why is {computation with pruning} = 60% of {brute force computation} only?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The pruning may speed up a non-dominant step of the algorithm?</a:t>
            </a:r>
          </a:p>
          <a:p>
            <a:pPr marL="0" lvl="1" indent="0"/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Do Neill </a:t>
            </a:r>
            <a:r>
              <a:rPr lang="en-US" sz="1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and Pang have the same LRT model?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Pang, success rate p is inferred for every region R and G\R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Same in </a:t>
            </a:r>
            <a:r>
              <a:rPr lang="en-US" sz="14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and Neill?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 Neill LTSS property and pruning be combined for greater speed up?</a:t>
            </a:r>
          </a:p>
          <a:p>
            <a:pPr marL="0" lvl="1" indent="0"/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How different are the results of Pang’s persistent and emerging scan?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Persistent scan is not tested, maybe because it was too close to LRT classical framework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Definition of anomaly: what differs from your baseline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If baseline is calculated over whole weeks, then week-end activity will be considered anomaly</a:t>
            </a:r>
          </a:p>
          <a:p>
            <a:pPr marL="1200150" lvl="3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However in that case, the assumption that a persistent model holds during the studied period is inaccurate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Baseline calculation can be done with different time series analysis techniques</a:t>
            </a:r>
          </a:p>
          <a:p>
            <a:pPr marL="1200150" lvl="3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See Neill’s comparison paper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Study the different baseline strategies, is it relevant and easy to use finer models for baseline computing?</a:t>
            </a:r>
          </a:p>
          <a:p>
            <a:pPr marL="0" lvl="1"/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/>
            <a:r>
              <a:rPr lang="en-US" sz="1400" b="1" dirty="0">
                <a:latin typeface="Calibri" panose="020F0502020204030204" pitchFamily="34" charset="0"/>
                <a:sym typeface="Wingdings" panose="05000000000000000000" pitchFamily="2" charset="2"/>
              </a:rPr>
              <a:t>Can Pang scan be used for event exploration</a:t>
            </a: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?</a:t>
            </a:r>
            <a:endParaRPr lang="en-US" sz="14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Only top event, no overlapping events clearing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Test on only 1 hour of data each day, on 15 days only, on a very low resolution grid (8x8 for Beijing)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-455613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What would be the influence of another model that Poisson  Gaussian, others… Did Pang choose Poisson on purpose?</a:t>
            </a:r>
          </a:p>
          <a:p>
            <a:pPr marL="0" indent="-455613"/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-455613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Compare statistical outlier detection to other outlier detection techniques – clustering, density…</a:t>
            </a:r>
          </a:p>
        </p:txBody>
      </p:sp>
    </p:spTree>
    <p:extLst>
      <p:ext uri="{BB962C8B-B14F-4D97-AF65-F5344CB8AC3E}">
        <p14:creationId xmlns:p14="http://schemas.microsoft.com/office/powerpoint/2010/main" val="802438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0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5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Anomaly detection: a Survey 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Clear &amp; Structured -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Overview 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1675" y="1352282"/>
            <a:ext cx="11228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Generic or specific to application</a:t>
            </a:r>
          </a:p>
          <a:p>
            <a:endParaRPr lang="en-US" b="1" dirty="0"/>
          </a:p>
          <a:p>
            <a:r>
              <a:rPr lang="en-US" b="1" dirty="0" smtClean="0"/>
              <a:t>Self-claimed comprehensive </a:t>
            </a:r>
          </a:p>
          <a:p>
            <a:endParaRPr lang="en-US" b="1" dirty="0"/>
          </a:p>
          <a:p>
            <a:r>
              <a:rPr lang="en-US" b="1" dirty="0" smtClean="0"/>
              <a:t>Define categories according to assumptions which define anomaly</a:t>
            </a:r>
          </a:p>
          <a:p>
            <a:endParaRPr lang="en-US" b="1" dirty="0" smtClean="0"/>
          </a:p>
          <a:p>
            <a:r>
              <a:rPr lang="en-US" b="1" dirty="0" smtClean="0"/>
              <a:t>Pros / Cons of all categories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For each category </a:t>
            </a:r>
            <a:r>
              <a:rPr lang="en-US" b="1" dirty="0" smtClean="0">
                <a:sym typeface="Wingdings" panose="05000000000000000000" pitchFamily="2" charset="2"/>
              </a:rPr>
              <a:t> one basic + variants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Complexity issues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Techniques developed in one area can extend to other </a:t>
            </a:r>
            <a:r>
              <a:rPr lang="en-US" b="1" dirty="0" smtClean="0">
                <a:sym typeface="Wingdings" panose="05000000000000000000" pitchFamily="2" charset="2"/>
              </a:rPr>
              <a:t>applications</a:t>
            </a: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i="1" dirty="0" smtClean="0">
                <a:sym typeface="Wingdings" panose="05000000000000000000" pitchFamily="2" charset="2"/>
              </a:rPr>
              <a:t>Personal remark: Very clear, comprehensive survey</a:t>
            </a:r>
            <a:endParaRPr lang="en-US" b="1" i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i="1" dirty="0" smtClean="0">
                <a:sym typeface="Wingdings" panose="05000000000000000000" pitchFamily="2" charset="2"/>
              </a:rPr>
              <a:t>Extended version of the survey: </a:t>
            </a:r>
            <a:r>
              <a:rPr lang="en-US" b="1" i="1" dirty="0" err="1" smtClean="0">
                <a:sym typeface="Wingdings" panose="05000000000000000000" pitchFamily="2" charset="2"/>
              </a:rPr>
              <a:t>Chandola</a:t>
            </a:r>
            <a:r>
              <a:rPr lang="en-US" b="1" i="1" dirty="0" smtClean="0">
                <a:sym typeface="Wingdings" panose="05000000000000000000" pitchFamily="2" charset="2"/>
              </a:rPr>
              <a:t> 2007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71778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Anomaly detection: a Survey – Article plan &amp; Scope 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1675" y="1056065"/>
            <a:ext cx="495608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/>
              <a:t>Introduction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What are anomalies?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Challenges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Related work</a:t>
            </a:r>
            <a:endParaRPr lang="en-US" sz="1300" dirty="0"/>
          </a:p>
          <a:p>
            <a:pPr marL="342900" indent="-342900">
              <a:buAutoNum type="arabicPeriod"/>
            </a:pPr>
            <a:r>
              <a:rPr lang="en-US" sz="1300" b="1" dirty="0" smtClean="0"/>
              <a:t>Different aspects of an anomaly detection problem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Nature of input data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Type of anomaly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/>
              <a:t>Point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/>
              <a:t>Contextual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/>
              <a:t>Collective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Data labels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Supervised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err="1" smtClean="0"/>
              <a:t>Semisupervised</a:t>
            </a:r>
            <a:endParaRPr lang="en-US" sz="1300" dirty="0" smtClean="0"/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Unsupervised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Output of anomaly detection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Scores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Labels</a:t>
            </a:r>
          </a:p>
          <a:p>
            <a:pPr marL="342900" indent="-342900">
              <a:buAutoNum type="arabicPeriod"/>
            </a:pPr>
            <a:r>
              <a:rPr lang="en-US" sz="1300" b="1" dirty="0" smtClean="0"/>
              <a:t>Applications of AD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…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Medical &amp; Healthcare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Disease outbreak: Wong 2003, Lin 2005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Sensor networks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Other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traffic monitoring </a:t>
            </a:r>
            <a:r>
              <a:rPr lang="en-US" sz="1300" dirty="0" err="1" smtClean="0"/>
              <a:t>Shekhar</a:t>
            </a:r>
            <a:r>
              <a:rPr lang="en-US" sz="1300" dirty="0" smtClean="0"/>
              <a:t> 2001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ecosystem disturbance Blender 97, Kou 06, Sun &amp; Chawla 04</a:t>
            </a:r>
            <a:endParaRPr lang="en-US" sz="13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03955" y="991670"/>
            <a:ext cx="6133498" cy="6140142"/>
            <a:chOff x="5903955" y="1056065"/>
            <a:chExt cx="6133498" cy="6140142"/>
          </a:xfrm>
        </p:grpSpPr>
        <p:sp>
          <p:nvSpPr>
            <p:cNvPr id="6" name="TextBox 5"/>
            <p:cNvSpPr txBox="1"/>
            <p:nvPr/>
          </p:nvSpPr>
          <p:spPr>
            <a:xfrm>
              <a:off x="5903955" y="1056065"/>
              <a:ext cx="4956088" cy="614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/>
                <a:t>4.     Classification-based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Bayesian Networks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Neural Networks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Support Vector Machines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Rule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Nearest-Neighbors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Distance to k-</a:t>
              </a:r>
              <a:r>
                <a:rPr lang="en-US" sz="1300" dirty="0" err="1" smtClean="0"/>
                <a:t>th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nn</a:t>
              </a:r>
              <a:endParaRPr lang="en-US" sz="1300" dirty="0" smtClean="0"/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Relative density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Clustering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Distinction between KNN &amp; Clustering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Statistical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Parametric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Gaussian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Regression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Mixture of parametric distributions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(Poisson missing)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Non-parametric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Histograms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Kernel function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Information theoretic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Spectral</a:t>
              </a:r>
            </a:p>
            <a:p>
              <a:pPr marL="342900" indent="-342900">
                <a:buAutoNum type="arabicPeriod" startAt="10"/>
              </a:pPr>
              <a:r>
                <a:rPr lang="en-US" sz="1300" b="1" dirty="0" smtClean="0"/>
                <a:t>Handling contextual anomalies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Contexts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Spatial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Graphs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Reduction to point anomaly detection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Utilizing the structure in data</a:t>
              </a:r>
            </a:p>
            <a:p>
              <a:pPr marL="342900" indent="-342900">
                <a:buAutoNum type="arabicPeriod" startAt="10"/>
              </a:pPr>
              <a:r>
                <a:rPr lang="en-US" sz="1300" b="1" dirty="0" smtClean="0"/>
                <a:t>Relatives strengths and weaknesses of techniques</a:t>
              </a:r>
            </a:p>
            <a:p>
              <a:pPr marL="342900" indent="-342900">
                <a:buAutoNum type="arabicPeriod" startAt="10"/>
              </a:pPr>
              <a:r>
                <a:rPr lang="en-US" sz="1300" b="1" dirty="0" smtClean="0"/>
                <a:t>Conclusion and next steps</a:t>
              </a:r>
            </a:p>
            <a:p>
              <a:pPr marL="857250" lvl="1" indent="-400050">
                <a:buAutoNum type="romanLcPeriod"/>
              </a:pPr>
              <a:endParaRPr lang="en-US" sz="1600" b="1" dirty="0"/>
            </a:p>
          </p:txBody>
        </p:sp>
        <p:sp>
          <p:nvSpPr>
            <p:cNvPr id="2" name="Right Brace 1"/>
            <p:cNvSpPr/>
            <p:nvPr/>
          </p:nvSpPr>
          <p:spPr>
            <a:xfrm>
              <a:off x="10122794" y="1171978"/>
              <a:ext cx="218941" cy="39666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41735" y="2862937"/>
              <a:ext cx="16957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i="1" dirty="0" smtClean="0"/>
                <a:t>Focus on point anomalies</a:t>
              </a:r>
              <a:endParaRPr lang="en-US" sz="13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44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1. Introduction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09107" y="1159097"/>
            <a:ext cx="9878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Anomaly</a:t>
            </a:r>
            <a:r>
              <a:rPr lang="en-US" sz="1400" dirty="0" smtClean="0"/>
              <a:t>: data that do not conform to expected behavior </a:t>
            </a:r>
            <a:r>
              <a:rPr lang="en-US" sz="1400" dirty="0" smtClean="0">
                <a:sym typeface="Wingdings" panose="05000000000000000000" pitchFamily="2" charset="2"/>
              </a:rPr>
              <a:t></a:t>
            </a:r>
            <a:r>
              <a:rPr lang="en-US" sz="1400" dirty="0" smtClean="0"/>
              <a:t> </a:t>
            </a:r>
            <a:r>
              <a:rPr lang="en-US" sz="1400" u="sng" dirty="0" smtClean="0"/>
              <a:t>well defined notion of normal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Anomaly, outlier, exceptions, aberrations, surprises…</a:t>
            </a:r>
          </a:p>
          <a:p>
            <a:endParaRPr lang="en-US" sz="1400" dirty="0" smtClean="0"/>
          </a:p>
          <a:p>
            <a:r>
              <a:rPr lang="en-US" sz="1400" b="1" dirty="0" smtClean="0"/>
              <a:t>Noise</a:t>
            </a:r>
            <a:r>
              <a:rPr lang="en-US" sz="1400" dirty="0" smtClean="0"/>
              <a:t>: unwanted data, hindrance to data analysis to be removed</a:t>
            </a:r>
          </a:p>
          <a:p>
            <a:endParaRPr lang="en-US" sz="1400" b="1" dirty="0"/>
          </a:p>
          <a:p>
            <a:r>
              <a:rPr lang="en-US" sz="1400" b="1" dirty="0" smtClean="0"/>
              <a:t>Novelty</a:t>
            </a:r>
            <a:r>
              <a:rPr lang="en-US" sz="1400" dirty="0" smtClean="0"/>
              <a:t>: previously unobserved, emergent, novel patterns in the data which are incorporated to the normal model once detected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107" y="2717441"/>
            <a:ext cx="9878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Anomaly is relative and boundary between normal and anomaly is often vague</a:t>
            </a:r>
          </a:p>
          <a:p>
            <a:endParaRPr lang="en-US" sz="1400" b="1" dirty="0"/>
          </a:p>
          <a:p>
            <a:r>
              <a:rPr lang="en-US" sz="1400" b="1" dirty="0"/>
              <a:t>Normal behavior may change over time</a:t>
            </a:r>
          </a:p>
          <a:p>
            <a:endParaRPr lang="en-US" sz="1400" b="1" dirty="0"/>
          </a:p>
          <a:p>
            <a:r>
              <a:rPr lang="en-US" sz="1400" b="1" dirty="0"/>
              <a:t>AD depends on the application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Slight deviation from normal may be anomalous in medical data but not in financial markets</a:t>
            </a:r>
          </a:p>
          <a:p>
            <a:endParaRPr lang="en-US" sz="1400" dirty="0"/>
          </a:p>
          <a:p>
            <a:r>
              <a:rPr lang="en-US" sz="1400" b="1" dirty="0"/>
              <a:t>Sometimes low / no availability of anomalous labeled data</a:t>
            </a:r>
          </a:p>
          <a:p>
            <a:endParaRPr lang="en-US" sz="1400" b="1" dirty="0"/>
          </a:p>
          <a:p>
            <a:r>
              <a:rPr lang="en-US" sz="1400" b="1" dirty="0"/>
              <a:t>Distinction of anomaly from noise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9106" y="5057867"/>
            <a:ext cx="98780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Nature of data</a:t>
            </a:r>
          </a:p>
          <a:p>
            <a:endParaRPr lang="en-US" sz="1400" b="1" dirty="0"/>
          </a:p>
          <a:p>
            <a:r>
              <a:rPr lang="en-US" sz="1400" b="1" dirty="0" smtClean="0"/>
              <a:t>Labels</a:t>
            </a:r>
          </a:p>
          <a:p>
            <a:endParaRPr lang="en-US" sz="1400" b="1" dirty="0"/>
          </a:p>
          <a:p>
            <a:r>
              <a:rPr lang="en-US" sz="1400" b="1" dirty="0" smtClean="0"/>
              <a:t>Anomaly Type</a:t>
            </a:r>
          </a:p>
          <a:p>
            <a:endParaRPr lang="en-US" sz="1400" b="1" dirty="0"/>
          </a:p>
          <a:p>
            <a:r>
              <a:rPr lang="en-US" sz="1400" b="1" dirty="0" smtClean="0"/>
              <a:t>Output</a:t>
            </a:r>
            <a:endParaRPr lang="en-US" sz="1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06062" y="1159097"/>
            <a:ext cx="1648497" cy="13849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Definition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06063" y="2717440"/>
            <a:ext cx="1648497" cy="22467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06062" y="5057867"/>
            <a:ext cx="1648497" cy="1600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Problem characteristics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6062" y="2608487"/>
            <a:ext cx="1168113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6062" y="5002846"/>
            <a:ext cx="1168113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43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2. Different aspects of an AD problem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96864" y="3307565"/>
            <a:ext cx="658110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2. Type </a:t>
            </a:r>
            <a:r>
              <a:rPr lang="en-US" sz="1600" b="1" dirty="0"/>
              <a:t>of anomaly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96864" y="3643551"/>
            <a:ext cx="6581102" cy="310639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Point anomalies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chemeClr val="tx1"/>
                </a:solidFill>
              </a:rPr>
              <a:t>Main focus of </a:t>
            </a:r>
            <a:r>
              <a:rPr lang="en-US" sz="1400" dirty="0" smtClean="0">
                <a:solidFill>
                  <a:schemeClr val="tx1"/>
                </a:solidFill>
              </a:rPr>
              <a:t>research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Collective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anomalies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: a set of instances is anomalous compared to the entire dataset  </a:t>
            </a:r>
            <a:r>
              <a:rPr lang="en-US" sz="1400" dirty="0">
                <a:solidFill>
                  <a:schemeClr val="tx1"/>
                </a:solidFill>
              </a:rPr>
              <a:t>Abnormally low value for a long time in an ECG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Spatial </a:t>
            </a:r>
            <a:r>
              <a:rPr lang="en-US" sz="1400" dirty="0" err="1">
                <a:solidFill>
                  <a:schemeClr val="tx1"/>
                </a:solidFill>
              </a:rPr>
              <a:t>Shekhar</a:t>
            </a:r>
            <a:r>
              <a:rPr lang="en-US" sz="1400" dirty="0">
                <a:solidFill>
                  <a:schemeClr val="tx1"/>
                </a:solidFill>
              </a:rPr>
              <a:t>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Very different from point and contextual techniques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400" b="1" i="1" dirty="0">
                <a:solidFill>
                  <a:schemeClr val="tx1"/>
                </a:solidFill>
                <a:sym typeface="Wingdings" panose="05000000000000000000" pitchFamily="2" charset="2"/>
              </a:rPr>
              <a:t>See extended </a:t>
            </a:r>
            <a:r>
              <a:rPr lang="en-US" sz="1400" b="1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Contextual/conditional </a:t>
            </a:r>
            <a:r>
              <a:rPr lang="en-US" sz="1400" b="1" dirty="0">
                <a:solidFill>
                  <a:schemeClr val="tx1"/>
                </a:solidFill>
              </a:rPr>
              <a:t>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Can be point or collective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techniques can be adapted by incorporating the context information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Spatial context: </a:t>
            </a:r>
            <a:r>
              <a:rPr lang="en-US" sz="1400" dirty="0" err="1">
                <a:solidFill>
                  <a:schemeClr val="tx1"/>
                </a:solidFill>
              </a:rPr>
              <a:t>Shekhar</a:t>
            </a:r>
            <a:r>
              <a:rPr lang="en-US" sz="1400" dirty="0">
                <a:solidFill>
                  <a:schemeClr val="tx1"/>
                </a:solidFill>
              </a:rPr>
              <a:t> 2001, Kou 2006 / Temporal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Behavioral attribute = non-contextual attribute (e.g. count of taxis)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Personal remark: anomaly will depend on the context definition </a:t>
            </a:r>
            <a:r>
              <a:rPr lang="en-US" sz="1400" i="1" dirty="0">
                <a:solidFill>
                  <a:schemeClr val="tx1"/>
                </a:solidFill>
                <a:sym typeface="Wingdings" panose="05000000000000000000" pitchFamily="2" charset="2"/>
              </a:rPr>
              <a:t> space-time window definition. Do you compute baseline daily, over a month, a year?</a:t>
            </a:r>
          </a:p>
        </p:txBody>
      </p:sp>
      <p:sp>
        <p:nvSpPr>
          <p:cNvPr id="9" name="Rectangle 8"/>
          <p:cNvSpPr/>
          <p:nvPr/>
        </p:nvSpPr>
        <p:spPr>
          <a:xfrm>
            <a:off x="222621" y="1076812"/>
            <a:ext cx="658110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1. Nature </a:t>
            </a:r>
            <a:r>
              <a:rPr lang="en-US" sz="1600" b="1" dirty="0"/>
              <a:t>of input data </a:t>
            </a:r>
            <a:r>
              <a:rPr lang="en-US" sz="1600" b="1" dirty="0">
                <a:sym typeface="Wingdings" panose="05000000000000000000" pitchFamily="2" charset="2"/>
              </a:rPr>
              <a:t> model selection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222621" y="1412799"/>
            <a:ext cx="6581102" cy="180590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black"/>
                </a:solidFill>
              </a:rPr>
              <a:t>Type of attribute</a:t>
            </a:r>
            <a:r>
              <a:rPr lang="en-US" sz="1400" dirty="0">
                <a:solidFill>
                  <a:prstClr val="black"/>
                </a:solidFill>
              </a:rPr>
              <a:t>: binary, categorical, continuous, numeric</a:t>
            </a:r>
            <a:r>
              <a:rPr lang="en-US" sz="1400" dirty="0" smtClean="0">
                <a:solidFill>
                  <a:prstClr val="black"/>
                </a:solidFill>
              </a:rPr>
              <a:t>…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Univariate / </a:t>
            </a:r>
            <a:r>
              <a:rPr lang="en-US" sz="1400" b="1" dirty="0" smtClean="0">
                <a:solidFill>
                  <a:prstClr val="black"/>
                </a:solidFill>
              </a:rPr>
              <a:t>Multivariate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Relation between </a:t>
            </a:r>
            <a:r>
              <a:rPr lang="en-US" sz="1400" b="1" dirty="0" smtClean="0">
                <a:solidFill>
                  <a:prstClr val="black"/>
                </a:solidFill>
              </a:rPr>
              <a:t>points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none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sequence </a:t>
            </a: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prstClr val="black"/>
                </a:solidFill>
              </a:rPr>
              <a:t>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spatial </a:t>
            </a: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 traffic, ecological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spatio-temporal </a:t>
            </a: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 climate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graph</a:t>
            </a:r>
            <a:endParaRPr lang="en-US" sz="1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932" y="1076812"/>
            <a:ext cx="5067576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3. Data Labels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953932" y="1412799"/>
            <a:ext cx="5067576" cy="41105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Labels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prstClr val="black"/>
                </a:solidFill>
              </a:rPr>
              <a:t>Titles</a:t>
            </a:r>
            <a:r>
              <a:rPr lang="en-US" sz="1400" dirty="0" smtClean="0">
                <a:solidFill>
                  <a:prstClr val="black"/>
                </a:solidFill>
              </a:rPr>
              <a:t>: normal </a:t>
            </a:r>
            <a:r>
              <a:rPr lang="en-US" sz="1400" dirty="0" err="1" smtClean="0">
                <a:solidFill>
                  <a:prstClr val="black"/>
                </a:solidFill>
              </a:rPr>
              <a:t>vs</a:t>
            </a:r>
            <a:r>
              <a:rPr lang="en-US" sz="1400" dirty="0" smtClean="0">
                <a:solidFill>
                  <a:prstClr val="black"/>
                </a:solidFill>
              </a:rPr>
              <a:t> anomalous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S</a:t>
            </a:r>
            <a:r>
              <a:rPr lang="en-US" sz="1400" b="1" dirty="0" smtClean="0">
                <a:solidFill>
                  <a:prstClr val="black"/>
                </a:solidFill>
              </a:rPr>
              <a:t>ources</a:t>
            </a:r>
            <a:endParaRPr lang="en-US" sz="14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human expertise on historical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Often scarce or inexistent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AD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Supervised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build prediction model from labeled data: classic supervised learning </a:t>
            </a:r>
            <a:r>
              <a:rPr lang="en-US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out survey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AD features: </a:t>
            </a:r>
            <a:r>
              <a:rPr lang="en-US" sz="1400" dirty="0" err="1" smtClean="0">
                <a:solidFill>
                  <a:prstClr val="black"/>
                </a:solidFill>
              </a:rPr>
              <a:t>i</a:t>
            </a:r>
            <a:r>
              <a:rPr lang="en-US" sz="1400" dirty="0" smtClean="0">
                <a:solidFill>
                  <a:prstClr val="black"/>
                </a:solidFill>
              </a:rPr>
              <a:t>. getting accurate anomalous labels &amp; ii. imbalanced train labels normal / anomalous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prstClr val="black"/>
                </a:solidFill>
              </a:rPr>
              <a:t>Semisupervised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Assume that labeled data only for normal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Variant: labeled data only for anomalies </a:t>
            </a:r>
            <a:r>
              <a:rPr lang="en-US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limited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Unsupervised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Assumption: normal data is far more frequent than </a:t>
            </a:r>
            <a:r>
              <a:rPr lang="en-US" sz="1400" dirty="0" err="1" smtClean="0">
                <a:solidFill>
                  <a:prstClr val="black"/>
                </a:solidFill>
              </a:rPr>
              <a:t>ano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prstClr val="black"/>
                </a:solidFill>
              </a:rPr>
              <a:t>Semisupervised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unsupervised if learning on unlabeled data, with assumption that very few anomalies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3932" y="5623832"/>
            <a:ext cx="5067576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4. Output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6953932" y="5959819"/>
            <a:ext cx="5067576" cy="80171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Scores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anomaly score  rank instances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Threshold can be easily specified by expert</a:t>
            </a:r>
          </a:p>
          <a:p>
            <a:r>
              <a:rPr 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Labels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normal or anomalous</a:t>
            </a:r>
            <a:endParaRPr lang="en-US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5743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3. Applications of AD – Relevant applications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256" y="1306286"/>
            <a:ext cx="111034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Medical &amp; Public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multivariate: patients’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Mainly point anomalies </a:t>
            </a:r>
            <a:r>
              <a:rPr lang="en-US" dirty="0" smtClean="0">
                <a:sym typeface="Wingdings" panose="05000000000000000000" pitchFamily="2" charset="2"/>
              </a:rPr>
              <a:t> detect anomalous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Mainly </a:t>
            </a:r>
            <a:r>
              <a:rPr lang="en-US" dirty="0" err="1" smtClean="0">
                <a:sym typeface="Wingdings" panose="05000000000000000000" pitchFamily="2" charset="2"/>
              </a:rPr>
              <a:t>semisupervised</a:t>
            </a:r>
            <a:r>
              <a:rPr lang="en-US" dirty="0" smtClean="0">
                <a:sym typeface="Wingdings" panose="05000000000000000000" pitchFamily="2" charset="2"/>
              </a:rPr>
              <a:t>: labels on healthy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Disease outbreak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Wong 2002 – Rule-based 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Wong 2003 – Bayesian Networks based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Objective: label all anomalies as such, false alarm is less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Sensor networks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istinguish anomaly from sensor malfunctioning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Streaming mode  often need online and lightweight 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Distributed 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Janakiram</a:t>
            </a:r>
            <a:r>
              <a:rPr lang="en-US" dirty="0" smtClean="0">
                <a:sym typeface="Wingdings" panose="05000000000000000000" pitchFamily="2" charset="2"/>
              </a:rPr>
              <a:t> 2006: Bayesian Networks for sensor network  space-time correlations between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9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Overview of reviewed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articles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8796" y="1081823"/>
            <a:ext cx="114856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 smtClean="0"/>
              <a:t>On event detection from Spatial Time Series for Urban Traffic applications</a:t>
            </a:r>
            <a:r>
              <a:rPr lang="en-US" sz="1400" dirty="0" smtClean="0"/>
              <a:t>, </a:t>
            </a:r>
            <a:r>
              <a:rPr lang="en-US" sz="1400" dirty="0" err="1" smtClean="0"/>
              <a:t>Souto</a:t>
            </a:r>
            <a:r>
              <a:rPr lang="en-US" sz="1400" dirty="0" smtClean="0"/>
              <a:t>, </a:t>
            </a:r>
            <a:r>
              <a:rPr lang="en-US" sz="1400" dirty="0" smtClean="0"/>
              <a:t>2015 </a:t>
            </a:r>
            <a:r>
              <a:rPr lang="en-US" sz="1400" dirty="0" smtClean="0">
                <a:sym typeface="Wingdings" panose="05000000000000000000" pitchFamily="2" charset="2"/>
              </a:rPr>
              <a:t> done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Pang 2015, On detection of emerging anomalous traffic patterns using </a:t>
            </a:r>
            <a:r>
              <a:rPr lang="en-US" sz="1400" dirty="0" err="1" smtClean="0"/>
              <a:t>gps</a:t>
            </a:r>
            <a:r>
              <a:rPr lang="en-US" sz="1400" dirty="0" smtClean="0"/>
              <a:t> data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ym typeface="Wingdings" panose="05000000000000000000" pitchFamily="2" charset="2"/>
              </a:rPr>
              <a:t>done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Yang 2011, Detecting road traffic events by coupling multiple </a:t>
            </a:r>
            <a:r>
              <a:rPr lang="en-US" sz="1400" dirty="0" err="1" smtClean="0"/>
              <a:t>timeseries</a:t>
            </a:r>
            <a:r>
              <a:rPr lang="en-US" sz="1400" dirty="0" smtClean="0"/>
              <a:t> with a nonparametric Bayesian method </a:t>
            </a:r>
            <a:r>
              <a:rPr lang="en-US" sz="1400" dirty="0" smtClean="0">
                <a:sym typeface="Wingdings" panose="05000000000000000000" pitchFamily="2" charset="2"/>
              </a:rPr>
              <a:t> next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Yang 2011, Anomaly detection on collective moving patterns </a:t>
            </a:r>
            <a:r>
              <a:rPr lang="en-US" sz="1400" dirty="0" smtClean="0">
                <a:sym typeface="Wingdings" panose="05000000000000000000" pitchFamily="2" charset="2"/>
              </a:rPr>
              <a:t> next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Check rapidly the P2 articles to determine whether they are out of scope</a:t>
            </a:r>
          </a:p>
          <a:p>
            <a:pPr marL="342900" indent="-342900">
              <a:buAutoNum type="arabicPeriod"/>
            </a:pPr>
            <a:endParaRPr lang="en-US" sz="1400" b="1" i="1" dirty="0"/>
          </a:p>
          <a:p>
            <a:pPr marL="342900" indent="-342900">
              <a:buFontTx/>
              <a:buAutoNum type="arabicPeriod"/>
            </a:pPr>
            <a:r>
              <a:rPr lang="en-US" sz="1400" b="1" dirty="0" smtClean="0"/>
              <a:t>Outlier detection for temporal data, Gupta </a:t>
            </a:r>
            <a:r>
              <a:rPr lang="en-US" sz="1400" b="1" dirty="0" smtClean="0"/>
              <a:t>2014 </a:t>
            </a:r>
            <a:r>
              <a:rPr lang="en-US" sz="1400" b="1" dirty="0" smtClean="0">
                <a:sym typeface="Wingdings" panose="05000000000000000000" pitchFamily="2" charset="2"/>
              </a:rPr>
              <a:t> done</a:t>
            </a:r>
            <a:endParaRPr lang="en-US" sz="1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[123] </a:t>
            </a:r>
            <a:r>
              <a:rPr lang="en-US" sz="1400" dirty="0" err="1" smtClean="0"/>
              <a:t>Briant</a:t>
            </a:r>
            <a:r>
              <a:rPr lang="en-US" sz="1400" dirty="0" smtClean="0"/>
              <a:t> 2006, Spatio-temporal outlier detection in Large </a:t>
            </a:r>
            <a:r>
              <a:rPr lang="en-US" sz="1400" dirty="0" smtClean="0"/>
              <a:t>Databases </a:t>
            </a:r>
            <a:r>
              <a:rPr lang="en-US" sz="1400" dirty="0" smtClean="0">
                <a:sym typeface="Wingdings" panose="05000000000000000000" pitchFamily="2" charset="2"/>
              </a:rPr>
              <a:t> done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[125-6] Cheng 2006, </a:t>
            </a:r>
            <a:r>
              <a:rPr lang="en-US" sz="1400" dirty="0" err="1" smtClean="0"/>
              <a:t>Multiscale</a:t>
            </a:r>
            <a:r>
              <a:rPr lang="en-US" sz="1400" dirty="0" smtClean="0"/>
              <a:t> approach for spatio-temporal outlier detection </a:t>
            </a:r>
            <a:r>
              <a:rPr lang="en-US" sz="1400" dirty="0" smtClean="0">
                <a:sym typeface="Wingdings" panose="05000000000000000000" pitchFamily="2" charset="2"/>
              </a:rPr>
              <a:t>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[127] Adam 2004, Neighborhood based detection of anomalies in High dimensional spatio-temporal sensor dataset </a:t>
            </a:r>
            <a:r>
              <a:rPr lang="en-US" sz="1400" dirty="0" smtClean="0">
                <a:sym typeface="Wingdings" panose="05000000000000000000" pitchFamily="2" charset="2"/>
              </a:rPr>
              <a:t> Out because graph data</a:t>
            </a:r>
          </a:p>
          <a:p>
            <a:pPr marL="342900" indent="-342900">
              <a:buFontTx/>
              <a:buAutoNum type="arabicPeriod"/>
            </a:pPr>
            <a:endParaRPr lang="en-US" sz="1400" b="1" dirty="0" smtClean="0"/>
          </a:p>
          <a:p>
            <a:pPr marL="342900" indent="-342900">
              <a:buFontTx/>
              <a:buAutoNum type="arabicPeriod"/>
            </a:pPr>
            <a:r>
              <a:rPr lang="en-US" sz="1400" b="1" dirty="0" smtClean="0"/>
              <a:t>Anomaly detection: a survey, </a:t>
            </a:r>
            <a:r>
              <a:rPr lang="en-US" sz="1400" b="1" dirty="0" err="1" smtClean="0"/>
              <a:t>Chandola</a:t>
            </a:r>
            <a:r>
              <a:rPr lang="en-US" sz="1400" b="1" dirty="0" smtClean="0"/>
              <a:t> 2009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Outliers in statistical data, Barnett and Lewis 94 – overview of statistical-based outliers</a:t>
            </a:r>
          </a:p>
          <a:p>
            <a:pPr marL="342900" indent="-342900">
              <a:buFontTx/>
              <a:buAutoNum type="arabicPeriod"/>
            </a:pPr>
            <a:endParaRPr lang="en-US" sz="1400" b="1" dirty="0"/>
          </a:p>
          <a:p>
            <a:pPr marL="342900" indent="-342900">
              <a:buFontTx/>
              <a:buAutoNum type="arabicPeriod"/>
            </a:pPr>
            <a:r>
              <a:rPr lang="en-US" sz="1400" b="1" dirty="0"/>
              <a:t>Detecting Traffic Anomalies in Urban Areas Using Taxi GPS Data, </a:t>
            </a:r>
            <a:r>
              <a:rPr lang="en-US" sz="1400" b="1" dirty="0" err="1"/>
              <a:t>Kuang</a:t>
            </a:r>
            <a:r>
              <a:rPr lang="en-US" sz="1400" b="1" dirty="0"/>
              <a:t> </a:t>
            </a:r>
            <a:r>
              <a:rPr lang="en-US" sz="1400" b="1" dirty="0" smtClean="0"/>
              <a:t>2015 </a:t>
            </a:r>
            <a:r>
              <a:rPr lang="en-US" sz="1400" b="1" dirty="0" smtClean="0">
                <a:sym typeface="Wingdings" panose="05000000000000000000" pitchFamily="2" charset="2"/>
              </a:rPr>
              <a:t> next</a:t>
            </a:r>
            <a:endParaRPr lang="en-US" sz="1400" b="1" dirty="0"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eriod"/>
            </a:pPr>
            <a:endParaRPr lang="en-US" sz="1400" b="1" dirty="0"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eriod"/>
            </a:pPr>
            <a:r>
              <a:rPr lang="en-US" sz="1400" b="1" dirty="0"/>
              <a:t>Spatiotemporal data mining: issues, tasks and applications, Rao </a:t>
            </a:r>
            <a:r>
              <a:rPr lang="en-US" sz="1400" b="1" dirty="0" smtClean="0"/>
              <a:t>2012 </a:t>
            </a:r>
            <a:r>
              <a:rPr lang="en-US" sz="1400" b="1" dirty="0" smtClean="0">
                <a:sym typeface="Wingdings" panose="05000000000000000000" pitchFamily="2" charset="2"/>
              </a:rPr>
              <a:t> next</a:t>
            </a:r>
          </a:p>
          <a:p>
            <a:pPr marL="342900" indent="-342900">
              <a:buFontTx/>
              <a:buAutoNum type="arabicPeriod"/>
            </a:pPr>
            <a:endParaRPr lang="en-US" sz="1400" b="1" dirty="0">
              <a:sym typeface="Wingdings" panose="05000000000000000000" pitchFamily="2" charset="2"/>
            </a:endParaRPr>
          </a:p>
          <a:p>
            <a:pPr marL="342900" lvl="0" indent="-342900">
              <a:buFontTx/>
              <a:buAutoNum type="arabicPeriod"/>
            </a:pPr>
            <a:r>
              <a:rPr lang="en-US" sz="1400" b="1" dirty="0" smtClean="0"/>
              <a:t>Spatio-temporal </a:t>
            </a:r>
            <a:r>
              <a:rPr lang="en-US" sz="1400" b="1" dirty="0"/>
              <a:t>clustering: a Survey, </a:t>
            </a:r>
            <a:r>
              <a:rPr lang="en-US" sz="1400" b="1" dirty="0" err="1" smtClean="0"/>
              <a:t>Kisilevich</a:t>
            </a:r>
            <a:endParaRPr lang="en-US" sz="1400" b="1" dirty="0" smtClean="0"/>
          </a:p>
          <a:p>
            <a:pPr marL="342900" lvl="0" indent="-342900">
              <a:buFontTx/>
              <a:buAutoNum type="arabicPeriod"/>
            </a:pPr>
            <a:endParaRPr lang="en-US" sz="1400" b="1" dirty="0"/>
          </a:p>
          <a:p>
            <a:pPr marL="342900" lvl="0" indent="-342900">
              <a:buFontTx/>
              <a:buAutoNum type="arabicPeriod"/>
            </a:pPr>
            <a:r>
              <a:rPr lang="en-US" sz="1400" b="1" dirty="0"/>
              <a:t>MINING FREQUENT PATTERNS FROM SPATIO-TEMPORAL DATA SETS: A </a:t>
            </a:r>
            <a:r>
              <a:rPr lang="en-US" sz="1400" b="1" dirty="0" smtClean="0"/>
              <a:t>SURVEY, </a:t>
            </a:r>
            <a:r>
              <a:rPr lang="en-US" sz="1400" b="1" dirty="0" err="1"/>
              <a:t>Sunhitha</a:t>
            </a:r>
            <a:r>
              <a:rPr lang="en-US" sz="1400" b="1" dirty="0"/>
              <a:t> </a:t>
            </a:r>
            <a:r>
              <a:rPr lang="en-US" sz="1400" b="1" dirty="0" smtClean="0"/>
              <a:t>2014</a:t>
            </a:r>
          </a:p>
          <a:p>
            <a:pPr marL="342900" lvl="0" indent="-342900">
              <a:buFontTx/>
              <a:buAutoNum type="arabicPeriod"/>
            </a:pPr>
            <a:endParaRPr lang="en-US" sz="1400" b="1" dirty="0"/>
          </a:p>
          <a:p>
            <a:pPr marL="342900" lvl="0" indent="-342900">
              <a:buFontTx/>
              <a:buAutoNum type="arabicPeriod"/>
            </a:pPr>
            <a:r>
              <a:rPr lang="en-US" sz="1400" b="1" dirty="0" smtClean="0"/>
              <a:t>Outlier Detection, Aggarwal 2013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0231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820"/>
            <a:ext cx="12192000" cy="105425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2"/>
              <a:ext cx="6092" cy="62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On event detection from Spatial Time Series for Urban Traffic applications,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Souto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2015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423404"/>
            <a:ext cx="9825409" cy="500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344487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</a:rPr>
              <a:t>Processing functions on data streams 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dirty="0" smtClean="0">
                <a:latin typeface="Calibri" panose="020F0502020204030204" pitchFamily="34" charset="0"/>
              </a:rPr>
              <a:t>Priority 2 (P2)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How to process the streams – moving average, neighbor aggregation…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</a:endParaRPr>
          </a:p>
          <a:p>
            <a:pPr marL="344487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</a:rPr>
              <a:t>Event pattern matching techniques 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P2</a:t>
            </a:r>
            <a:endParaRPr lang="en-US" sz="1600" b="1" dirty="0" smtClean="0">
              <a:latin typeface="Calibri" panose="020F0502020204030204" pitchFamily="34" charset="0"/>
            </a:endParaRP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Compare data features to predefined patterns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out of scope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How precisely patterns should be defined? Could be in scope if vague definition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Comparison of event pattern matching techniques  maybe later</a:t>
            </a:r>
          </a:p>
          <a:p>
            <a:pPr marL="344487" indent="-342900">
              <a:buAutoNum type="arabicPeriod"/>
            </a:pPr>
            <a:endParaRPr lang="en-US" sz="1600" b="1" dirty="0" smtClean="0">
              <a:latin typeface="Calibri" panose="020F0502020204030204" pitchFamily="34" charset="0"/>
            </a:endParaRPr>
          </a:p>
          <a:p>
            <a:pPr marL="344487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</a:rPr>
              <a:t>Anomaly detection on spatial time series 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Priority 1 (P1)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Statistical approach  Core scope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(Human driver behavior  more complex, maybe come back later  out)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Unsupervised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(Tree Approach  not implemented  out)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Discussion</a:t>
            </a:r>
          </a:p>
          <a:p>
            <a:pPr marL="973137" lvl="2" indent="-342900">
              <a:buFont typeface="+mj-lt"/>
              <a:buAutoNum type="arabicPeriod"/>
            </a:pP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Other overview references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kern="50" dirty="0" smtClean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Gupta 2014, Outlier detection for temporal data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kern="50" dirty="0" smtClean="0">
                <a:latin typeface="Calibri" panose="020F0502020204030204" pitchFamily="34" charset="0"/>
                <a:sym typeface="Wingdings" panose="05000000000000000000" pitchFamily="2" charset="2"/>
              </a:rPr>
              <a:t>Aggarwal 2013, Outlier detection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73037" lvl="1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73037" lvl="1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3752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Souto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2015 – Relevant topics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85613" y="1249250"/>
            <a:ext cx="5342455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Statistical approach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5613" y="1751526"/>
            <a:ext cx="5342455" cy="450760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Pang 2013 [25]: trajectory data  grid points : P1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Computes anomalousness score of regions.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Univariate</a:t>
            </a:r>
          </a:p>
          <a:p>
            <a:pPr marL="630237" lvl="2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Yang 2014 [34]: non-parametric Bayesian statistics  P1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Univariate, can be extended to multivariate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Passow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2013 [26]: Neural network  P2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Anomaly detection not the goal of article but nice features, unclear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Yueming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Yuan 2011 [36]: Least Squares SVM  unclear P2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unclear: multivariate only?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Trilles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[33]: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CUMulative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SUM extension  unclear P2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Multivariate  Applicable to univariate?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Visual Dash Board application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Real-time anomaly detection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hypo: data normally distributed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5500" y="1249250"/>
            <a:ext cx="5342455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Unsupervised approach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145500" y="1751526"/>
            <a:ext cx="5342455" cy="15712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Yang 2011 [35] –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knn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manifold  P1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sensor data as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highdimensional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time series</a:t>
            </a:r>
          </a:p>
          <a:p>
            <a:pPr marL="630237" lvl="2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400" b="1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Guo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2014 [15]  unclear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data: loop sensors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focuses on pattern changing detection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5500" y="3470855"/>
            <a:ext cx="5342455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Possible improvements</a:t>
            </a:r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space-time </a:t>
            </a:r>
          </a:p>
          <a:p>
            <a:pPr algn="ctr"/>
            <a:r>
              <a:rPr lang="en-US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series event detection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145500" y="3973132"/>
            <a:ext cx="5342455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Combining heterogeneous data  out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Adaptive data stream models</a:t>
            </a:r>
          </a:p>
          <a:p>
            <a:pPr marL="1430337" lvl="3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Model changes over time  </a:t>
            </a:r>
            <a:r>
              <a:rPr lang="en-US" sz="1400" i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concept drift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 expert knowledge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660450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55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Outlier detection for temporal data: A Survey. Gupta 2014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88572" y="3942189"/>
            <a:ext cx="7588250" cy="2918050"/>
            <a:chOff x="4432300" y="2957452"/>
            <a:chExt cx="7588250" cy="29180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2300" y="2957452"/>
              <a:ext cx="7518675" cy="291805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639300" y="3409950"/>
              <a:ext cx="1171575" cy="20288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10875" y="3409950"/>
              <a:ext cx="1209675" cy="2028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957580" y="3863350"/>
            <a:ext cx="4262512" cy="11676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Idea of article: depending on the problem, a wide variety of anomaly models are available. The survey help understand what technique is closer to one’s problem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64792" y="1260987"/>
            <a:ext cx="5342455" cy="4455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Outlier &amp; event detection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664792" y="1687614"/>
            <a:ext cx="5342455" cy="12998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There is an intersection between outlier &amp; event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scan statistic cited</a:t>
            </a:r>
          </a:p>
          <a:p>
            <a:pPr marL="1587" lvl="0"/>
            <a:endParaRPr lang="en-US" sz="14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What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 the events not detection by outlier detection?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Survey not comprehensive: Neill not cited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675" y="1260987"/>
            <a:ext cx="5451703" cy="4455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Outlier definition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91675" y="1687614"/>
            <a:ext cx="5451703" cy="159015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11126"/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Not clearly 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specified,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implied as a 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widely as anomaly</a:t>
            </a:r>
          </a:p>
          <a:p>
            <a:pPr marL="0" lvl="1" indent="-111126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-111126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Can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have diverse nature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Anomalous dataset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Anomalous point in a dataset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Anomalous window / set of points in a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dataset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6726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13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Outlier detection for temporal data: A Survey. Gupta 2014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423404"/>
            <a:ext cx="9825409" cy="525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1, 2, 3, 4 = purely temporal outliers  Out</a:t>
            </a:r>
          </a:p>
          <a:p>
            <a:pPr marL="173037" lvl="1"/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5. Outlier detection for </a:t>
            </a:r>
            <a:r>
              <a:rPr lang="en-US" sz="16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spatio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-temporal data  P1</a:t>
            </a:r>
          </a:p>
          <a:p>
            <a:pPr marL="688974" lvl="2" indent="-342900">
              <a:buFont typeface="+mj-lt"/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Techniques for ST-outlier detection</a:t>
            </a:r>
          </a:p>
          <a:p>
            <a:pPr marL="1146174" lvl="3" indent="-34290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Given: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ST dataset</a:t>
            </a:r>
            <a:endParaRPr lang="en-US" sz="1600" u="sng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146174" lvl="3" indent="-34290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Find: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ST-outliers =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spatio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-temporal object different from spatial and temporal neighbors</a:t>
            </a:r>
            <a:endParaRPr lang="en-US" sz="1600" u="sng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88974" lvl="2" indent="-342900">
              <a:buFont typeface="+mj-lt"/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Tracking of ST-outliers</a:t>
            </a:r>
          </a:p>
          <a:p>
            <a:pPr marL="1146174" lvl="3" indent="-34290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Given: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ST dataset</a:t>
            </a:r>
            <a:endParaRPr lang="en-US" sz="1600" u="sng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146174" lvl="3" indent="-34290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Find: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ST-outlier solids = region across time</a:t>
            </a:r>
          </a:p>
          <a:p>
            <a:pPr marL="688974" lvl="2" indent="-342900">
              <a:buFont typeface="+mj-lt"/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Trajectory outliers  out</a:t>
            </a:r>
          </a:p>
          <a:p>
            <a:pPr marL="1146174" lvl="3" indent="-34290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Given: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set of trajectories</a:t>
            </a:r>
            <a:endParaRPr lang="en-US" sz="1600" u="sng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146174" lvl="3" indent="-34290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Find: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anomalous trajectories</a:t>
            </a:r>
          </a:p>
          <a:p>
            <a:pPr marL="0" indent="-282576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-282576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6. Outlier detection for temporal networks  Maybe later (P3)</a:t>
            </a:r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Temporal graph analysis  could be useful for some applications: road network, water network…</a:t>
            </a:r>
          </a:p>
          <a:p>
            <a:pPr marL="0" lvl="1" indent="0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7. Applications of temporal outlier detection techniques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Environment data: detect droughts, anomalous rise of sea level…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Web data  detection of spatio-temporal events with network data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Irrelevant applications: industrial sensors, network intrusion, economics…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Urban data not mentioned</a:t>
            </a: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9056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55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Outlier detection for spatio-temporal data – Gupta 2014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85613" y="1040605"/>
            <a:ext cx="5496209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Point ST-outlier detection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85613" y="1542880"/>
            <a:ext cx="5496209" cy="52893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Output: anomalous point / small group of points</a:t>
            </a:r>
          </a:p>
          <a:p>
            <a:pPr marL="1587" indent="0"/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General framework</a:t>
            </a:r>
          </a:p>
          <a:p>
            <a:pPr marL="344487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Find spatial outliers  different techniques used</a:t>
            </a:r>
          </a:p>
          <a:p>
            <a:pPr marL="344487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Verify temporal neighborhood</a:t>
            </a:r>
          </a:p>
          <a:p>
            <a:pPr marL="344487" indent="-342900">
              <a:buAutoNum type="arabicPeriod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Briant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2006 [123] – Density based ST-outlier detection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sea level, 6M rows : 10y*365d*1650 locations</a:t>
            </a:r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Run modified DBSCAN spatial clustering, Ester 1996 [124]  outputs clusters of different density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Finding outliers: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 select anomalous density clusters ii) check spatial neighbors iii) check temporal neighbors</a:t>
            </a:r>
          </a:p>
          <a:p>
            <a:pPr marL="344487" indent="-342900"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Cheng 2004-2006 [125-6]  not relevant - very little implementation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Clustering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Clustering at lower scale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Comparison of the 2 clusters sets – visual  outliers are {1} – {2}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Verification: check temporal neighbors</a:t>
            </a:r>
          </a:p>
          <a:p>
            <a:pPr marL="344487" indent="-342900"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Adam 2004 [127] – Distance based outliers on </a:t>
            </a:r>
            <a:r>
              <a:rPr lang="en-US" sz="1400" b="1" i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graph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dataset  P2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highway traffic , water monitoring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Compute micro-clusters with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Voronoi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diagram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Merge similar micro-clusters into macro-clusters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Outlier point = point that diverge from others in macro-cluster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62856" y="1066363"/>
            <a:ext cx="5496209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Tracking ST-outliers </a:t>
            </a:r>
            <a:r>
              <a:rPr lang="en-US" b="1" dirty="0" smtClean="0">
                <a:sym typeface="Wingdings" panose="05000000000000000000" pitchFamily="2" charset="2"/>
              </a:rPr>
              <a:t> Regions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362856" y="1568639"/>
            <a:ext cx="5496209" cy="367860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Output: anomalous space-time region</a:t>
            </a:r>
          </a:p>
          <a:p>
            <a:pPr marL="344487" indent="-342900">
              <a:buAutoNum type="arabicPeriod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Wu 2010 [128] -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Outstrech</a:t>
            </a:r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Precipitation data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For all times, compute top-k spatial outliers with Exact or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Approx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-Grid top-k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algo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+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scan statistic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For time t, define a “stretch” extended region around outlier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Check for all other times whether an outlier appears in the stretch region</a:t>
            </a:r>
          </a:p>
          <a:p>
            <a:pPr marL="344487" indent="-342900">
              <a:buFont typeface="+mj-lt"/>
              <a:buAutoNum type="arabicPeriod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Lu 2004 [129] – wavelet classification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Application: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Meteorological data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Wavelet transform to the data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Image processing - edge detection with competitive fuzzy classifier – identifies region outlier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Links the center of outliers in time to trace the movement of a region outlier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62856" y="5380354"/>
            <a:ext cx="5496209" cy="4127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Trajectory outliers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362856" y="5793105"/>
            <a:ext cx="5496209" cy="50227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 algn="ctr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 of scope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8157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43"/>
              <a:ext cx="5960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Briant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2006, Spatio-temporal outlier detection in Large Databases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423404"/>
            <a:ext cx="9825409" cy="500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Context: five categories of classic outliers (no temporal aspect)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Font typeface="+mj-lt"/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Distribution-based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//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Niell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Standard distribution model is fitted to the data, outliers are the points which differ from model prediction</a:t>
            </a:r>
          </a:p>
          <a:p>
            <a:pPr marL="231774" lvl="1" indent="-342900">
              <a:buFont typeface="+mj-lt"/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Clustering-based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Classic clustering techniques need to be modified to handle small exceptional sets of points</a:t>
            </a:r>
          </a:p>
          <a:p>
            <a:pPr marL="231774" lvl="1" indent="-342900">
              <a:buFont typeface="+mj-lt"/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Depth-based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Compute different layers of k-d convex hulls  inefficient for large datasets (k=4)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Used for spatial outlier detection</a:t>
            </a:r>
          </a:p>
          <a:p>
            <a:pPr marL="231774" lvl="1" indent="-342900">
              <a:buFont typeface="+mj-lt"/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Distance-based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Calculate the proportion of database objects that are at a specified distance from a target object</a:t>
            </a:r>
          </a:p>
          <a:p>
            <a:pPr marL="231774" lvl="1" indent="-342900">
              <a:buFont typeface="+mj-lt"/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Density-based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Assign a Local Outlier Factor given local neighborhood density. High LOF  outlier</a:t>
            </a:r>
          </a:p>
          <a:p>
            <a:pPr marL="231774" lvl="1" indent="-342900">
              <a:buFont typeface="+mj-lt"/>
              <a:buAutoNum type="arabicPeriod"/>
            </a:pP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Algorithm Complexity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n * log(n) – for n items in database</a:t>
            </a:r>
          </a:p>
          <a:p>
            <a:pPr marL="0" lvl="1" indent="0"/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Goal: detect rare events related with sea waves between 1992 and 2002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Data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Time precision: day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~ 6M rows – wave height of four seas = 1643 locations * 10 years * 365 days</a:t>
            </a: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040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4373</Words>
  <Application>Microsoft Office PowerPoint</Application>
  <PresentationFormat>Widescreen</PresentationFormat>
  <Paragraphs>747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Noto Sans CJK SC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</dc:creator>
  <cp:lastModifiedBy>Ferdinand</cp:lastModifiedBy>
  <cp:revision>281</cp:revision>
  <dcterms:created xsi:type="dcterms:W3CDTF">2016-06-20T21:30:41Z</dcterms:created>
  <dcterms:modified xsi:type="dcterms:W3CDTF">2016-06-22T19:46:37Z</dcterms:modified>
</cp:coreProperties>
</file>